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03" r:id="rId5"/>
  </p:sldMasterIdLst>
  <p:notesMasterIdLst>
    <p:notesMasterId r:id="rId48"/>
  </p:notesMasterIdLst>
  <p:sldIdLst>
    <p:sldId id="256" r:id="rId6"/>
    <p:sldId id="268" r:id="rId7"/>
    <p:sldId id="316" r:id="rId8"/>
    <p:sldId id="375" r:id="rId9"/>
    <p:sldId id="317" r:id="rId10"/>
    <p:sldId id="308" r:id="rId11"/>
    <p:sldId id="309" r:id="rId12"/>
    <p:sldId id="310" r:id="rId13"/>
    <p:sldId id="338" r:id="rId14"/>
    <p:sldId id="336" r:id="rId15"/>
    <p:sldId id="337" r:id="rId16"/>
    <p:sldId id="339" r:id="rId17"/>
    <p:sldId id="340" r:id="rId18"/>
    <p:sldId id="366" r:id="rId19"/>
    <p:sldId id="344" r:id="rId20"/>
    <p:sldId id="318" r:id="rId21"/>
    <p:sldId id="315" r:id="rId22"/>
    <p:sldId id="343" r:id="rId23"/>
    <p:sldId id="352" r:id="rId24"/>
    <p:sldId id="369" r:id="rId25"/>
    <p:sldId id="348" r:id="rId26"/>
    <p:sldId id="347" r:id="rId27"/>
    <p:sldId id="349" r:id="rId28"/>
    <p:sldId id="350" r:id="rId29"/>
    <p:sldId id="351" r:id="rId30"/>
    <p:sldId id="354" r:id="rId31"/>
    <p:sldId id="373" r:id="rId32"/>
    <p:sldId id="319" r:id="rId33"/>
    <p:sldId id="367" r:id="rId34"/>
    <p:sldId id="357" r:id="rId35"/>
    <p:sldId id="358" r:id="rId36"/>
    <p:sldId id="359" r:id="rId37"/>
    <p:sldId id="360" r:id="rId38"/>
    <p:sldId id="363" r:id="rId39"/>
    <p:sldId id="376" r:id="rId40"/>
    <p:sldId id="365" r:id="rId41"/>
    <p:sldId id="374" r:id="rId42"/>
    <p:sldId id="372" r:id="rId43"/>
    <p:sldId id="371" r:id="rId44"/>
    <p:sldId id="322" r:id="rId45"/>
    <p:sldId id="314" r:id="rId46"/>
    <p:sldId id="266" r:id="rId47"/>
  </p:sldIdLst>
  <p:sldSz cx="9144000" cy="6859588"/>
  <p:notesSz cx="6797675" cy="9926638"/>
  <p:defaultTextStyle>
    <a:defPPr>
      <a:defRPr lang="zh-TW"/>
    </a:defPPr>
    <a:lvl1pPr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6pPr>
    <a:lvl7pPr marL="27432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7pPr>
    <a:lvl8pPr marL="32004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8pPr>
    <a:lvl9pPr marL="36576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3974">
          <p15:clr>
            <a:srgbClr val="A4A3A4"/>
          </p15:clr>
        </p15:guide>
        <p15:guide id="2" pos="3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中等深淺樣式 3 - 輔色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39" autoAdjust="0"/>
    <p:restoredTop sz="82887" autoAdjust="0"/>
  </p:normalViewPr>
  <p:slideViewPr>
    <p:cSldViewPr>
      <p:cViewPr varScale="1">
        <p:scale>
          <a:sx n="95" d="100"/>
          <a:sy n="95" d="100"/>
        </p:scale>
        <p:origin x="2442" y="90"/>
      </p:cViewPr>
      <p:guideLst>
        <p:guide orient="horz" pos="3974"/>
        <p:guide pos="385"/>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6400" cy="4968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ea typeface="新細明體" charset="-120"/>
              </a:defRPr>
            </a:lvl1pPr>
          </a:lstStyle>
          <a:p>
            <a:pPr>
              <a:defRPr/>
            </a:pPr>
            <a:endParaRPr lang="zh-TW" altLang="en-US"/>
          </a:p>
        </p:txBody>
      </p:sp>
      <p:sp>
        <p:nvSpPr>
          <p:cNvPr id="3" name="日期版面配置區 2"/>
          <p:cNvSpPr>
            <a:spLocks noGrp="1"/>
          </p:cNvSpPr>
          <p:nvPr>
            <p:ph type="dt" idx="1"/>
          </p:nvPr>
        </p:nvSpPr>
        <p:spPr>
          <a:xfrm>
            <a:off x="3849688" y="0"/>
            <a:ext cx="2946400" cy="4968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新細明體" charset="-120"/>
              </a:defRPr>
            </a:lvl1pPr>
          </a:lstStyle>
          <a:p>
            <a:pPr>
              <a:defRPr/>
            </a:pPr>
            <a:fld id="{71F2C9AD-0A5A-4BB3-A2AC-1E9F0D7EF412}" type="datetimeFigureOut">
              <a:rPr lang="zh-TW" altLang="en-US"/>
              <a:pPr>
                <a:defRPr/>
              </a:pPr>
              <a:t>2020/7/21</a:t>
            </a:fld>
            <a:endParaRPr lang="zh-TW" altLang="en-US"/>
          </a:p>
        </p:txBody>
      </p:sp>
      <p:sp>
        <p:nvSpPr>
          <p:cNvPr id="4" name="投影片圖像版面配置區 3"/>
          <p:cNvSpPr>
            <a:spLocks noGrp="1" noRot="1" noChangeAspect="1"/>
          </p:cNvSpPr>
          <p:nvPr>
            <p:ph type="sldImg" idx="2"/>
          </p:nvPr>
        </p:nvSpPr>
        <p:spPr>
          <a:xfrm>
            <a:off x="919163" y="744538"/>
            <a:ext cx="4959350" cy="3722687"/>
          </a:xfrm>
          <a:prstGeom prst="rect">
            <a:avLst/>
          </a:prstGeom>
          <a:noFill/>
          <a:ln w="12700">
            <a:solidFill>
              <a:prstClr val="black"/>
            </a:solidFill>
          </a:ln>
        </p:spPr>
        <p:txBody>
          <a:bodyPr vert="horz" lIns="91440" tIns="45720" rIns="91440" bIns="45720" rtlCol="0" anchor="ctr"/>
          <a:lstStyle/>
          <a:p>
            <a:pPr lvl="0"/>
            <a:endParaRPr lang="zh-TW" altLang="en-US" noProof="0" smtClean="0"/>
          </a:p>
        </p:txBody>
      </p:sp>
      <p:sp>
        <p:nvSpPr>
          <p:cNvPr id="5" name="備忘稿版面配置區 4"/>
          <p:cNvSpPr>
            <a:spLocks noGrp="1"/>
          </p:cNvSpPr>
          <p:nvPr>
            <p:ph type="body" sz="quarter" idx="3"/>
          </p:nvPr>
        </p:nvSpPr>
        <p:spPr>
          <a:xfrm>
            <a:off x="679450" y="4714875"/>
            <a:ext cx="5438775" cy="4467225"/>
          </a:xfrm>
          <a:prstGeom prst="rect">
            <a:avLst/>
          </a:prstGeom>
        </p:spPr>
        <p:txBody>
          <a:bodyPr vert="horz" wrap="square" lIns="91440" tIns="45720" rIns="91440" bIns="45720" numCol="1" anchor="t" anchorCtr="0" compatLnSpc="1">
            <a:prstTxWarp prst="textNoShape">
              <a:avLst/>
            </a:prstTxWarp>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6" name="頁尾版面配置區 5"/>
          <p:cNvSpPr>
            <a:spLocks noGrp="1"/>
          </p:cNvSpPr>
          <p:nvPr>
            <p:ph type="ftr" sz="quarter" idx="4"/>
          </p:nvPr>
        </p:nvSpPr>
        <p:spPr>
          <a:xfrm>
            <a:off x="0" y="9428163"/>
            <a:ext cx="2946400" cy="4968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ea typeface="新細明體" charset="-120"/>
              </a:defRPr>
            </a:lvl1pPr>
          </a:lstStyle>
          <a:p>
            <a:pPr>
              <a:defRPr/>
            </a:pPr>
            <a:endParaRPr lang="zh-TW" altLang="en-US"/>
          </a:p>
        </p:txBody>
      </p:sp>
      <p:sp>
        <p:nvSpPr>
          <p:cNvPr id="7" name="投影片編號版面配置區 6"/>
          <p:cNvSpPr>
            <a:spLocks noGrp="1"/>
          </p:cNvSpPr>
          <p:nvPr>
            <p:ph type="sldNum" sz="quarter" idx="5"/>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78D3A2C-B1CA-4207-90CE-52371B393C77}"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新細明體" charset="-120"/>
        <a:cs typeface="+mn-cs"/>
      </a:defRPr>
    </a:lvl1pPr>
    <a:lvl2pPr marL="457200" algn="l" rtl="0" eaLnBrk="0" fontAlgn="base" hangingPunct="0">
      <a:spcBef>
        <a:spcPct val="30000"/>
      </a:spcBef>
      <a:spcAft>
        <a:spcPct val="0"/>
      </a:spcAft>
      <a:defRPr kumimoji="1" sz="1200" kern="1200">
        <a:solidFill>
          <a:schemeClr val="tx1"/>
        </a:solidFill>
        <a:latin typeface="+mn-lt"/>
        <a:ea typeface="新細明體" charset="-120"/>
        <a:cs typeface="+mn-cs"/>
      </a:defRPr>
    </a:lvl2pPr>
    <a:lvl3pPr marL="914400" algn="l" rtl="0" eaLnBrk="0" fontAlgn="base" hangingPunct="0">
      <a:spcBef>
        <a:spcPct val="30000"/>
      </a:spcBef>
      <a:spcAft>
        <a:spcPct val="0"/>
      </a:spcAft>
      <a:defRPr kumimoji="1" sz="1200" kern="1200">
        <a:solidFill>
          <a:schemeClr val="tx1"/>
        </a:solidFill>
        <a:latin typeface="+mn-lt"/>
        <a:ea typeface="新細明體" charset="-120"/>
        <a:cs typeface="+mn-cs"/>
      </a:defRPr>
    </a:lvl3pPr>
    <a:lvl4pPr marL="1371600" algn="l" rtl="0" eaLnBrk="0" fontAlgn="base" hangingPunct="0">
      <a:spcBef>
        <a:spcPct val="30000"/>
      </a:spcBef>
      <a:spcAft>
        <a:spcPct val="0"/>
      </a:spcAft>
      <a:defRPr kumimoji="1" sz="1200" kern="1200">
        <a:solidFill>
          <a:schemeClr val="tx1"/>
        </a:solidFill>
        <a:latin typeface="+mn-lt"/>
        <a:ea typeface="新細明體" charset="-120"/>
        <a:cs typeface="+mn-cs"/>
      </a:defRPr>
    </a:lvl4pPr>
    <a:lvl5pPr marL="1828800" algn="l" rtl="0" eaLnBrk="0" fontAlgn="base" hangingPunct="0">
      <a:spcBef>
        <a:spcPct val="30000"/>
      </a:spcBef>
      <a:spcAft>
        <a:spcPct val="0"/>
      </a:spcAft>
      <a:defRPr kumimoji="1" sz="1200" kern="1200">
        <a:solidFill>
          <a:schemeClr val="tx1"/>
        </a:solidFill>
        <a:latin typeface="+mn-lt"/>
        <a:ea typeface="新細明體"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ipshop.xyz/9671.html"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讓今年來我們投資資訊部的實習生完成的專題，主要是現今</a:t>
            </a:r>
            <a:r>
              <a:rPr lang="en-US" altLang="zh-TW" dirty="0" smtClean="0"/>
              <a:t>AI</a:t>
            </a:r>
            <a:r>
              <a:rPr lang="zh-TW" altLang="en-US" dirty="0" smtClean="0"/>
              <a:t>的技術應用越來越廣泛，公司也保留可觀的資料，希望透過此次機會看是否可以建置一個可以實際應用的模型且幫助放款部門在判斷上多一個依據。</a:t>
            </a:r>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1</a:t>
            </a:fld>
            <a:endParaRPr lang="zh-TW" altLang="en-US"/>
          </a:p>
        </p:txBody>
      </p:sp>
    </p:spTree>
    <p:extLst>
      <p:ext uri="{BB962C8B-B14F-4D97-AF65-F5344CB8AC3E}">
        <p14:creationId xmlns:p14="http://schemas.microsoft.com/office/powerpoint/2010/main" val="3335659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最終可以得到一條讓殘值平方和為最小的直線</a:t>
            </a:r>
          </a:p>
          <a:p>
            <a:r>
              <a:rPr lang="zh-TW" altLang="en-US" dirty="0" smtClean="0">
                <a:ea typeface="新細明體" panose="02020500000000000000" pitchFamily="18" charset="-120"/>
              </a:rPr>
              <a:t>在些</a:t>
            </a:r>
            <a:r>
              <a:rPr lang="en-US" altLang="zh-TW" dirty="0" smtClean="0">
                <a:ea typeface="新細明體" panose="02020500000000000000" pitchFamily="18" charset="-120"/>
              </a:rPr>
              <a:t>w</a:t>
            </a:r>
            <a:r>
              <a:rPr lang="zh-TW" altLang="en-US" dirty="0" smtClean="0">
                <a:ea typeface="新細明體" panose="02020500000000000000" pitchFamily="18" charset="-120"/>
              </a:rPr>
              <a:t>最終的結果我們稱為</a:t>
            </a:r>
            <a:r>
              <a:rPr lang="en-US" altLang="zh-TW" dirty="0" smtClean="0">
                <a:ea typeface="新細明體" panose="02020500000000000000" pitchFamily="18" charset="-120"/>
              </a:rPr>
              <a:t>w-hat</a:t>
            </a:r>
            <a:r>
              <a:rPr lang="zh-TW" altLang="en-US" dirty="0" smtClean="0">
                <a:ea typeface="新細明體" panose="02020500000000000000" pitchFamily="18" charset="-120"/>
              </a:rPr>
              <a:t>，它將記住所有</a:t>
            </a:r>
            <a:r>
              <a:rPr lang="en-US" altLang="zh-TW" dirty="0" smtClean="0">
                <a:ea typeface="新細明體" panose="02020500000000000000" pitchFamily="18" charset="-120"/>
              </a:rPr>
              <a:t>w0(</a:t>
            </a:r>
            <a:r>
              <a:rPr lang="zh-TW" altLang="en-US" dirty="0" smtClean="0">
                <a:ea typeface="新細明體" panose="02020500000000000000" pitchFamily="18" charset="-120"/>
              </a:rPr>
              <a:t>斜率</a:t>
            </a:r>
            <a:r>
              <a:rPr lang="en-US" altLang="zh-TW" dirty="0" smtClean="0">
                <a:ea typeface="新細明體" panose="02020500000000000000" pitchFamily="18" charset="-120"/>
              </a:rPr>
              <a:t>)</a:t>
            </a:r>
            <a:r>
              <a:rPr lang="zh-TW" altLang="en-US" dirty="0" smtClean="0">
                <a:ea typeface="新細明體" panose="02020500000000000000" pitchFamily="18" charset="-120"/>
              </a:rPr>
              <a:t>與</a:t>
            </a:r>
            <a:r>
              <a:rPr lang="en-US" altLang="zh-TW" dirty="0" smtClean="0">
                <a:ea typeface="新細明體" panose="02020500000000000000" pitchFamily="18" charset="-120"/>
              </a:rPr>
              <a:t>w1(</a:t>
            </a:r>
            <a:r>
              <a:rPr lang="zh-TW" altLang="en-US" dirty="0" smtClean="0">
                <a:ea typeface="新細明體" panose="02020500000000000000" pitchFamily="18" charset="-120"/>
              </a:rPr>
              <a:t>截距</a:t>
            </a:r>
            <a:r>
              <a:rPr lang="en-US" altLang="zh-TW" dirty="0" smtClean="0">
                <a:ea typeface="新細明體" panose="02020500000000000000" pitchFamily="18" charset="-120"/>
              </a:rPr>
              <a:t>)</a:t>
            </a:r>
            <a:r>
              <a:rPr lang="zh-TW" altLang="en-US" dirty="0" smtClean="0">
                <a:ea typeface="新細明體" panose="02020500000000000000" pitchFamily="18" charset="-120"/>
              </a:rPr>
              <a:t>的集合，最終我們將可以透過這條來算我們的合理價格</a:t>
            </a:r>
          </a:p>
          <a:p>
            <a:endParaRPr lang="zh-TW" altLang="en-US" dirty="0" smtClean="0">
              <a:ea typeface="新細明體" panose="02020500000000000000" pitchFamily="18" charset="-120"/>
            </a:endParaRPr>
          </a:p>
        </p:txBody>
      </p:sp>
      <p:sp>
        <p:nvSpPr>
          <p:cNvPr id="3072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1B0D37CD-B0F5-42EA-A121-D78CB2A15361}" type="slidenum">
              <a:rPr lang="zh-TW" altLang="en-US" sz="1200" smtClean="0"/>
              <a:pPr/>
              <a:t>13</a:t>
            </a:fld>
            <a:endParaRPr lang="zh-TW" altLang="en-US" sz="120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hlinkClick r:id="rId3"/>
              </a:rPr>
              <a:t>http://www.ipshop.xyz/9671.html</a:t>
            </a:r>
            <a:endParaRPr lang="en-US" altLang="zh-TW" dirty="0" smtClean="0"/>
          </a:p>
          <a:p>
            <a:r>
              <a:rPr kumimoji="1" lang="zh-TW" altLang="en-US" sz="1200" b="0" i="0" kern="1200" dirty="0" smtClean="0">
                <a:solidFill>
                  <a:schemeClr val="tx1"/>
                </a:solidFill>
                <a:effectLst/>
                <a:latin typeface="+mn-lt"/>
                <a:ea typeface="新細明體" charset="-120"/>
                <a:cs typeface="+mn-cs"/>
              </a:rPr>
              <a:t>首先使用訓練集和標準答案訓練一棵樹，然後使用這棵樹預測訓練集，得到每個樣本的預測值，由於預測值與真值存在偏差，所以二者相減可以得到“殘差”。接下來訓練第二棵樹，此時不再使用真值，而是使用殘差作為標準答案。兩棵樹訓練完成後，可以再次得到每個樣本的殘差，然後進一步訓練第三棵樹，以此類推。樹的總棵數可以人為指定，也可以監控某些指標（例如驗證集上的誤差）來停止訓練。</a:t>
            </a:r>
            <a:endParaRPr kumimoji="1" lang="en-US" altLang="zh-TW" sz="1200" b="0" i="0" kern="1200" dirty="0" smtClean="0">
              <a:solidFill>
                <a:schemeClr val="tx1"/>
              </a:solidFill>
              <a:effectLst/>
              <a:latin typeface="+mn-lt"/>
              <a:ea typeface="新細明體" charset="-120"/>
              <a:cs typeface="+mn-cs"/>
            </a:endParaRPr>
          </a:p>
          <a:p>
            <a:r>
              <a:rPr kumimoji="1" lang="en-US" altLang="zh-TW" sz="1200" b="0" i="0" kern="1200" dirty="0" smtClean="0">
                <a:solidFill>
                  <a:schemeClr val="tx1"/>
                </a:solidFill>
                <a:effectLst/>
                <a:latin typeface="+mn-lt"/>
                <a:ea typeface="新細明體" charset="-120"/>
                <a:cs typeface="+mn-cs"/>
              </a:rPr>
              <a:t>GBDT</a:t>
            </a:r>
            <a:r>
              <a:rPr kumimoji="1" lang="zh-TW" altLang="en-US" sz="1200" b="0" i="0" kern="1200" dirty="0" smtClean="0">
                <a:solidFill>
                  <a:schemeClr val="tx1"/>
                </a:solidFill>
                <a:effectLst/>
                <a:latin typeface="+mn-lt"/>
                <a:ea typeface="新細明體" charset="-120"/>
                <a:cs typeface="+mn-cs"/>
              </a:rPr>
              <a:t>的核心在於後面的樹擬合的是前面預測值的殘差，這樣可以一步步逼近真值。</a:t>
            </a:r>
            <a:endParaRPr lang="zh-TW" altLang="en-US" dirty="0" smtClean="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14</a:t>
            </a:fld>
            <a:endParaRPr lang="zh-TW" altLang="en-US"/>
          </a:p>
        </p:txBody>
      </p:sp>
    </p:spTree>
    <p:extLst>
      <p:ext uri="{BB962C8B-B14F-4D97-AF65-F5344CB8AC3E}">
        <p14:creationId xmlns:p14="http://schemas.microsoft.com/office/powerpoint/2010/main" val="843057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15</a:t>
            </a:fld>
            <a:endParaRPr lang="zh-TW" altLang="en-US"/>
          </a:p>
        </p:txBody>
      </p:sp>
    </p:spTree>
    <p:extLst>
      <p:ext uri="{BB962C8B-B14F-4D97-AF65-F5344CB8AC3E}">
        <p14:creationId xmlns:p14="http://schemas.microsoft.com/office/powerpoint/2010/main" val="3272627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設定預測目標</a:t>
            </a:r>
            <a:r>
              <a:rPr lang="en-US" altLang="zh-TW" dirty="0" smtClean="0">
                <a:ea typeface="新細明體" panose="02020500000000000000" pitchFamily="18" charset="-120"/>
              </a:rPr>
              <a:t>:</a:t>
            </a:r>
            <a:r>
              <a:rPr lang="zh-TW" altLang="en-US" dirty="0" smtClean="0">
                <a:ea typeface="新細明體" panose="02020500000000000000" pitchFamily="18" charset="-120"/>
              </a:rPr>
              <a:t>做出來的 </a:t>
            </a:r>
            <a:r>
              <a:rPr lang="en-US" altLang="zh-TW" dirty="0" smtClean="0">
                <a:ea typeface="新細明體" panose="02020500000000000000" pitchFamily="18" charset="-120"/>
              </a:rPr>
              <a:t>A.I. </a:t>
            </a:r>
            <a:r>
              <a:rPr lang="zh-TW" altLang="en-US" dirty="0" smtClean="0">
                <a:ea typeface="新細明體" panose="02020500000000000000" pitchFamily="18" charset="-120"/>
              </a:rPr>
              <a:t>要幫我們解決什麼問題</a:t>
            </a:r>
          </a:p>
          <a:p>
            <a:r>
              <a:rPr lang="zh-TW" altLang="en-US" dirty="0" smtClean="0">
                <a:ea typeface="新細明體" panose="02020500000000000000" pitchFamily="18" charset="-120"/>
              </a:rPr>
              <a:t>蒐集資料並進行分析</a:t>
            </a:r>
            <a:endParaRPr lang="en-US" altLang="zh-TW" dirty="0" smtClean="0">
              <a:ea typeface="新細明體" panose="02020500000000000000" pitchFamily="18" charset="-120"/>
            </a:endParaRPr>
          </a:p>
          <a:p>
            <a:r>
              <a:rPr lang="zh-TW" altLang="en-US" dirty="0" smtClean="0">
                <a:ea typeface="新細明體" panose="02020500000000000000" pitchFamily="18" charset="-120"/>
              </a:rPr>
              <a:t>選擇模型，模型各有優缺選出最適合的模型</a:t>
            </a:r>
          </a:p>
          <a:p>
            <a:r>
              <a:rPr lang="zh-TW" altLang="en-US" dirty="0" smtClean="0">
                <a:ea typeface="新細明體" panose="02020500000000000000" pitchFamily="18" charset="-120"/>
              </a:rPr>
              <a:t>分析結果及修正模型，要先標記預測目標（先準備一份標準答案，讓 </a:t>
            </a:r>
            <a:r>
              <a:rPr lang="en-US" altLang="zh-TW" dirty="0" smtClean="0">
                <a:ea typeface="新細明體" panose="02020500000000000000" pitchFamily="18" charset="-120"/>
              </a:rPr>
              <a:t>A.I. </a:t>
            </a:r>
            <a:r>
              <a:rPr lang="zh-TW" altLang="en-US" dirty="0" smtClean="0">
                <a:ea typeface="新細明體" panose="02020500000000000000" pitchFamily="18" charset="-120"/>
              </a:rPr>
              <a:t>能夠分辨對錯），來辨別模型的好壞</a:t>
            </a:r>
          </a:p>
          <a:p>
            <a:r>
              <a:rPr lang="zh-TW" altLang="en-US" dirty="0" smtClean="0">
                <a:ea typeface="新細明體" panose="02020500000000000000" pitchFamily="18" charset="-120"/>
              </a:rPr>
              <a:t>若模型分析的結果不盡人意，則再看是否為資料清理不夠完整還是模型選擇錯誤</a:t>
            </a:r>
            <a:endParaRPr lang="en-US" altLang="zh-TW" dirty="0" smtClean="0">
              <a:ea typeface="新細明體" panose="02020500000000000000" pitchFamily="18" charset="-120"/>
            </a:endParaRPr>
          </a:p>
          <a:p>
            <a:r>
              <a:rPr lang="zh-TW" altLang="en-US" dirty="0" smtClean="0">
                <a:ea typeface="新細明體" panose="02020500000000000000" pitchFamily="18" charset="-120"/>
              </a:rPr>
              <a:t>若預測結果可接受，則將預測值顯示</a:t>
            </a:r>
          </a:p>
          <a:p>
            <a:endParaRPr lang="zh-TW" altLang="en-US" dirty="0" smtClean="0">
              <a:ea typeface="新細明體" panose="02020500000000000000" pitchFamily="18" charset="-120"/>
            </a:endParaRPr>
          </a:p>
        </p:txBody>
      </p:sp>
      <p:sp>
        <p:nvSpPr>
          <p:cNvPr id="3379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6DAEA96F-731B-4078-96CE-07B600F9A31A}" type="slidenum">
              <a:rPr lang="zh-TW" altLang="en-US" sz="1200" smtClean="0"/>
              <a:pPr/>
              <a:t>17</a:t>
            </a:fld>
            <a:endParaRPr lang="zh-TW" altLang="en-US" sz="120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smtClean="0">
                <a:ea typeface="新細明體" panose="02020500000000000000" pitchFamily="18" charset="-120"/>
              </a:rPr>
              <a:t>Intelligence</a:t>
            </a:r>
            <a:r>
              <a:rPr lang="zh-TW" altLang="zh-TW" smtClean="0">
                <a:ea typeface="新細明體" panose="02020500000000000000" pitchFamily="18" charset="-120"/>
              </a:rPr>
              <a:t>情報</a:t>
            </a:r>
            <a:endParaRPr lang="zh-TW" altLang="en-US" smtClean="0">
              <a:ea typeface="新細明體" panose="02020500000000000000" pitchFamily="18" charset="-120"/>
            </a:endParaRPr>
          </a:p>
        </p:txBody>
      </p:sp>
      <p:sp>
        <p:nvSpPr>
          <p:cNvPr id="1331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19CDE609-52E0-493E-AE5C-3B5EB838884F}" type="slidenum">
              <a:rPr lang="zh-TW" altLang="en-US" sz="1200" smtClean="0"/>
              <a:pPr/>
              <a:t>18</a:t>
            </a:fld>
            <a:endParaRPr lang="zh-TW" altLang="en-US" sz="1200" smtClean="0"/>
          </a:p>
        </p:txBody>
      </p:sp>
    </p:spTree>
    <p:extLst>
      <p:ext uri="{BB962C8B-B14F-4D97-AF65-F5344CB8AC3E}">
        <p14:creationId xmlns:p14="http://schemas.microsoft.com/office/powerpoint/2010/main" val="3818899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sz="1200" b="0" i="0" kern="1200" dirty="0" smtClean="0">
                <a:solidFill>
                  <a:schemeClr val="tx1"/>
                </a:solidFill>
                <a:effectLst/>
                <a:latin typeface="+mn-lt"/>
                <a:ea typeface="新細明體" charset="-120"/>
                <a:cs typeface="+mn-cs"/>
              </a:rPr>
              <a:t>要做房價預測每平方是萬元，我們預測結果也是萬元。那麼差值的平方單位應該是千萬級別的，這樣模型算出來的誤差會變成千萬與預測值單位萬元不好比較，因此開根號使得誤差與實際資料單位同一級別</a:t>
            </a:r>
            <a:endParaRPr kumimoji="1" lang="en-US" altLang="zh-TW" sz="1200" b="0" i="0" kern="1200" dirty="0" smtClean="0">
              <a:solidFill>
                <a:schemeClr val="tx1"/>
              </a:solidFill>
              <a:effectLst/>
              <a:latin typeface="+mn-lt"/>
              <a:ea typeface="新細明體" charset="-120"/>
              <a:cs typeface="+mn-cs"/>
            </a:endParaRPr>
          </a:p>
          <a:p>
            <a:endParaRPr kumimoji="1" lang="en-US" altLang="zh-TW" sz="1200" b="0" i="0" kern="1200" dirty="0" smtClean="0">
              <a:solidFill>
                <a:schemeClr val="tx1"/>
              </a:solidFill>
              <a:effectLst/>
              <a:latin typeface="+mn-lt"/>
              <a:ea typeface="新細明體" charset="-120"/>
              <a:cs typeface="+mn-cs"/>
            </a:endParaRPr>
          </a:p>
          <a:p>
            <a:r>
              <a:rPr kumimoji="1" lang="en-US" altLang="zh-TW" sz="1200" b="0" i="0" kern="1200" dirty="0" smtClean="0">
                <a:solidFill>
                  <a:schemeClr val="tx1"/>
                </a:solidFill>
                <a:effectLst/>
                <a:latin typeface="+mn-lt"/>
                <a:ea typeface="新細明體" charset="-120"/>
                <a:cs typeface="+mn-cs"/>
              </a:rPr>
              <a:t>R</a:t>
            </a:r>
            <a:r>
              <a:rPr kumimoji="1" lang="en-US" altLang="zh-TW" sz="1200" b="0" i="0" kern="1200" baseline="30000" dirty="0" smtClean="0">
                <a:solidFill>
                  <a:schemeClr val="tx1"/>
                </a:solidFill>
                <a:effectLst/>
                <a:latin typeface="+mn-lt"/>
                <a:ea typeface="新細明體" charset="-120"/>
                <a:cs typeface="+mn-cs"/>
              </a:rPr>
              <a:t>2</a:t>
            </a:r>
            <a:r>
              <a:rPr kumimoji="1" lang="zh-TW" altLang="en-US" sz="1200" b="0" i="0" kern="1200" dirty="0" smtClean="0">
                <a:solidFill>
                  <a:schemeClr val="tx1"/>
                </a:solidFill>
                <a:effectLst/>
                <a:latin typeface="+mn-lt"/>
                <a:ea typeface="新細明體" charset="-120"/>
                <a:cs typeface="+mn-cs"/>
              </a:rPr>
              <a:t>的定義代表迴歸模式之變異值與所有</a:t>
            </a:r>
            <a:r>
              <a:rPr kumimoji="1" lang="en-US" altLang="zh-TW" sz="1200" b="0" i="0" kern="1200" dirty="0" err="1" smtClean="0">
                <a:solidFill>
                  <a:schemeClr val="tx1"/>
                </a:solidFill>
                <a:effectLst/>
                <a:latin typeface="+mn-lt"/>
                <a:ea typeface="新細明體" charset="-120"/>
                <a:cs typeface="+mn-cs"/>
              </a:rPr>
              <a:t>y</a:t>
            </a:r>
            <a:r>
              <a:rPr kumimoji="1" lang="en-US" altLang="zh-TW" sz="1200" b="0" i="0" kern="1200" baseline="-25000" dirty="0" err="1" smtClean="0">
                <a:solidFill>
                  <a:schemeClr val="tx1"/>
                </a:solidFill>
                <a:effectLst/>
                <a:latin typeface="+mn-lt"/>
                <a:ea typeface="新細明體" charset="-120"/>
                <a:cs typeface="+mn-cs"/>
              </a:rPr>
              <a:t>i</a:t>
            </a:r>
            <a:r>
              <a:rPr kumimoji="1" lang="zh-TW" altLang="en-US" sz="1200" b="0" i="0" kern="1200" dirty="0" smtClean="0">
                <a:solidFill>
                  <a:schemeClr val="tx1"/>
                </a:solidFill>
                <a:effectLst/>
                <a:latin typeface="+mn-lt"/>
                <a:ea typeface="新細明體" charset="-120"/>
                <a:cs typeface="+mn-cs"/>
              </a:rPr>
              <a:t>變異量之比例，</a:t>
            </a:r>
            <a:r>
              <a:rPr kumimoji="1" lang="en-US" altLang="zh-TW" sz="1200" b="0" i="0" kern="1200" dirty="0" smtClean="0">
                <a:solidFill>
                  <a:schemeClr val="tx1"/>
                </a:solidFill>
                <a:effectLst/>
                <a:latin typeface="+mn-lt"/>
                <a:ea typeface="新細明體" charset="-120"/>
                <a:cs typeface="+mn-cs"/>
              </a:rPr>
              <a:t>R</a:t>
            </a:r>
            <a:r>
              <a:rPr kumimoji="1" lang="en-US" altLang="zh-TW" sz="1200" b="0" i="0" kern="1200" baseline="30000" dirty="0" smtClean="0">
                <a:solidFill>
                  <a:schemeClr val="tx1"/>
                </a:solidFill>
                <a:effectLst/>
                <a:latin typeface="+mn-lt"/>
                <a:ea typeface="新細明體" charset="-120"/>
                <a:cs typeface="+mn-cs"/>
              </a:rPr>
              <a:t>2</a:t>
            </a:r>
            <a:r>
              <a:rPr kumimoji="1" lang="zh-TW" altLang="en-US" sz="1200" b="0" i="0" kern="1200" dirty="0" smtClean="0">
                <a:solidFill>
                  <a:schemeClr val="tx1"/>
                </a:solidFill>
                <a:effectLst/>
                <a:latin typeface="+mn-lt"/>
                <a:ea typeface="新細明體" charset="-120"/>
                <a:cs typeface="+mn-cs"/>
              </a:rPr>
              <a:t>愈大，代表此迴歸模式能夠解釋全體</a:t>
            </a:r>
            <a:r>
              <a:rPr kumimoji="1" lang="en-US" altLang="zh-TW" sz="1200" b="0" i="0" kern="1200" dirty="0" err="1" smtClean="0">
                <a:solidFill>
                  <a:schemeClr val="tx1"/>
                </a:solidFill>
                <a:effectLst/>
                <a:latin typeface="+mn-lt"/>
                <a:ea typeface="新細明體" charset="-120"/>
                <a:cs typeface="+mn-cs"/>
              </a:rPr>
              <a:t>y</a:t>
            </a:r>
            <a:r>
              <a:rPr kumimoji="1" lang="en-US" altLang="zh-TW" sz="1200" b="0" i="0" kern="1200" baseline="-25000" dirty="0" err="1" smtClean="0">
                <a:solidFill>
                  <a:schemeClr val="tx1"/>
                </a:solidFill>
                <a:effectLst/>
                <a:latin typeface="+mn-lt"/>
                <a:ea typeface="新細明體" charset="-120"/>
                <a:cs typeface="+mn-cs"/>
              </a:rPr>
              <a:t>i</a:t>
            </a:r>
            <a:r>
              <a:rPr kumimoji="1" lang="zh-TW" altLang="en-US" sz="1200" b="0" i="0" kern="1200" dirty="0" smtClean="0">
                <a:solidFill>
                  <a:schemeClr val="tx1"/>
                </a:solidFill>
                <a:effectLst/>
                <a:latin typeface="+mn-lt"/>
                <a:ea typeface="新細明體" charset="-120"/>
                <a:cs typeface="+mn-cs"/>
              </a:rPr>
              <a:t>變異量的比例愈大。因此</a:t>
            </a:r>
            <a:r>
              <a:rPr kumimoji="1" lang="en-US" altLang="zh-TW" sz="1200" b="0" i="0" kern="1200" dirty="0" smtClean="0">
                <a:solidFill>
                  <a:schemeClr val="tx1"/>
                </a:solidFill>
                <a:effectLst/>
                <a:latin typeface="+mn-lt"/>
                <a:ea typeface="新細明體" charset="-120"/>
                <a:cs typeface="+mn-cs"/>
              </a:rPr>
              <a:t>R</a:t>
            </a:r>
            <a:r>
              <a:rPr kumimoji="1" lang="en-US" altLang="zh-TW" sz="1200" b="0" i="0" kern="1200" baseline="30000" dirty="0" smtClean="0">
                <a:solidFill>
                  <a:schemeClr val="tx1"/>
                </a:solidFill>
                <a:effectLst/>
                <a:latin typeface="+mn-lt"/>
                <a:ea typeface="新細明體" charset="-120"/>
                <a:cs typeface="+mn-cs"/>
              </a:rPr>
              <a:t>2</a:t>
            </a:r>
            <a:r>
              <a:rPr kumimoji="1" lang="zh-TW" altLang="en-US" sz="1200" b="0" i="0" kern="1200" dirty="0" smtClean="0">
                <a:solidFill>
                  <a:schemeClr val="tx1"/>
                </a:solidFill>
                <a:effectLst/>
                <a:latin typeface="+mn-lt"/>
                <a:ea typeface="新細明體" charset="-120"/>
                <a:cs typeface="+mn-cs"/>
              </a:rPr>
              <a:t>愈接近</a:t>
            </a:r>
            <a:r>
              <a:rPr kumimoji="1" lang="en-US" altLang="zh-TW" sz="1200" b="0" i="0" kern="1200" dirty="0" smtClean="0">
                <a:solidFill>
                  <a:schemeClr val="tx1"/>
                </a:solidFill>
                <a:effectLst/>
                <a:latin typeface="+mn-lt"/>
                <a:ea typeface="新細明體" charset="-120"/>
                <a:cs typeface="+mn-cs"/>
              </a:rPr>
              <a:t>1.0</a:t>
            </a:r>
            <a:r>
              <a:rPr kumimoji="1" lang="zh-TW" altLang="en-US" sz="1200" b="0" i="0" kern="1200" dirty="0" smtClean="0">
                <a:solidFill>
                  <a:schemeClr val="tx1"/>
                </a:solidFill>
                <a:effectLst/>
                <a:latin typeface="+mn-lt"/>
                <a:ea typeface="新細明體" charset="-120"/>
                <a:cs typeface="+mn-cs"/>
              </a:rPr>
              <a:t>，代表此模式愈有解釋能力。</a:t>
            </a:r>
            <a:endParaRPr kumimoji="1" lang="en-US" altLang="zh-TW" sz="1200" b="0" i="0" kern="1200" dirty="0" smtClean="0">
              <a:solidFill>
                <a:schemeClr val="tx1"/>
              </a:solidFill>
              <a:effectLst/>
              <a:latin typeface="+mn-lt"/>
              <a:ea typeface="新細明體" charset="-120"/>
              <a:cs typeface="+mn-cs"/>
            </a:endParaRPr>
          </a:p>
          <a:p>
            <a:r>
              <a:rPr kumimoji="1" lang="zh-TW" altLang="en-US" sz="1200" b="0" i="0" kern="1200" dirty="0" smtClean="0">
                <a:solidFill>
                  <a:schemeClr val="tx1"/>
                </a:solidFill>
                <a:effectLst/>
                <a:latin typeface="+mn-lt"/>
                <a:ea typeface="新細明體" charset="-120"/>
                <a:cs typeface="+mn-cs"/>
              </a:rPr>
              <a:t>比如回歸模型的</a:t>
            </a:r>
            <a:r>
              <a:rPr kumimoji="1" lang="en-US" altLang="zh-TW" sz="1200" b="0" i="0" kern="1200" dirty="0" smtClean="0">
                <a:solidFill>
                  <a:schemeClr val="tx1"/>
                </a:solidFill>
                <a:effectLst/>
                <a:latin typeface="+mn-lt"/>
                <a:ea typeface="新細明體" charset="-120"/>
                <a:cs typeface="+mn-cs"/>
              </a:rPr>
              <a:t>R</a:t>
            </a:r>
            <a:r>
              <a:rPr kumimoji="1" lang="zh-TW" altLang="en-US" sz="1200" b="0" i="0" kern="1200" dirty="0" smtClean="0">
                <a:solidFill>
                  <a:schemeClr val="tx1"/>
                </a:solidFill>
                <a:effectLst/>
                <a:latin typeface="+mn-lt"/>
                <a:ea typeface="新細明體" charset="-120"/>
                <a:cs typeface="+mn-cs"/>
              </a:rPr>
              <a:t>平方等於</a:t>
            </a:r>
            <a:r>
              <a:rPr kumimoji="1" lang="en-US" altLang="zh-TW" sz="1200" b="0" i="0" kern="1200" dirty="0" smtClean="0">
                <a:solidFill>
                  <a:schemeClr val="tx1"/>
                </a:solidFill>
                <a:effectLst/>
                <a:latin typeface="+mn-lt"/>
                <a:ea typeface="新細明體" charset="-120"/>
                <a:cs typeface="+mn-cs"/>
              </a:rPr>
              <a:t>0.7</a:t>
            </a:r>
            <a:r>
              <a:rPr kumimoji="1" lang="zh-TW" altLang="en-US" sz="1200" b="0" i="0" kern="1200" dirty="0" smtClean="0">
                <a:solidFill>
                  <a:schemeClr val="tx1"/>
                </a:solidFill>
                <a:effectLst/>
                <a:latin typeface="+mn-lt"/>
                <a:ea typeface="新細明體" charset="-120"/>
                <a:cs typeface="+mn-cs"/>
              </a:rPr>
              <a:t>，此回歸模型對預測結果的可解釋程度為</a:t>
            </a:r>
            <a:r>
              <a:rPr kumimoji="1" lang="en-US" altLang="zh-TW" sz="1200" b="0" i="0" kern="1200" dirty="0" smtClean="0">
                <a:solidFill>
                  <a:schemeClr val="tx1"/>
                </a:solidFill>
                <a:effectLst/>
                <a:latin typeface="+mn-lt"/>
                <a:ea typeface="新細明體" charset="-120"/>
                <a:cs typeface="+mn-cs"/>
              </a:rPr>
              <a:t>70%</a:t>
            </a:r>
            <a:r>
              <a:rPr kumimoji="1" lang="zh-TW" altLang="en-US" sz="1200" b="0" i="0" kern="1200" dirty="0" smtClean="0">
                <a:solidFill>
                  <a:schemeClr val="tx1"/>
                </a:solidFill>
                <a:effectLst/>
                <a:latin typeface="+mn-lt"/>
                <a:ea typeface="新細明體" charset="-120"/>
                <a:cs typeface="+mn-cs"/>
              </a:rPr>
              <a:t>。</a:t>
            </a:r>
            <a:r>
              <a:rPr lang="zh-TW" altLang="en-US" dirty="0" smtClean="0"/>
              <a:t/>
            </a:r>
            <a:br>
              <a:rPr lang="zh-TW" altLang="en-US" dirty="0" smtClean="0"/>
            </a:br>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19</a:t>
            </a:fld>
            <a:endParaRPr lang="zh-TW" altLang="en-US"/>
          </a:p>
        </p:txBody>
      </p:sp>
    </p:spTree>
    <p:extLst>
      <p:ext uri="{BB962C8B-B14F-4D97-AF65-F5344CB8AC3E}">
        <p14:creationId xmlns:p14="http://schemas.microsoft.com/office/powerpoint/2010/main" val="2341331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TW" sz="1200" b="0" i="0" kern="1200" dirty="0" err="1" smtClean="0">
                <a:solidFill>
                  <a:schemeClr val="tx1"/>
                </a:solidFill>
                <a:effectLst/>
                <a:latin typeface="+mn-lt"/>
                <a:ea typeface="新細明體" charset="-120"/>
                <a:cs typeface="+mn-cs"/>
              </a:rPr>
              <a:t>GrLivArea</a:t>
            </a:r>
            <a:endParaRPr kumimoji="1" lang="en-US" altLang="zh-TW" sz="1200" b="0" i="0" kern="1200" dirty="0" smtClean="0">
              <a:solidFill>
                <a:schemeClr val="tx1"/>
              </a:solidFill>
              <a:effectLst/>
              <a:latin typeface="+mn-lt"/>
              <a:ea typeface="新細明體" charset="-120"/>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zh-TW" altLang="zh-TW" sz="1200" b="0" i="0" kern="1200" dirty="0" smtClean="0">
                <a:solidFill>
                  <a:schemeClr val="tx1"/>
                </a:solidFill>
                <a:effectLst/>
                <a:latin typeface="+mn-lt"/>
                <a:ea typeface="新細明體" charset="-120"/>
                <a:cs typeface="+mn-cs"/>
              </a:rPr>
              <a:t>地面上可居住面積</a:t>
            </a:r>
          </a:p>
          <a:p>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23</a:t>
            </a:fld>
            <a:endParaRPr lang="zh-TW" altLang="en-US"/>
          </a:p>
        </p:txBody>
      </p:sp>
    </p:spTree>
    <p:extLst>
      <p:ext uri="{BB962C8B-B14F-4D97-AF65-F5344CB8AC3E}">
        <p14:creationId xmlns:p14="http://schemas.microsoft.com/office/powerpoint/2010/main" val="28483999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smtClean="0"/>
              <a:t>放款資料誤差較大，線性回歸</a:t>
            </a:r>
            <a:r>
              <a:rPr lang="en-US" altLang="zh-TW" dirty="0" smtClean="0"/>
              <a:t>:1</a:t>
            </a:r>
            <a:r>
              <a:rPr lang="zh-TW" altLang="en-US" dirty="0" smtClean="0"/>
              <a:t>千多萬、</a:t>
            </a:r>
            <a:r>
              <a:rPr lang="en-US" altLang="zh-TW" dirty="0" smtClean="0"/>
              <a:t> XGBoost:6</a:t>
            </a:r>
            <a:r>
              <a:rPr lang="zh-TW" altLang="en-US" dirty="0" smtClean="0"/>
              <a:t>百多萬。</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38</a:t>
            </a:fld>
            <a:endParaRPr lang="zh-TW" altLang="en-US"/>
          </a:p>
        </p:txBody>
      </p:sp>
    </p:spTree>
    <p:extLst>
      <p:ext uri="{BB962C8B-B14F-4D97-AF65-F5344CB8AC3E}">
        <p14:creationId xmlns:p14="http://schemas.microsoft.com/office/powerpoint/2010/main" val="24519991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未考慮外部環境因素</a:t>
            </a:r>
            <a:r>
              <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a:t>
            </a: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交通便利性、房屋座落朝向</a:t>
            </a:r>
            <a:endPar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地區價格差很多</a:t>
            </a:r>
            <a:r>
              <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a:t>
            </a: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台北跟高雄價差很多</a:t>
            </a:r>
            <a:endParaRPr lang="zh-CN"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39</a:t>
            </a:fld>
            <a:endParaRPr lang="zh-TW" altLang="en-US"/>
          </a:p>
        </p:txBody>
      </p:sp>
    </p:spTree>
    <p:extLst>
      <p:ext uri="{BB962C8B-B14F-4D97-AF65-F5344CB8AC3E}">
        <p14:creationId xmlns:p14="http://schemas.microsoft.com/office/powerpoint/2010/main" val="6556473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panose="02020500000000000000" pitchFamily="18" charset="-120"/>
            </a:endParaRPr>
          </a:p>
        </p:txBody>
      </p:sp>
      <p:sp>
        <p:nvSpPr>
          <p:cNvPr id="7066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DFB02F71-B921-4445-9FF7-71B182DB3C5B}" type="slidenum">
              <a:rPr lang="zh-TW" altLang="en-US" sz="1200" smtClean="0"/>
              <a:pPr/>
              <a:t>41</a:t>
            </a:fld>
            <a:endParaRPr lang="zh-TW" altLang="en-US" sz="12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smtClean="0"/>
              <a:t>此次主要是研究不動產價格預測，要預測就要先有大量的資料，但是一開始拿到的資料可能不是很完整，有缺漏、有空值等等狀況，就要學習如何進行資料處理與分析，需要先進行處理，完成後才可以進行模型的建置以及判斷預測的是否符合期待，利用理論與實務的結合，能夠更了解放款的業務與相關作業流程。</a:t>
            </a:r>
          </a:p>
          <a:p>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4</a:t>
            </a:fld>
            <a:endParaRPr lang="zh-TW" altLang="en-US"/>
          </a:p>
        </p:txBody>
      </p:sp>
    </p:spTree>
    <p:extLst>
      <p:ext uri="{BB962C8B-B14F-4D97-AF65-F5344CB8AC3E}">
        <p14:creationId xmlns:p14="http://schemas.microsoft.com/office/powerpoint/2010/main" val="3220695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監督式學習</a:t>
            </a:r>
            <a:r>
              <a:rPr lang="en-US" altLang="zh-TW" dirty="0" smtClean="0">
                <a:ea typeface="新細明體" panose="02020500000000000000" pitchFamily="18" charset="-120"/>
              </a:rPr>
              <a:t>:</a:t>
            </a:r>
            <a:r>
              <a:rPr lang="zh-TW" altLang="en-US" dirty="0" smtClean="0">
                <a:ea typeface="新細明體" panose="02020500000000000000" pitchFamily="18" charset="-120"/>
              </a:rPr>
              <a:t>所有資料都被「標註」</a:t>
            </a:r>
            <a:r>
              <a:rPr lang="en-US" altLang="zh-TW" dirty="0" smtClean="0">
                <a:ea typeface="新細明體" panose="02020500000000000000" pitchFamily="18" charset="-120"/>
              </a:rPr>
              <a:t>(label)</a:t>
            </a:r>
            <a:r>
              <a:rPr lang="zh-TW" altLang="en-US" dirty="0" smtClean="0">
                <a:ea typeface="新細明體" panose="02020500000000000000" pitchFamily="18" charset="-120"/>
              </a:rPr>
              <a:t>，告訴機器相對應的值，以提供機器學習在輸出時判斷誤差使用。這種方法為人工分類，對電腦來說最簡單，對人類來說最辛苦。這種方法像是告訴機器（電腦）標準答案，正式考試的時候機器依照標準答案作答，正確性會比較高。例如，若要訓練機器區分橘子和蘋果，則提供機器 </a:t>
            </a:r>
            <a:r>
              <a:rPr lang="en-US" altLang="zh-TW" dirty="0" smtClean="0">
                <a:ea typeface="新細明體" panose="02020500000000000000" pitchFamily="18" charset="-120"/>
              </a:rPr>
              <a:t>1000 </a:t>
            </a:r>
            <a:r>
              <a:rPr lang="zh-TW" altLang="en-US" dirty="0" smtClean="0">
                <a:ea typeface="新細明體" panose="02020500000000000000" pitchFamily="18" charset="-120"/>
              </a:rPr>
              <a:t>張蘋果和橘子的照片。機器依照標註的照片去偵測橘子和蘋果的特徵，依照特徵就能辨識出橘子和蘋果並進行預測。</a:t>
            </a:r>
            <a:endParaRPr lang="en-US" altLang="zh-TW" dirty="0" smtClean="0">
              <a:ea typeface="新細明體" panose="02020500000000000000" pitchFamily="18" charset="-120"/>
            </a:endParaRPr>
          </a:p>
          <a:p>
            <a:r>
              <a:rPr lang="zh-TW" altLang="en-US" dirty="0" smtClean="0">
                <a:ea typeface="新細明體" panose="02020500000000000000" pitchFamily="18" charset="-120"/>
              </a:rPr>
              <a:t>非監督式學習</a:t>
            </a:r>
            <a:r>
              <a:rPr lang="en-US" altLang="zh-TW" dirty="0" smtClean="0">
                <a:ea typeface="新細明體" panose="02020500000000000000" pitchFamily="18" charset="-120"/>
              </a:rPr>
              <a:t>:</a:t>
            </a:r>
            <a:r>
              <a:rPr lang="zh-TW" altLang="en-US" dirty="0" smtClean="0">
                <a:ea typeface="新細明體" panose="02020500000000000000" pitchFamily="18" charset="-120"/>
              </a:rPr>
              <a:t>所有資料都沒有標註，機器透過尋找資料的特徵，自己進行分類。此種方法不用人工進行分類，對人類來說最簡單，但對電腦來說最辛苦，誤差較大。</a:t>
            </a:r>
            <a:endParaRPr lang="en-US" altLang="zh-TW" dirty="0" smtClean="0">
              <a:ea typeface="新細明體" panose="02020500000000000000" pitchFamily="18" charset="-120"/>
            </a:endParaRPr>
          </a:p>
          <a:p>
            <a:endParaRPr lang="en-US" altLang="zh-TW" dirty="0" smtClean="0">
              <a:ea typeface="新細明體" panose="02020500000000000000" pitchFamily="18" charset="-120"/>
            </a:endParaRPr>
          </a:p>
          <a:p>
            <a:endParaRPr lang="zh-TW" altLang="en-US" dirty="0" smtClean="0">
              <a:ea typeface="新細明體" panose="02020500000000000000" pitchFamily="18" charset="-120"/>
            </a:endParaRPr>
          </a:p>
        </p:txBody>
      </p:sp>
      <p:sp>
        <p:nvSpPr>
          <p:cNvPr id="1638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A653A73A-353E-4CBC-AD36-795820EE8CF9}" type="slidenum">
              <a:rPr lang="zh-TW" altLang="en-US" sz="1200" smtClean="0"/>
              <a:pPr/>
              <a:t>6</a:t>
            </a:fld>
            <a:endParaRPr lang="zh-TW" altLang="en-US" sz="12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備忘稿版面配置區 2"/>
          <p:cNvSpPr>
            <a:spLocks noGrp="1"/>
          </p:cNvSpPr>
          <p:nvPr>
            <p:ph type="body" idx="1"/>
          </p:nvPr>
        </p:nvSpPr>
        <p:spPr/>
        <p:txBody>
          <a:bodyPr/>
          <a:lstStyle/>
          <a:p>
            <a:pPr eaLnBrk="1" fontAlgn="auto" hangingPunct="1">
              <a:spcBef>
                <a:spcPts val="0"/>
              </a:spcBef>
              <a:spcAft>
                <a:spcPts val="0"/>
              </a:spcAft>
              <a:defRPr/>
            </a:pPr>
            <a:r>
              <a:rPr lang="zh-TW" altLang="en-US" dirty="0" smtClean="0">
                <a:latin typeface="+mj-ea"/>
              </a:rPr>
              <a:t>在</a:t>
            </a:r>
            <a:r>
              <a:rPr lang="zh-TW" altLang="en-US" dirty="0" smtClean="0">
                <a:ea typeface="新細明體" panose="02020500000000000000" pitchFamily="18" charset="-120"/>
              </a:rPr>
              <a:t>監督式學習</a:t>
            </a:r>
            <a:r>
              <a:rPr lang="zh-TW" altLang="en-US" dirty="0" smtClean="0">
                <a:latin typeface="+mj-ea"/>
              </a:rPr>
              <a:t>中，少量資料有標籤，而大部分資料沒有標籤，先用少量標籤資料訓練，再對未標籤資料進行訓練，挑選最有信心的未標籤資料作為預測標籤加入訓練集裡，</a:t>
            </a:r>
            <a:r>
              <a:rPr lang="zh-TW" altLang="en-US" dirty="0" smtClean="0"/>
              <a:t>這種方法可以讓預測時比較精準。若有 </a:t>
            </a:r>
            <a:r>
              <a:rPr lang="en-US" altLang="zh-TW" dirty="0" smtClean="0"/>
              <a:t>100 </a:t>
            </a:r>
            <a:r>
              <a:rPr lang="zh-TW" altLang="en-US" dirty="0" smtClean="0"/>
              <a:t>張照片，則標註其中 </a:t>
            </a:r>
            <a:r>
              <a:rPr lang="en-US" altLang="zh-TW" dirty="0" smtClean="0"/>
              <a:t>10 </a:t>
            </a:r>
            <a:r>
              <a:rPr lang="zh-TW" altLang="en-US" dirty="0" smtClean="0"/>
              <a:t>張哪些是大象哪些是長頸鹿。機器透過這 </a:t>
            </a:r>
            <a:r>
              <a:rPr lang="en-US" altLang="zh-TW" dirty="0" smtClean="0"/>
              <a:t>10 </a:t>
            </a:r>
            <a:r>
              <a:rPr lang="zh-TW" altLang="en-US" dirty="0" smtClean="0"/>
              <a:t>張照片的特徵去辨識及分類剩餘的照片。因為已經有辨識的依據，所以預測出來的結果通常比非監督式學習準確。</a:t>
            </a:r>
            <a:endParaRPr lang="en-US" altLang="zh-TW" dirty="0" smtClean="0"/>
          </a:p>
          <a:p>
            <a:pPr eaLnBrk="1" fontAlgn="auto" hangingPunct="1">
              <a:spcBef>
                <a:spcPts val="0"/>
              </a:spcBef>
              <a:spcAft>
                <a:spcPts val="0"/>
              </a:spcAft>
              <a:defRPr/>
            </a:pPr>
            <a:endParaRPr lang="en-US" altLang="zh-TW" dirty="0" smtClean="0">
              <a:latin typeface="+mj-ea"/>
            </a:endParaRPr>
          </a:p>
          <a:p>
            <a:pPr>
              <a:defRPr/>
            </a:pPr>
            <a:r>
              <a:rPr lang="zh-TW" altLang="en-US" dirty="0" smtClean="0"/>
              <a:t>多拉桿吃角子老虎機 </a:t>
            </a:r>
            <a:r>
              <a:rPr lang="en-US" altLang="zh-TW" dirty="0" smtClean="0"/>
              <a:t>(multi-armed bandit) </a:t>
            </a:r>
            <a:r>
              <a:rPr lang="zh-TW" altLang="en-US" dirty="0" smtClean="0"/>
              <a:t>，指的則是很多台吃角子老虎機給玩家選擇，每一台機器可以得到的期望報酬皆不一樣。站在玩家的立場，目標應該是透過機器的選擇，在遊戲中獲得最大「期望報酬」</a:t>
            </a:r>
          </a:p>
          <a:p>
            <a:pPr>
              <a:defRPr/>
            </a:pPr>
            <a:endParaRPr lang="zh-TW" altLang="en-US" dirty="0"/>
          </a:p>
        </p:txBody>
      </p:sp>
      <p:sp>
        <p:nvSpPr>
          <p:cNvPr id="1843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94A3D2F4-905A-43CF-AE16-E644DAB63490}" type="slidenum">
              <a:rPr lang="zh-TW" altLang="en-US" sz="1200" smtClean="0"/>
              <a:pPr/>
              <a:t>7</a:t>
            </a:fld>
            <a:endParaRPr lang="zh-TW" altLang="en-US" sz="12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利用實際登錄查詢附近標的近幾年的成交價</a:t>
            </a:r>
          </a:p>
        </p:txBody>
      </p:sp>
      <p:sp>
        <p:nvSpPr>
          <p:cNvPr id="2048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25F86976-E4EA-4FCC-BF90-7BF380868260}" type="slidenum">
              <a:rPr lang="zh-TW" altLang="en-US" sz="1200" smtClean="0"/>
              <a:pPr/>
              <a:t>8</a:t>
            </a:fld>
            <a:endParaRPr lang="zh-TW" altLang="en-US" sz="120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依照其坪數與成交價可以繪出下面的圖，每一個點代表一間房子的售價，假設現在一棟房子想要出售，基本上要剛好有一棟房子要一模一樣的機率是很小的，於是乎只能將其鎖定在相去不遠並且坪數大小差不多的房子，在這張示意圖中，可以發現有間房子坪數與要賣的房子坪數差不多。</a:t>
            </a:r>
          </a:p>
          <a:p>
            <a:endParaRPr lang="zh-TW" altLang="en-US" dirty="0" smtClean="0">
              <a:ea typeface="新細明體" panose="02020500000000000000" pitchFamily="18" charset="-120"/>
            </a:endParaRPr>
          </a:p>
        </p:txBody>
      </p:sp>
      <p:sp>
        <p:nvSpPr>
          <p:cNvPr id="22532"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142FCB02-2449-4D20-93DD-77BE3501CB43}" type="slidenum">
              <a:rPr lang="zh-TW" altLang="en-US" sz="1200" smtClean="0"/>
              <a:pPr/>
              <a:t>9</a:t>
            </a:fld>
            <a:endParaRPr lang="zh-TW" altLang="en-US" sz="12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順著前例來討論房價與坪數的關係，將迴歸分析應用在這個例子上時，最簡單的模型就是在資料上畫出一條直線，直線包含了斜率及截距，</a:t>
            </a:r>
            <a:r>
              <a:rPr kumimoji="1" lang="zh-TW" altLang="en-US" sz="1200" b="0" i="0" kern="1200" dirty="0" smtClean="0">
                <a:solidFill>
                  <a:schemeClr val="tx1"/>
                </a:solidFill>
                <a:effectLst/>
                <a:latin typeface="+mn-lt"/>
                <a:ea typeface="新細明體" charset="-120"/>
                <a:cs typeface="+mn-cs"/>
              </a:rPr>
              <a:t>從中可以得到一個線性函數，</a:t>
            </a:r>
            <a:r>
              <a:rPr lang="zh-TW" altLang="en-US" dirty="0" smtClean="0">
                <a:ea typeface="新細明體" panose="02020500000000000000" pitchFamily="18" charset="-120"/>
              </a:rPr>
              <a:t>利用得到的公式房屋價格等於截距加上斜率乘上坪數，就是預計售價</a:t>
            </a:r>
          </a:p>
        </p:txBody>
      </p:sp>
      <p:sp>
        <p:nvSpPr>
          <p:cNvPr id="2458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1D971E43-E62C-485C-94F3-8CE1028CB6F7}" type="slidenum">
              <a:rPr lang="zh-TW" altLang="en-US" sz="1200" smtClean="0"/>
              <a:pPr/>
              <a:t>10</a:t>
            </a:fld>
            <a:endParaRPr lang="zh-TW" altLang="en-US" sz="12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但是此時問題來了，在這個函數裡面不會只有一個</a:t>
            </a:r>
            <a:r>
              <a:rPr lang="en-US" altLang="zh-TW" dirty="0" smtClean="0">
                <a:ea typeface="新細明體" panose="02020500000000000000" pitchFamily="18" charset="-120"/>
              </a:rPr>
              <a:t>w</a:t>
            </a:r>
            <a:r>
              <a:rPr lang="zh-TW" altLang="en-US" dirty="0" smtClean="0">
                <a:ea typeface="新細明體" panose="02020500000000000000" pitchFamily="18" charset="-120"/>
              </a:rPr>
              <a:t>會有好幾組，所以要思考且回答的是，要選擇那一條</a:t>
            </a:r>
            <a:r>
              <a:rPr lang="en-US" altLang="zh-TW" dirty="0" smtClean="0">
                <a:ea typeface="新細明體" panose="02020500000000000000" pitchFamily="18" charset="-120"/>
              </a:rPr>
              <a:t>w</a:t>
            </a:r>
            <a:r>
              <a:rPr lang="zh-TW" altLang="en-US" dirty="0" smtClean="0">
                <a:ea typeface="新細明體" panose="02020500000000000000" pitchFamily="18" charset="-120"/>
              </a:rPr>
              <a:t>做為模型呢</a:t>
            </a:r>
            <a:r>
              <a:rPr lang="en-US" altLang="zh-TW" dirty="0" smtClean="0">
                <a:ea typeface="新細明體" panose="02020500000000000000" pitchFamily="18" charset="-120"/>
              </a:rPr>
              <a:t>?</a:t>
            </a:r>
            <a:endParaRPr lang="zh-TW" altLang="en-US" dirty="0" smtClean="0">
              <a:ea typeface="新細明體" panose="02020500000000000000" pitchFamily="18" charset="-120"/>
            </a:endParaRPr>
          </a:p>
        </p:txBody>
      </p:sp>
      <p:sp>
        <p:nvSpPr>
          <p:cNvPr id="2662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1EA047B8-A9B9-4F6F-8687-D3465868A22F}" type="slidenum">
              <a:rPr lang="zh-TW" altLang="en-US" sz="1200" smtClean="0"/>
              <a:pPr/>
              <a:t>11</a:t>
            </a:fld>
            <a:endParaRPr lang="zh-TW" altLang="en-US" sz="12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常見的做法是，透過每一個點到劃出的直線中求出距離，這個距離代表著預測與實際的結果差了多少，透過殘差平方和的最小值來求得最適合的直線，</a:t>
            </a:r>
          </a:p>
          <a:p>
            <a:r>
              <a:rPr lang="zh-TW" altLang="en-US" dirty="0" smtClean="0">
                <a:ea typeface="新細明體" panose="02020500000000000000" pitchFamily="18" charset="-120"/>
              </a:rPr>
              <a:t>需要做的就是將每一條的值給透過殘值平方和給求出來</a:t>
            </a:r>
          </a:p>
          <a:p>
            <a:endParaRPr lang="zh-TW" altLang="en-US" dirty="0" smtClean="0">
              <a:ea typeface="新細明體" panose="02020500000000000000" pitchFamily="18" charset="-120"/>
            </a:endParaRPr>
          </a:p>
        </p:txBody>
      </p:sp>
      <p:sp>
        <p:nvSpPr>
          <p:cNvPr id="2867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9882F187-E2DA-4BE4-8738-C313AF3B3904}" type="slidenum">
              <a:rPr lang="zh-TW" altLang="en-US" sz="1200" smtClean="0"/>
              <a:pPr/>
              <a:t>12</a:t>
            </a:fld>
            <a:endParaRPr lang="zh-TW" altLang="en-US" sz="12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2110011" y="155526"/>
            <a:ext cx="6247357" cy="537964"/>
          </a:xfrm>
          <a:prstGeom prst="rect">
            <a:avLst/>
          </a:prstGeom>
          <a:noFill/>
          <a:ln w="9525">
            <a:noFill/>
            <a:miter lim="800000"/>
            <a:headEnd/>
            <a:tailEnd/>
          </a:ln>
        </p:spPr>
        <p:txBody>
          <a:bodyPr/>
          <a:lstStyle>
            <a:lvl1pPr>
              <a:defRPr sz="2800"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197545"/>
            <a:ext cx="7993260" cy="5111179"/>
          </a:xfrm>
          <a:prstGeom prst="rect">
            <a:avLst/>
          </a:prstGeom>
        </p:spPr>
        <p:txBody>
          <a:bodyPr/>
          <a:lstStyle/>
          <a:p>
            <a:pPr lvl="0"/>
            <a:r>
              <a:rPr lang="zh-TW" altLang="en-US" dirty="0" smtClean="0"/>
              <a:t>按一下以編輯母片文字樣式</a:t>
            </a:r>
          </a:p>
        </p:txBody>
      </p:sp>
      <p:sp>
        <p:nvSpPr>
          <p:cNvPr id="4" name="頁尾版面配置區 1"/>
          <p:cNvSpPr>
            <a:spLocks noGrp="1"/>
          </p:cNvSpPr>
          <p:nvPr>
            <p:ph type="ftr" sz="quarter" idx="11"/>
          </p:nvPr>
        </p:nvSpPr>
        <p:spPr>
          <a:xfrm>
            <a:off x="611188" y="6310313"/>
            <a:ext cx="6783387" cy="287337"/>
          </a:xfrm>
          <a:prstGeom prst="rect">
            <a:avLst/>
          </a:prstGeom>
        </p:spPr>
        <p:txBody>
          <a:bodyPr vert="horz" wrap="square" lIns="0" tIns="45720" rIns="91440" bIns="45720" numCol="1" anchor="t" anchorCtr="0" compatLnSpc="1">
            <a:prstTxWarp prst="textNoShape">
              <a:avLst/>
            </a:prstTxWarp>
          </a:bodyPr>
          <a:lstStyle>
            <a:lvl1pPr eaLnBrk="1" hangingPunct="1">
              <a:lnSpc>
                <a:spcPct val="150000"/>
              </a:lnSpc>
              <a:spcBef>
                <a:spcPct val="30000"/>
              </a:spcBef>
              <a:defRPr sz="900" u="none">
                <a:latin typeface="微軟正黑體" panose="020B0604030504040204" pitchFamily="34" charset="-120"/>
                <a:ea typeface="微軟正黑體" panose="020B0604030504040204" pitchFamily="34" charset="-120"/>
              </a:defRPr>
            </a:lvl1pPr>
          </a:lstStyle>
          <a:p>
            <a:pPr>
              <a:defRPr/>
            </a:pPr>
            <a:r>
              <a:rPr lang="zh-TW" altLang="en-US"/>
              <a:t>機密等級：            日期：</a:t>
            </a:r>
            <a:r>
              <a:rPr lang="en-US" altLang="zh-TW"/>
              <a:t>2016/10/01</a:t>
            </a:r>
            <a:endParaRPr lang="zh-TW" altLang="en-US"/>
          </a:p>
          <a:p>
            <a:pPr>
              <a:defRPr/>
            </a:pPr>
            <a:endParaRPr lang="zh-TW" altLang="en-US"/>
          </a:p>
        </p:txBody>
      </p:sp>
    </p:spTree>
    <p:extLst>
      <p:ext uri="{BB962C8B-B14F-4D97-AF65-F5344CB8AC3E}">
        <p14:creationId xmlns:p14="http://schemas.microsoft.com/office/powerpoint/2010/main" val="1491655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2110035" y="155526"/>
            <a:ext cx="6247357" cy="537964"/>
          </a:xfrm>
          <a:prstGeom prst="rect">
            <a:avLst/>
          </a:prstGeom>
          <a:noFill/>
          <a:ln w="9525">
            <a:noFill/>
            <a:miter lim="800000"/>
            <a:headEnd/>
            <a:tailEnd/>
          </a:ln>
        </p:spPr>
        <p:txBody>
          <a:bodyPr lIns="76782" tIns="38391" rIns="76782" bIns="38391"/>
          <a:lstStyle>
            <a:lvl1pPr>
              <a:defRPr sz="2400"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197545"/>
            <a:ext cx="7993260" cy="5111179"/>
          </a:xfrm>
          <a:prstGeom prst="rect">
            <a:avLst/>
          </a:prstGeom>
        </p:spPr>
        <p:txBody>
          <a:bodyPr lIns="76782" tIns="38391" rIns="76782" bIns="38391"/>
          <a:lstStyle/>
          <a:p>
            <a:pPr lvl="0"/>
            <a:r>
              <a:rPr lang="zh-TW" altLang="en-US" dirty="0" smtClean="0"/>
              <a:t>按一下以編輯母片文字樣式</a:t>
            </a:r>
          </a:p>
        </p:txBody>
      </p:sp>
      <p:sp>
        <p:nvSpPr>
          <p:cNvPr id="4" name="頁尾版面配置區 1"/>
          <p:cNvSpPr>
            <a:spLocks noGrp="1"/>
          </p:cNvSpPr>
          <p:nvPr>
            <p:ph type="ftr" sz="quarter" idx="11"/>
          </p:nvPr>
        </p:nvSpPr>
        <p:spPr>
          <a:xfrm>
            <a:off x="611188" y="6310313"/>
            <a:ext cx="6783387" cy="287337"/>
          </a:xfrm>
          <a:prstGeom prst="rect">
            <a:avLst/>
          </a:prstGeom>
        </p:spPr>
        <p:txBody>
          <a:bodyPr vert="horz" wrap="square" lIns="0" tIns="38391" rIns="76782" bIns="38391" numCol="1" anchor="t" anchorCtr="0" compatLnSpc="1">
            <a:prstTxWarp prst="textNoShape">
              <a:avLst/>
            </a:prstTxWarp>
          </a:bodyPr>
          <a:lstStyle>
            <a:lvl1pPr eaLnBrk="1" hangingPunct="1">
              <a:lnSpc>
                <a:spcPct val="150000"/>
              </a:lnSpc>
              <a:spcBef>
                <a:spcPct val="30000"/>
              </a:spcBef>
              <a:defRPr sz="800" u="none">
                <a:solidFill>
                  <a:prstClr val="black"/>
                </a:solidFill>
                <a:latin typeface="微軟正黑體" panose="020B0604030504040204" pitchFamily="34" charset="-120"/>
                <a:ea typeface="微軟正黑體" panose="020B0604030504040204" pitchFamily="34" charset="-120"/>
              </a:defRPr>
            </a:lvl1pPr>
          </a:lstStyle>
          <a:p>
            <a:pPr>
              <a:defRPr/>
            </a:pPr>
            <a:r>
              <a:rPr lang="zh-TW" altLang="en-US"/>
              <a:t>機密等級：密            日期：</a:t>
            </a:r>
            <a:r>
              <a:rPr lang="en-US" altLang="zh-TW"/>
              <a:t>2019/12/18</a:t>
            </a:r>
            <a:endParaRPr lang="zh-TW" altLang="en-US" dirty="0"/>
          </a:p>
        </p:txBody>
      </p:sp>
    </p:spTree>
    <p:extLst>
      <p:ext uri="{BB962C8B-B14F-4D97-AF65-F5344CB8AC3E}">
        <p14:creationId xmlns:p14="http://schemas.microsoft.com/office/powerpoint/2010/main" val="3610383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2110035" y="155526"/>
            <a:ext cx="6247357" cy="537964"/>
          </a:xfrm>
          <a:prstGeom prst="rect">
            <a:avLst/>
          </a:prstGeom>
          <a:noFill/>
          <a:ln w="9525">
            <a:noFill/>
            <a:miter lim="800000"/>
            <a:headEnd/>
            <a:tailEnd/>
          </a:ln>
        </p:spPr>
        <p:txBody>
          <a:bodyPr lIns="76782" tIns="38391" rIns="76782" bIns="38391"/>
          <a:lstStyle>
            <a:lvl1pPr>
              <a:defRPr sz="2400"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197545"/>
            <a:ext cx="7993260" cy="5111179"/>
          </a:xfrm>
          <a:prstGeom prst="rect">
            <a:avLst/>
          </a:prstGeom>
        </p:spPr>
        <p:txBody>
          <a:bodyPr lIns="76782" tIns="38391" rIns="76782" bIns="38391"/>
          <a:lstStyle/>
          <a:p>
            <a:pPr lvl="0"/>
            <a:r>
              <a:rPr lang="zh-TW" altLang="en-US" dirty="0" smtClean="0"/>
              <a:t>按一下以編輯母片文字樣式</a:t>
            </a:r>
          </a:p>
        </p:txBody>
      </p:sp>
      <p:sp>
        <p:nvSpPr>
          <p:cNvPr id="4" name="頁尾版面配置區 1"/>
          <p:cNvSpPr>
            <a:spLocks noGrp="1"/>
          </p:cNvSpPr>
          <p:nvPr>
            <p:ph type="ftr" sz="quarter" idx="11"/>
          </p:nvPr>
        </p:nvSpPr>
        <p:spPr>
          <a:xfrm>
            <a:off x="611188" y="6310313"/>
            <a:ext cx="6783387" cy="287337"/>
          </a:xfrm>
          <a:prstGeom prst="rect">
            <a:avLst/>
          </a:prstGeom>
        </p:spPr>
        <p:txBody>
          <a:bodyPr vert="horz" wrap="square" lIns="0" tIns="38391" rIns="76782" bIns="38391" numCol="1" anchor="t" anchorCtr="0" compatLnSpc="1">
            <a:prstTxWarp prst="textNoShape">
              <a:avLst/>
            </a:prstTxWarp>
          </a:bodyPr>
          <a:lstStyle>
            <a:lvl1pPr eaLnBrk="1" hangingPunct="1">
              <a:lnSpc>
                <a:spcPct val="150000"/>
              </a:lnSpc>
              <a:spcBef>
                <a:spcPct val="30000"/>
              </a:spcBef>
              <a:defRPr sz="800" u="none">
                <a:solidFill>
                  <a:prstClr val="black"/>
                </a:solidFill>
                <a:latin typeface="微軟正黑體" panose="020B0604030504040204" pitchFamily="34" charset="-120"/>
                <a:ea typeface="微軟正黑體" panose="020B0604030504040204" pitchFamily="34" charset="-120"/>
              </a:defRPr>
            </a:lvl1pPr>
          </a:lstStyle>
          <a:p>
            <a:pPr>
              <a:defRPr/>
            </a:pPr>
            <a:r>
              <a:rPr lang="zh-TW" altLang="en-US"/>
              <a:t>機密等級：密            日期：</a:t>
            </a:r>
            <a:r>
              <a:rPr lang="en-US" altLang="zh-TW"/>
              <a:t>2019/12/18</a:t>
            </a:r>
            <a:endParaRPr lang="zh-TW" altLang="en-US" dirty="0"/>
          </a:p>
        </p:txBody>
      </p:sp>
    </p:spTree>
    <p:extLst>
      <p:ext uri="{BB962C8B-B14F-4D97-AF65-F5344CB8AC3E}">
        <p14:creationId xmlns:p14="http://schemas.microsoft.com/office/powerpoint/2010/main" val="2387331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2110035" y="155526"/>
            <a:ext cx="6247357" cy="537964"/>
          </a:xfrm>
          <a:prstGeom prst="rect">
            <a:avLst/>
          </a:prstGeom>
          <a:noFill/>
          <a:ln w="9525">
            <a:noFill/>
            <a:miter lim="800000"/>
            <a:headEnd/>
            <a:tailEnd/>
          </a:ln>
        </p:spPr>
        <p:txBody>
          <a:bodyPr lIns="76782" tIns="38391" rIns="76782" bIns="38391"/>
          <a:lstStyle>
            <a:lvl1pPr>
              <a:defRPr sz="2400"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197545"/>
            <a:ext cx="7993260" cy="5111179"/>
          </a:xfrm>
          <a:prstGeom prst="rect">
            <a:avLst/>
          </a:prstGeom>
        </p:spPr>
        <p:txBody>
          <a:bodyPr lIns="76782" tIns="38391" rIns="76782" bIns="38391"/>
          <a:lstStyle/>
          <a:p>
            <a:pPr lvl="0"/>
            <a:r>
              <a:rPr lang="zh-TW" altLang="en-US" dirty="0" smtClean="0"/>
              <a:t>按一下以編輯母片文字樣式</a:t>
            </a:r>
          </a:p>
        </p:txBody>
      </p:sp>
      <p:sp>
        <p:nvSpPr>
          <p:cNvPr id="4" name="頁尾版面配置區 1"/>
          <p:cNvSpPr>
            <a:spLocks noGrp="1"/>
          </p:cNvSpPr>
          <p:nvPr>
            <p:ph type="ftr" sz="quarter" idx="11"/>
          </p:nvPr>
        </p:nvSpPr>
        <p:spPr>
          <a:xfrm>
            <a:off x="611188" y="6310313"/>
            <a:ext cx="6783387" cy="287337"/>
          </a:xfrm>
          <a:prstGeom prst="rect">
            <a:avLst/>
          </a:prstGeom>
        </p:spPr>
        <p:txBody>
          <a:bodyPr vert="horz" wrap="square" lIns="0" tIns="38391" rIns="76782" bIns="38391" numCol="1" anchor="t" anchorCtr="0" compatLnSpc="1">
            <a:prstTxWarp prst="textNoShape">
              <a:avLst/>
            </a:prstTxWarp>
          </a:bodyPr>
          <a:lstStyle>
            <a:lvl1pPr eaLnBrk="1" hangingPunct="1">
              <a:lnSpc>
                <a:spcPct val="150000"/>
              </a:lnSpc>
              <a:spcBef>
                <a:spcPct val="30000"/>
              </a:spcBef>
              <a:defRPr sz="800" u="none">
                <a:solidFill>
                  <a:prstClr val="black"/>
                </a:solidFill>
                <a:latin typeface="微軟正黑體" panose="020B0604030504040204" pitchFamily="34" charset="-120"/>
                <a:ea typeface="微軟正黑體" panose="020B0604030504040204" pitchFamily="34" charset="-120"/>
              </a:defRPr>
            </a:lvl1pPr>
          </a:lstStyle>
          <a:p>
            <a:pPr>
              <a:defRPr/>
            </a:pPr>
            <a:r>
              <a:rPr lang="zh-TW" altLang="en-US"/>
              <a:t>機密等級：密            日期：</a:t>
            </a:r>
            <a:r>
              <a:rPr lang="en-US" altLang="zh-TW"/>
              <a:t>2019/12/18</a:t>
            </a:r>
            <a:endParaRPr lang="zh-TW" altLang="en-US" dirty="0"/>
          </a:p>
        </p:txBody>
      </p:sp>
    </p:spTree>
    <p:extLst>
      <p:ext uri="{BB962C8B-B14F-4D97-AF65-F5344CB8AC3E}">
        <p14:creationId xmlns:p14="http://schemas.microsoft.com/office/powerpoint/2010/main" val="14423010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投影片編號版面配置區 1"/>
          <p:cNvSpPr txBox="1">
            <a:spLocks/>
          </p:cNvSpPr>
          <p:nvPr userDrawn="1"/>
        </p:nvSpPr>
        <p:spPr bwMode="auto">
          <a:xfrm>
            <a:off x="8316913" y="6381750"/>
            <a:ext cx="622300" cy="231775"/>
          </a:xfrm>
          <a:prstGeom prst="rect">
            <a:avLst/>
          </a:prstGeom>
          <a:noFill/>
          <a:ln>
            <a:noFill/>
          </a:ln>
          <a:effectLst/>
          <a:extLst/>
        </p:spPr>
        <p:txBody>
          <a:bodyPr/>
          <a:lstStyle>
            <a:lvl1pPr eaLnBrk="0" hangingPunct="0">
              <a:defRPr kumimoji="1" sz="2400" u="sng">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algn="r" eaLnBrk="1" hangingPunct="1">
              <a:defRPr/>
            </a:pPr>
            <a:fld id="{2A2660B8-608F-4783-9163-20D66A7B3A09}" type="slidenum">
              <a:rPr lang="en-US" altLang="zh-TW" sz="900" u="none" smtClean="0">
                <a:latin typeface="微軟正黑體" panose="020B0604030504040204" pitchFamily="34" charset="-120"/>
                <a:ea typeface="微軟正黑體" panose="020B0604030504040204" pitchFamily="34" charset="-120"/>
              </a:rPr>
              <a:pPr algn="r" eaLnBrk="1" hangingPunct="1">
                <a:defRPr/>
              </a:pPr>
              <a:t>‹#›</a:t>
            </a:fld>
            <a:endParaRPr lang="en-US" altLang="zh-TW" sz="900" u="none" smtClean="0">
              <a:latin typeface="微軟正黑體" panose="020B0604030504040204" pitchFamily="34" charset="-120"/>
              <a:ea typeface="微軟正黑體" panose="020B0604030504040204" pitchFamily="34" charset="-120"/>
            </a:endParaRPr>
          </a:p>
        </p:txBody>
      </p:sp>
    </p:spTree>
  </p:cSld>
  <p:clrMap bg1="lt1" tx1="dk1" bg2="lt2" tx2="dk2" accent1="accent1" accent2="accent2" accent3="accent3" accent4="accent4" accent5="accent5" accent6="accent6" hlink="hlink" folHlink="folHlink"/>
  <p:sldLayoutIdLst>
    <p:sldLayoutId id="2147483735" r:id="rId1"/>
  </p:sldLayoutIdLst>
  <p:timing>
    <p:tnLst>
      <p:par>
        <p:cTn id="1" dur="indefinite" restart="never" nodeType="tmRoot"/>
      </p:par>
    </p:tnLst>
  </p:timing>
  <p:hf hdr="0"/>
  <p:txStyles>
    <p:titleStyle>
      <a:lvl1pPr algn="l" rtl="0" eaLnBrk="0" fontAlgn="base" hangingPunct="0">
        <a:spcBef>
          <a:spcPct val="0"/>
        </a:spcBef>
        <a:spcAft>
          <a:spcPct val="0"/>
        </a:spcAft>
        <a:defRPr kumimoji="1" sz="3000">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5pPr>
      <a:lvl6pPr marL="457200" algn="ctr" rtl="0" fontAlgn="base">
        <a:spcBef>
          <a:spcPct val="0"/>
        </a:spcBef>
        <a:spcAft>
          <a:spcPct val="0"/>
        </a:spcAft>
        <a:defRPr kumimoji="1" sz="4400">
          <a:solidFill>
            <a:schemeClr val="tx2"/>
          </a:solidFill>
          <a:latin typeface="Times New Roman" pitchFamily="18" charset="0"/>
          <a:ea typeface="新細明體" pitchFamily="18" charset="-120"/>
        </a:defRPr>
      </a:lvl6pPr>
      <a:lvl7pPr marL="914400" algn="ctr" rtl="0" fontAlgn="base">
        <a:spcBef>
          <a:spcPct val="0"/>
        </a:spcBef>
        <a:spcAft>
          <a:spcPct val="0"/>
        </a:spcAft>
        <a:defRPr kumimoji="1" sz="4400">
          <a:solidFill>
            <a:schemeClr val="tx2"/>
          </a:solidFill>
          <a:latin typeface="Times New Roman" pitchFamily="18" charset="0"/>
          <a:ea typeface="新細明體" pitchFamily="18" charset="-120"/>
        </a:defRPr>
      </a:lvl7pPr>
      <a:lvl8pPr marL="1371600" algn="ctr" rtl="0" fontAlgn="base">
        <a:spcBef>
          <a:spcPct val="0"/>
        </a:spcBef>
        <a:spcAft>
          <a:spcPct val="0"/>
        </a:spcAft>
        <a:defRPr kumimoji="1" sz="4400">
          <a:solidFill>
            <a:schemeClr val="tx2"/>
          </a:solidFill>
          <a:latin typeface="Times New Roman" pitchFamily="18" charset="0"/>
          <a:ea typeface="新細明體" pitchFamily="18" charset="-120"/>
        </a:defRPr>
      </a:lvl8pPr>
      <a:lvl9pPr marL="1828800" algn="ctr" rtl="0" fontAlgn="base">
        <a:spcBef>
          <a:spcPct val="0"/>
        </a:spcBef>
        <a:spcAft>
          <a:spcPct val="0"/>
        </a:spcAft>
        <a:defRPr kumimoji="1" sz="4400">
          <a:solidFill>
            <a:schemeClr val="tx2"/>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har char="•"/>
        <a:defRPr kumimoji="1">
          <a:solidFill>
            <a:schemeClr val="tx1"/>
          </a:solidFill>
          <a:latin typeface="微軟正黑體" panose="020B0604030504040204" pitchFamily="34" charset="-120"/>
          <a:ea typeface="微軟正黑體" panose="020B0604030504040204" pitchFamily="34" charset="-120"/>
          <a:cs typeface="+mn-cs"/>
        </a:defRPr>
      </a:lvl1pPr>
      <a:lvl2pPr marL="742950" indent="-285750" algn="l" rtl="0" eaLnBrk="0" fontAlgn="base" hangingPunct="0">
        <a:spcBef>
          <a:spcPct val="20000"/>
        </a:spcBef>
        <a:spcAft>
          <a:spcPct val="0"/>
        </a:spcAft>
        <a:buChar char="–"/>
        <a:defRPr kumimoji="1" sz="2800">
          <a:solidFill>
            <a:schemeClr val="tx1"/>
          </a:solidFill>
          <a:latin typeface="標楷體" pitchFamily="65" charset="-120"/>
          <a:ea typeface="標楷體" pitchFamily="65" charset="-120"/>
        </a:defRPr>
      </a:lvl2pPr>
      <a:lvl3pPr marL="1143000" indent="-228600" algn="l" rtl="0" eaLnBrk="0" fontAlgn="base" hangingPunct="0">
        <a:spcBef>
          <a:spcPct val="20000"/>
        </a:spcBef>
        <a:spcAft>
          <a:spcPct val="0"/>
        </a:spcAft>
        <a:buChar char="•"/>
        <a:defRPr kumimoji="1" sz="2400">
          <a:solidFill>
            <a:schemeClr val="tx1"/>
          </a:solidFill>
          <a:latin typeface="標楷體" pitchFamily="65" charset="-120"/>
          <a:ea typeface="標楷體" pitchFamily="65" charset="-120"/>
        </a:defRPr>
      </a:lvl3pPr>
      <a:lvl4pPr marL="16002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4pPr>
      <a:lvl5pPr marL="20574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9" name="投影片編號版面配置區 1"/>
          <p:cNvSpPr txBox="1">
            <a:spLocks/>
          </p:cNvSpPr>
          <p:nvPr userDrawn="1"/>
        </p:nvSpPr>
        <p:spPr bwMode="auto">
          <a:xfrm>
            <a:off x="8316913" y="6381750"/>
            <a:ext cx="622300" cy="231775"/>
          </a:xfrm>
          <a:prstGeom prst="rect">
            <a:avLst/>
          </a:prstGeom>
          <a:noFill/>
          <a:ln>
            <a:noFill/>
          </a:ln>
          <a:effectLst/>
          <a:extLst/>
        </p:spPr>
        <p:txBody>
          <a:bodyPr lIns="76782" tIns="38391" rIns="76782" bIns="38391"/>
          <a:lstStyle>
            <a:defPPr>
              <a:defRPr lang="zh-TW"/>
            </a:defPPr>
            <a:lvl1pPr algn="r" rtl="0" fontAlgn="base">
              <a:spcBef>
                <a:spcPct val="0"/>
              </a:spcBef>
              <a:spcAft>
                <a:spcPct val="0"/>
              </a:spcAft>
              <a:defRPr kumimoji="1" sz="900" u="none" kern="1200" smtClean="0">
                <a:solidFill>
                  <a:schemeClr val="tx1"/>
                </a:solidFill>
                <a:latin typeface="微軟正黑體" pitchFamily="34" charset="-120"/>
                <a:ea typeface="微軟正黑體" pitchFamily="34" charset="-120"/>
                <a:cs typeface="+mn-cs"/>
              </a:defRPr>
            </a:lvl1pPr>
            <a:lvl2pPr marL="4572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2pPr>
            <a:lvl3pPr marL="9144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3pPr>
            <a:lvl4pPr marL="13716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4pPr>
            <a:lvl5pPr marL="18288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5pPr>
            <a:lvl6pPr marL="2286000" algn="l" defTabSz="914400" rtl="0" eaLnBrk="1" latinLnBrk="0" hangingPunct="1">
              <a:defRPr kumimoji="1" sz="2400" u="sng" kern="1200">
                <a:solidFill>
                  <a:schemeClr val="tx1"/>
                </a:solidFill>
                <a:latin typeface="Times New Roman" pitchFamily="18" charset="0"/>
                <a:ea typeface="新細明體" charset="-120"/>
                <a:cs typeface="+mn-cs"/>
              </a:defRPr>
            </a:lvl6pPr>
            <a:lvl7pPr marL="2743200" algn="l" defTabSz="914400" rtl="0" eaLnBrk="1" latinLnBrk="0" hangingPunct="1">
              <a:defRPr kumimoji="1" sz="2400" u="sng" kern="1200">
                <a:solidFill>
                  <a:schemeClr val="tx1"/>
                </a:solidFill>
                <a:latin typeface="Times New Roman" pitchFamily="18" charset="0"/>
                <a:ea typeface="新細明體" charset="-120"/>
                <a:cs typeface="+mn-cs"/>
              </a:defRPr>
            </a:lvl7pPr>
            <a:lvl8pPr marL="3200400" algn="l" defTabSz="914400" rtl="0" eaLnBrk="1" latinLnBrk="0" hangingPunct="1">
              <a:defRPr kumimoji="1" sz="2400" u="sng" kern="1200">
                <a:solidFill>
                  <a:schemeClr val="tx1"/>
                </a:solidFill>
                <a:latin typeface="Times New Roman" pitchFamily="18" charset="0"/>
                <a:ea typeface="新細明體" charset="-120"/>
                <a:cs typeface="+mn-cs"/>
              </a:defRPr>
            </a:lvl8pPr>
            <a:lvl9pPr marL="3657600" algn="l" defTabSz="914400" rtl="0" eaLnBrk="1" latinLnBrk="0" hangingPunct="1">
              <a:defRPr kumimoji="1" sz="2400" u="sng" kern="1200">
                <a:solidFill>
                  <a:schemeClr val="tx1"/>
                </a:solidFill>
                <a:latin typeface="Times New Roman" pitchFamily="18" charset="0"/>
                <a:ea typeface="新細明體" charset="-120"/>
                <a:cs typeface="+mn-cs"/>
              </a:defRPr>
            </a:lvl9pPr>
          </a:lstStyle>
          <a:p>
            <a:pPr>
              <a:defRPr/>
            </a:pPr>
            <a:fld id="{2A2549FC-3607-4DC3-B7F9-50C4F2E0430D}" type="slidenum">
              <a:rPr lang="en-US" altLang="zh-TW" sz="800">
                <a:solidFill>
                  <a:prstClr val="black"/>
                </a:solidFill>
              </a:rPr>
              <a:pPr>
                <a:defRPr/>
              </a:pPr>
              <a:t>‹#›</a:t>
            </a:fld>
            <a:endParaRPr lang="en-US" altLang="zh-TW" sz="800" dirty="0">
              <a:solidFill>
                <a:prstClr val="black"/>
              </a:solidFill>
            </a:endParaRPr>
          </a:p>
        </p:txBody>
      </p:sp>
    </p:spTree>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Lst>
  <p:timing>
    <p:tnLst>
      <p:par>
        <p:cTn id="1" dur="indefinite" restart="never" nodeType="tmRoot"/>
      </p:par>
    </p:tnLst>
  </p:timing>
  <p:hf sldNum="0" hdr="0" dt="0"/>
  <p:txStyles>
    <p:titleStyle>
      <a:lvl1pPr algn="l" rtl="0" eaLnBrk="0" fontAlgn="base" hangingPunct="0">
        <a:spcBef>
          <a:spcPct val="0"/>
        </a:spcBef>
        <a:spcAft>
          <a:spcPct val="0"/>
        </a:spcAft>
        <a:defRPr kumimoji="1" sz="2500">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2500">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2500">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2500">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2500">
          <a:solidFill>
            <a:schemeClr val="tx2"/>
          </a:solidFill>
          <a:latin typeface="微軟正黑體" pitchFamily="34" charset="-120"/>
          <a:ea typeface="微軟正黑體" pitchFamily="34" charset="-120"/>
        </a:defRPr>
      </a:lvl5pPr>
      <a:lvl6pPr marL="383911" algn="ctr" rtl="0" fontAlgn="base">
        <a:spcBef>
          <a:spcPct val="0"/>
        </a:spcBef>
        <a:spcAft>
          <a:spcPct val="0"/>
        </a:spcAft>
        <a:defRPr kumimoji="1" sz="3700">
          <a:solidFill>
            <a:schemeClr val="tx2"/>
          </a:solidFill>
          <a:latin typeface="Times New Roman" pitchFamily="18" charset="0"/>
          <a:ea typeface="新細明體" pitchFamily="18" charset="-120"/>
        </a:defRPr>
      </a:lvl6pPr>
      <a:lvl7pPr marL="767822" algn="ctr" rtl="0" fontAlgn="base">
        <a:spcBef>
          <a:spcPct val="0"/>
        </a:spcBef>
        <a:spcAft>
          <a:spcPct val="0"/>
        </a:spcAft>
        <a:defRPr kumimoji="1" sz="3700">
          <a:solidFill>
            <a:schemeClr val="tx2"/>
          </a:solidFill>
          <a:latin typeface="Times New Roman" pitchFamily="18" charset="0"/>
          <a:ea typeface="新細明體" pitchFamily="18" charset="-120"/>
        </a:defRPr>
      </a:lvl7pPr>
      <a:lvl8pPr marL="1151733" algn="ctr" rtl="0" fontAlgn="base">
        <a:spcBef>
          <a:spcPct val="0"/>
        </a:spcBef>
        <a:spcAft>
          <a:spcPct val="0"/>
        </a:spcAft>
        <a:defRPr kumimoji="1" sz="3700">
          <a:solidFill>
            <a:schemeClr val="tx2"/>
          </a:solidFill>
          <a:latin typeface="Times New Roman" pitchFamily="18" charset="0"/>
          <a:ea typeface="新細明體" pitchFamily="18" charset="-120"/>
        </a:defRPr>
      </a:lvl8pPr>
      <a:lvl9pPr marL="1535643" algn="ctr" rtl="0" fontAlgn="base">
        <a:spcBef>
          <a:spcPct val="0"/>
        </a:spcBef>
        <a:spcAft>
          <a:spcPct val="0"/>
        </a:spcAft>
        <a:defRPr kumimoji="1" sz="3700">
          <a:solidFill>
            <a:schemeClr val="tx2"/>
          </a:solidFill>
          <a:latin typeface="Times New Roman" pitchFamily="18" charset="0"/>
          <a:ea typeface="新細明體" pitchFamily="18" charset="-120"/>
        </a:defRPr>
      </a:lvl9pPr>
    </p:titleStyle>
    <p:bodyStyle>
      <a:lvl1pPr marL="287338" indent="-287338" algn="l" rtl="0" eaLnBrk="0" fontAlgn="base" hangingPunct="0">
        <a:spcBef>
          <a:spcPct val="20000"/>
        </a:spcBef>
        <a:spcAft>
          <a:spcPct val="0"/>
        </a:spcAft>
        <a:buChar char="•"/>
        <a:defRPr kumimoji="1">
          <a:solidFill>
            <a:schemeClr val="tx1"/>
          </a:solidFill>
          <a:latin typeface="微軟正黑體" panose="020B0604030504040204" pitchFamily="34" charset="-120"/>
          <a:ea typeface="微軟正黑體" panose="020B0604030504040204" pitchFamily="34" charset="-120"/>
          <a:cs typeface="+mn-cs"/>
        </a:defRPr>
      </a:lvl1pPr>
      <a:lvl2pPr marL="622300" indent="-239713" algn="l" rtl="0" eaLnBrk="0" fontAlgn="base" hangingPunct="0">
        <a:spcBef>
          <a:spcPct val="20000"/>
        </a:spcBef>
        <a:spcAft>
          <a:spcPct val="0"/>
        </a:spcAft>
        <a:buChar char="–"/>
        <a:defRPr kumimoji="1" sz="2400">
          <a:solidFill>
            <a:schemeClr val="tx1"/>
          </a:solidFill>
          <a:latin typeface="標楷體" pitchFamily="65" charset="-120"/>
          <a:ea typeface="標楷體" pitchFamily="65" charset="-120"/>
        </a:defRPr>
      </a:lvl2pPr>
      <a:lvl3pPr marL="958850" indent="-1905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3pPr>
      <a:lvl4pPr marL="1343025" indent="-190500" algn="l" rtl="0" eaLnBrk="0" fontAlgn="base" hangingPunct="0">
        <a:spcBef>
          <a:spcPct val="20000"/>
        </a:spcBef>
        <a:spcAft>
          <a:spcPct val="0"/>
        </a:spcAft>
        <a:buChar char="–"/>
        <a:defRPr kumimoji="1" sz="1700">
          <a:solidFill>
            <a:schemeClr val="tx1"/>
          </a:solidFill>
          <a:latin typeface="標楷體" pitchFamily="65" charset="-120"/>
          <a:ea typeface="標楷體" pitchFamily="65" charset="-120"/>
        </a:defRPr>
      </a:lvl4pPr>
      <a:lvl5pPr marL="1727200" indent="-190500" algn="l" rtl="0" eaLnBrk="0" fontAlgn="base" hangingPunct="0">
        <a:spcBef>
          <a:spcPct val="20000"/>
        </a:spcBef>
        <a:spcAft>
          <a:spcPct val="0"/>
        </a:spcAft>
        <a:buChar char="»"/>
        <a:defRPr kumimoji="1" sz="1700">
          <a:solidFill>
            <a:schemeClr val="tx1"/>
          </a:solidFill>
          <a:latin typeface="標楷體" pitchFamily="65" charset="-120"/>
          <a:ea typeface="標楷體" pitchFamily="65" charset="-120"/>
        </a:defRPr>
      </a:lvl5pPr>
      <a:lvl6pPr marL="2111510" indent="-191955" algn="l" rtl="0" fontAlgn="base">
        <a:spcBef>
          <a:spcPct val="20000"/>
        </a:spcBef>
        <a:spcAft>
          <a:spcPct val="0"/>
        </a:spcAft>
        <a:buChar char="»"/>
        <a:defRPr kumimoji="1" sz="1700">
          <a:solidFill>
            <a:schemeClr val="tx1"/>
          </a:solidFill>
          <a:latin typeface="+mn-lt"/>
          <a:ea typeface="+mn-ea"/>
        </a:defRPr>
      </a:lvl6pPr>
      <a:lvl7pPr marL="2495420" indent="-191955" algn="l" rtl="0" fontAlgn="base">
        <a:spcBef>
          <a:spcPct val="20000"/>
        </a:spcBef>
        <a:spcAft>
          <a:spcPct val="0"/>
        </a:spcAft>
        <a:buChar char="»"/>
        <a:defRPr kumimoji="1" sz="1700">
          <a:solidFill>
            <a:schemeClr val="tx1"/>
          </a:solidFill>
          <a:latin typeface="+mn-lt"/>
          <a:ea typeface="+mn-ea"/>
        </a:defRPr>
      </a:lvl7pPr>
      <a:lvl8pPr marL="2879331" indent="-191955" algn="l" rtl="0" fontAlgn="base">
        <a:spcBef>
          <a:spcPct val="20000"/>
        </a:spcBef>
        <a:spcAft>
          <a:spcPct val="0"/>
        </a:spcAft>
        <a:buChar char="»"/>
        <a:defRPr kumimoji="1" sz="1700">
          <a:solidFill>
            <a:schemeClr val="tx1"/>
          </a:solidFill>
          <a:latin typeface="+mn-lt"/>
          <a:ea typeface="+mn-ea"/>
        </a:defRPr>
      </a:lvl8pPr>
      <a:lvl9pPr marL="3263242" indent="-191955" algn="l" rtl="0" fontAlgn="base">
        <a:spcBef>
          <a:spcPct val="20000"/>
        </a:spcBef>
        <a:spcAft>
          <a:spcPct val="0"/>
        </a:spcAft>
        <a:buChar char="»"/>
        <a:defRPr kumimoji="1" sz="1700">
          <a:solidFill>
            <a:schemeClr val="tx1"/>
          </a:solidFill>
          <a:latin typeface="+mn-lt"/>
          <a:ea typeface="+mn-ea"/>
        </a:defRPr>
      </a:lvl9pPr>
    </p:bodyStyle>
    <p:otherStyle>
      <a:defPPr>
        <a:defRPr lang="zh-TW"/>
      </a:defPPr>
      <a:lvl1pPr marL="0" algn="l" defTabSz="767822" rtl="0" eaLnBrk="1" latinLnBrk="0" hangingPunct="1">
        <a:defRPr sz="1500" kern="1200">
          <a:solidFill>
            <a:schemeClr val="tx1"/>
          </a:solidFill>
          <a:latin typeface="+mn-lt"/>
          <a:ea typeface="+mn-ea"/>
          <a:cs typeface="+mn-cs"/>
        </a:defRPr>
      </a:lvl1pPr>
      <a:lvl2pPr marL="383911" algn="l" defTabSz="767822" rtl="0" eaLnBrk="1" latinLnBrk="0" hangingPunct="1">
        <a:defRPr sz="1500" kern="1200">
          <a:solidFill>
            <a:schemeClr val="tx1"/>
          </a:solidFill>
          <a:latin typeface="+mn-lt"/>
          <a:ea typeface="+mn-ea"/>
          <a:cs typeface="+mn-cs"/>
        </a:defRPr>
      </a:lvl2pPr>
      <a:lvl3pPr marL="767822" algn="l" defTabSz="767822" rtl="0" eaLnBrk="1" latinLnBrk="0" hangingPunct="1">
        <a:defRPr sz="1500" kern="1200">
          <a:solidFill>
            <a:schemeClr val="tx1"/>
          </a:solidFill>
          <a:latin typeface="+mn-lt"/>
          <a:ea typeface="+mn-ea"/>
          <a:cs typeface="+mn-cs"/>
        </a:defRPr>
      </a:lvl3pPr>
      <a:lvl4pPr marL="1151733" algn="l" defTabSz="767822" rtl="0" eaLnBrk="1" latinLnBrk="0" hangingPunct="1">
        <a:defRPr sz="1500" kern="1200">
          <a:solidFill>
            <a:schemeClr val="tx1"/>
          </a:solidFill>
          <a:latin typeface="+mn-lt"/>
          <a:ea typeface="+mn-ea"/>
          <a:cs typeface="+mn-cs"/>
        </a:defRPr>
      </a:lvl4pPr>
      <a:lvl5pPr marL="1535643" algn="l" defTabSz="767822" rtl="0" eaLnBrk="1" latinLnBrk="0" hangingPunct="1">
        <a:defRPr sz="1500" kern="1200">
          <a:solidFill>
            <a:schemeClr val="tx1"/>
          </a:solidFill>
          <a:latin typeface="+mn-lt"/>
          <a:ea typeface="+mn-ea"/>
          <a:cs typeface="+mn-cs"/>
        </a:defRPr>
      </a:lvl5pPr>
      <a:lvl6pPr marL="1919554" algn="l" defTabSz="767822" rtl="0" eaLnBrk="1" latinLnBrk="0" hangingPunct="1">
        <a:defRPr sz="1500" kern="1200">
          <a:solidFill>
            <a:schemeClr val="tx1"/>
          </a:solidFill>
          <a:latin typeface="+mn-lt"/>
          <a:ea typeface="+mn-ea"/>
          <a:cs typeface="+mn-cs"/>
        </a:defRPr>
      </a:lvl6pPr>
      <a:lvl7pPr marL="2303465" algn="l" defTabSz="767822" rtl="0" eaLnBrk="1" latinLnBrk="0" hangingPunct="1">
        <a:defRPr sz="1500" kern="1200">
          <a:solidFill>
            <a:schemeClr val="tx1"/>
          </a:solidFill>
          <a:latin typeface="+mn-lt"/>
          <a:ea typeface="+mn-ea"/>
          <a:cs typeface="+mn-cs"/>
        </a:defRPr>
      </a:lvl7pPr>
      <a:lvl8pPr marL="2687376" algn="l" defTabSz="767822" rtl="0" eaLnBrk="1" latinLnBrk="0" hangingPunct="1">
        <a:defRPr sz="1500" kern="1200">
          <a:solidFill>
            <a:schemeClr val="tx1"/>
          </a:solidFill>
          <a:latin typeface="+mn-lt"/>
          <a:ea typeface="+mn-ea"/>
          <a:cs typeface="+mn-cs"/>
        </a:defRPr>
      </a:lvl8pPr>
      <a:lvl9pPr marL="3071287" algn="l" defTabSz="767822"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3318" name="Text Box 20"/>
          <p:cNvSpPr txBox="1">
            <a:spLocks noChangeArrowheads="1"/>
          </p:cNvSpPr>
          <p:nvPr/>
        </p:nvSpPr>
        <p:spPr bwMode="auto">
          <a:xfrm>
            <a:off x="609600" y="2854325"/>
            <a:ext cx="7775575" cy="644525"/>
          </a:xfrm>
          <a:prstGeom prst="rect">
            <a:avLst/>
          </a:prstGeom>
          <a:noFill/>
          <a:ln>
            <a:noFill/>
          </a:ln>
          <a:effectLst/>
          <a:extLst/>
        </p:spPr>
        <p:txBody>
          <a:bodyPr>
            <a:spAutoFit/>
          </a:bodyPr>
          <a:lstStyle>
            <a:lvl1pPr eaLnBrk="0" hangingPunct="0">
              <a:defRPr kumimoji="1" sz="2400" u="sng">
                <a:solidFill>
                  <a:schemeClr val="tx1"/>
                </a:solidFill>
                <a:latin typeface="Times New Roman" pitchFamily="18" charset="0"/>
                <a:ea typeface="新細明體" pitchFamily="18" charset="-120"/>
              </a:defRPr>
            </a:lvl1pPr>
            <a:lvl2pPr marL="742950" indent="-285750" eaLnBrk="0" hangingPunct="0">
              <a:defRPr kumimoji="1" sz="2400" u="sng">
                <a:solidFill>
                  <a:schemeClr val="tx1"/>
                </a:solidFill>
                <a:latin typeface="Times New Roman" pitchFamily="18" charset="0"/>
                <a:ea typeface="新細明體" pitchFamily="18" charset="-120"/>
              </a:defRPr>
            </a:lvl2pPr>
            <a:lvl3pPr marL="1143000" indent="-228600" eaLnBrk="0" hangingPunct="0">
              <a:defRPr kumimoji="1" sz="2400" u="sng">
                <a:solidFill>
                  <a:schemeClr val="tx1"/>
                </a:solidFill>
                <a:latin typeface="Times New Roman" pitchFamily="18" charset="0"/>
                <a:ea typeface="新細明體" pitchFamily="18" charset="-120"/>
              </a:defRPr>
            </a:lvl3pPr>
            <a:lvl4pPr marL="1600200" indent="-228600" eaLnBrk="0" hangingPunct="0">
              <a:defRPr kumimoji="1" sz="2400" u="sng">
                <a:solidFill>
                  <a:schemeClr val="tx1"/>
                </a:solidFill>
                <a:latin typeface="Times New Roman" pitchFamily="18" charset="0"/>
                <a:ea typeface="新細明體" pitchFamily="18" charset="-120"/>
              </a:defRPr>
            </a:lvl4pPr>
            <a:lvl5pPr marL="2057400" indent="-228600" eaLnBrk="0" hangingPunct="0">
              <a:defRPr kumimoji="1" sz="2400" u="sng">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9pPr>
          </a:lstStyle>
          <a:p>
            <a:pPr algn="ctr" eaLnBrk="1" hangingPunct="1">
              <a:lnSpc>
                <a:spcPts val="4325"/>
              </a:lnSpc>
              <a:spcAft>
                <a:spcPts val="600"/>
              </a:spcAft>
              <a:defRPr/>
            </a:pPr>
            <a:r>
              <a:rPr lang="en-US" altLang="zh-TW" sz="3600" u="none" spc="300" dirty="0" smtClean="0">
                <a:solidFill>
                  <a:schemeClr val="tx1">
                    <a:lumMod val="50000"/>
                    <a:lumOff val="50000"/>
                  </a:schemeClr>
                </a:solidFill>
                <a:latin typeface="微軟正黑體" panose="020B0604030504040204" pitchFamily="34" charset="-120"/>
                <a:ea typeface="微軟正黑體" panose="020B0604030504040204" pitchFamily="34" charset="-120"/>
              </a:rPr>
              <a:t>AI</a:t>
            </a:r>
            <a:r>
              <a:rPr lang="zh-TW" altLang="en-US" sz="3600" u="none" spc="300" dirty="0" smtClean="0">
                <a:solidFill>
                  <a:schemeClr val="tx1">
                    <a:lumMod val="50000"/>
                    <a:lumOff val="50000"/>
                  </a:schemeClr>
                </a:solidFill>
                <a:latin typeface="微軟正黑體" panose="020B0604030504040204" pitchFamily="34" charset="-120"/>
                <a:ea typeface="微軟正黑體" panose="020B0604030504040204" pitchFamily="34" charset="-120"/>
              </a:rPr>
              <a:t>應用</a:t>
            </a:r>
            <a:r>
              <a:rPr lang="en-US" altLang="zh-TW" sz="3600" u="none" spc="300" dirty="0" smtClean="0">
                <a:solidFill>
                  <a:schemeClr val="tx1">
                    <a:lumMod val="50000"/>
                    <a:lumOff val="50000"/>
                  </a:schemeClr>
                </a:solidFill>
                <a:latin typeface="微軟正黑體" panose="020B0604030504040204" pitchFamily="34" charset="-120"/>
                <a:ea typeface="微軟正黑體" panose="020B0604030504040204" pitchFamily="34" charset="-120"/>
              </a:rPr>
              <a:t>-</a:t>
            </a:r>
            <a:r>
              <a:rPr lang="zh-TW" altLang="en-US" sz="3600" u="none" spc="300" dirty="0" smtClean="0">
                <a:solidFill>
                  <a:schemeClr val="tx1">
                    <a:lumMod val="50000"/>
                    <a:lumOff val="50000"/>
                  </a:schemeClr>
                </a:solidFill>
                <a:latin typeface="微軟正黑體" panose="020B0604030504040204" pitchFamily="34" charset="-120"/>
                <a:ea typeface="微軟正黑體" panose="020B0604030504040204" pitchFamily="34" charset="-120"/>
              </a:rPr>
              <a:t>不動產價格預測</a:t>
            </a:r>
            <a:endParaRPr lang="zh-TW" altLang="en-US" u="none" spc="300" dirty="0" smtClean="0">
              <a:solidFill>
                <a:schemeClr val="tx1">
                  <a:lumMod val="50000"/>
                  <a:lumOff val="50000"/>
                </a:schemeClr>
              </a:solidFill>
              <a:latin typeface="微軟正黑體" panose="020B0604030504040204" pitchFamily="34" charset="-120"/>
              <a:ea typeface="微軟正黑體" panose="020B0604030504040204" pitchFamily="34" charset="-120"/>
            </a:endParaRPr>
          </a:p>
        </p:txBody>
      </p:sp>
      <p:sp>
        <p:nvSpPr>
          <p:cNvPr id="6" name="文字方塊 5"/>
          <p:cNvSpPr txBox="1"/>
          <p:nvPr/>
        </p:nvSpPr>
        <p:spPr>
          <a:xfrm>
            <a:off x="3367088" y="4679950"/>
            <a:ext cx="2262187" cy="369888"/>
          </a:xfrm>
          <a:prstGeom prst="rect">
            <a:avLst/>
          </a:prstGeom>
          <a:noFill/>
        </p:spPr>
        <p:txBody>
          <a:bodyPr wrap="none">
            <a:spAutoFit/>
          </a:bodyPr>
          <a:lstStyle/>
          <a:p>
            <a:pPr algn="ctr" eaLnBrk="1" hangingPunct="1">
              <a:defRPr/>
            </a:pPr>
            <a:r>
              <a:rPr lang="zh-TW" altLang="en-US" sz="1800" u="none" dirty="0">
                <a:solidFill>
                  <a:schemeClr val="tx1">
                    <a:lumMod val="50000"/>
                    <a:lumOff val="50000"/>
                  </a:schemeClr>
                </a:solidFill>
                <a:latin typeface="微軟正黑體"/>
                <a:ea typeface="微軟正黑體"/>
                <a:cs typeface="微軟正黑體"/>
              </a:rPr>
              <a:t>投資資訊部＆林清河</a:t>
            </a:r>
          </a:p>
        </p:txBody>
      </p:sp>
      <p:sp>
        <p:nvSpPr>
          <p:cNvPr id="7" name="文字方塊 6"/>
          <p:cNvSpPr txBox="1"/>
          <p:nvPr/>
        </p:nvSpPr>
        <p:spPr>
          <a:xfrm>
            <a:off x="3843338" y="5162550"/>
            <a:ext cx="1309687" cy="369888"/>
          </a:xfrm>
          <a:prstGeom prst="rect">
            <a:avLst/>
          </a:prstGeom>
          <a:noFill/>
        </p:spPr>
        <p:txBody>
          <a:bodyPr wrap="none">
            <a:spAutoFit/>
          </a:bodyPr>
          <a:lstStyle/>
          <a:p>
            <a:pPr algn="ctr" eaLnBrk="1" hangingPunct="1">
              <a:defRPr/>
            </a:pPr>
            <a:r>
              <a:rPr lang="en-US" altLang="zh-TW" sz="1800" u="none" dirty="0">
                <a:solidFill>
                  <a:schemeClr val="tx1">
                    <a:lumMod val="50000"/>
                    <a:lumOff val="50000"/>
                  </a:schemeClr>
                </a:solidFill>
                <a:latin typeface="微軟正黑體"/>
                <a:ea typeface="微軟正黑體"/>
                <a:cs typeface="微軟正黑體"/>
              </a:rPr>
              <a:t>109/07/22</a:t>
            </a:r>
            <a:endParaRPr lang="zh-TW" altLang="en-US" sz="1800" u="none" dirty="0">
              <a:solidFill>
                <a:schemeClr val="tx1">
                  <a:lumMod val="50000"/>
                  <a:lumOff val="50000"/>
                </a:schemeClr>
              </a:solidFill>
              <a:latin typeface="微軟正黑體"/>
              <a:ea typeface="微軟正黑體"/>
              <a:cs typeface="微軟正黑體"/>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線性回歸介紹</a:t>
            </a:r>
            <a:r>
              <a:rPr lang="en-US" altLang="zh-TW" b="1" dirty="0" smtClean="0"/>
              <a:t>-3</a:t>
            </a:r>
            <a:endParaRPr lang="zh-TW" altLang="en-US" b="1" dirty="0" smtClean="0"/>
          </a:p>
        </p:txBody>
      </p:sp>
      <p:sp>
        <p:nvSpPr>
          <p:cNvPr id="23555"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畫出一條房價與坪數的關係線。</a:t>
            </a:r>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r>
              <a:rPr lang="en-US" altLang="zh-TW" dirty="0" smtClean="0"/>
              <a:t>W1</a:t>
            </a:r>
            <a:r>
              <a:rPr lang="zh-TW" altLang="en-US" dirty="0" smtClean="0"/>
              <a:t>：斜率，稱為特徵</a:t>
            </a:r>
            <a:r>
              <a:rPr lang="en-US" altLang="zh-TW" dirty="0" smtClean="0"/>
              <a:t>X</a:t>
            </a:r>
            <a:r>
              <a:rPr lang="zh-TW" altLang="en-US" dirty="0" smtClean="0"/>
              <a:t>的權重，不同</a:t>
            </a:r>
            <a:r>
              <a:rPr lang="en-US" altLang="zh-TW" dirty="0" smtClean="0"/>
              <a:t>x</a:t>
            </a:r>
            <a:r>
              <a:rPr lang="zh-TW" altLang="en-US" dirty="0" smtClean="0"/>
              <a:t>代表不同的房屋坪數</a:t>
            </a:r>
          </a:p>
          <a:p>
            <a:r>
              <a:rPr lang="en-US" altLang="zh-TW" dirty="0" smtClean="0"/>
              <a:t>W0</a:t>
            </a:r>
            <a:r>
              <a:rPr lang="zh-TW" altLang="en-US" dirty="0" smtClean="0"/>
              <a:t>：截距</a:t>
            </a:r>
            <a:endParaRPr lang="en-US" altLang="zh-TW" dirty="0" smtClean="0"/>
          </a:p>
          <a:p>
            <a:r>
              <a:rPr lang="en-US" altLang="zh-TW" dirty="0" smtClean="0"/>
              <a:t>X</a:t>
            </a:r>
            <a:r>
              <a:rPr lang="zh-TW" altLang="en-US" dirty="0"/>
              <a:t> ：坪數</a:t>
            </a:r>
            <a:endParaRPr lang="zh-TW" altLang="en-US" dirty="0" smtClean="0"/>
          </a:p>
          <a:p>
            <a:endParaRPr lang="zh-TW" altLang="en-US" dirty="0" smtClean="0"/>
          </a:p>
        </p:txBody>
      </p:sp>
      <p:sp>
        <p:nvSpPr>
          <p:cNvPr id="23556"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a:latin typeface="微軟正黑體" panose="020B0604030504040204" pitchFamily="34" charset="-120"/>
                <a:ea typeface="微軟正黑體" panose="020B0604030504040204" pitchFamily="34" charset="-120"/>
              </a:rPr>
              <a:t>機密等級：密            日期：</a:t>
            </a:r>
            <a:r>
              <a:rPr lang="en-US" altLang="zh-TW" sz="900" u="none" dirty="0">
                <a:latin typeface="微軟正黑體" panose="020B0604030504040204" pitchFamily="34" charset="-120"/>
                <a:ea typeface="微軟正黑體" panose="020B0604030504040204" pitchFamily="34" charset="-120"/>
              </a:rPr>
              <a:t>2020/07/22</a:t>
            </a:r>
            <a:endParaRPr lang="zh-TW" altLang="en-US" sz="900" u="none" dirty="0">
              <a:latin typeface="微軟正黑體" panose="020B0604030504040204" pitchFamily="34" charset="-120"/>
              <a:ea typeface="微軟正黑體" panose="020B0604030504040204" pitchFamily="34" charset="-120"/>
            </a:endParaRPr>
          </a:p>
        </p:txBody>
      </p:sp>
      <p:pic>
        <p:nvPicPr>
          <p:cNvPr id="23557" name="Picture 2" descr="https://ithelp.ithome.com.tw/upload/images/20171220/20107448XcalIG75T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313" y="1824038"/>
            <a:ext cx="6418262"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線性回歸介紹</a:t>
            </a:r>
            <a:r>
              <a:rPr lang="en-US" altLang="zh-TW" b="1" dirty="0" smtClean="0"/>
              <a:t>-4</a:t>
            </a:r>
            <a:endParaRPr lang="zh-TW" altLang="en-US" b="1" dirty="0" smtClean="0"/>
          </a:p>
        </p:txBody>
      </p:sp>
      <p:sp>
        <p:nvSpPr>
          <p:cNvPr id="25603"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該選哪一條</a:t>
            </a:r>
            <a:r>
              <a:rPr lang="en-US" altLang="zh-TW" dirty="0" smtClean="0"/>
              <a:t>w</a:t>
            </a:r>
            <a:r>
              <a:rPr lang="zh-TW" altLang="en-US" dirty="0" smtClean="0"/>
              <a:t>作為模型</a:t>
            </a:r>
            <a:r>
              <a:rPr lang="en-US" altLang="zh-TW" dirty="0" smtClean="0"/>
              <a:t>?</a:t>
            </a:r>
            <a:endParaRPr lang="zh-TW" altLang="en-US" dirty="0" smtClean="0"/>
          </a:p>
        </p:txBody>
      </p:sp>
      <p:sp>
        <p:nvSpPr>
          <p:cNvPr id="25604"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a:latin typeface="微軟正黑體" panose="020B0604030504040204" pitchFamily="34" charset="-120"/>
                <a:ea typeface="微軟正黑體" panose="020B0604030504040204" pitchFamily="34" charset="-120"/>
              </a:rPr>
              <a:t>機密等級：密            日期：</a:t>
            </a:r>
            <a:r>
              <a:rPr lang="en-US" altLang="zh-TW" sz="900" u="none" dirty="0">
                <a:latin typeface="微軟正黑體" panose="020B0604030504040204" pitchFamily="34" charset="-120"/>
                <a:ea typeface="微軟正黑體" panose="020B0604030504040204" pitchFamily="34" charset="-120"/>
              </a:rPr>
              <a:t>2020/07/22</a:t>
            </a:r>
            <a:endParaRPr lang="zh-TW" altLang="en-US" sz="900" u="none" dirty="0">
              <a:latin typeface="微軟正黑體" panose="020B0604030504040204" pitchFamily="34" charset="-120"/>
              <a:ea typeface="微軟正黑體" panose="020B0604030504040204" pitchFamily="34" charset="-120"/>
            </a:endParaRPr>
          </a:p>
        </p:txBody>
      </p:sp>
      <p:pic>
        <p:nvPicPr>
          <p:cNvPr id="25605" name="Picture 2" descr="https://ithelp.ithome.com.tw/upload/images/20171220/201074487rH6goSeJZ.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773238"/>
            <a:ext cx="6765925" cy="364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線性回歸介紹</a:t>
            </a:r>
            <a:r>
              <a:rPr lang="en-US" altLang="zh-TW" b="1" dirty="0" smtClean="0"/>
              <a:t>-5</a:t>
            </a:r>
            <a:endParaRPr lang="zh-TW" altLang="en-US" b="1" dirty="0" smtClean="0"/>
          </a:p>
        </p:txBody>
      </p:sp>
      <p:sp>
        <p:nvSpPr>
          <p:cNvPr id="27651"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a:latin typeface="微軟正黑體" panose="020B0604030504040204" pitchFamily="34" charset="-120"/>
                <a:ea typeface="微軟正黑體" panose="020B0604030504040204" pitchFamily="34" charset="-120"/>
              </a:rPr>
              <a:t>機密等級：密            日期：</a:t>
            </a:r>
            <a:r>
              <a:rPr lang="en-US" altLang="zh-TW" sz="900" u="none" dirty="0">
                <a:latin typeface="微軟正黑體" panose="020B0604030504040204" pitchFamily="34" charset="-120"/>
                <a:ea typeface="微軟正黑體" panose="020B0604030504040204" pitchFamily="34" charset="-120"/>
              </a:rPr>
              <a:t>2020/07/22</a:t>
            </a:r>
            <a:endParaRPr lang="zh-TW" altLang="en-US" sz="900" u="none" dirty="0">
              <a:latin typeface="微軟正黑體" panose="020B0604030504040204" pitchFamily="34" charset="-120"/>
              <a:ea typeface="微軟正黑體" panose="020B0604030504040204" pitchFamily="34" charset="-120"/>
            </a:endParaRPr>
          </a:p>
        </p:txBody>
      </p:sp>
      <p:sp>
        <p:nvSpPr>
          <p:cNvPr id="27652" name="內容版面配置區 4"/>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將每個點到每個條線的距離算出來，</a:t>
            </a:r>
            <a:r>
              <a:rPr lang="zh-TW" altLang="en-US" dirty="0"/>
              <a:t>距離代表著預測與實際的結果差了</a:t>
            </a:r>
            <a:r>
              <a:rPr lang="zh-TW" altLang="en-US" dirty="0" smtClean="0"/>
              <a:t>多少。</a:t>
            </a:r>
            <a:endParaRPr lang="en-US" altLang="zh-TW" dirty="0" smtClean="0"/>
          </a:p>
          <a:p>
            <a:r>
              <a:rPr lang="zh-TW" altLang="en-US" dirty="0" smtClean="0"/>
              <a:t>加</a:t>
            </a:r>
            <a:r>
              <a:rPr lang="zh-TW" altLang="en-US" dirty="0"/>
              <a:t>總</a:t>
            </a:r>
            <a:r>
              <a:rPr lang="zh-TW" altLang="en-US" dirty="0" smtClean="0"/>
              <a:t>每條線的差距並找出最小值。</a:t>
            </a:r>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r>
              <a:rPr lang="en-US" altLang="zh-TW" dirty="0" smtClean="0"/>
              <a:t>$house 1 </a:t>
            </a:r>
            <a:r>
              <a:rPr lang="zh-TW" altLang="en-US" dirty="0" smtClean="0"/>
              <a:t>：第一間房子的真實價格</a:t>
            </a:r>
          </a:p>
          <a:p>
            <a:r>
              <a:rPr lang="en-US" altLang="zh-TW" dirty="0" smtClean="0"/>
              <a:t>w0+w1sq.ft.house 1</a:t>
            </a:r>
            <a:r>
              <a:rPr lang="zh-TW" altLang="en-US" dirty="0" smtClean="0"/>
              <a:t>：第一間房子透過回歸求出的價格</a:t>
            </a:r>
          </a:p>
          <a:p>
            <a:endParaRPr lang="zh-TW" altLang="en-US" dirty="0" smtClean="0"/>
          </a:p>
        </p:txBody>
      </p:sp>
      <p:pic>
        <p:nvPicPr>
          <p:cNvPr id="27653" name="Picture 2" descr="https://ithelp.ithome.com.tw/upload/images/20171220/20107448ImMDdSNGI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277666"/>
            <a:ext cx="6105095" cy="2730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線性回歸介紹</a:t>
            </a:r>
            <a:r>
              <a:rPr lang="en-US" altLang="zh-TW" b="1" dirty="0" smtClean="0"/>
              <a:t>-6</a:t>
            </a:r>
            <a:endParaRPr lang="zh-TW" altLang="en-US" b="1" dirty="0" smtClean="0"/>
          </a:p>
        </p:txBody>
      </p:sp>
      <p:sp>
        <p:nvSpPr>
          <p:cNvPr id="29699"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得到一條差距為最小的直線，即可計算合理價格。</a:t>
            </a:r>
            <a:endParaRPr lang="en-US" altLang="zh-TW" dirty="0" smtClean="0"/>
          </a:p>
          <a:p>
            <a:endParaRPr lang="zh-TW" altLang="en-US" dirty="0" smtClean="0"/>
          </a:p>
        </p:txBody>
      </p:sp>
      <p:sp>
        <p:nvSpPr>
          <p:cNvPr id="29700"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a:latin typeface="微軟正黑體" panose="020B0604030504040204" pitchFamily="34" charset="-120"/>
                <a:ea typeface="微軟正黑體" panose="020B0604030504040204" pitchFamily="34" charset="-120"/>
              </a:rPr>
              <a:t>機密等級：密            日期：</a:t>
            </a:r>
            <a:r>
              <a:rPr lang="en-US" altLang="zh-TW" sz="900" u="none" dirty="0">
                <a:latin typeface="微軟正黑體" panose="020B0604030504040204" pitchFamily="34" charset="-120"/>
                <a:ea typeface="微軟正黑體" panose="020B0604030504040204" pitchFamily="34" charset="-120"/>
              </a:rPr>
              <a:t>2020/07/22</a:t>
            </a:r>
            <a:endParaRPr lang="zh-TW" altLang="en-US" sz="900" u="none" dirty="0">
              <a:latin typeface="微軟正黑體" panose="020B0604030504040204" pitchFamily="34" charset="-120"/>
              <a:ea typeface="微軟正黑體" panose="020B0604030504040204" pitchFamily="34" charset="-120"/>
            </a:endParaRPr>
          </a:p>
        </p:txBody>
      </p:sp>
      <p:pic>
        <p:nvPicPr>
          <p:cNvPr id="29701" name="Picture 2" descr="https://ithelp.ithome.com.tw/upload/images/20171220/20107448JwJCWTjEDq.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773238"/>
            <a:ext cx="7754291" cy="3528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err="1"/>
              <a:t>XGBoost</a:t>
            </a:r>
            <a:r>
              <a:rPr lang="zh-TW" altLang="en-US" b="1" dirty="0" smtClean="0"/>
              <a:t>介紹</a:t>
            </a:r>
            <a:r>
              <a:rPr lang="en-US" altLang="zh-TW" b="1" dirty="0" smtClean="0"/>
              <a:t>-1</a:t>
            </a:r>
            <a:endParaRPr lang="zh-TW" altLang="en-US" b="1" dirty="0"/>
          </a:p>
        </p:txBody>
      </p:sp>
      <p:sp>
        <p:nvSpPr>
          <p:cNvPr id="3" name="內容版面配置區 2"/>
          <p:cNvSpPr>
            <a:spLocks noGrp="1"/>
          </p:cNvSpPr>
          <p:nvPr>
            <p:ph sz="quarter" idx="10"/>
          </p:nvPr>
        </p:nvSpPr>
        <p:spPr/>
        <p:txBody>
          <a:bodyPr/>
          <a:lstStyle/>
          <a:p>
            <a:r>
              <a:rPr lang="en-US" altLang="zh-TW" dirty="0" err="1" smtClean="0"/>
              <a:t>XGBoost</a:t>
            </a:r>
            <a:r>
              <a:rPr lang="en-US" altLang="zh-TW" dirty="0"/>
              <a:t>(</a:t>
            </a:r>
            <a:r>
              <a:rPr lang="en-US" altLang="zh-TW" dirty="0" err="1" smtClean="0"/>
              <a:t>eXtremeGradient</a:t>
            </a:r>
            <a:r>
              <a:rPr lang="en-US" altLang="zh-TW" dirty="0" smtClean="0"/>
              <a:t> </a:t>
            </a:r>
            <a:r>
              <a:rPr lang="en-US" altLang="zh-TW" dirty="0"/>
              <a:t>Boosting</a:t>
            </a:r>
            <a:r>
              <a:rPr lang="en-US" altLang="zh-TW" dirty="0" smtClean="0"/>
              <a:t>)</a:t>
            </a:r>
            <a:r>
              <a:rPr lang="zh-TW" altLang="en-US" dirty="0" smtClean="0"/>
              <a:t>是</a:t>
            </a:r>
            <a:r>
              <a:rPr lang="en-US" altLang="zh-TW" dirty="0" smtClean="0"/>
              <a:t>2014</a:t>
            </a:r>
            <a:r>
              <a:rPr lang="zh-TW" altLang="en-US" dirty="0" smtClean="0"/>
              <a:t>年</a:t>
            </a:r>
            <a:r>
              <a:rPr lang="en-US" altLang="zh-TW" dirty="0" smtClean="0"/>
              <a:t>2</a:t>
            </a:r>
            <a:r>
              <a:rPr lang="zh-TW" altLang="en-US" dirty="0" smtClean="0"/>
              <a:t>月誕生的專注於梯度提升演算法的機器學習函式庫，此函式庫因其優良的學習效果以及高效的訓練速度而獲得廣泛的關注。</a:t>
            </a:r>
            <a:endParaRPr lang="en-US" altLang="zh-TW" dirty="0" smtClean="0"/>
          </a:p>
          <a:p>
            <a:r>
              <a:rPr lang="zh-TW" altLang="en-US" dirty="0" smtClean="0"/>
              <a:t>基於</a:t>
            </a:r>
            <a:r>
              <a:rPr lang="zh-TW" altLang="en-US" dirty="0"/>
              <a:t>決策樹的集成機器學習算</a:t>
            </a:r>
            <a:r>
              <a:rPr lang="zh-TW" altLang="en-US" dirty="0" smtClean="0"/>
              <a:t>法。</a:t>
            </a:r>
            <a:endParaRPr lang="en-US" altLang="zh-TW" dirty="0" smtClean="0"/>
          </a:p>
          <a:p>
            <a:r>
              <a:rPr lang="zh-TW" altLang="en-US" dirty="0" smtClean="0"/>
              <a:t>在預測新樣本時，每棵樹都會有一個輸出值，將這些輸出值相加，即得到樣本最終的預測值。</a:t>
            </a:r>
            <a:endParaRPr lang="en-US" altLang="zh-TW" dirty="0" smtClean="0"/>
          </a:p>
          <a:p>
            <a:pPr marL="0" indent="0">
              <a:buNone/>
            </a:pPr>
            <a:r>
              <a:rPr lang="zh-TW" altLang="en-US" dirty="0" smtClean="0"/>
              <a:t/>
            </a:r>
            <a:br>
              <a:rPr lang="zh-TW" altLang="en-US" dirty="0" smtClean="0"/>
            </a:br>
            <a:r>
              <a:rPr lang="zh-TW" altLang="en-US" dirty="0" smtClean="0"/>
              <a:t/>
            </a:r>
            <a:br>
              <a:rPr lang="zh-TW" altLang="en-US" dirty="0" smtClean="0"/>
            </a:br>
            <a:endParaRPr lang="zh-TW" altLang="en-US"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5" name="圖片 4"/>
          <p:cNvPicPr>
            <a:picLocks noChangeAspect="1"/>
          </p:cNvPicPr>
          <p:nvPr/>
        </p:nvPicPr>
        <p:blipFill>
          <a:blip r:embed="rId3"/>
          <a:stretch>
            <a:fillRect/>
          </a:stretch>
        </p:blipFill>
        <p:spPr>
          <a:xfrm>
            <a:off x="1393825" y="3069754"/>
            <a:ext cx="6000750" cy="2400300"/>
          </a:xfrm>
          <a:prstGeom prst="rect">
            <a:avLst/>
          </a:prstGeom>
        </p:spPr>
      </p:pic>
      <p:sp>
        <p:nvSpPr>
          <p:cNvPr id="6" name="文字方塊 5"/>
          <p:cNvSpPr txBox="1"/>
          <p:nvPr/>
        </p:nvSpPr>
        <p:spPr>
          <a:xfrm>
            <a:off x="574561" y="5721372"/>
            <a:ext cx="2304256" cy="461665"/>
          </a:xfrm>
          <a:prstGeom prst="rect">
            <a:avLst/>
          </a:prstGeom>
          <a:noFill/>
        </p:spPr>
        <p:txBody>
          <a:bodyPr wrap="square" rtlCol="0">
            <a:spAutoFit/>
          </a:bodyPr>
          <a:lstStyle/>
          <a:p>
            <a:r>
              <a:rPr lang="zh-TW" altLang="en-US" u="none" dirty="0" smtClean="0">
                <a:solidFill>
                  <a:srgbClr val="FF0000"/>
                </a:solidFill>
                <a:latin typeface="微軟正黑體" panose="020B0604030504040204" pitchFamily="34" charset="-120"/>
                <a:ea typeface="微軟正黑體" panose="020B0604030504040204" pitchFamily="34" charset="-120"/>
              </a:rPr>
              <a:t>第</a:t>
            </a:r>
            <a:r>
              <a:rPr lang="en-US" altLang="zh-TW" u="none" dirty="0" smtClean="0">
                <a:solidFill>
                  <a:srgbClr val="FF0000"/>
                </a:solidFill>
                <a:latin typeface="微軟正黑體" panose="020B0604030504040204" pitchFamily="34" charset="-120"/>
                <a:ea typeface="微軟正黑體" panose="020B0604030504040204" pitchFamily="34" charset="-120"/>
              </a:rPr>
              <a:t>t</a:t>
            </a:r>
            <a:r>
              <a:rPr lang="zh-TW" altLang="en-US" u="none" dirty="0" smtClean="0">
                <a:solidFill>
                  <a:srgbClr val="FF0000"/>
                </a:solidFill>
                <a:latin typeface="微軟正黑體" panose="020B0604030504040204" pitchFamily="34" charset="-120"/>
                <a:ea typeface="微軟正黑體" panose="020B0604030504040204" pitchFamily="34" charset="-120"/>
              </a:rPr>
              <a:t>輪模型</a:t>
            </a:r>
            <a:r>
              <a:rPr lang="zh-TW" altLang="en-US" u="none" dirty="0">
                <a:solidFill>
                  <a:srgbClr val="FF0000"/>
                </a:solidFill>
                <a:latin typeface="微軟正黑體" panose="020B0604030504040204" pitchFamily="34" charset="-120"/>
                <a:ea typeface="微軟正黑體" panose="020B0604030504040204" pitchFamily="34" charset="-120"/>
              </a:rPr>
              <a:t>預測</a:t>
            </a:r>
          </a:p>
        </p:txBody>
      </p:sp>
      <p:sp>
        <p:nvSpPr>
          <p:cNvPr id="7" name="文字方塊 6"/>
          <p:cNvSpPr txBox="1"/>
          <p:nvPr/>
        </p:nvSpPr>
        <p:spPr>
          <a:xfrm>
            <a:off x="3446165" y="5743276"/>
            <a:ext cx="2304256" cy="830997"/>
          </a:xfrm>
          <a:prstGeom prst="rect">
            <a:avLst/>
          </a:prstGeom>
          <a:noFill/>
        </p:spPr>
        <p:txBody>
          <a:bodyPr wrap="square" rtlCol="0">
            <a:spAutoFit/>
          </a:bodyPr>
          <a:lstStyle/>
          <a:p>
            <a:r>
              <a:rPr lang="zh-TW" altLang="en-US" u="none" dirty="0" smtClean="0">
                <a:solidFill>
                  <a:srgbClr val="FF0000"/>
                </a:solidFill>
                <a:latin typeface="微軟正黑體" panose="020B0604030504040204" pitchFamily="34" charset="-120"/>
                <a:ea typeface="微軟正黑體" panose="020B0604030504040204" pitchFamily="34" charset="-120"/>
              </a:rPr>
              <a:t>保留前面</a:t>
            </a:r>
            <a:r>
              <a:rPr lang="en-US" altLang="zh-TW" u="none" dirty="0" smtClean="0">
                <a:solidFill>
                  <a:srgbClr val="FF0000"/>
                </a:solidFill>
                <a:latin typeface="微軟正黑體" panose="020B0604030504040204" pitchFamily="34" charset="-120"/>
                <a:ea typeface="微軟正黑體" panose="020B0604030504040204" pitchFamily="34" charset="-120"/>
              </a:rPr>
              <a:t>t-1</a:t>
            </a:r>
            <a:r>
              <a:rPr lang="zh-TW" altLang="en-US" u="none" dirty="0" smtClean="0">
                <a:solidFill>
                  <a:srgbClr val="FF0000"/>
                </a:solidFill>
                <a:latin typeface="微軟正黑體" panose="020B0604030504040204" pitchFamily="34" charset="-120"/>
                <a:ea typeface="微軟正黑體" panose="020B0604030504040204" pitchFamily="34" charset="-120"/>
              </a:rPr>
              <a:t>輪的模型預測</a:t>
            </a:r>
            <a:endParaRPr lang="zh-TW" altLang="en-US" u="none" dirty="0">
              <a:solidFill>
                <a:srgbClr val="FF0000"/>
              </a:solidFill>
              <a:latin typeface="微軟正黑體" panose="020B0604030504040204" pitchFamily="34" charset="-120"/>
              <a:ea typeface="微軟正黑體" panose="020B0604030504040204" pitchFamily="34" charset="-120"/>
            </a:endParaRPr>
          </a:p>
        </p:txBody>
      </p:sp>
      <p:sp>
        <p:nvSpPr>
          <p:cNvPr id="8" name="文字方塊 7"/>
          <p:cNvSpPr txBox="1"/>
          <p:nvPr/>
        </p:nvSpPr>
        <p:spPr>
          <a:xfrm>
            <a:off x="6026423" y="5721372"/>
            <a:ext cx="2736304" cy="461665"/>
          </a:xfrm>
          <a:prstGeom prst="rect">
            <a:avLst/>
          </a:prstGeom>
          <a:noFill/>
        </p:spPr>
        <p:txBody>
          <a:bodyPr wrap="square" rtlCol="0">
            <a:spAutoFit/>
          </a:bodyPr>
          <a:lstStyle/>
          <a:p>
            <a:r>
              <a:rPr lang="zh-TW" altLang="en-US" u="none" dirty="0" smtClean="0">
                <a:solidFill>
                  <a:srgbClr val="FF0000"/>
                </a:solidFill>
                <a:latin typeface="微軟正黑體" panose="020B0604030504040204" pitchFamily="34" charset="-120"/>
                <a:ea typeface="微軟正黑體" panose="020B0604030504040204" pitchFamily="34" charset="-120"/>
              </a:rPr>
              <a:t>加入一個新的函數</a:t>
            </a:r>
            <a:endParaRPr lang="zh-TW" altLang="en-US" u="none" dirty="0">
              <a:solidFill>
                <a:srgbClr val="FF0000"/>
              </a:solidFill>
              <a:latin typeface="微軟正黑體" panose="020B0604030504040204" pitchFamily="34" charset="-120"/>
              <a:ea typeface="微軟正黑體" panose="020B0604030504040204" pitchFamily="34" charset="-120"/>
            </a:endParaRPr>
          </a:p>
        </p:txBody>
      </p:sp>
      <p:cxnSp>
        <p:nvCxnSpPr>
          <p:cNvPr id="10" name="直線單箭頭接點 9"/>
          <p:cNvCxnSpPr/>
          <p:nvPr/>
        </p:nvCxnSpPr>
        <p:spPr bwMode="auto">
          <a:xfrm flipV="1">
            <a:off x="1187624" y="5470054"/>
            <a:ext cx="432048" cy="25131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單箭頭接點 11"/>
          <p:cNvCxnSpPr/>
          <p:nvPr/>
        </p:nvCxnSpPr>
        <p:spPr bwMode="auto">
          <a:xfrm flipV="1">
            <a:off x="4860032" y="5470054"/>
            <a:ext cx="373657" cy="27322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線單箭頭接點 13"/>
          <p:cNvCxnSpPr/>
          <p:nvPr/>
        </p:nvCxnSpPr>
        <p:spPr bwMode="auto">
          <a:xfrm flipH="1" flipV="1">
            <a:off x="6948264" y="5470054"/>
            <a:ext cx="446311" cy="27322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513202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err="1" smtClean="0"/>
              <a:t>XGBoost</a:t>
            </a:r>
            <a:r>
              <a:rPr lang="zh-TW" altLang="en-US" b="1" dirty="0" smtClean="0"/>
              <a:t>介紹</a:t>
            </a:r>
            <a:r>
              <a:rPr lang="en-US" altLang="zh-TW" b="1" dirty="0" smtClean="0"/>
              <a:t>-2</a:t>
            </a:r>
            <a:endParaRPr lang="zh-TW" altLang="en-US" b="1" dirty="0"/>
          </a:p>
        </p:txBody>
      </p:sp>
      <p:sp>
        <p:nvSpPr>
          <p:cNvPr id="3" name="內容版面配置區 2"/>
          <p:cNvSpPr>
            <a:spLocks noGrp="1"/>
          </p:cNvSpPr>
          <p:nvPr>
            <p:ph sz="quarter" idx="10"/>
          </p:nvPr>
        </p:nvSpPr>
        <p:spPr/>
        <p:txBody>
          <a:bodyPr/>
          <a:lstStyle/>
          <a:p>
            <a:r>
              <a:rPr lang="zh-TW" altLang="en-US" dirty="0" smtClean="0"/>
              <a:t>使用兩棵樹來預測一個人是否喜歡電腦遊戲的示意圖如下。</a:t>
            </a:r>
            <a:endParaRPr lang="en-US" altLang="zh-TW" dirty="0" smtClean="0"/>
          </a:p>
          <a:p>
            <a:r>
              <a:rPr lang="zh-TW" altLang="en-US" dirty="0" smtClean="0"/>
              <a:t>小男孩和老人的預測值為兩棵樹預測值的加總。</a:t>
            </a:r>
          </a:p>
          <a:p>
            <a:pPr marL="0" indent="0">
              <a:buNone/>
            </a:pPr>
            <a:r>
              <a:rPr lang="zh-TW" altLang="en-US" dirty="0" smtClean="0"/>
              <a:t/>
            </a:r>
            <a:br>
              <a:rPr lang="zh-TW" altLang="en-US" dirty="0" smtClean="0"/>
            </a:br>
            <a:r>
              <a:rPr lang="zh-TW" altLang="en-US" dirty="0" smtClean="0"/>
              <a:t/>
            </a:r>
            <a:br>
              <a:rPr lang="zh-TW" altLang="en-US" dirty="0" smtClean="0"/>
            </a:br>
            <a:endParaRPr lang="zh-TW" altLang="en-US"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5" name="圖片 4"/>
          <p:cNvPicPr>
            <a:picLocks noChangeAspect="1"/>
          </p:cNvPicPr>
          <p:nvPr/>
        </p:nvPicPr>
        <p:blipFill>
          <a:blip r:embed="rId3"/>
          <a:stretch>
            <a:fillRect/>
          </a:stretch>
        </p:blipFill>
        <p:spPr>
          <a:xfrm>
            <a:off x="899592" y="2349674"/>
            <a:ext cx="7558105" cy="3472050"/>
          </a:xfrm>
          <a:prstGeom prst="rect">
            <a:avLst/>
          </a:prstGeom>
        </p:spPr>
      </p:pic>
    </p:spTree>
    <p:extLst>
      <p:ext uri="{BB962C8B-B14F-4D97-AF65-F5344CB8AC3E}">
        <p14:creationId xmlns:p14="http://schemas.microsoft.com/office/powerpoint/2010/main" val="5616888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3059832" y="1197546"/>
            <a:ext cx="6559550" cy="43926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nSpc>
                <a:spcPct val="150000"/>
              </a:lnSpc>
              <a:spcBef>
                <a:spcPct val="0"/>
              </a:spcBef>
              <a:spcAft>
                <a:spcPts val="504"/>
              </a:spcAft>
              <a:buFontTx/>
              <a:buNone/>
              <a:defRPr/>
            </a:pPr>
            <a:r>
              <a:rPr lang="zh-TW" altLang="en-US" sz="3600" b="1" dirty="0" smtClean="0"/>
              <a:t>模型建置</a:t>
            </a:r>
            <a:endParaRPr lang="en-US" altLang="zh-TW" sz="3600" b="1"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solidFill>
                  <a:srgbClr val="0070C0"/>
                </a:solidFill>
              </a:rPr>
              <a:t>流程圖</a:t>
            </a:r>
            <a:endParaRPr lang="en-US" altLang="zh-TW" dirty="0" smtClean="0">
              <a:solidFill>
                <a:srgbClr val="0070C0"/>
              </a:solidFill>
            </a:endParaRPr>
          </a:p>
          <a:p>
            <a:pPr marL="287933" indent="-287933">
              <a:lnSpc>
                <a:spcPct val="150000"/>
              </a:lnSpc>
              <a:spcBef>
                <a:spcPct val="0"/>
              </a:spcBef>
              <a:spcAft>
                <a:spcPts val="504"/>
              </a:spcAft>
              <a:buFont typeface="Wingdings" panose="05000000000000000000" pitchFamily="2" charset="2"/>
              <a:buChar char="Ø"/>
              <a:defRPr/>
            </a:pPr>
            <a:r>
              <a:rPr lang="zh-TW" altLang="en-US" dirty="0" smtClean="0">
                <a:solidFill>
                  <a:srgbClr val="0070C0"/>
                </a:solidFill>
              </a:rPr>
              <a:t>目標</a:t>
            </a:r>
            <a:endParaRPr lang="en-US" altLang="zh-TW" dirty="0" smtClean="0">
              <a:solidFill>
                <a:srgbClr val="0070C0"/>
              </a:solidFill>
            </a:endParaRPr>
          </a:p>
          <a:p>
            <a:pPr marL="287933" indent="-287933">
              <a:lnSpc>
                <a:spcPct val="150000"/>
              </a:lnSpc>
              <a:spcBef>
                <a:spcPct val="0"/>
              </a:spcBef>
              <a:spcAft>
                <a:spcPts val="504"/>
              </a:spcAft>
              <a:buFont typeface="Wingdings" panose="05000000000000000000" pitchFamily="2" charset="2"/>
              <a:buChar char="Ø"/>
              <a:defRPr/>
            </a:pPr>
            <a:r>
              <a:rPr lang="zh-TW" altLang="en-US" dirty="0" smtClean="0">
                <a:solidFill>
                  <a:srgbClr val="0070C0"/>
                </a:solidFill>
              </a:rPr>
              <a:t>模型評估指標</a:t>
            </a:r>
            <a:endParaRPr lang="en-US" altLang="zh-TW" dirty="0" smtClean="0">
              <a:solidFill>
                <a:srgbClr val="0070C0"/>
              </a:solidFill>
            </a:endParaRPr>
          </a:p>
          <a:p>
            <a:pPr marL="287933" indent="-287933">
              <a:lnSpc>
                <a:spcPct val="150000"/>
              </a:lnSpc>
              <a:spcBef>
                <a:spcPct val="0"/>
              </a:spcBef>
              <a:spcAft>
                <a:spcPts val="504"/>
              </a:spcAft>
              <a:buFont typeface="Wingdings" panose="05000000000000000000" pitchFamily="2" charset="2"/>
              <a:buChar char="Ø"/>
              <a:defRPr/>
            </a:pPr>
            <a:r>
              <a:rPr lang="zh-TW" altLang="en-US" dirty="0">
                <a:solidFill>
                  <a:srgbClr val="0070C0"/>
                </a:solidFill>
              </a:rPr>
              <a:t>波士頓</a:t>
            </a:r>
            <a:r>
              <a:rPr lang="zh-TW" altLang="en-US" dirty="0" smtClean="0">
                <a:solidFill>
                  <a:srgbClr val="0070C0"/>
                </a:solidFill>
              </a:rPr>
              <a:t>房價</a:t>
            </a:r>
            <a:endParaRPr lang="en-US" altLang="zh-TW" dirty="0" smtClean="0">
              <a:solidFill>
                <a:srgbClr val="0070C0"/>
              </a:solidFill>
            </a:endParaRPr>
          </a:p>
          <a:p>
            <a:pPr marL="287933" indent="-287933">
              <a:lnSpc>
                <a:spcPct val="150000"/>
              </a:lnSpc>
              <a:spcBef>
                <a:spcPct val="0"/>
              </a:spcBef>
              <a:spcAft>
                <a:spcPts val="504"/>
              </a:spcAft>
              <a:buFont typeface="Wingdings" panose="05000000000000000000" pitchFamily="2" charset="2"/>
              <a:buChar char="Ø"/>
              <a:defRPr/>
            </a:pPr>
            <a:r>
              <a:rPr lang="zh-TW" altLang="en-US" dirty="0" smtClean="0">
                <a:solidFill>
                  <a:srgbClr val="0070C0"/>
                </a:solidFill>
              </a:rPr>
              <a:t>放款資料</a:t>
            </a:r>
            <a:endParaRPr lang="en-US" altLang="zh-TW" dirty="0" smtClean="0">
              <a:solidFill>
                <a:srgbClr val="0070C0"/>
              </a:solidFill>
            </a:endParaRPr>
          </a:p>
        </p:txBody>
      </p:sp>
      <p:sp>
        <p:nvSpPr>
          <p:cNvPr id="31747"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lnSpc>
                <a:spcPct val="100000"/>
              </a:lnSpc>
              <a:spcBef>
                <a:spcPct val="0"/>
              </a:spcBef>
            </a:pPr>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流程圖</a:t>
            </a:r>
          </a:p>
        </p:txBody>
      </p:sp>
      <p:sp>
        <p:nvSpPr>
          <p:cNvPr id="32771"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sp>
        <p:nvSpPr>
          <p:cNvPr id="18" name="矩形 17"/>
          <p:cNvSpPr/>
          <p:nvPr/>
        </p:nvSpPr>
        <p:spPr bwMode="auto">
          <a:xfrm>
            <a:off x="978530" y="1963631"/>
            <a:ext cx="1945588" cy="1299176"/>
          </a:xfrm>
          <a:prstGeom prst="rect">
            <a:avLst/>
          </a:prstGeom>
          <a:solidFill>
            <a:schemeClr val="accent6">
              <a:lumMod val="20000"/>
              <a:lumOff val="80000"/>
            </a:schemeClr>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en-US" altLang="zh-TW" u="none" dirty="0">
                <a:solidFill>
                  <a:schemeClr val="tx1"/>
                </a:solidFill>
                <a:latin typeface="微軟正黑體" panose="020B0604030504040204" pitchFamily="34" charset="-120"/>
                <a:ea typeface="微軟正黑體" panose="020B0604030504040204" pitchFamily="34" charset="-120"/>
              </a:rPr>
              <a:t>S</a:t>
            </a:r>
            <a:r>
              <a:rPr lang="en-US" altLang="zh-TW" u="none" dirty="0" smtClean="0">
                <a:solidFill>
                  <a:schemeClr val="tx1"/>
                </a:solidFill>
                <a:latin typeface="微軟正黑體" panose="020B0604030504040204" pitchFamily="34" charset="-120"/>
                <a:ea typeface="微軟正黑體" panose="020B0604030504040204" pitchFamily="34" charset="-120"/>
              </a:rPr>
              <a:t>tep1</a:t>
            </a:r>
          </a:p>
          <a:p>
            <a:pPr algn="ctr" eaLnBrk="1" hangingPunct="1">
              <a:defRPr/>
            </a:pPr>
            <a:r>
              <a:rPr lang="zh-TW" altLang="en-US" u="none" dirty="0" smtClean="0">
                <a:solidFill>
                  <a:schemeClr val="tx1"/>
                </a:solidFill>
                <a:latin typeface="微軟正黑體" panose="020B0604030504040204" pitchFamily="34" charset="-120"/>
                <a:ea typeface="微軟正黑體" panose="020B0604030504040204" pitchFamily="34" charset="-120"/>
              </a:rPr>
              <a:t>設定</a:t>
            </a:r>
            <a:r>
              <a:rPr lang="zh-TW" altLang="en-US" u="none" dirty="0">
                <a:solidFill>
                  <a:schemeClr val="tx1"/>
                </a:solidFill>
                <a:latin typeface="微軟正黑體" panose="020B0604030504040204" pitchFamily="34" charset="-120"/>
                <a:ea typeface="微軟正黑體" panose="020B0604030504040204" pitchFamily="34" charset="-120"/>
              </a:rPr>
              <a:t>目標</a:t>
            </a:r>
          </a:p>
        </p:txBody>
      </p:sp>
      <p:sp>
        <p:nvSpPr>
          <p:cNvPr id="64" name="矩形 63"/>
          <p:cNvSpPr/>
          <p:nvPr/>
        </p:nvSpPr>
        <p:spPr bwMode="auto">
          <a:xfrm>
            <a:off x="3779912" y="1950406"/>
            <a:ext cx="2099593" cy="1335372"/>
          </a:xfrm>
          <a:prstGeom prst="rect">
            <a:avLst/>
          </a:prstGeom>
          <a:solidFill>
            <a:schemeClr val="accent6">
              <a:lumMod val="40000"/>
              <a:lumOff val="60000"/>
            </a:schemeClr>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en-US" altLang="zh-TW" u="none" dirty="0" smtClean="0">
                <a:solidFill>
                  <a:schemeClr val="tx1"/>
                </a:solidFill>
                <a:latin typeface="微軟正黑體" panose="020B0604030504040204" pitchFamily="34" charset="-120"/>
                <a:ea typeface="微軟正黑體" panose="020B0604030504040204" pitchFamily="34" charset="-120"/>
              </a:rPr>
              <a:t>Step2</a:t>
            </a:r>
          </a:p>
          <a:p>
            <a:pPr algn="ctr" eaLnBrk="1" hangingPunct="1">
              <a:defRPr/>
            </a:pPr>
            <a:r>
              <a:rPr lang="zh-TW" altLang="en-US" u="none" dirty="0" smtClean="0">
                <a:solidFill>
                  <a:schemeClr val="tx1"/>
                </a:solidFill>
                <a:latin typeface="微軟正黑體" panose="020B0604030504040204" pitchFamily="34" charset="-120"/>
                <a:ea typeface="微軟正黑體" panose="020B0604030504040204" pitchFamily="34" charset="-120"/>
              </a:rPr>
              <a:t>資料收集</a:t>
            </a:r>
            <a:endParaRPr lang="en-US" altLang="zh-TW" u="none" dirty="0" smtClean="0">
              <a:solidFill>
                <a:schemeClr val="tx1"/>
              </a:solidFill>
              <a:latin typeface="微軟正黑體" panose="020B0604030504040204" pitchFamily="34" charset="-120"/>
              <a:ea typeface="微軟正黑體" panose="020B0604030504040204" pitchFamily="34" charset="-120"/>
            </a:endParaRPr>
          </a:p>
          <a:p>
            <a:pPr algn="ctr" eaLnBrk="1" hangingPunct="1">
              <a:defRPr/>
            </a:pPr>
            <a:r>
              <a:rPr lang="zh-TW" altLang="en-US" u="none" dirty="0" smtClean="0">
                <a:solidFill>
                  <a:schemeClr val="tx1"/>
                </a:solidFill>
                <a:latin typeface="微軟正黑體" panose="020B0604030504040204" pitchFamily="34" charset="-120"/>
                <a:ea typeface="微軟正黑體" panose="020B0604030504040204" pitchFamily="34" charset="-120"/>
              </a:rPr>
              <a:t>與</a:t>
            </a:r>
            <a:r>
              <a:rPr lang="zh-TW" altLang="en-US" u="none" dirty="0">
                <a:solidFill>
                  <a:schemeClr val="tx1"/>
                </a:solidFill>
                <a:latin typeface="微軟正黑體" panose="020B0604030504040204" pitchFamily="34" charset="-120"/>
                <a:ea typeface="微軟正黑體" panose="020B0604030504040204" pitchFamily="34" charset="-120"/>
              </a:rPr>
              <a:t>分析</a:t>
            </a:r>
          </a:p>
        </p:txBody>
      </p:sp>
      <p:sp>
        <p:nvSpPr>
          <p:cNvPr id="65" name="矩形 64"/>
          <p:cNvSpPr/>
          <p:nvPr/>
        </p:nvSpPr>
        <p:spPr bwMode="auto">
          <a:xfrm>
            <a:off x="6701830" y="1955168"/>
            <a:ext cx="2092965" cy="1330610"/>
          </a:xfrm>
          <a:prstGeom prst="rect">
            <a:avLst/>
          </a:prstGeom>
          <a:solidFill>
            <a:schemeClr val="accent6">
              <a:lumMod val="60000"/>
              <a:lumOff val="40000"/>
            </a:schemeClr>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en-US" altLang="zh-TW" u="none" dirty="0" smtClean="0">
                <a:solidFill>
                  <a:schemeClr val="tx1"/>
                </a:solidFill>
                <a:latin typeface="微軟正黑體" panose="020B0604030504040204" pitchFamily="34" charset="-120"/>
                <a:ea typeface="微軟正黑體" panose="020B0604030504040204" pitchFamily="34" charset="-120"/>
              </a:rPr>
              <a:t>Step3</a:t>
            </a:r>
            <a:endParaRPr lang="en-US" altLang="zh-TW" u="none" dirty="0">
              <a:solidFill>
                <a:schemeClr val="tx1"/>
              </a:solidFill>
              <a:latin typeface="微軟正黑體" panose="020B0604030504040204" pitchFamily="34" charset="-120"/>
              <a:ea typeface="微軟正黑體" panose="020B0604030504040204" pitchFamily="34" charset="-120"/>
            </a:endParaRPr>
          </a:p>
          <a:p>
            <a:pPr algn="ctr" eaLnBrk="1" hangingPunct="1">
              <a:defRPr/>
            </a:pPr>
            <a:r>
              <a:rPr lang="zh-TW" altLang="en-US" u="none" dirty="0" smtClean="0">
                <a:solidFill>
                  <a:schemeClr val="tx1"/>
                </a:solidFill>
                <a:latin typeface="微軟正黑體" panose="020B0604030504040204" pitchFamily="34" charset="-120"/>
                <a:ea typeface="微軟正黑體" panose="020B0604030504040204" pitchFamily="34" charset="-120"/>
              </a:rPr>
              <a:t>選擇</a:t>
            </a:r>
            <a:r>
              <a:rPr lang="zh-TW" altLang="en-US" u="none" dirty="0">
                <a:solidFill>
                  <a:schemeClr val="tx1"/>
                </a:solidFill>
                <a:latin typeface="微軟正黑體" panose="020B0604030504040204" pitchFamily="34" charset="-120"/>
                <a:ea typeface="微軟正黑體" panose="020B0604030504040204" pitchFamily="34" charset="-120"/>
              </a:rPr>
              <a:t>及</a:t>
            </a:r>
            <a:r>
              <a:rPr lang="zh-TW" altLang="en-US" u="none" dirty="0" smtClean="0">
                <a:solidFill>
                  <a:schemeClr val="tx1"/>
                </a:solidFill>
                <a:latin typeface="微軟正黑體" panose="020B0604030504040204" pitchFamily="34" charset="-120"/>
                <a:ea typeface="微軟正黑體" panose="020B0604030504040204" pitchFamily="34" charset="-120"/>
              </a:rPr>
              <a:t>建立</a:t>
            </a:r>
            <a:endParaRPr lang="en-US" altLang="zh-TW" u="none" dirty="0" smtClean="0">
              <a:solidFill>
                <a:schemeClr val="tx1"/>
              </a:solidFill>
              <a:latin typeface="微軟正黑體" panose="020B0604030504040204" pitchFamily="34" charset="-120"/>
              <a:ea typeface="微軟正黑體" panose="020B0604030504040204" pitchFamily="34" charset="-120"/>
            </a:endParaRPr>
          </a:p>
          <a:p>
            <a:pPr algn="ctr" eaLnBrk="1" hangingPunct="1">
              <a:defRPr/>
            </a:pPr>
            <a:r>
              <a:rPr lang="zh-TW" altLang="en-US" u="none" dirty="0" smtClean="0">
                <a:solidFill>
                  <a:schemeClr val="tx1"/>
                </a:solidFill>
                <a:latin typeface="微軟正黑體" panose="020B0604030504040204" pitchFamily="34" charset="-120"/>
                <a:ea typeface="微軟正黑體" panose="020B0604030504040204" pitchFamily="34" charset="-120"/>
              </a:rPr>
              <a:t>模型</a:t>
            </a:r>
            <a:endParaRPr lang="zh-TW" altLang="en-US" u="none" dirty="0">
              <a:solidFill>
                <a:schemeClr val="tx1"/>
              </a:solidFill>
              <a:latin typeface="微軟正黑體" panose="020B0604030504040204" pitchFamily="34" charset="-120"/>
              <a:ea typeface="微軟正黑體" panose="020B0604030504040204" pitchFamily="34" charset="-120"/>
            </a:endParaRPr>
          </a:p>
        </p:txBody>
      </p:sp>
      <p:sp>
        <p:nvSpPr>
          <p:cNvPr id="66" name="矩形 65"/>
          <p:cNvSpPr/>
          <p:nvPr/>
        </p:nvSpPr>
        <p:spPr bwMode="auto">
          <a:xfrm>
            <a:off x="2310912" y="4179256"/>
            <a:ext cx="2082205" cy="1345120"/>
          </a:xfrm>
          <a:prstGeom prst="rect">
            <a:avLst/>
          </a:prstGeom>
          <a:solidFill>
            <a:schemeClr val="accent1">
              <a:lumMod val="20000"/>
              <a:lumOff val="80000"/>
            </a:schemeClr>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en-US" altLang="zh-TW" u="none" dirty="0" smtClean="0">
                <a:solidFill>
                  <a:schemeClr val="tx1"/>
                </a:solidFill>
                <a:latin typeface="微軟正黑體" panose="020B0604030504040204" pitchFamily="34" charset="-120"/>
                <a:ea typeface="微軟正黑體" panose="020B0604030504040204" pitchFamily="34" charset="-120"/>
              </a:rPr>
              <a:t>Step4</a:t>
            </a:r>
          </a:p>
          <a:p>
            <a:pPr algn="ctr" eaLnBrk="1" hangingPunct="1">
              <a:defRPr/>
            </a:pPr>
            <a:r>
              <a:rPr lang="zh-TW" altLang="en-US" u="none" dirty="0" smtClean="0">
                <a:solidFill>
                  <a:schemeClr val="tx1"/>
                </a:solidFill>
                <a:latin typeface="微軟正黑體" panose="020B0604030504040204" pitchFamily="34" charset="-120"/>
                <a:ea typeface="微軟正黑體" panose="020B0604030504040204" pitchFamily="34" charset="-120"/>
              </a:rPr>
              <a:t>分析</a:t>
            </a:r>
            <a:r>
              <a:rPr lang="zh-TW" altLang="en-US" u="none" dirty="0">
                <a:solidFill>
                  <a:schemeClr val="tx1"/>
                </a:solidFill>
                <a:latin typeface="微軟正黑體" panose="020B0604030504040204" pitchFamily="34" charset="-120"/>
                <a:ea typeface="微軟正黑體" panose="020B0604030504040204" pitchFamily="34" charset="-120"/>
              </a:rPr>
              <a:t>結果</a:t>
            </a:r>
            <a:r>
              <a:rPr lang="zh-TW" altLang="en-US" u="none" dirty="0" smtClean="0">
                <a:solidFill>
                  <a:schemeClr val="tx1"/>
                </a:solidFill>
                <a:latin typeface="微軟正黑體" panose="020B0604030504040204" pitchFamily="34" charset="-120"/>
                <a:ea typeface="微軟正黑體" panose="020B0604030504040204" pitchFamily="34" charset="-120"/>
              </a:rPr>
              <a:t>及</a:t>
            </a:r>
            <a:endParaRPr lang="en-US" altLang="zh-TW" u="none" dirty="0" smtClean="0">
              <a:solidFill>
                <a:schemeClr val="tx1"/>
              </a:solidFill>
              <a:latin typeface="微軟正黑體" panose="020B0604030504040204" pitchFamily="34" charset="-120"/>
              <a:ea typeface="微軟正黑體" panose="020B0604030504040204" pitchFamily="34" charset="-120"/>
            </a:endParaRPr>
          </a:p>
          <a:p>
            <a:pPr algn="ctr" eaLnBrk="1" hangingPunct="1">
              <a:defRPr/>
            </a:pPr>
            <a:r>
              <a:rPr lang="zh-TW" altLang="en-US" u="none" dirty="0" smtClean="0">
                <a:solidFill>
                  <a:schemeClr val="tx1"/>
                </a:solidFill>
                <a:latin typeface="微軟正黑體" panose="020B0604030504040204" pitchFamily="34" charset="-120"/>
                <a:ea typeface="微軟正黑體" panose="020B0604030504040204" pitchFamily="34" charset="-120"/>
              </a:rPr>
              <a:t>修正</a:t>
            </a:r>
            <a:r>
              <a:rPr lang="zh-TW" altLang="en-US" u="none" dirty="0">
                <a:solidFill>
                  <a:schemeClr val="tx1"/>
                </a:solidFill>
                <a:latin typeface="微軟正黑體" panose="020B0604030504040204" pitchFamily="34" charset="-120"/>
                <a:ea typeface="微軟正黑體" panose="020B0604030504040204" pitchFamily="34" charset="-120"/>
              </a:rPr>
              <a:t>模型</a:t>
            </a:r>
          </a:p>
        </p:txBody>
      </p:sp>
      <p:sp>
        <p:nvSpPr>
          <p:cNvPr id="67" name="矩形 66"/>
          <p:cNvSpPr/>
          <p:nvPr/>
        </p:nvSpPr>
        <p:spPr bwMode="auto">
          <a:xfrm>
            <a:off x="5879505" y="4179256"/>
            <a:ext cx="1944688" cy="1345120"/>
          </a:xfrm>
          <a:prstGeom prst="rect">
            <a:avLst/>
          </a:prstGeom>
          <a:solidFill>
            <a:schemeClr val="accent1">
              <a:lumMod val="60000"/>
              <a:lumOff val="40000"/>
            </a:schemeClr>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en-US" altLang="zh-TW" u="none" dirty="0" smtClean="0">
                <a:solidFill>
                  <a:schemeClr val="tx1"/>
                </a:solidFill>
                <a:latin typeface="微軟正黑體" panose="020B0604030504040204" pitchFamily="34" charset="-120"/>
                <a:ea typeface="微軟正黑體" panose="020B0604030504040204" pitchFamily="34" charset="-120"/>
              </a:rPr>
              <a:t>Step5</a:t>
            </a:r>
          </a:p>
          <a:p>
            <a:pPr algn="ctr" eaLnBrk="1" hangingPunct="1">
              <a:defRPr/>
            </a:pPr>
            <a:r>
              <a:rPr lang="zh-TW" altLang="en-US" u="none" dirty="0" smtClean="0">
                <a:solidFill>
                  <a:schemeClr val="tx1"/>
                </a:solidFill>
                <a:latin typeface="微軟正黑體" panose="020B0604030504040204" pitchFamily="34" charset="-120"/>
                <a:ea typeface="微軟正黑體" panose="020B0604030504040204" pitchFamily="34" charset="-120"/>
              </a:rPr>
              <a:t>顯示</a:t>
            </a:r>
            <a:r>
              <a:rPr lang="zh-TW" altLang="en-US" u="none" dirty="0">
                <a:solidFill>
                  <a:schemeClr val="tx1"/>
                </a:solidFill>
                <a:latin typeface="微軟正黑體" panose="020B0604030504040204" pitchFamily="34" charset="-120"/>
                <a:ea typeface="微軟正黑體" panose="020B0604030504040204" pitchFamily="34" charset="-120"/>
              </a:rPr>
              <a:t>預測值</a:t>
            </a:r>
          </a:p>
        </p:txBody>
      </p:sp>
      <p:cxnSp>
        <p:nvCxnSpPr>
          <p:cNvPr id="32777" name="直線單箭頭接點 19"/>
          <p:cNvCxnSpPr>
            <a:cxnSpLocks noChangeShapeType="1"/>
            <a:stCxn id="18" idx="3"/>
            <a:endCxn id="64" idx="1"/>
          </p:cNvCxnSpPr>
          <p:nvPr/>
        </p:nvCxnSpPr>
        <p:spPr bwMode="auto">
          <a:xfrm>
            <a:off x="2924118" y="2613219"/>
            <a:ext cx="855794" cy="4873"/>
          </a:xfrm>
          <a:prstGeom prst="straightConnector1">
            <a:avLst/>
          </a:prstGeom>
          <a:ln>
            <a:headEnd/>
            <a:tailEnd type="triangle" w="med" len="med"/>
          </a:ln>
        </p:spPr>
        <p:style>
          <a:lnRef idx="3">
            <a:schemeClr val="dk1"/>
          </a:lnRef>
          <a:fillRef idx="0">
            <a:schemeClr val="dk1"/>
          </a:fillRef>
          <a:effectRef idx="2">
            <a:schemeClr val="dk1"/>
          </a:effectRef>
          <a:fontRef idx="minor">
            <a:schemeClr val="tx1"/>
          </a:fontRef>
        </p:style>
      </p:cxnSp>
      <p:cxnSp>
        <p:nvCxnSpPr>
          <p:cNvPr id="3" name="直線單箭頭接點 2"/>
          <p:cNvCxnSpPr>
            <a:stCxn id="64" idx="3"/>
            <a:endCxn id="65" idx="1"/>
          </p:cNvCxnSpPr>
          <p:nvPr/>
        </p:nvCxnSpPr>
        <p:spPr bwMode="auto">
          <a:xfrm>
            <a:off x="5879505" y="2618092"/>
            <a:ext cx="822325" cy="2381"/>
          </a:xfrm>
          <a:prstGeom prst="straightConnector1">
            <a:avLst/>
          </a:prstGeom>
          <a:ln>
            <a:headEnd type="none" w="med" len="med"/>
            <a:tailEnd type="triangle"/>
          </a:ln>
          <a:extLst/>
        </p:spPr>
        <p:style>
          <a:lnRef idx="3">
            <a:schemeClr val="dk1"/>
          </a:lnRef>
          <a:fillRef idx="0">
            <a:schemeClr val="dk1"/>
          </a:fillRef>
          <a:effectRef idx="2">
            <a:schemeClr val="dk1"/>
          </a:effectRef>
          <a:fontRef idx="minor">
            <a:schemeClr val="tx1"/>
          </a:fontRef>
        </p:style>
      </p:cxnSp>
      <p:cxnSp>
        <p:nvCxnSpPr>
          <p:cNvPr id="5" name="肘形接點 4"/>
          <p:cNvCxnSpPr>
            <a:stCxn id="65" idx="2"/>
            <a:endCxn id="66" idx="1"/>
          </p:cNvCxnSpPr>
          <p:nvPr/>
        </p:nvCxnSpPr>
        <p:spPr bwMode="auto">
          <a:xfrm rot="5400000">
            <a:off x="4246594" y="1350097"/>
            <a:ext cx="1566038" cy="5437401"/>
          </a:xfrm>
          <a:prstGeom prst="bentConnector4">
            <a:avLst>
              <a:gd name="adj1" fmla="val 28527"/>
              <a:gd name="adj2" fmla="val 104204"/>
            </a:avLst>
          </a:prstGeom>
          <a:ln>
            <a:headEnd type="none" w="med" len="med"/>
            <a:tailEnd type="triangle"/>
          </a:ln>
          <a:extLst/>
        </p:spPr>
        <p:style>
          <a:lnRef idx="3">
            <a:schemeClr val="dk1"/>
          </a:lnRef>
          <a:fillRef idx="0">
            <a:schemeClr val="dk1"/>
          </a:fillRef>
          <a:effectRef idx="2">
            <a:schemeClr val="dk1"/>
          </a:effectRef>
          <a:fontRef idx="minor">
            <a:schemeClr val="tx1"/>
          </a:fontRef>
        </p:style>
      </p:cxnSp>
      <p:cxnSp>
        <p:nvCxnSpPr>
          <p:cNvPr id="7" name="直線單箭頭接點 6"/>
          <p:cNvCxnSpPr>
            <a:stCxn id="66" idx="3"/>
            <a:endCxn id="67" idx="1"/>
          </p:cNvCxnSpPr>
          <p:nvPr/>
        </p:nvCxnSpPr>
        <p:spPr bwMode="auto">
          <a:xfrm>
            <a:off x="4393117" y="4851816"/>
            <a:ext cx="1486388" cy="0"/>
          </a:xfrm>
          <a:prstGeom prst="straightConnector1">
            <a:avLst/>
          </a:prstGeom>
          <a:ln>
            <a:headEnd type="none" w="med" len="med"/>
            <a:tailEnd type="triangle"/>
          </a:ln>
          <a:extLst/>
        </p:spPr>
        <p:style>
          <a:lnRef idx="3">
            <a:schemeClr val="dk1"/>
          </a:lnRef>
          <a:fillRef idx="0">
            <a:schemeClr val="dk1"/>
          </a:fillRef>
          <a:effectRef idx="2">
            <a:schemeClr val="dk1"/>
          </a:effectRef>
          <a:fontRef idx="minor">
            <a:schemeClr val="tx1"/>
          </a:fontRef>
        </p:style>
      </p:cxnSp>
      <p:cxnSp>
        <p:nvCxnSpPr>
          <p:cNvPr id="29" name="肘形接點 28"/>
          <p:cNvCxnSpPr/>
          <p:nvPr/>
        </p:nvCxnSpPr>
        <p:spPr bwMode="auto">
          <a:xfrm rot="5400000" flipH="1" flipV="1">
            <a:off x="3765559" y="1555793"/>
            <a:ext cx="3569208" cy="4396298"/>
          </a:xfrm>
          <a:prstGeom prst="bentConnector5">
            <a:avLst>
              <a:gd name="adj1" fmla="val -15872"/>
              <a:gd name="adj2" fmla="val -68526"/>
              <a:gd name="adj3" fmla="val 118378"/>
            </a:avLst>
          </a:prstGeom>
          <a:ln w="28575" cap="flat" cmpd="sng" algn="ctr">
            <a:solidFill>
              <a:srgbClr val="FF0000"/>
            </a:solidFill>
            <a:prstDash val="dash"/>
            <a:round/>
            <a:headEnd type="none" w="med" len="med"/>
            <a:tailEnd type="arrow" w="med" len="med"/>
          </a:ln>
          <a:extLst/>
        </p:spPr>
        <p:style>
          <a:lnRef idx="0">
            <a:scrgbClr r="0" g="0" b="0"/>
          </a:lnRef>
          <a:fillRef idx="0">
            <a:scrgbClr r="0" g="0" b="0"/>
          </a:fillRef>
          <a:effectRef idx="0">
            <a:scrgbClr r="0" g="0" b="0"/>
          </a:effectRef>
          <a:fontRef idx="minor">
            <a:schemeClr val="tx1"/>
          </a:fontRef>
        </p:style>
      </p:cxnSp>
      <p:cxnSp>
        <p:nvCxnSpPr>
          <p:cNvPr id="32796" name="肘形接點 32795"/>
          <p:cNvCxnSpPr>
            <a:stCxn id="64" idx="0"/>
            <a:endCxn id="66" idx="2"/>
          </p:cNvCxnSpPr>
          <p:nvPr/>
        </p:nvCxnSpPr>
        <p:spPr bwMode="auto">
          <a:xfrm rot="16200000" flipH="1" flipV="1">
            <a:off x="2303877" y="2998544"/>
            <a:ext cx="3573970" cy="1477694"/>
          </a:xfrm>
          <a:prstGeom prst="bentConnector5">
            <a:avLst>
              <a:gd name="adj1" fmla="val -11402"/>
              <a:gd name="adj2" fmla="val 274037"/>
              <a:gd name="adj3" fmla="val 106396"/>
            </a:avLst>
          </a:prstGeom>
          <a:ln w="28575" cap="flat" cmpd="sng" algn="ctr">
            <a:solidFill>
              <a:srgbClr val="FF0000"/>
            </a:solidFill>
            <a:prstDash val="dash"/>
            <a:round/>
            <a:headEnd type="arrow" w="med" len="med"/>
            <a:tailEnd type="none" w="med" len="med"/>
          </a:ln>
          <a:extLst/>
        </p:spPr>
        <p:style>
          <a:lnRef idx="0">
            <a:scrgbClr r="0" g="0" b="0"/>
          </a:lnRef>
          <a:fillRef idx="0">
            <a:scrgbClr r="0" g="0" b="0"/>
          </a:fillRef>
          <a:effectRef idx="0">
            <a:scrgbClr r="0" g="0" b="0"/>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目標</a:t>
            </a:r>
          </a:p>
        </p:txBody>
      </p:sp>
      <p:sp>
        <p:nvSpPr>
          <p:cNvPr id="12291"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solidFill>
                  <a:schemeClr val="tx2"/>
                </a:solidFill>
              </a:rPr>
              <a:t>目標</a:t>
            </a:r>
            <a:r>
              <a:rPr lang="en-US" altLang="zh-TW" dirty="0" smtClean="0">
                <a:solidFill>
                  <a:schemeClr val="tx2"/>
                </a:solidFill>
              </a:rPr>
              <a:t>:</a:t>
            </a:r>
            <a:r>
              <a:rPr lang="zh-TW" altLang="en-US" dirty="0" smtClean="0">
                <a:solidFill>
                  <a:schemeClr val="tx2"/>
                </a:solidFill>
              </a:rPr>
              <a:t>預測房價</a:t>
            </a:r>
            <a:endParaRPr lang="en-US" altLang="zh-TW" dirty="0" smtClean="0">
              <a:solidFill>
                <a:schemeClr val="tx2"/>
              </a:solidFill>
            </a:endParaRPr>
          </a:p>
          <a:p>
            <a:r>
              <a:rPr lang="zh-TW" altLang="en-US" dirty="0" smtClean="0">
                <a:solidFill>
                  <a:schemeClr val="tx2"/>
                </a:solidFill>
              </a:rPr>
              <a:t>練習</a:t>
            </a:r>
            <a:r>
              <a:rPr lang="en-US" altLang="zh-TW" dirty="0" smtClean="0">
                <a:solidFill>
                  <a:schemeClr val="tx2"/>
                </a:solidFill>
              </a:rPr>
              <a:t>1:</a:t>
            </a:r>
            <a:r>
              <a:rPr lang="zh-TW" altLang="en-US" dirty="0" smtClean="0">
                <a:solidFill>
                  <a:schemeClr val="tx2"/>
                </a:solidFill>
              </a:rPr>
              <a:t>利用</a:t>
            </a:r>
            <a:r>
              <a:rPr lang="en-US" altLang="zh-TW" dirty="0" err="1" smtClean="0">
                <a:solidFill>
                  <a:schemeClr val="tx2"/>
                </a:solidFill>
              </a:rPr>
              <a:t>Kaggle</a:t>
            </a:r>
            <a:r>
              <a:rPr lang="zh-TW" altLang="en-US" dirty="0" smtClean="0">
                <a:solidFill>
                  <a:schemeClr val="tx2"/>
                </a:solidFill>
              </a:rPr>
              <a:t>網站上的美國房價資料，進行房價模型建置。</a:t>
            </a:r>
            <a:endParaRPr lang="en-US" altLang="zh-TW" dirty="0" smtClean="0">
              <a:solidFill>
                <a:schemeClr val="tx2"/>
              </a:solidFill>
            </a:endParaRPr>
          </a:p>
          <a:p>
            <a:r>
              <a:rPr lang="zh-TW" altLang="en-US" dirty="0" smtClean="0">
                <a:solidFill>
                  <a:schemeClr val="tx2"/>
                </a:solidFill>
              </a:rPr>
              <a:t>練習</a:t>
            </a:r>
            <a:r>
              <a:rPr lang="en-US" altLang="zh-TW" dirty="0">
                <a:solidFill>
                  <a:schemeClr val="tx2"/>
                </a:solidFill>
              </a:rPr>
              <a:t>2</a:t>
            </a:r>
            <a:r>
              <a:rPr lang="en-US" altLang="zh-TW" dirty="0" smtClean="0">
                <a:solidFill>
                  <a:schemeClr val="tx2"/>
                </a:solidFill>
              </a:rPr>
              <a:t>:</a:t>
            </a:r>
            <a:r>
              <a:rPr lang="zh-TW" altLang="en-US" dirty="0" smtClean="0">
                <a:solidFill>
                  <a:schemeClr val="tx2"/>
                </a:solidFill>
              </a:rPr>
              <a:t>利用放款現有資料進行模型建置與預測。</a:t>
            </a:r>
            <a:endParaRPr lang="en-US" altLang="zh-TW" dirty="0" smtClean="0">
              <a:solidFill>
                <a:schemeClr val="tx2"/>
              </a:solidFill>
            </a:endParaRPr>
          </a:p>
          <a:p>
            <a:endParaRPr lang="zh-TW" altLang="en-US" dirty="0" smtClean="0">
              <a:solidFill>
                <a:schemeClr val="tx2"/>
              </a:solidFill>
            </a:endParaRPr>
          </a:p>
          <a:p>
            <a:endParaRPr lang="zh-TW" altLang="en-US" dirty="0" smtClean="0"/>
          </a:p>
        </p:txBody>
      </p:sp>
      <p:sp>
        <p:nvSpPr>
          <p:cNvPr id="12292"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pic>
        <p:nvPicPr>
          <p:cNvPr id="12293" name="圖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349674"/>
            <a:ext cx="7151688" cy="354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41439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smtClean="0"/>
              <a:t>模型評估</a:t>
            </a:r>
            <a:r>
              <a:rPr lang="zh-TW" altLang="en-US" b="1" dirty="0"/>
              <a:t>指標</a:t>
            </a:r>
          </a:p>
        </p:txBody>
      </p:sp>
      <p:sp>
        <p:nvSpPr>
          <p:cNvPr id="3" name="內容版面配置區 2"/>
          <p:cNvSpPr>
            <a:spLocks noGrp="1"/>
          </p:cNvSpPr>
          <p:nvPr>
            <p:ph sz="quarter" idx="10"/>
          </p:nvPr>
        </p:nvSpPr>
        <p:spPr/>
        <p:txBody>
          <a:bodyPr/>
          <a:lstStyle/>
          <a:p>
            <a:r>
              <a:rPr lang="zh-TW" altLang="en-US" dirty="0" smtClean="0"/>
              <a:t>評價標準</a:t>
            </a:r>
            <a:r>
              <a:rPr lang="en-US" altLang="zh-TW" dirty="0" smtClean="0"/>
              <a:t>:</a:t>
            </a:r>
          </a:p>
          <a:p>
            <a:pPr lvl="1"/>
            <a:r>
              <a:rPr lang="zh-TW" altLang="en-US" sz="1600" dirty="0" smtClean="0">
                <a:latin typeface="微軟正黑體" panose="020B0604030504040204" pitchFamily="34" charset="-120"/>
                <a:ea typeface="微軟正黑體" panose="020B0604030504040204" pitchFamily="34" charset="-120"/>
              </a:rPr>
              <a:t>均</a:t>
            </a:r>
            <a:r>
              <a:rPr lang="zh-TW" altLang="en-US" sz="1600" dirty="0">
                <a:latin typeface="微軟正黑體" panose="020B0604030504040204" pitchFamily="34" charset="-120"/>
                <a:ea typeface="微軟正黑體" panose="020B0604030504040204" pitchFamily="34" charset="-120"/>
              </a:rPr>
              <a:t>方</a:t>
            </a:r>
            <a:r>
              <a:rPr lang="zh-TW" altLang="en-US" sz="1600" dirty="0" smtClean="0">
                <a:latin typeface="微軟正黑體" panose="020B0604030504040204" pitchFamily="34" charset="-120"/>
                <a:ea typeface="微軟正黑體" panose="020B0604030504040204" pitchFamily="34" charset="-120"/>
              </a:rPr>
              <a:t>誤差</a:t>
            </a:r>
            <a:r>
              <a:rPr lang="en-US" altLang="zh-TW" sz="1600" dirty="0" smtClean="0">
                <a:latin typeface="微軟正黑體" panose="020B0604030504040204" pitchFamily="34" charset="-120"/>
                <a:ea typeface="微軟正黑體" panose="020B0604030504040204" pitchFamily="34" charset="-120"/>
              </a:rPr>
              <a:t>(MSE):</a:t>
            </a:r>
            <a:r>
              <a:rPr lang="zh-TW" altLang="en-US" sz="1600" dirty="0" smtClean="0">
                <a:latin typeface="微軟正黑體" panose="020B0604030504040204" pitchFamily="34" charset="-120"/>
                <a:ea typeface="微軟正黑體" panose="020B0604030504040204" pitchFamily="34" charset="-120"/>
              </a:rPr>
              <a:t>用真實</a:t>
            </a:r>
            <a:r>
              <a:rPr lang="zh-TW" altLang="en-US" sz="1600" dirty="0">
                <a:latin typeface="微軟正黑體" panose="020B0604030504040204" pitchFamily="34" charset="-120"/>
                <a:ea typeface="微軟正黑體" panose="020B0604030504040204" pitchFamily="34" charset="-120"/>
              </a:rPr>
              <a:t>值</a:t>
            </a:r>
            <a:r>
              <a:rPr lang="en-US" altLang="zh-TW" sz="1600" dirty="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預測</a:t>
            </a:r>
            <a:r>
              <a:rPr lang="zh-TW" altLang="en-US" sz="1600" dirty="0" smtClean="0">
                <a:latin typeface="微軟正黑體" panose="020B0604030504040204" pitchFamily="34" charset="-120"/>
                <a:ea typeface="微軟正黑體" panose="020B0604030504040204" pitchFamily="34" charset="-120"/>
              </a:rPr>
              <a:t>值，然後</a:t>
            </a:r>
            <a:r>
              <a:rPr lang="zh-TW" altLang="en-US" sz="1600" dirty="0">
                <a:latin typeface="微軟正黑體" panose="020B0604030504040204" pitchFamily="34" charset="-120"/>
                <a:ea typeface="微軟正黑體" panose="020B0604030504040204" pitchFamily="34" charset="-120"/>
              </a:rPr>
              <a:t>平方之後求和</a:t>
            </a:r>
            <a:r>
              <a:rPr lang="zh-TW" altLang="en-US" sz="1600" dirty="0" smtClean="0">
                <a:latin typeface="微軟正黑體" panose="020B0604030504040204" pitchFamily="34" charset="-120"/>
                <a:ea typeface="微軟正黑體" panose="020B0604030504040204" pitchFamily="34" charset="-120"/>
              </a:rPr>
              <a:t>平均，計算</a:t>
            </a:r>
            <a:r>
              <a:rPr lang="zh-TW" altLang="en-US" sz="1600" dirty="0">
                <a:latin typeface="微軟正黑體" panose="020B0604030504040204" pitchFamily="34" charset="-120"/>
                <a:ea typeface="微軟正黑體" panose="020B0604030504040204" pitchFamily="34" charset="-120"/>
              </a:rPr>
              <a:t>損失值</a:t>
            </a:r>
            <a:r>
              <a:rPr lang="zh-TW" altLang="en-US" sz="1600" dirty="0" smtClean="0">
                <a:latin typeface="微軟正黑體" panose="020B0604030504040204" pitchFamily="34" charset="-120"/>
                <a:ea typeface="微軟正黑體" panose="020B0604030504040204" pitchFamily="34" charset="-120"/>
              </a:rPr>
              <a:t>。</a:t>
            </a:r>
            <a:endParaRPr lang="en-US" altLang="zh-TW" sz="1600" dirty="0" smtClean="0">
              <a:latin typeface="微軟正黑體" panose="020B0604030504040204" pitchFamily="34" charset="-120"/>
              <a:ea typeface="微軟正黑體" panose="020B0604030504040204" pitchFamily="34" charset="-120"/>
            </a:endParaRPr>
          </a:p>
          <a:p>
            <a:pPr lvl="1"/>
            <a:endParaRPr lang="en-US" altLang="zh-TW" dirty="0">
              <a:latin typeface="微軟正黑體" panose="020B0604030504040204" pitchFamily="34" charset="-120"/>
              <a:ea typeface="微軟正黑體" panose="020B0604030504040204" pitchFamily="34" charset="-120"/>
            </a:endParaRPr>
          </a:p>
          <a:p>
            <a:pPr lvl="1"/>
            <a:endParaRPr lang="en-US" altLang="zh-TW" dirty="0" smtClean="0">
              <a:latin typeface="微軟正黑體" panose="020B0604030504040204" pitchFamily="34" charset="-120"/>
              <a:ea typeface="微軟正黑體" panose="020B0604030504040204" pitchFamily="34" charset="-120"/>
            </a:endParaRPr>
          </a:p>
          <a:p>
            <a:pPr lvl="1"/>
            <a:endParaRPr lang="en-US" altLang="zh-TW" dirty="0">
              <a:latin typeface="微軟正黑體" panose="020B0604030504040204" pitchFamily="34" charset="-120"/>
              <a:ea typeface="微軟正黑體" panose="020B0604030504040204" pitchFamily="34" charset="-120"/>
            </a:endParaRPr>
          </a:p>
          <a:p>
            <a:pPr lvl="1"/>
            <a:r>
              <a:rPr lang="zh-TW" altLang="en-US" sz="1600" dirty="0" smtClean="0">
                <a:solidFill>
                  <a:srgbClr val="FF0000"/>
                </a:solidFill>
                <a:latin typeface="微軟正黑體" panose="020B0604030504040204" pitchFamily="34" charset="-120"/>
                <a:ea typeface="微軟正黑體" panose="020B0604030504040204" pitchFamily="34" charset="-120"/>
              </a:rPr>
              <a:t>均方根誤差</a:t>
            </a:r>
            <a:r>
              <a:rPr lang="en-US" altLang="zh-TW" sz="1600" dirty="0">
                <a:solidFill>
                  <a:srgbClr val="FF0000"/>
                </a:solidFill>
                <a:latin typeface="微軟正黑體" panose="020B0604030504040204" pitchFamily="34" charset="-120"/>
                <a:ea typeface="微軟正黑體" panose="020B0604030504040204" pitchFamily="34" charset="-120"/>
              </a:rPr>
              <a:t>(</a:t>
            </a:r>
            <a:r>
              <a:rPr lang="en-US" altLang="zh-TW" sz="1600" dirty="0" smtClean="0">
                <a:solidFill>
                  <a:srgbClr val="FF0000"/>
                </a:solidFill>
                <a:latin typeface="微軟正黑體" panose="020B0604030504040204" pitchFamily="34" charset="-120"/>
                <a:ea typeface="微軟正黑體" panose="020B0604030504040204" pitchFamily="34" charset="-120"/>
              </a:rPr>
              <a:t>RMSE):</a:t>
            </a:r>
            <a:r>
              <a:rPr lang="en-US" altLang="zh-TW" sz="1600" dirty="0" smtClean="0">
                <a:latin typeface="微軟正黑體" panose="020B0604030504040204" pitchFamily="34" charset="-120"/>
                <a:ea typeface="微軟正黑體" panose="020B0604030504040204" pitchFamily="34" charset="-120"/>
              </a:rPr>
              <a:t>MSE</a:t>
            </a:r>
            <a:r>
              <a:rPr lang="zh-TW" altLang="en-US" sz="1600" dirty="0" smtClean="0">
                <a:latin typeface="微軟正黑體" panose="020B0604030504040204" pitchFamily="34" charset="-120"/>
                <a:ea typeface="微軟正黑體" panose="020B0604030504040204" pitchFamily="34" charset="-120"/>
              </a:rPr>
              <a:t>開根號，使得與預測結果同一級別。</a:t>
            </a:r>
            <a:endParaRPr lang="en-US" altLang="zh-TW" sz="1600" dirty="0" smtClean="0">
              <a:latin typeface="微軟正黑體" panose="020B0604030504040204" pitchFamily="34" charset="-120"/>
              <a:ea typeface="微軟正黑體" panose="020B0604030504040204" pitchFamily="34" charset="-120"/>
            </a:endParaRPr>
          </a:p>
          <a:p>
            <a:pPr lvl="1"/>
            <a:endParaRPr lang="en-US" altLang="zh-TW" sz="1600" dirty="0">
              <a:latin typeface="微軟正黑體" panose="020B0604030504040204" pitchFamily="34" charset="-120"/>
              <a:ea typeface="微軟正黑體" panose="020B0604030504040204" pitchFamily="34" charset="-120"/>
            </a:endParaRPr>
          </a:p>
          <a:p>
            <a:pPr lvl="1"/>
            <a:endParaRPr lang="en-US" altLang="zh-TW" sz="1600" dirty="0" smtClean="0">
              <a:latin typeface="微軟正黑體" panose="020B0604030504040204" pitchFamily="34" charset="-120"/>
              <a:ea typeface="微軟正黑體" panose="020B0604030504040204" pitchFamily="34" charset="-120"/>
            </a:endParaRPr>
          </a:p>
          <a:p>
            <a:pPr lvl="1"/>
            <a:endParaRPr lang="en-US" altLang="zh-TW" sz="1600" dirty="0">
              <a:latin typeface="微軟正黑體" panose="020B0604030504040204" pitchFamily="34" charset="-120"/>
              <a:ea typeface="微軟正黑體" panose="020B0604030504040204" pitchFamily="34" charset="-120"/>
            </a:endParaRPr>
          </a:p>
          <a:p>
            <a:pPr lvl="1"/>
            <a:endParaRPr lang="en-US" altLang="zh-TW" sz="1600" dirty="0" smtClean="0">
              <a:latin typeface="微軟正黑體" panose="020B0604030504040204" pitchFamily="34" charset="-120"/>
              <a:ea typeface="微軟正黑體" panose="020B0604030504040204" pitchFamily="34" charset="-120"/>
            </a:endParaRPr>
          </a:p>
          <a:p>
            <a:pPr lvl="1"/>
            <a:endParaRPr lang="en-US" altLang="zh-TW" sz="1600" dirty="0">
              <a:latin typeface="微軟正黑體" panose="020B0604030504040204" pitchFamily="34" charset="-120"/>
              <a:ea typeface="微軟正黑體" panose="020B0604030504040204" pitchFamily="34" charset="-120"/>
            </a:endParaRPr>
          </a:p>
          <a:p>
            <a:pPr lvl="1"/>
            <a:r>
              <a:rPr lang="zh-TW" altLang="en-US" sz="1600" dirty="0" smtClean="0">
                <a:solidFill>
                  <a:srgbClr val="FF0000"/>
                </a:solidFill>
                <a:latin typeface="微軟正黑體" panose="020B0604030504040204" pitchFamily="34" charset="-120"/>
                <a:ea typeface="微軟正黑體" panose="020B0604030504040204" pitchFamily="34" charset="-120"/>
              </a:rPr>
              <a:t>決定係數</a:t>
            </a:r>
            <a:r>
              <a:rPr lang="en-US" altLang="zh-TW" sz="1600" dirty="0">
                <a:solidFill>
                  <a:srgbClr val="FF0000"/>
                </a:solidFill>
                <a:latin typeface="微軟正黑體" panose="020B0604030504040204" pitchFamily="34" charset="-120"/>
                <a:ea typeface="微軟正黑體" panose="020B0604030504040204" pitchFamily="34" charset="-120"/>
              </a:rPr>
              <a:t>(</a:t>
            </a:r>
            <a:r>
              <a:rPr lang="en-US" altLang="zh-TW" sz="1600" dirty="0" smtClean="0">
                <a:solidFill>
                  <a:srgbClr val="FF0000"/>
                </a:solidFill>
                <a:latin typeface="微軟正黑體" panose="020B0604030504040204" pitchFamily="34" charset="-120"/>
                <a:ea typeface="微軟正黑體" panose="020B0604030504040204" pitchFamily="34" charset="-120"/>
              </a:rPr>
              <a:t>R Squared):</a:t>
            </a:r>
            <a:r>
              <a:rPr lang="zh-TW" altLang="en-US" sz="1600" dirty="0" smtClean="0">
                <a:latin typeface="微軟正黑體" panose="020B0604030504040204" pitchFamily="34" charset="-120"/>
                <a:ea typeface="微軟正黑體" panose="020B0604030504040204" pitchFamily="34" charset="-120"/>
              </a:rPr>
              <a:t>主要作用是評估模型對因變量</a:t>
            </a:r>
            <a:r>
              <a:rPr lang="en-US" altLang="zh-TW" sz="1600" dirty="0" smtClean="0">
                <a:latin typeface="微軟正黑體" panose="020B0604030504040204" pitchFamily="34" charset="-120"/>
                <a:ea typeface="微軟正黑體" panose="020B0604030504040204" pitchFamily="34" charset="-120"/>
              </a:rPr>
              <a:t>y</a:t>
            </a:r>
            <a:r>
              <a:rPr lang="zh-TW" altLang="en-US" sz="1600" dirty="0" smtClean="0">
                <a:latin typeface="微軟正黑體" panose="020B0604030504040204" pitchFamily="34" charset="-120"/>
                <a:ea typeface="微軟正黑體" panose="020B0604030504040204" pitchFamily="34" charset="-120"/>
              </a:rPr>
              <a:t>產生變化的解釋程度，取值範圍為</a:t>
            </a:r>
            <a:r>
              <a:rPr lang="en-US" altLang="zh-TW" sz="1600" dirty="0" smtClean="0">
                <a:latin typeface="微軟正黑體" panose="020B0604030504040204" pitchFamily="34" charset="-120"/>
                <a:ea typeface="微軟正黑體" panose="020B0604030504040204" pitchFamily="34" charset="-120"/>
              </a:rPr>
              <a:t>0~1</a:t>
            </a:r>
            <a:r>
              <a:rPr lang="zh-TW" altLang="en-US" sz="1600" dirty="0" smtClean="0">
                <a:latin typeface="微軟正黑體" panose="020B0604030504040204" pitchFamily="34" charset="-120"/>
                <a:ea typeface="微軟正黑體" panose="020B0604030504040204" pitchFamily="34" charset="-120"/>
              </a:rPr>
              <a:t>，愈接近</a:t>
            </a:r>
            <a:r>
              <a:rPr lang="en-US" altLang="zh-TW" sz="1600" dirty="0" smtClean="0">
                <a:latin typeface="微軟正黑體" panose="020B0604030504040204" pitchFamily="34" charset="-120"/>
                <a:ea typeface="微軟正黑體" panose="020B0604030504040204" pitchFamily="34" charset="-120"/>
              </a:rPr>
              <a:t>1</a:t>
            </a:r>
            <a:r>
              <a:rPr lang="zh-TW" altLang="en-US" sz="1600" dirty="0" smtClean="0">
                <a:latin typeface="微軟正黑體" panose="020B0604030504040204" pitchFamily="34" charset="-120"/>
                <a:ea typeface="微軟正黑體" panose="020B0604030504040204" pitchFamily="34" charset="-120"/>
              </a:rPr>
              <a:t>，代表此模型愈有解釋能力。</a:t>
            </a:r>
          </a:p>
          <a:p>
            <a:pPr lvl="1"/>
            <a:endParaRPr lang="zh-TW" altLang="en-US" sz="1600" dirty="0" smtClean="0">
              <a:latin typeface="微軟正黑體" panose="020B0604030504040204" pitchFamily="34" charset="-120"/>
              <a:ea typeface="微軟正黑體" panose="020B0604030504040204" pitchFamily="34" charset="-120"/>
            </a:endParaRPr>
          </a:p>
          <a:p>
            <a:pPr lvl="1"/>
            <a:endParaRPr lang="en-US" altLang="zh-TW" sz="1600" dirty="0">
              <a:latin typeface="微軟正黑體" panose="020B0604030504040204" pitchFamily="34" charset="-120"/>
              <a:ea typeface="微軟正黑體" panose="020B0604030504040204" pitchFamily="34" charset="-120"/>
            </a:endParaRPr>
          </a:p>
          <a:p>
            <a:pPr lvl="1"/>
            <a:endParaRPr lang="en-US" altLang="zh-TW" sz="1600" dirty="0" smtClean="0">
              <a:latin typeface="微軟正黑體" panose="020B0604030504040204" pitchFamily="34" charset="-120"/>
              <a:ea typeface="微軟正黑體" panose="020B0604030504040204" pitchFamily="34" charset="-120"/>
            </a:endParaRPr>
          </a:p>
          <a:p>
            <a:pPr lvl="1"/>
            <a:endParaRPr lang="en-US" altLang="zh-TW" sz="1600" dirty="0">
              <a:latin typeface="微軟正黑體" panose="020B0604030504040204" pitchFamily="34" charset="-120"/>
              <a:ea typeface="微軟正黑體" panose="020B0604030504040204" pitchFamily="34" charset="-120"/>
            </a:endParaRPr>
          </a:p>
          <a:p>
            <a:pPr lvl="1"/>
            <a:endParaRPr lang="en-US" altLang="zh-TW" sz="1600" dirty="0" smtClean="0">
              <a:latin typeface="微軟正黑體" panose="020B0604030504040204" pitchFamily="34" charset="-120"/>
              <a:ea typeface="微軟正黑體" panose="020B0604030504040204" pitchFamily="34" charset="-120"/>
            </a:endParaRPr>
          </a:p>
          <a:p>
            <a:pPr lvl="1"/>
            <a:endParaRPr lang="en-US" altLang="zh-TW" sz="1600" dirty="0">
              <a:latin typeface="微軟正黑體" panose="020B0604030504040204" pitchFamily="34" charset="-120"/>
              <a:ea typeface="微軟正黑體" panose="020B0604030504040204" pitchFamily="34" charset="-120"/>
            </a:endParaRPr>
          </a:p>
          <a:p>
            <a:pPr lvl="1"/>
            <a:endParaRPr lang="en-US" altLang="zh-TW" sz="1600" dirty="0" smtClean="0">
              <a:latin typeface="微軟正黑體" panose="020B0604030504040204" pitchFamily="34" charset="-120"/>
              <a:ea typeface="微軟正黑體" panose="020B0604030504040204" pitchFamily="34" charset="-120"/>
            </a:endParaRPr>
          </a:p>
          <a:p>
            <a:pPr lvl="1"/>
            <a:endParaRPr lang="zh-TW" altLang="en-US" dirty="0">
              <a:latin typeface="微軟正黑體" panose="020B0604030504040204" pitchFamily="34" charset="-120"/>
              <a:ea typeface="微軟正黑體" panose="020B0604030504040204" pitchFamily="34" charset="-120"/>
            </a:endParaRPr>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5" name="圖片 4"/>
          <p:cNvPicPr>
            <a:picLocks noChangeAspect="1"/>
          </p:cNvPicPr>
          <p:nvPr/>
        </p:nvPicPr>
        <p:blipFill>
          <a:blip r:embed="rId3"/>
          <a:stretch>
            <a:fillRect/>
          </a:stretch>
        </p:blipFill>
        <p:spPr>
          <a:xfrm>
            <a:off x="2110011" y="1917626"/>
            <a:ext cx="2279328" cy="1122654"/>
          </a:xfrm>
          <a:prstGeom prst="rect">
            <a:avLst/>
          </a:prstGeom>
        </p:spPr>
      </p:pic>
      <p:pic>
        <p:nvPicPr>
          <p:cNvPr id="6" name="圖片 5"/>
          <p:cNvPicPr>
            <a:picLocks noChangeAspect="1"/>
          </p:cNvPicPr>
          <p:nvPr/>
        </p:nvPicPr>
        <p:blipFill>
          <a:blip r:embed="rId4"/>
          <a:stretch>
            <a:fillRect/>
          </a:stretch>
        </p:blipFill>
        <p:spPr>
          <a:xfrm>
            <a:off x="2013075" y="3756571"/>
            <a:ext cx="2376264" cy="1105654"/>
          </a:xfrm>
          <a:prstGeom prst="rect">
            <a:avLst/>
          </a:prstGeom>
        </p:spPr>
      </p:pic>
    </p:spTree>
    <p:extLst>
      <p:ext uri="{BB962C8B-B14F-4D97-AF65-F5344CB8AC3E}">
        <p14:creationId xmlns:p14="http://schemas.microsoft.com/office/powerpoint/2010/main" val="20163314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18" name="標題 4"/>
          <p:cNvSpPr>
            <a:spLocks noGrp="1"/>
          </p:cNvSpPr>
          <p:nvPr>
            <p:ph type="title"/>
          </p:nvPr>
        </p:nvSpPr>
        <p:spPr>
          <a:xfrm>
            <a:off x="603250" y="1177925"/>
            <a:ext cx="7972425" cy="595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zh-TW" b="1" dirty="0" smtClean="0"/>
              <a:t>目錄</a:t>
            </a:r>
            <a:endParaRPr lang="zh-TW" altLang="en-US" b="1" dirty="0" smtClean="0"/>
          </a:p>
        </p:txBody>
      </p:sp>
      <p:sp>
        <p:nvSpPr>
          <p:cNvPr id="9219" name="內容版面配置區 5"/>
          <p:cNvSpPr>
            <a:spLocks noGrp="1"/>
          </p:cNvSpPr>
          <p:nvPr>
            <p:ph idx="4294967295"/>
          </p:nvPr>
        </p:nvSpPr>
        <p:spPr bwMode="auto">
          <a:xfrm>
            <a:off x="604838" y="1773238"/>
            <a:ext cx="3967162" cy="3835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l"/>
            </a:pPr>
            <a:r>
              <a:rPr lang="zh-TW" altLang="en-US" sz="2200" dirty="0" smtClean="0"/>
              <a:t>研究目的 </a:t>
            </a:r>
            <a:endParaRPr lang="en-US" altLang="zh-TW" sz="2200" dirty="0" smtClean="0"/>
          </a:p>
          <a:p>
            <a:pPr>
              <a:buFont typeface="Wingdings" panose="05000000000000000000" pitchFamily="2" charset="2"/>
              <a:buChar char="l"/>
            </a:pPr>
            <a:r>
              <a:rPr lang="zh-TW" altLang="en-US" sz="2200" dirty="0" smtClean="0"/>
              <a:t>研究方法</a:t>
            </a:r>
            <a:endParaRPr lang="en-US" altLang="zh-TW" sz="2200" dirty="0" smtClean="0"/>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機器學習</a:t>
            </a:r>
            <a:endParaRPr lang="en-US" altLang="zh-TW" sz="1600" dirty="0" smtClean="0">
              <a:latin typeface="微軟正黑體" panose="020B0604030504040204" pitchFamily="34" charset="-120"/>
              <a:ea typeface="微軟正黑體" panose="020B0604030504040204" pitchFamily="34" charset="-120"/>
            </a:endParaRPr>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線性回歸介紹</a:t>
            </a:r>
            <a:endParaRPr lang="en-US" altLang="zh-TW" sz="1600" dirty="0" smtClean="0">
              <a:latin typeface="微軟正黑體" panose="020B0604030504040204" pitchFamily="34" charset="-120"/>
              <a:ea typeface="微軟正黑體" panose="020B0604030504040204" pitchFamily="34" charset="-120"/>
            </a:endParaRPr>
          </a:p>
          <a:p>
            <a:pPr lvl="1">
              <a:buFont typeface="Wingdings" panose="05000000000000000000" pitchFamily="2" charset="2"/>
              <a:buChar char="Ø"/>
            </a:pPr>
            <a:r>
              <a:rPr lang="en-US" altLang="zh-TW" sz="1600" dirty="0" err="1" smtClean="0">
                <a:latin typeface="微軟正黑體" panose="020B0604030504040204" pitchFamily="34" charset="-120"/>
                <a:ea typeface="微軟正黑體" panose="020B0604030504040204" pitchFamily="34" charset="-120"/>
              </a:rPr>
              <a:t>XGBoost</a:t>
            </a:r>
            <a:r>
              <a:rPr lang="zh-TW" altLang="en-US" sz="1600" dirty="0" smtClean="0">
                <a:latin typeface="微軟正黑體" panose="020B0604030504040204" pitchFamily="34" charset="-120"/>
                <a:ea typeface="微軟正黑體" panose="020B0604030504040204" pitchFamily="34" charset="-120"/>
              </a:rPr>
              <a:t>介紹</a:t>
            </a:r>
            <a:endParaRPr lang="en-US" altLang="zh-TW" sz="1600" dirty="0" smtClean="0">
              <a:latin typeface="微軟正黑體" panose="020B0604030504040204" pitchFamily="34" charset="-120"/>
              <a:ea typeface="微軟正黑體" panose="020B0604030504040204" pitchFamily="34" charset="-120"/>
            </a:endParaRPr>
          </a:p>
          <a:p>
            <a:pPr>
              <a:buFont typeface="Wingdings" panose="05000000000000000000" pitchFamily="2" charset="2"/>
              <a:buChar char="l"/>
            </a:pPr>
            <a:r>
              <a:rPr lang="zh-TW" altLang="en-US" sz="2200" dirty="0" smtClean="0"/>
              <a:t>模型建置</a:t>
            </a:r>
            <a:endParaRPr lang="en-US" altLang="zh-TW" sz="2200" dirty="0" smtClean="0"/>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流程圖</a:t>
            </a:r>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目標</a:t>
            </a:r>
            <a:endParaRPr lang="en-US" altLang="zh-TW" sz="1600" dirty="0" smtClean="0">
              <a:latin typeface="微軟正黑體" panose="020B0604030504040204" pitchFamily="34" charset="-120"/>
              <a:ea typeface="微軟正黑體" panose="020B0604030504040204" pitchFamily="34" charset="-120"/>
            </a:endParaRPr>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模型評估指標</a:t>
            </a:r>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波士頓房價</a:t>
            </a:r>
            <a:endParaRPr lang="en-US" altLang="zh-TW" sz="1600" dirty="0" smtClean="0">
              <a:latin typeface="微軟正黑體" panose="020B0604030504040204" pitchFamily="34" charset="-120"/>
              <a:ea typeface="微軟正黑體" panose="020B0604030504040204" pitchFamily="34" charset="-120"/>
            </a:endParaRPr>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放款資料</a:t>
            </a:r>
          </a:p>
        </p:txBody>
      </p:sp>
      <p:sp>
        <p:nvSpPr>
          <p:cNvPr id="9220"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
        <p:nvSpPr>
          <p:cNvPr id="9221" name="內容版面配置區 5"/>
          <p:cNvSpPr>
            <a:spLocks noGrp="1"/>
          </p:cNvSpPr>
          <p:nvPr>
            <p:ph idx="4294967295"/>
          </p:nvPr>
        </p:nvSpPr>
        <p:spPr bwMode="auto">
          <a:xfrm>
            <a:off x="4716463" y="1773238"/>
            <a:ext cx="3078162" cy="3835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l"/>
            </a:pPr>
            <a:r>
              <a:rPr lang="zh-TW" altLang="en-US" sz="2200" dirty="0" smtClean="0"/>
              <a:t>結論分析</a:t>
            </a:r>
            <a:endParaRPr lang="en-US" altLang="zh-TW" sz="2200" dirty="0" smtClean="0"/>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波士頓房價</a:t>
            </a:r>
            <a:r>
              <a:rPr lang="en-US" altLang="zh-TW" sz="1600" dirty="0" smtClean="0">
                <a:latin typeface="微軟正黑體" panose="020B0604030504040204" pitchFamily="34" charset="-120"/>
                <a:ea typeface="微軟正黑體" panose="020B0604030504040204" pitchFamily="34" charset="-120"/>
              </a:rPr>
              <a:t>vs</a:t>
            </a:r>
            <a:r>
              <a:rPr lang="zh-TW" altLang="en-US" sz="1600" dirty="0" smtClean="0">
                <a:latin typeface="微軟正黑體" panose="020B0604030504040204" pitchFamily="34" charset="-120"/>
                <a:ea typeface="微軟正黑體" panose="020B0604030504040204" pitchFamily="34" charset="-120"/>
              </a:rPr>
              <a:t>放款資料</a:t>
            </a:r>
            <a:endParaRPr lang="en-US" altLang="zh-TW" sz="1600" dirty="0" smtClean="0">
              <a:latin typeface="微軟正黑體" panose="020B0604030504040204" pitchFamily="34" charset="-120"/>
              <a:ea typeface="微軟正黑體" panose="020B0604030504040204" pitchFamily="34" charset="-120"/>
            </a:endParaRPr>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總</a:t>
            </a:r>
            <a:r>
              <a:rPr lang="zh-TW" altLang="en-US" sz="1600" dirty="0">
                <a:latin typeface="微軟正黑體" panose="020B0604030504040204" pitchFamily="34" charset="-120"/>
                <a:ea typeface="微軟正黑體" panose="020B0604030504040204" pitchFamily="34" charset="-120"/>
              </a:rPr>
              <a:t>結</a:t>
            </a:r>
            <a:endParaRPr lang="en-US" altLang="zh-TW" sz="1600" dirty="0" smtClean="0">
              <a:latin typeface="微軟正黑體" panose="020B0604030504040204" pitchFamily="34" charset="-120"/>
              <a:ea typeface="微軟正黑體" panose="020B0604030504040204" pitchFamily="34" charset="-120"/>
            </a:endParaRPr>
          </a:p>
          <a:p>
            <a:pPr>
              <a:buFont typeface="Wingdings" panose="05000000000000000000" pitchFamily="2" charset="2"/>
              <a:buChar char="l"/>
            </a:pPr>
            <a:r>
              <a:rPr lang="zh-TW" altLang="en-US" sz="2200" dirty="0" smtClean="0"/>
              <a:t>未來展望</a:t>
            </a:r>
            <a:endParaRPr lang="en-US" altLang="zh-TW" sz="16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1187450" y="1557338"/>
            <a:ext cx="6559550" cy="35464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gn="ctr">
              <a:lnSpc>
                <a:spcPct val="150000"/>
              </a:lnSpc>
              <a:spcBef>
                <a:spcPct val="0"/>
              </a:spcBef>
              <a:spcAft>
                <a:spcPts val="504"/>
              </a:spcAft>
              <a:buNone/>
              <a:defRPr/>
            </a:pPr>
            <a:r>
              <a:rPr lang="zh-TW" altLang="en-US" sz="3600" b="1" dirty="0" smtClean="0"/>
              <a:t>模型建置</a:t>
            </a:r>
            <a:r>
              <a:rPr lang="en-US" altLang="zh-TW" sz="3600" b="1" dirty="0" smtClean="0"/>
              <a:t>-</a:t>
            </a:r>
            <a:r>
              <a:rPr lang="zh-TW" altLang="en-US" sz="3600" b="1" dirty="0" smtClean="0"/>
              <a:t>波士頓房價</a:t>
            </a:r>
            <a:endParaRPr lang="en-US" altLang="zh-TW" sz="3600" b="1" dirty="0"/>
          </a:p>
        </p:txBody>
      </p:sp>
      <p:sp>
        <p:nvSpPr>
          <p:cNvPr id="63491"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TW" altLang="en-US"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rPr>
              <a:t>機密等級：密            日期：</a:t>
            </a:r>
            <a:r>
              <a:rPr kumimoji="1" lang="en-US" altLang="zh-TW"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rPr>
              <a:t>2020/07/22</a:t>
            </a:r>
            <a:endParaRPr kumimoji="1" lang="zh-TW" altLang="en-US"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6730966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9" name="圖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84263" y="2205658"/>
            <a:ext cx="7272337" cy="4103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波士頓房價</a:t>
            </a:r>
            <a:r>
              <a:rPr lang="en-US" altLang="zh-TW" b="1" dirty="0" smtClean="0"/>
              <a:t>-</a:t>
            </a:r>
            <a:r>
              <a:rPr lang="zh-TW" altLang="en-US" b="1" dirty="0" smtClean="0"/>
              <a:t>資料來源</a:t>
            </a:r>
          </a:p>
        </p:txBody>
      </p:sp>
      <p:sp>
        <p:nvSpPr>
          <p:cNvPr id="11267"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dirty="0" err="1" smtClean="0"/>
              <a:t>Kaggle</a:t>
            </a:r>
            <a:r>
              <a:rPr lang="zh-TW" altLang="en-US" dirty="0" smtClean="0"/>
              <a:t>是</a:t>
            </a:r>
            <a:r>
              <a:rPr lang="zh-TW" altLang="en-US" dirty="0" smtClean="0"/>
              <a:t>一個</a:t>
            </a:r>
            <a:r>
              <a:rPr lang="zh-TW" altLang="en-US" dirty="0" smtClean="0"/>
              <a:t>資料分析與建模的</a:t>
            </a:r>
            <a:r>
              <a:rPr lang="zh-TW" altLang="en-US" dirty="0" smtClean="0"/>
              <a:t>競賽</a:t>
            </a:r>
            <a:r>
              <a:rPr lang="zh-TW" altLang="en-US" dirty="0" smtClean="0"/>
              <a:t>平台。</a:t>
            </a:r>
          </a:p>
          <a:p>
            <a:r>
              <a:rPr lang="zh-TW" altLang="en-US" dirty="0" smtClean="0"/>
              <a:t>可依據上面的資料進行學習。</a:t>
            </a:r>
            <a:endParaRPr lang="en-US" altLang="zh-TW" dirty="0" smtClean="0"/>
          </a:p>
          <a:p>
            <a:r>
              <a:rPr lang="zh-TW" altLang="en-US" dirty="0" smtClean="0"/>
              <a:t>利用</a:t>
            </a:r>
            <a:r>
              <a:rPr lang="en-US" altLang="zh-TW" dirty="0" err="1" smtClean="0"/>
              <a:t>Kaggle</a:t>
            </a:r>
            <a:r>
              <a:rPr lang="zh-TW" altLang="en-US" dirty="0" smtClean="0"/>
              <a:t>上面的美國波士頓房價資料進行預測。</a:t>
            </a:r>
          </a:p>
        </p:txBody>
      </p:sp>
      <p:sp>
        <p:nvSpPr>
          <p:cNvPr id="11268"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3747467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內容版面配置區 2"/>
          <p:cNvSpPr>
            <a:spLocks noGrp="1"/>
          </p:cNvSpPr>
          <p:nvPr>
            <p:ph sz="quarter" idx="10"/>
          </p:nvPr>
        </p:nvSpPr>
        <p:spPr bwMode="auto">
          <a:xfrm>
            <a:off x="611188" y="1198563"/>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總共</a:t>
            </a:r>
            <a:r>
              <a:rPr lang="en-US" altLang="zh-TW" dirty="0" smtClean="0"/>
              <a:t>81</a:t>
            </a:r>
            <a:r>
              <a:rPr lang="zh-TW" altLang="en-US" dirty="0" smtClean="0"/>
              <a:t>個特徵值，列出幾個常見的。</a:t>
            </a:r>
          </a:p>
        </p:txBody>
      </p:sp>
      <p:sp>
        <p:nvSpPr>
          <p:cNvPr id="24578"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波士頓房價</a:t>
            </a:r>
            <a:r>
              <a:rPr lang="en-US" altLang="zh-TW" b="1" dirty="0"/>
              <a:t>-</a:t>
            </a:r>
            <a:r>
              <a:rPr lang="zh-TW" altLang="en-US" b="1" dirty="0" smtClean="0"/>
              <a:t>特徵值</a:t>
            </a:r>
            <a:r>
              <a:rPr kumimoji="0" lang="zh-TW" altLang="en-US" b="1" dirty="0" smtClean="0">
                <a:solidFill>
                  <a:srgbClr val="000000"/>
                </a:solidFill>
              </a:rPr>
              <a:t>說明</a:t>
            </a:r>
            <a:endParaRPr lang="zh-TW" altLang="en-US" b="1" dirty="0" smtClean="0"/>
          </a:p>
        </p:txBody>
      </p:sp>
      <p:sp>
        <p:nvSpPr>
          <p:cNvPr id="24579"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graphicFrame>
        <p:nvGraphicFramePr>
          <p:cNvPr id="5" name="內容版面配置區 8"/>
          <p:cNvGraphicFramePr>
            <a:graphicFrameLocks/>
          </p:cNvGraphicFramePr>
          <p:nvPr>
            <p:extLst>
              <p:ext uri="{D42A27DB-BD31-4B8C-83A1-F6EECF244321}">
                <p14:modId xmlns:p14="http://schemas.microsoft.com/office/powerpoint/2010/main" val="2437420581"/>
              </p:ext>
            </p:extLst>
          </p:nvPr>
        </p:nvGraphicFramePr>
        <p:xfrm>
          <a:off x="611188" y="1604961"/>
          <a:ext cx="3673475" cy="4600317"/>
        </p:xfrm>
        <a:graphic>
          <a:graphicData uri="http://schemas.openxmlformats.org/drawingml/2006/table">
            <a:tbl>
              <a:tblPr firstRow="1" bandRow="1">
                <a:tableStyleId>{5C22544A-7EE6-4342-B048-85BDC9FD1C3A}</a:tableStyleId>
              </a:tblPr>
              <a:tblGrid>
                <a:gridCol w="1371192">
                  <a:extLst>
                    <a:ext uri="{9D8B030D-6E8A-4147-A177-3AD203B41FA5}">
                      <a16:colId xmlns:a16="http://schemas.microsoft.com/office/drawing/2014/main" val="696999527"/>
                    </a:ext>
                  </a:extLst>
                </a:gridCol>
                <a:gridCol w="2302283">
                  <a:extLst>
                    <a:ext uri="{9D8B030D-6E8A-4147-A177-3AD203B41FA5}">
                      <a16:colId xmlns:a16="http://schemas.microsoft.com/office/drawing/2014/main" val="1166494784"/>
                    </a:ext>
                  </a:extLst>
                </a:gridCol>
              </a:tblGrid>
              <a:tr h="370831">
                <a:tc>
                  <a:txBody>
                    <a:bodyPr/>
                    <a:lstStyle/>
                    <a:p>
                      <a:r>
                        <a:rPr lang="zh-TW" altLang="en-US" sz="1200" dirty="0" smtClean="0">
                          <a:latin typeface="微軟正黑體" panose="020B0604030504040204" pitchFamily="34" charset="-120"/>
                          <a:ea typeface="微軟正黑體" panose="020B0604030504040204" pitchFamily="34" charset="-120"/>
                        </a:rPr>
                        <a:t>特徵值</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說明</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1734248258"/>
                  </a:ext>
                </a:extLst>
              </a:tr>
              <a:tr h="321341">
                <a:tc>
                  <a:txBody>
                    <a:bodyPr/>
                    <a:lstStyle/>
                    <a:p>
                      <a:r>
                        <a:rPr lang="en-US" altLang="zh-TW" sz="1200" dirty="0" smtClean="0">
                          <a:latin typeface="微軟正黑體" panose="020B0604030504040204" pitchFamily="34" charset="-120"/>
                          <a:ea typeface="微軟正黑體" panose="020B0604030504040204" pitchFamily="34" charset="-120"/>
                        </a:rPr>
                        <a:t>Id</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房屋編號</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168055210"/>
                  </a:ext>
                </a:extLst>
              </a:tr>
              <a:tr h="321341">
                <a:tc>
                  <a:txBody>
                    <a:bodyPr/>
                    <a:lstStyle/>
                    <a:p>
                      <a:r>
                        <a:rPr lang="en-US" altLang="zh-TW" sz="1200" dirty="0" err="1" smtClean="0">
                          <a:latin typeface="微軟正黑體" panose="020B0604030504040204" pitchFamily="34" charset="-120"/>
                          <a:ea typeface="微軟正黑體" panose="020B0604030504040204" pitchFamily="34" charset="-120"/>
                        </a:rPr>
                        <a:t>SalePrice</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成交價</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682360108"/>
                  </a:ext>
                </a:extLst>
              </a:tr>
              <a:tr h="3213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err="1" smtClean="0">
                          <a:latin typeface="微軟正黑體" panose="020B0604030504040204" pitchFamily="34" charset="-120"/>
                          <a:ea typeface="微軟正黑體" panose="020B0604030504040204" pitchFamily="34" charset="-120"/>
                        </a:rPr>
                        <a:t>totalArea</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latin typeface="微軟正黑體" panose="020B0604030504040204" pitchFamily="34" charset="-120"/>
                          <a:ea typeface="微軟正黑體" panose="020B0604030504040204" pitchFamily="34" charset="-120"/>
                        </a:rPr>
                        <a:t>總面積</a:t>
                      </a:r>
                    </a:p>
                  </a:txBody>
                  <a:tcPr marL="91470" marR="91470" marT="45719" marB="45719"/>
                </a:tc>
                <a:extLst>
                  <a:ext uri="{0D108BD9-81ED-4DB2-BD59-A6C34878D82A}">
                    <a16:rowId xmlns:a16="http://schemas.microsoft.com/office/drawing/2014/main" val="4251809650"/>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OverallQual</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房屋整體評價</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569390171"/>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GrLivArea</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地面上可居住面積</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1171443"/>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GarageCars</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車庫數量</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938292297"/>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GarageArea</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車庫面積</a:t>
                      </a:r>
                    </a:p>
                  </a:txBody>
                  <a:tcPr marL="91470" marR="91470" marT="45719" marB="45719"/>
                </a:tc>
                <a:extLst>
                  <a:ext uri="{0D108BD9-81ED-4DB2-BD59-A6C34878D82A}">
                    <a16:rowId xmlns:a16="http://schemas.microsoft.com/office/drawing/2014/main" val="215087736"/>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TotalBsmtSF</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地下室面積</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851200587"/>
                  </a:ext>
                </a:extLst>
              </a:tr>
              <a:tr h="370831">
                <a:tc>
                  <a:txBody>
                    <a:bodyPr/>
                    <a:lstStyle/>
                    <a:p>
                      <a:r>
                        <a:rPr lang="en-US" altLang="zh-TW" sz="1200" dirty="0" smtClean="0">
                          <a:latin typeface="微軟正黑體" panose="020B0604030504040204" pitchFamily="34" charset="-120"/>
                          <a:ea typeface="微軟正黑體" panose="020B0604030504040204" pitchFamily="34" charset="-120"/>
                        </a:rPr>
                        <a:t>1stFlrSF</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一樓面積</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546595965"/>
                  </a:ext>
                </a:extLst>
              </a:tr>
              <a:tr h="370831">
                <a:tc>
                  <a:txBody>
                    <a:bodyPr/>
                    <a:lstStyle/>
                    <a:p>
                      <a:r>
                        <a:rPr lang="en-US" altLang="zh-TW" sz="1200" dirty="0" err="1" smtClean="0">
                          <a:latin typeface="微軟正黑體" panose="020B0604030504040204" pitchFamily="34" charset="-120"/>
                          <a:ea typeface="微軟正黑體" panose="020B0604030504040204" pitchFamily="34" charset="-120"/>
                        </a:rPr>
                        <a:t>FullBath</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浴室數量</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包含淋浴設施</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42860968"/>
                  </a:ext>
                </a:extLst>
              </a:tr>
              <a:tr h="338414">
                <a:tc>
                  <a:txBody>
                    <a:bodyPr/>
                    <a:lstStyle/>
                    <a:p>
                      <a:r>
                        <a:rPr lang="en-US" altLang="zh-TW" sz="1200" dirty="0" err="1" smtClean="0">
                          <a:latin typeface="微軟正黑體" panose="020B0604030504040204" pitchFamily="34" charset="-120"/>
                          <a:ea typeface="微軟正黑體" panose="020B0604030504040204" pitchFamily="34" charset="-120"/>
                        </a:rPr>
                        <a:t>TotRmsAbvGrd</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總房間數</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不包含浴室</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91169352"/>
                  </a:ext>
                </a:extLst>
              </a:tr>
              <a:tr h="385262">
                <a:tc>
                  <a:txBody>
                    <a:bodyPr/>
                    <a:lstStyle/>
                    <a:p>
                      <a:r>
                        <a:rPr lang="en-US" altLang="zh-TW" sz="1200" dirty="0" err="1" smtClean="0">
                          <a:latin typeface="微軟正黑體" panose="020B0604030504040204" pitchFamily="34" charset="-120"/>
                          <a:ea typeface="微軟正黑體" panose="020B0604030504040204" pitchFamily="34" charset="-120"/>
                        </a:rPr>
                        <a:t>YearBuilt</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建造年份</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20837048"/>
                  </a:ext>
                </a:extLst>
              </a:tr>
            </a:tbl>
          </a:graphicData>
        </a:graphic>
      </p:graphicFrame>
      <p:graphicFrame>
        <p:nvGraphicFramePr>
          <p:cNvPr id="8" name="內容版面配置區 8"/>
          <p:cNvGraphicFramePr>
            <a:graphicFrameLocks/>
          </p:cNvGraphicFramePr>
          <p:nvPr>
            <p:extLst>
              <p:ext uri="{D42A27DB-BD31-4B8C-83A1-F6EECF244321}">
                <p14:modId xmlns:p14="http://schemas.microsoft.com/office/powerpoint/2010/main" val="4106259014"/>
              </p:ext>
            </p:extLst>
          </p:nvPr>
        </p:nvGraphicFramePr>
        <p:xfrm>
          <a:off x="4607719" y="1593558"/>
          <a:ext cx="3842945" cy="4622895"/>
        </p:xfrm>
        <a:graphic>
          <a:graphicData uri="http://schemas.openxmlformats.org/drawingml/2006/table">
            <a:tbl>
              <a:tblPr firstRow="1" bandRow="1">
                <a:tableStyleId>{5C22544A-7EE6-4342-B048-85BDC9FD1C3A}</a:tableStyleId>
              </a:tblPr>
              <a:tblGrid>
                <a:gridCol w="1434450">
                  <a:extLst>
                    <a:ext uri="{9D8B030D-6E8A-4147-A177-3AD203B41FA5}">
                      <a16:colId xmlns:a16="http://schemas.microsoft.com/office/drawing/2014/main" val="696999527"/>
                    </a:ext>
                  </a:extLst>
                </a:gridCol>
                <a:gridCol w="2408495">
                  <a:extLst>
                    <a:ext uri="{9D8B030D-6E8A-4147-A177-3AD203B41FA5}">
                      <a16:colId xmlns:a16="http://schemas.microsoft.com/office/drawing/2014/main" val="1166494784"/>
                    </a:ext>
                  </a:extLst>
                </a:gridCol>
              </a:tblGrid>
              <a:tr h="370831">
                <a:tc>
                  <a:txBody>
                    <a:bodyPr/>
                    <a:lstStyle/>
                    <a:p>
                      <a:r>
                        <a:rPr lang="zh-TW" altLang="en-US" sz="1200" dirty="0" smtClean="0">
                          <a:latin typeface="微軟正黑體" panose="020B0604030504040204" pitchFamily="34" charset="-120"/>
                          <a:ea typeface="微軟正黑體" panose="020B0604030504040204" pitchFamily="34" charset="-120"/>
                        </a:rPr>
                        <a:t>特徵值</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說明</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1734248258"/>
                  </a:ext>
                </a:extLst>
              </a:tr>
              <a:tr h="321341">
                <a:tc>
                  <a:txBody>
                    <a:bodyPr/>
                    <a:lstStyle/>
                    <a:p>
                      <a:r>
                        <a:rPr lang="en-US" altLang="zh-TW" sz="1200" dirty="0" err="1" smtClean="0">
                          <a:latin typeface="微軟正黑體" panose="020B0604030504040204" pitchFamily="34" charset="-120"/>
                          <a:ea typeface="微軟正黑體" panose="020B0604030504040204" pitchFamily="34" charset="-120"/>
                        </a:rPr>
                        <a:t>YearRemodAdd</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裝修年份</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168055210"/>
                  </a:ext>
                </a:extLst>
              </a:tr>
              <a:tr h="32134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GarageYrBlt</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車庫建造完成年份</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659878272"/>
                  </a:ext>
                </a:extLst>
              </a:tr>
              <a:tr h="318667">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MasVnrArea</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鋪設磚石面積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569390171"/>
                  </a:ext>
                </a:extLst>
              </a:tr>
              <a:tr h="360040">
                <a:tc>
                  <a:txBody>
                    <a:bodyPr/>
                    <a:lstStyle/>
                    <a:p>
                      <a:r>
                        <a:rPr lang="en-US" altLang="zh-TW" sz="1200" dirty="0" smtClean="0">
                          <a:latin typeface="微軟正黑體" panose="020B0604030504040204" pitchFamily="34" charset="-120"/>
                          <a:ea typeface="微軟正黑體" panose="020B0604030504040204" pitchFamily="34" charset="-120"/>
                        </a:rPr>
                        <a:t>Fireplaces</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壁爐數量</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21171443"/>
                  </a:ext>
                </a:extLst>
              </a:tr>
              <a:tr h="360025">
                <a:tc>
                  <a:txBody>
                    <a:bodyPr/>
                    <a:lstStyle/>
                    <a:p>
                      <a:pPr marL="0" lvl="0" indent="0" algn="l"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BsmtFinSF1</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r>
                        <a:rPr lang="zh-TW" altLang="en-US" sz="1200" dirty="0" smtClean="0">
                          <a:latin typeface="微軟正黑體" panose="020B0604030504040204" pitchFamily="34" charset="-120"/>
                          <a:ea typeface="微軟正黑體" panose="020B0604030504040204" pitchFamily="34" charset="-120"/>
                        </a:rPr>
                        <a:t>地下室裝潢面積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938292297"/>
                  </a:ext>
                </a:extLst>
              </a:tr>
              <a:tr h="360025">
                <a:tc>
                  <a:txBody>
                    <a:bodyPr/>
                    <a:lstStyle/>
                    <a:p>
                      <a:pPr marL="0" lvl="0" indent="0" algn="l" rtl="0">
                        <a:lnSpc>
                          <a:spcPct val="115000"/>
                        </a:lnSpc>
                        <a:spcBef>
                          <a:spcPts val="600"/>
                        </a:spcBef>
                        <a:spcAft>
                          <a:spcPts val="0"/>
                        </a:spcAft>
                        <a:buSzPts val="3000"/>
                        <a:buNone/>
                      </a:pPr>
                      <a:r>
                        <a:rPr lang="en-US" altLang="zh-TW" sz="1200" dirty="0" err="1" smtClean="0">
                          <a:latin typeface="微軟正黑體" panose="020B0604030504040204" pitchFamily="34" charset="-120"/>
                          <a:ea typeface="微軟正黑體" panose="020B0604030504040204" pitchFamily="34" charset="-120"/>
                        </a:rPr>
                        <a:t>LotFrontage</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臨街長度</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15087736"/>
                  </a:ext>
                </a:extLst>
              </a:tr>
              <a:tr h="360025">
                <a:tc>
                  <a:txBody>
                    <a:bodyPr/>
                    <a:lstStyle/>
                    <a:p>
                      <a:pPr marL="0" lvl="0" indent="0" algn="l" rtl="0">
                        <a:lnSpc>
                          <a:spcPct val="115000"/>
                        </a:lnSpc>
                        <a:spcBef>
                          <a:spcPts val="600"/>
                        </a:spcBef>
                        <a:spcAft>
                          <a:spcPts val="0"/>
                        </a:spcAft>
                        <a:buSzPts val="3000"/>
                        <a:buNone/>
                      </a:pPr>
                      <a:r>
                        <a:rPr lang="da-DK" altLang="zh-TW" sz="1200" dirty="0" smtClean="0">
                          <a:latin typeface="微軟正黑體" panose="020B0604030504040204" pitchFamily="34" charset="-120"/>
                          <a:ea typeface="微軟正黑體" panose="020B0604030504040204" pitchFamily="34" charset="-120"/>
                        </a:rPr>
                        <a:t>WoodDeckSF</a:t>
                      </a:r>
                      <a:endParaRPr lang="da-DK" altLang="zh-TW"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木製露天平台面積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851200587"/>
                  </a:ext>
                </a:extLst>
              </a:tr>
              <a:tr h="370831">
                <a:tc>
                  <a:txBody>
                    <a:bodyPr/>
                    <a:lstStyle/>
                    <a:p>
                      <a:pPr marL="0" lvl="0" indent="0" algn="l"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2ndFlfSF</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r>
                        <a:rPr lang="zh-TW" altLang="en-US" sz="1200" dirty="0" smtClean="0">
                          <a:latin typeface="微軟正黑體" panose="020B0604030504040204" pitchFamily="34" charset="-120"/>
                          <a:ea typeface="微軟正黑體" panose="020B0604030504040204" pitchFamily="34" charset="-120"/>
                        </a:rPr>
                        <a:t>二樓總面積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546595965"/>
                  </a:ext>
                </a:extLst>
              </a:tr>
              <a:tr h="37083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OpenPorchSF</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r>
                        <a:rPr lang="zh-TW" altLang="en-US" sz="1200" dirty="0" smtClean="0">
                          <a:latin typeface="微軟正黑體" panose="020B0604030504040204" pitchFamily="34" charset="-120"/>
                          <a:ea typeface="微軟正黑體" panose="020B0604030504040204" pitchFamily="34" charset="-120"/>
                        </a:rPr>
                        <a:t>開放式門廊面積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42860968"/>
                  </a:ext>
                </a:extLst>
              </a:tr>
              <a:tr h="338414">
                <a:tc>
                  <a:txBody>
                    <a:bodyPr/>
                    <a:lstStyle/>
                    <a:p>
                      <a:pPr marL="0" lvl="0" indent="0" algn="l" rtl="0">
                        <a:lnSpc>
                          <a:spcPct val="115000"/>
                        </a:lnSpc>
                        <a:spcBef>
                          <a:spcPts val="600"/>
                        </a:spcBef>
                        <a:spcAft>
                          <a:spcPts val="0"/>
                        </a:spcAft>
                        <a:buSzPts val="3000"/>
                        <a:buNone/>
                      </a:pPr>
                      <a:r>
                        <a:rPr lang="en-US" altLang="zh-TW" sz="1200" dirty="0" err="1" smtClean="0">
                          <a:latin typeface="微軟正黑體" panose="020B0604030504040204" pitchFamily="34" charset="-120"/>
                          <a:ea typeface="微軟正黑體" panose="020B0604030504040204" pitchFamily="34" charset="-120"/>
                        </a:rPr>
                        <a:t>HalfBath</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半套衛浴</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291169352"/>
                  </a:ext>
                </a:extLst>
              </a:tr>
              <a:tr h="385262">
                <a:tc>
                  <a:txBody>
                    <a:bodyPr/>
                    <a:lstStyle/>
                    <a:p>
                      <a:pPr marL="0" lvl="0" indent="0" algn="l" rtl="0">
                        <a:lnSpc>
                          <a:spcPct val="115000"/>
                        </a:lnSpc>
                        <a:spcBef>
                          <a:spcPts val="600"/>
                        </a:spcBef>
                        <a:spcAft>
                          <a:spcPts val="0"/>
                        </a:spcAft>
                        <a:buSzPts val="3000"/>
                        <a:buNone/>
                      </a:pPr>
                      <a:r>
                        <a:rPr lang="en-US" altLang="zh-TW" sz="1200" b="0" i="0" kern="1200" dirty="0" smtClean="0">
                          <a:solidFill>
                            <a:schemeClr val="dk1"/>
                          </a:solidFill>
                          <a:effectLst/>
                          <a:latin typeface="+mn-lt"/>
                          <a:ea typeface="+mn-ea"/>
                          <a:cs typeface="+mn-cs"/>
                        </a:rPr>
                        <a:t>Utilities</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公共設施狀況</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220837048"/>
                  </a:ext>
                </a:extLst>
              </a:tr>
              <a:tr h="385262">
                <a:tc>
                  <a:txBody>
                    <a:bodyPr/>
                    <a:lstStyle/>
                    <a:p>
                      <a:pPr marL="0" lvl="0" indent="0" algn="l"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Functional</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實用等級</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514475693"/>
                  </a:ext>
                </a:extLst>
              </a:tr>
            </a:tbl>
          </a:graphicData>
        </a:graphic>
      </p:graphicFrame>
    </p:spTree>
    <p:extLst>
      <p:ext uri="{BB962C8B-B14F-4D97-AF65-F5344CB8AC3E}">
        <p14:creationId xmlns:p14="http://schemas.microsoft.com/office/powerpoint/2010/main" val="5352961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t>波士頓房價</a:t>
            </a:r>
            <a:r>
              <a:rPr lang="en-US" altLang="zh-TW" b="1" dirty="0"/>
              <a:t>-</a:t>
            </a:r>
            <a:r>
              <a:rPr lang="zh-TW" altLang="en-US" b="1" dirty="0" smtClean="0"/>
              <a:t>資料前處理</a:t>
            </a:r>
            <a:endParaRPr lang="zh-TW" altLang="en-US" b="1" dirty="0"/>
          </a:p>
        </p:txBody>
      </p:sp>
      <p:sp>
        <p:nvSpPr>
          <p:cNvPr id="3" name="內容版面配置區 2"/>
          <p:cNvSpPr>
            <a:spLocks noGrp="1"/>
          </p:cNvSpPr>
          <p:nvPr>
            <p:ph sz="quarter" idx="10"/>
          </p:nvPr>
        </p:nvSpPr>
        <p:spPr/>
        <p:txBody>
          <a:bodyPr/>
          <a:lstStyle/>
          <a:p>
            <a:r>
              <a:rPr lang="zh-TW" altLang="en-US" sz="2800" dirty="0" smtClean="0"/>
              <a:t>處理特徵值</a:t>
            </a:r>
            <a:endParaRPr lang="en-US" altLang="zh-TW" sz="2800" dirty="0" smtClean="0"/>
          </a:p>
          <a:p>
            <a:pPr lvl="1"/>
            <a:r>
              <a:rPr lang="zh-CN" altLang="en-US" sz="2600" dirty="0" smtClean="0">
                <a:latin typeface="微軟正黑體" panose="020B0604030504040204" pitchFamily="34" charset="-120"/>
                <a:ea typeface="微軟正黑體" panose="020B0604030504040204" pitchFamily="34" charset="-120"/>
              </a:rPr>
              <a:t>查看</a:t>
            </a:r>
            <a:r>
              <a:rPr lang="zh-TW" altLang="en-US" sz="2600" dirty="0" smtClean="0">
                <a:latin typeface="微軟正黑體" panose="020B0604030504040204" pitchFamily="34" charset="-120"/>
                <a:ea typeface="微軟正黑體" panose="020B0604030504040204" pitchFamily="34" charset="-120"/>
              </a:rPr>
              <a:t>每個特徵值的構成</a:t>
            </a:r>
            <a:r>
              <a:rPr lang="en-US" altLang="zh-TW" sz="2600" dirty="0" smtClean="0">
                <a:latin typeface="微軟正黑體" panose="020B0604030504040204" pitchFamily="34" charset="-120"/>
                <a:ea typeface="微軟正黑體" panose="020B0604030504040204" pitchFamily="34" charset="-120"/>
              </a:rPr>
              <a:t>(</a:t>
            </a:r>
            <a:r>
              <a:rPr lang="zh-TW" altLang="en-US" sz="2600" dirty="0" smtClean="0">
                <a:latin typeface="微軟正黑體" panose="020B0604030504040204" pitchFamily="34" charset="-120"/>
                <a:ea typeface="微軟正黑體" panose="020B0604030504040204" pitchFamily="34" charset="-120"/>
              </a:rPr>
              <a:t>數字、字串</a:t>
            </a:r>
            <a:r>
              <a:rPr lang="en-US" altLang="zh-TW" sz="2600" dirty="0" smtClean="0">
                <a:latin typeface="微軟正黑體" panose="020B0604030504040204" pitchFamily="34" charset="-120"/>
                <a:ea typeface="微軟正黑體" panose="020B0604030504040204" pitchFamily="34" charset="-120"/>
              </a:rPr>
              <a:t>)</a:t>
            </a:r>
            <a:endParaRPr lang="zh-CN" altLang="en-US" sz="2600" dirty="0">
              <a:latin typeface="微軟正黑體" panose="020B0604030504040204" pitchFamily="34" charset="-120"/>
              <a:ea typeface="微軟正黑體" panose="020B0604030504040204" pitchFamily="34" charset="-120"/>
            </a:endParaRPr>
          </a:p>
          <a:p>
            <a:pPr lvl="1"/>
            <a:r>
              <a:rPr lang="zh-CN" altLang="en-US" sz="2600" dirty="0">
                <a:latin typeface="微軟正黑體" panose="020B0604030504040204" pitchFamily="34" charset="-120"/>
                <a:ea typeface="微軟正黑體" panose="020B0604030504040204" pitchFamily="34" charset="-120"/>
              </a:rPr>
              <a:t>查看</a:t>
            </a:r>
            <a:r>
              <a:rPr lang="zh-CN" altLang="en-US" sz="2600" dirty="0" smtClean="0">
                <a:latin typeface="微軟正黑體" panose="020B0604030504040204" pitchFamily="34" charset="-120"/>
                <a:ea typeface="微軟正黑體" panose="020B0604030504040204" pitchFamily="34" charset="-120"/>
              </a:rPr>
              <a:t>每</a:t>
            </a:r>
            <a:r>
              <a:rPr lang="zh-TW" altLang="en-US" sz="2600" dirty="0" smtClean="0">
                <a:latin typeface="微軟正黑體" panose="020B0604030504040204" pitchFamily="34" charset="-120"/>
                <a:ea typeface="微軟正黑體" panose="020B0604030504040204" pitchFamily="34" charset="-120"/>
              </a:rPr>
              <a:t>個特徵</a:t>
            </a:r>
            <a:r>
              <a:rPr lang="zh-TW" altLang="en-US" sz="2600" dirty="0">
                <a:latin typeface="微軟正黑體" panose="020B0604030504040204" pitchFamily="34" charset="-120"/>
                <a:ea typeface="微軟正黑體" panose="020B0604030504040204" pitchFamily="34" charset="-120"/>
              </a:rPr>
              <a:t>值</a:t>
            </a:r>
            <a:r>
              <a:rPr lang="zh-CN" altLang="en-US" sz="2600" dirty="0" smtClean="0">
                <a:latin typeface="微軟正黑體" panose="020B0604030504040204" pitchFamily="34" charset="-120"/>
                <a:ea typeface="微軟正黑體" panose="020B0604030504040204" pitchFamily="34" charset="-120"/>
              </a:rPr>
              <a:t>的</a:t>
            </a:r>
            <a:r>
              <a:rPr lang="zh-CN" altLang="en-US" sz="2600" dirty="0">
                <a:latin typeface="微軟正黑體" panose="020B0604030504040204" pitchFamily="34" charset="-120"/>
                <a:ea typeface="微軟正黑體" panose="020B0604030504040204" pitchFamily="34" charset="-120"/>
              </a:rPr>
              <a:t>分布</a:t>
            </a:r>
          </a:p>
          <a:p>
            <a:pPr lvl="1"/>
            <a:r>
              <a:rPr lang="zh-TW" altLang="en-US" sz="2600" dirty="0" smtClean="0">
                <a:latin typeface="微軟正黑體" panose="020B0604030504040204" pitchFamily="34" charset="-120"/>
                <a:ea typeface="微軟正黑體" panose="020B0604030504040204" pitchFamily="34" charset="-120"/>
              </a:rPr>
              <a:t>填補缺失值</a:t>
            </a:r>
            <a:endParaRPr lang="en-US" altLang="zh-TW" sz="2600" dirty="0">
              <a:latin typeface="微軟正黑體" panose="020B0604030504040204" pitchFamily="34" charset="-120"/>
              <a:ea typeface="微軟正黑體" panose="020B0604030504040204" pitchFamily="34" charset="-120"/>
            </a:endParaRPr>
          </a:p>
          <a:p>
            <a:pPr lvl="2"/>
            <a:r>
              <a:rPr lang="zh-TW" altLang="en-US" sz="2000" dirty="0" smtClean="0">
                <a:latin typeface="微軟正黑體" panose="020B0604030504040204" pitchFamily="34" charset="-120"/>
                <a:ea typeface="微軟正黑體" panose="020B0604030504040204" pitchFamily="34" charset="-120"/>
              </a:rPr>
              <a:t>共有</a:t>
            </a:r>
            <a:r>
              <a:rPr lang="en-US" altLang="zh-TW" sz="2000" dirty="0" smtClean="0">
                <a:latin typeface="微軟正黑體" panose="020B0604030504040204" pitchFamily="34" charset="-120"/>
                <a:ea typeface="微軟正黑體" panose="020B0604030504040204" pitchFamily="34" charset="-120"/>
              </a:rPr>
              <a:t>35</a:t>
            </a:r>
            <a:r>
              <a:rPr lang="zh-TW" altLang="en-US" sz="2000" dirty="0" smtClean="0">
                <a:latin typeface="微軟正黑體" panose="020B0604030504040204" pitchFamily="34" charset="-120"/>
                <a:ea typeface="微軟正黑體" panose="020B0604030504040204" pitchFamily="34" charset="-120"/>
              </a:rPr>
              <a:t>個特徵值有空值</a:t>
            </a:r>
            <a:endParaRPr lang="en-US" altLang="zh-TW" sz="2000" dirty="0" smtClean="0">
              <a:latin typeface="微軟正黑體" panose="020B0604030504040204" pitchFamily="34" charset="-120"/>
              <a:ea typeface="微軟正黑體" panose="020B0604030504040204" pitchFamily="34" charset="-120"/>
            </a:endParaRPr>
          </a:p>
          <a:p>
            <a:pPr lvl="2"/>
            <a:r>
              <a:rPr lang="zh-TW" altLang="en-US" sz="2000" dirty="0">
                <a:latin typeface="微軟正黑體" panose="020B0604030504040204" pitchFamily="34" charset="-120"/>
                <a:ea typeface="微軟正黑體" panose="020B0604030504040204" pitchFamily="34" charset="-120"/>
              </a:rPr>
              <a:t>數字平均值寫入</a:t>
            </a:r>
            <a:endParaRPr lang="en-US" altLang="zh-TW" sz="2000" dirty="0">
              <a:latin typeface="微軟正黑體" panose="020B0604030504040204" pitchFamily="34" charset="-120"/>
              <a:ea typeface="微軟正黑體" panose="020B0604030504040204" pitchFamily="34" charset="-120"/>
            </a:endParaRPr>
          </a:p>
          <a:p>
            <a:pPr lvl="2"/>
            <a:r>
              <a:rPr lang="zh-TW" altLang="en-US" sz="2000" dirty="0">
                <a:latin typeface="微軟正黑體" panose="020B0604030504040204" pitchFamily="34" charset="-120"/>
                <a:ea typeface="微軟正黑體" panose="020B0604030504040204" pitchFamily="34" charset="-120"/>
              </a:rPr>
              <a:t>字串以最常出現的字回</a:t>
            </a:r>
            <a:r>
              <a:rPr lang="zh-TW" altLang="en-US" sz="2000" dirty="0" smtClean="0">
                <a:latin typeface="微軟正黑體" panose="020B0604030504040204" pitchFamily="34" charset="-120"/>
                <a:ea typeface="微軟正黑體" panose="020B0604030504040204" pitchFamily="34" charset="-120"/>
              </a:rPr>
              <a:t>寫</a:t>
            </a:r>
            <a:endParaRPr lang="en-US" altLang="zh-TW" sz="2000" dirty="0" smtClean="0">
              <a:latin typeface="微軟正黑體" panose="020B0604030504040204" pitchFamily="34" charset="-120"/>
              <a:ea typeface="微軟正黑體" panose="020B0604030504040204" pitchFamily="34" charset="-120"/>
            </a:endParaRPr>
          </a:p>
          <a:p>
            <a:pPr lvl="1"/>
            <a:r>
              <a:rPr lang="zh-TW" altLang="en-US" sz="2600" dirty="0" smtClean="0">
                <a:latin typeface="微軟正黑體" panose="020B0604030504040204" pitchFamily="34" charset="-120"/>
                <a:ea typeface="微軟正黑體" panose="020B0604030504040204" pitchFamily="34" charset="-120"/>
              </a:rPr>
              <a:t>刪除異常值</a:t>
            </a:r>
            <a:endParaRPr lang="en-US" altLang="zh-TW" sz="2600" dirty="0" smtClean="0">
              <a:latin typeface="微軟正黑體" panose="020B0604030504040204" pitchFamily="34" charset="-120"/>
              <a:ea typeface="微軟正黑體" panose="020B0604030504040204" pitchFamily="34" charset="-120"/>
            </a:endParaRPr>
          </a:p>
          <a:p>
            <a:pPr lvl="2"/>
            <a:r>
              <a:rPr lang="zh-TW" altLang="en-US" sz="2000" dirty="0" smtClean="0">
                <a:latin typeface="微軟正黑體" panose="020B0604030504040204" pitchFamily="34" charset="-120"/>
                <a:ea typeface="微軟正黑體" panose="020B0604030504040204" pitchFamily="34" charset="-120"/>
              </a:rPr>
              <a:t>刪除</a:t>
            </a:r>
            <a:r>
              <a:rPr lang="en-US" altLang="zh-TW" sz="2000" kern="1200" dirty="0" err="1" smtClean="0">
                <a:latin typeface="微軟正黑體" panose="020B0604030504040204" pitchFamily="34" charset="-120"/>
                <a:ea typeface="微軟正黑體" panose="020B0604030504040204" pitchFamily="34" charset="-120"/>
              </a:rPr>
              <a:t>GrLivArea</a:t>
            </a:r>
            <a:r>
              <a:rPr lang="zh-TW" altLang="en-US" sz="2000" kern="1200" dirty="0" smtClean="0">
                <a:latin typeface="微軟正黑體" panose="020B0604030504040204" pitchFamily="34" charset="-120"/>
                <a:ea typeface="微軟正黑體" panose="020B0604030504040204" pitchFamily="34" charset="-120"/>
              </a:rPr>
              <a:t>上的離群值</a:t>
            </a:r>
            <a:endParaRPr lang="en-US" altLang="zh-TW" sz="2000" dirty="0" smtClean="0">
              <a:latin typeface="微軟正黑體" panose="020B0604030504040204" pitchFamily="34" charset="-120"/>
              <a:ea typeface="微軟正黑體" panose="020B0604030504040204" pitchFamily="34" charset="-120"/>
            </a:endParaRPr>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5" name="圖片 4"/>
          <p:cNvPicPr>
            <a:picLocks noChangeAspect="1"/>
          </p:cNvPicPr>
          <p:nvPr/>
        </p:nvPicPr>
        <p:blipFill>
          <a:blip r:embed="rId3"/>
          <a:stretch>
            <a:fillRect/>
          </a:stretch>
        </p:blipFill>
        <p:spPr>
          <a:xfrm>
            <a:off x="4860032" y="3597993"/>
            <a:ext cx="3630390" cy="2831954"/>
          </a:xfrm>
          <a:prstGeom prst="rect">
            <a:avLst/>
          </a:prstGeom>
        </p:spPr>
      </p:pic>
      <p:sp>
        <p:nvSpPr>
          <p:cNvPr id="6" name="橢圓 5"/>
          <p:cNvSpPr/>
          <p:nvPr/>
        </p:nvSpPr>
        <p:spPr bwMode="auto">
          <a:xfrm>
            <a:off x="7596336" y="4725938"/>
            <a:ext cx="761032" cy="432048"/>
          </a:xfrm>
          <a:prstGeom prst="ellipse">
            <a:avLst/>
          </a:prstGeom>
          <a:noFill/>
          <a:ln w="952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sng"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5914948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t>波士頓房價</a:t>
            </a:r>
            <a:r>
              <a:rPr lang="en-US" altLang="zh-TW" b="1" dirty="0"/>
              <a:t>-</a:t>
            </a:r>
            <a:r>
              <a:rPr lang="zh-TW" altLang="en-US" b="1" dirty="0" smtClean="0"/>
              <a:t>相關性分析</a:t>
            </a:r>
            <a:endParaRPr lang="zh-TW" altLang="en-US" b="1" dirty="0"/>
          </a:p>
        </p:txBody>
      </p:sp>
      <p:sp>
        <p:nvSpPr>
          <p:cNvPr id="3" name="內容版面配置區 2"/>
          <p:cNvSpPr>
            <a:spLocks noGrp="1"/>
          </p:cNvSpPr>
          <p:nvPr>
            <p:ph sz="quarter" idx="10"/>
          </p:nvPr>
        </p:nvSpPr>
        <p:spPr/>
        <p:txBody>
          <a:bodyPr/>
          <a:lstStyle/>
          <a:p>
            <a:r>
              <a:rPr lang="zh-TW" altLang="en-US" dirty="0" smtClean="0"/>
              <a:t>列出特徵值與房價的相關性</a:t>
            </a:r>
            <a:r>
              <a:rPr lang="zh-TW" altLang="en-US" dirty="0"/>
              <a:t>。</a:t>
            </a:r>
            <a:endParaRPr lang="en-US" altLang="zh-TW" dirty="0" smtClean="0"/>
          </a:p>
          <a:p>
            <a:r>
              <a:rPr lang="zh-TW" altLang="en-US" dirty="0" smtClean="0"/>
              <a:t>數值越接近</a:t>
            </a:r>
            <a:r>
              <a:rPr lang="en-US" altLang="zh-TW" dirty="0" smtClean="0"/>
              <a:t>1</a:t>
            </a:r>
            <a:r>
              <a:rPr lang="zh-TW" altLang="en-US" dirty="0"/>
              <a:t>相關性</a:t>
            </a:r>
            <a:r>
              <a:rPr lang="zh-TW" altLang="en-US" dirty="0" smtClean="0"/>
              <a:t>越高。</a:t>
            </a:r>
            <a:endParaRPr lang="zh-TW" altLang="en-US" dirty="0"/>
          </a:p>
        </p:txBody>
      </p:sp>
      <p:sp>
        <p:nvSpPr>
          <p:cNvPr id="4" name="頁尾版面配置區 3"/>
          <p:cNvSpPr>
            <a:spLocks noGrp="1"/>
          </p:cNvSpPr>
          <p:nvPr>
            <p:ph type="ftr" sz="quarter" idx="11"/>
          </p:nvPr>
        </p:nvSpPr>
        <p:spPr/>
        <p:txBody>
          <a:bodyPr/>
          <a:lstStyle/>
          <a:p>
            <a:pPr>
              <a:defRPr/>
            </a:pPr>
            <a:r>
              <a:rPr lang="zh-TW" altLang="en-US" smtClean="0"/>
              <a:t>機密等級：            日期：</a:t>
            </a:r>
            <a:r>
              <a:rPr lang="en-US" altLang="zh-TW" smtClean="0"/>
              <a:t>2016/10/01</a:t>
            </a:r>
            <a:endParaRPr lang="zh-TW" altLang="en-US" smtClean="0"/>
          </a:p>
          <a:p>
            <a:pPr>
              <a:defRPr/>
            </a:pPr>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2148528292"/>
              </p:ext>
            </p:extLst>
          </p:nvPr>
        </p:nvGraphicFramePr>
        <p:xfrm>
          <a:off x="6066540" y="1154435"/>
          <a:ext cx="3077460" cy="5595615"/>
        </p:xfrm>
        <a:graphic>
          <a:graphicData uri="http://schemas.openxmlformats.org/drawingml/2006/table">
            <a:tbl>
              <a:tblPr firstRow="1" bandRow="1">
                <a:tableStyleId>{5C22544A-7EE6-4342-B048-85BDC9FD1C3A}</a:tableStyleId>
              </a:tblPr>
              <a:tblGrid>
                <a:gridCol w="2260240">
                  <a:extLst>
                    <a:ext uri="{9D8B030D-6E8A-4147-A177-3AD203B41FA5}">
                      <a16:colId xmlns:a16="http://schemas.microsoft.com/office/drawing/2014/main" val="1015451451"/>
                    </a:ext>
                  </a:extLst>
                </a:gridCol>
                <a:gridCol w="817220">
                  <a:extLst>
                    <a:ext uri="{9D8B030D-6E8A-4147-A177-3AD203B41FA5}">
                      <a16:colId xmlns:a16="http://schemas.microsoft.com/office/drawing/2014/main" val="2588319395"/>
                    </a:ext>
                  </a:extLst>
                </a:gridCol>
              </a:tblGrid>
              <a:tr h="370899">
                <a:tc>
                  <a:txBody>
                    <a:bodyPr/>
                    <a:lstStyle/>
                    <a:p>
                      <a:pPr algn="ctr"/>
                      <a:r>
                        <a:rPr lang="zh-TW" altLang="en-US" sz="1200" dirty="0" smtClean="0">
                          <a:latin typeface="微軟正黑體" panose="020B0604030504040204" pitchFamily="34" charset="-120"/>
                          <a:ea typeface="微軟正黑體" panose="020B0604030504040204" pitchFamily="34" charset="-120"/>
                        </a:rPr>
                        <a:t>特徵值</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zh-TW" altLang="en-US" sz="1200" dirty="0" smtClean="0">
                          <a:latin typeface="微軟正黑體" panose="020B0604030504040204" pitchFamily="34" charset="-120"/>
                          <a:ea typeface="微軟正黑體" panose="020B0604030504040204" pitchFamily="34" charset="-120"/>
                        </a:rPr>
                        <a:t>相關</a:t>
                      </a:r>
                      <a:endParaRPr lang="en-US" altLang="zh-TW" sz="1200" dirty="0" smtClean="0">
                        <a:latin typeface="微軟正黑體" panose="020B0604030504040204" pitchFamily="34" charset="-120"/>
                        <a:ea typeface="微軟正黑體" panose="020B0604030504040204" pitchFamily="34" charset="-120"/>
                      </a:endParaRPr>
                    </a:p>
                    <a:p>
                      <a:pPr algn="ctr"/>
                      <a:r>
                        <a:rPr lang="zh-TW" altLang="en-US" sz="1200" dirty="0" smtClean="0">
                          <a:latin typeface="微軟正黑體" panose="020B0604030504040204" pitchFamily="34" charset="-120"/>
                          <a:ea typeface="微軟正黑體" panose="020B0604030504040204" pitchFamily="34" charset="-120"/>
                        </a:rPr>
                        <a:t>係數</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19803436"/>
                  </a:ext>
                </a:extLst>
              </a:tr>
              <a:tr h="360091">
                <a:tc>
                  <a:txBody>
                    <a:bodyPr/>
                    <a:lstStyle/>
                    <a:p>
                      <a:r>
                        <a:rPr lang="zh-TW" altLang="en-US" sz="1200" dirty="0" smtClean="0">
                          <a:latin typeface="微軟正黑體" panose="020B0604030504040204" pitchFamily="34" charset="-120"/>
                          <a:ea typeface="微軟正黑體" panose="020B0604030504040204" pitchFamily="34" charset="-120"/>
                        </a:rPr>
                        <a:t>總面積</a:t>
                      </a:r>
                      <a:r>
                        <a:rPr lang="en-US" altLang="zh-TW" sz="1200" dirty="0" err="1" smtClean="0">
                          <a:latin typeface="微軟正黑體" panose="020B0604030504040204" pitchFamily="34" charset="-120"/>
                          <a:ea typeface="微軟正黑體" panose="020B0604030504040204" pitchFamily="34" charset="-120"/>
                        </a:rPr>
                        <a:t>totalArea</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0.84</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647262020"/>
                  </a:ext>
                </a:extLst>
              </a:tr>
              <a:tr h="360091">
                <a:tc>
                  <a:txBody>
                    <a:bodyPr/>
                    <a:lstStyle/>
                    <a:p>
                      <a:r>
                        <a:rPr lang="zh-TW" altLang="en-US" sz="1200" dirty="0" smtClean="0">
                          <a:latin typeface="微軟正黑體" panose="020B0604030504040204" pitchFamily="34" charset="-120"/>
                          <a:ea typeface="微軟正黑體" panose="020B0604030504040204" pitchFamily="34" charset="-120"/>
                        </a:rPr>
                        <a:t>房屋整體評價</a:t>
                      </a:r>
                      <a:r>
                        <a:rPr lang="en-US" altLang="zh-TW" sz="1200" dirty="0" err="1" smtClean="0">
                          <a:latin typeface="微軟正黑體" panose="020B0604030504040204" pitchFamily="34" charset="-120"/>
                          <a:ea typeface="微軟正黑體" panose="020B0604030504040204" pitchFamily="34" charset="-120"/>
                        </a:rPr>
                        <a:t>OverallQual</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0.82</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969066611"/>
                  </a:ext>
                </a:extLst>
              </a:tr>
              <a:tr h="360091">
                <a:tc>
                  <a:txBody>
                    <a:bodyPr/>
                    <a:lstStyle/>
                    <a:p>
                      <a:r>
                        <a:rPr lang="zh-TW" altLang="en-US" sz="1200" dirty="0" smtClean="0">
                          <a:latin typeface="微軟正黑體" panose="020B0604030504040204" pitchFamily="34" charset="-120"/>
                          <a:ea typeface="微軟正黑體" panose="020B0604030504040204" pitchFamily="34" charset="-120"/>
                        </a:rPr>
                        <a:t>地面上可居住面積</a:t>
                      </a:r>
                      <a:r>
                        <a:rPr lang="en-US" altLang="zh-TW" sz="1200" dirty="0" err="1" smtClean="0">
                          <a:latin typeface="微軟正黑體" panose="020B0604030504040204" pitchFamily="34" charset="-120"/>
                          <a:ea typeface="微軟正黑體" panose="020B0604030504040204" pitchFamily="34" charset="-120"/>
                        </a:rPr>
                        <a:t>GrLivArea</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0.73</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390845214"/>
                  </a:ext>
                </a:extLst>
              </a:tr>
              <a:tr h="360091">
                <a:tc>
                  <a:txBody>
                    <a:bodyPr/>
                    <a:lstStyle/>
                    <a:p>
                      <a:r>
                        <a:rPr lang="zh-TW" altLang="en-US" sz="1200" dirty="0" smtClean="0">
                          <a:latin typeface="微軟正黑體" panose="020B0604030504040204" pitchFamily="34" charset="-120"/>
                          <a:ea typeface="微軟正黑體" panose="020B0604030504040204" pitchFamily="34" charset="-120"/>
                        </a:rPr>
                        <a:t>車庫數量</a:t>
                      </a:r>
                      <a:r>
                        <a:rPr lang="en-US" altLang="zh-TW" sz="1200" dirty="0" err="1" smtClean="0">
                          <a:latin typeface="微軟正黑體" panose="020B0604030504040204" pitchFamily="34" charset="-120"/>
                          <a:ea typeface="微軟正黑體" panose="020B0604030504040204" pitchFamily="34" charset="-120"/>
                        </a:rPr>
                        <a:t>GarageCars</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0.68</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1708327279"/>
                  </a:ext>
                </a:extLst>
              </a:tr>
              <a:tr h="360091">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一樓面積</a:t>
                      </a:r>
                      <a:r>
                        <a:rPr lang="en-US" altLang="zh-TW" sz="1200" dirty="0" smtClean="0">
                          <a:latin typeface="微軟正黑體" panose="020B0604030504040204" pitchFamily="34" charset="-120"/>
                          <a:ea typeface="微軟正黑體" panose="020B0604030504040204" pitchFamily="34" charset="-120"/>
                        </a:rPr>
                        <a:t>1stFlrSF</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marL="0" lvl="0" indent="0" algn="ctr"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0.61</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1326335600"/>
                  </a:ext>
                </a:extLst>
              </a:tr>
              <a:tr h="360091">
                <a:tc>
                  <a:txBody>
                    <a:bodyPr/>
                    <a:lstStyle/>
                    <a:p>
                      <a:r>
                        <a:rPr lang="zh-TW" altLang="en-US" sz="1200" dirty="0" smtClean="0">
                          <a:latin typeface="微軟正黑體" panose="020B0604030504040204" pitchFamily="34" charset="-120"/>
                          <a:ea typeface="微軟正黑體" panose="020B0604030504040204" pitchFamily="34" charset="-120"/>
                        </a:rPr>
                        <a:t>建造年分</a:t>
                      </a:r>
                      <a:r>
                        <a:rPr lang="en-US" altLang="zh-TW" sz="1200" dirty="0" err="1" smtClean="0">
                          <a:latin typeface="微軟正黑體" panose="020B0604030504040204" pitchFamily="34" charset="-120"/>
                          <a:ea typeface="微軟正黑體" panose="020B0604030504040204" pitchFamily="34" charset="-120"/>
                        </a:rPr>
                        <a:t>YearBuilt</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0.61</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4097007977"/>
                  </a:ext>
                </a:extLst>
              </a:tr>
              <a:tr h="36009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浴室數量</a:t>
                      </a:r>
                      <a:r>
                        <a:rPr lang="en-US" altLang="zh-TW" sz="1200" dirty="0" err="1" smtClean="0">
                          <a:latin typeface="微軟正黑體" panose="020B0604030504040204" pitchFamily="34" charset="-120"/>
                          <a:ea typeface="微軟正黑體" panose="020B0604030504040204" pitchFamily="34" charset="-120"/>
                        </a:rPr>
                        <a:t>FullBath</a:t>
                      </a:r>
                      <a:endParaRPr lang="zh-TW" altLang="en-US" sz="1200" dirty="0" smtClean="0">
                        <a:latin typeface="微軟正黑體" panose="020B0604030504040204" pitchFamily="34" charset="-120"/>
                        <a:ea typeface="微軟正黑體" panose="020B0604030504040204" pitchFamily="34" charset="-120"/>
                      </a:endParaRPr>
                    </a:p>
                  </a:txBody>
                  <a:tcPr marL="91451" marR="91451" marT="45728" marB="45728"/>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0.59</a:t>
                      </a:r>
                      <a:endParaRPr lang="zh-TW" altLang="en-US" sz="1200" dirty="0" smtClean="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797501867"/>
                  </a:ext>
                </a:extLst>
              </a:tr>
              <a:tr h="360091">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裝修年份</a:t>
                      </a:r>
                      <a:r>
                        <a:rPr lang="en-US" altLang="zh-TW" sz="1200" dirty="0" err="1" smtClean="0">
                          <a:latin typeface="微軟正黑體" panose="020B0604030504040204" pitchFamily="34" charset="-120"/>
                          <a:ea typeface="微軟正黑體" panose="020B0604030504040204" pitchFamily="34" charset="-120"/>
                        </a:rPr>
                        <a:t>YearRemodAdd</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0.57</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2624427046"/>
                  </a:ext>
                </a:extLst>
              </a:tr>
              <a:tr h="360091">
                <a:tc>
                  <a:txBody>
                    <a:bodyPr/>
                    <a:lstStyle/>
                    <a:p>
                      <a:r>
                        <a:rPr lang="zh-TW" altLang="en-US" sz="1200" dirty="0" smtClean="0">
                          <a:latin typeface="微軟正黑體" panose="020B0604030504040204" pitchFamily="34" charset="-120"/>
                          <a:ea typeface="微軟正黑體" panose="020B0604030504040204" pitchFamily="34" charset="-120"/>
                        </a:rPr>
                        <a:t>總房間數</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不包含浴室</a:t>
                      </a:r>
                      <a:r>
                        <a:rPr lang="en-US" altLang="zh-TW" sz="1200" dirty="0" smtClean="0">
                          <a:latin typeface="微軟正黑體" panose="020B0604030504040204" pitchFamily="34" charset="-120"/>
                          <a:ea typeface="微軟正黑體" panose="020B0604030504040204" pitchFamily="34" charset="-120"/>
                        </a:rPr>
                        <a:t>) </a:t>
                      </a:r>
                      <a:r>
                        <a:rPr lang="en-US" altLang="zh-TW" sz="1200" dirty="0" err="1" smtClean="0">
                          <a:latin typeface="微軟正黑體" panose="020B0604030504040204" pitchFamily="34" charset="-120"/>
                          <a:ea typeface="微軟正黑體" panose="020B0604030504040204" pitchFamily="34" charset="-120"/>
                        </a:rPr>
                        <a:t>TotRmsAbvGrd</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0.54</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3857185032"/>
                  </a:ext>
                </a:extLst>
              </a:tr>
              <a:tr h="36009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車庫建造完成年份</a:t>
                      </a:r>
                      <a:r>
                        <a:rPr lang="en-US" altLang="zh-TW" sz="1200" dirty="0" err="1" smtClean="0">
                          <a:latin typeface="微軟正黑體" panose="020B0604030504040204" pitchFamily="34" charset="-120"/>
                          <a:ea typeface="微軟正黑體" panose="020B0604030504040204" pitchFamily="34" charset="-120"/>
                        </a:rPr>
                        <a:t>GarageYrBlt</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0.51</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859432940"/>
                  </a:ext>
                </a:extLst>
              </a:tr>
              <a:tr h="360091">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壁爐數量</a:t>
                      </a:r>
                      <a:r>
                        <a:rPr lang="en-US" altLang="zh-TW" sz="1200" dirty="0" smtClean="0">
                          <a:latin typeface="微軟正黑體" panose="020B0604030504040204" pitchFamily="34" charset="-120"/>
                          <a:ea typeface="微軟正黑體" panose="020B0604030504040204" pitchFamily="34" charset="-120"/>
                        </a:rPr>
                        <a:t>Fireplaces</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0.48</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351797562"/>
                  </a:ext>
                </a:extLst>
              </a:tr>
              <a:tr h="360091">
                <a:tc>
                  <a:txBody>
                    <a:bodyPr/>
                    <a:lstStyle/>
                    <a:p>
                      <a:pPr marL="0" marR="0" lvl="0" indent="0" algn="l" defTabSz="914400" rtl="0" eaLnBrk="1" fontAlgn="auto" latinLnBrk="0" hangingPunct="1">
                        <a:lnSpc>
                          <a:spcPct val="115000"/>
                        </a:lnSpc>
                        <a:spcBef>
                          <a:spcPts val="600"/>
                        </a:spcBef>
                        <a:spcAft>
                          <a:spcPts val="0"/>
                        </a:spcAft>
                        <a:buClrTx/>
                        <a:buSzPts val="3000"/>
                        <a:buFontTx/>
                        <a:buNone/>
                        <a:tabLst/>
                        <a:defRPr/>
                      </a:pPr>
                      <a:r>
                        <a:rPr lang="zh-TW" altLang="en-US" sz="1200" dirty="0" smtClean="0">
                          <a:latin typeface="微軟正黑體" panose="020B0604030504040204" pitchFamily="34" charset="-120"/>
                          <a:ea typeface="微軟正黑體" panose="020B0604030504040204" pitchFamily="34" charset="-120"/>
                        </a:rPr>
                        <a:t>開放式門廊面積</a:t>
                      </a:r>
                      <a:r>
                        <a:rPr lang="en-US" altLang="zh-TW" sz="1200" dirty="0" err="1" smtClean="0">
                          <a:latin typeface="微軟正黑體" panose="020B0604030504040204" pitchFamily="34" charset="-120"/>
                          <a:ea typeface="微軟正黑體" panose="020B0604030504040204" pitchFamily="34" charset="-120"/>
                        </a:rPr>
                        <a:t>OpenPorchSF</a:t>
                      </a:r>
                      <a:endParaRPr lang="zh-TW" altLang="en-US" sz="1200" dirty="0" smtClean="0">
                        <a:latin typeface="微軟正黑體" panose="020B0604030504040204" pitchFamily="34" charset="-120"/>
                        <a:ea typeface="微軟正黑體" panose="020B0604030504040204" pitchFamily="34" charset="-120"/>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0.46</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1092770663"/>
                  </a:ext>
                </a:extLst>
              </a:tr>
              <a:tr h="36009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車庫面積</a:t>
                      </a:r>
                      <a:r>
                        <a:rPr lang="en-US" altLang="zh-TW" sz="1200" dirty="0" err="1" smtClean="0">
                          <a:latin typeface="微軟正黑體" panose="020B0604030504040204" pitchFamily="34" charset="-120"/>
                          <a:ea typeface="微軟正黑體" panose="020B0604030504040204" pitchFamily="34" charset="-120"/>
                        </a:rPr>
                        <a:t>GarageArea</a:t>
                      </a:r>
                      <a:endParaRPr lang="zh-TW" altLang="en-US" sz="1200" dirty="0" smtClean="0">
                        <a:latin typeface="微軟正黑體" panose="020B0604030504040204" pitchFamily="34" charset="-120"/>
                        <a:ea typeface="微軟正黑體" panose="020B0604030504040204" pitchFamily="34" charset="-120"/>
                      </a:endParaRPr>
                    </a:p>
                  </a:txBody>
                  <a:tcPr marL="91451" marR="91451" marT="45728" marB="45728"/>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0.46</a:t>
                      </a:r>
                      <a:endParaRPr lang="zh-TW" altLang="en-US" sz="1200" dirty="0" smtClean="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970749038"/>
                  </a:ext>
                </a:extLst>
              </a:tr>
              <a:tr h="36009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鋪設磚石面積</a:t>
                      </a:r>
                      <a:r>
                        <a:rPr lang="en-US" altLang="zh-TW" sz="1200" dirty="0" err="1" smtClean="0">
                          <a:latin typeface="微軟正黑體" panose="020B0604030504040204" pitchFamily="34" charset="-120"/>
                          <a:ea typeface="微軟正黑體" panose="020B0604030504040204" pitchFamily="34" charset="-120"/>
                        </a:rPr>
                        <a:t>MasVnrArea</a:t>
                      </a:r>
                      <a:endParaRPr lang="zh-TW" altLang="en-US" sz="1200" dirty="0" smtClean="0">
                        <a:latin typeface="微軟正黑體" panose="020B0604030504040204" pitchFamily="34" charset="-120"/>
                        <a:ea typeface="微軟正黑體" panose="020B0604030504040204" pitchFamily="34" charset="-120"/>
                      </a:endParaRPr>
                    </a:p>
                  </a:txBody>
                  <a:tcPr marL="91451" marR="91451" marT="45728" marB="45728"/>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0.42</a:t>
                      </a:r>
                      <a:endParaRPr lang="zh-TW" altLang="en-US" sz="1200" dirty="0" smtClean="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3604321030"/>
                  </a:ext>
                </a:extLst>
              </a:tr>
            </a:tbl>
          </a:graphicData>
        </a:graphic>
      </p:graphicFrame>
      <p:sp>
        <p:nvSpPr>
          <p:cNvPr id="8" name="頁尾版面配置區 3"/>
          <p:cNvSpPr txBox="1">
            <a:spLocks/>
          </p:cNvSpPr>
          <p:nvPr/>
        </p:nvSpPr>
        <p:spPr>
          <a:xfrm>
            <a:off x="763588" y="6462713"/>
            <a:ext cx="6783387" cy="287337"/>
          </a:xfrm>
          <a:prstGeom prst="rect">
            <a:avLst/>
          </a:prstGeom>
        </p:spPr>
        <p:txBody>
          <a:bodyPr vert="horz" wrap="square" lIns="0" tIns="45720" rIns="91440" bIns="45720" numCol="1" anchor="t" anchorCtr="0" compatLnSpc="1">
            <a:prstTxWarp prst="textNoShape">
              <a:avLst/>
            </a:prstTxWarp>
          </a:bodyPr>
          <a:lstStyle>
            <a:defPPr>
              <a:defRPr lang="zh-TW"/>
            </a:defPPr>
            <a:lvl1pPr algn="l" rtl="0" eaLnBrk="1" fontAlgn="base" hangingPunct="1">
              <a:lnSpc>
                <a:spcPct val="150000"/>
              </a:lnSpc>
              <a:spcBef>
                <a:spcPct val="30000"/>
              </a:spcBef>
              <a:spcAft>
                <a:spcPct val="0"/>
              </a:spcAft>
              <a:defRPr kumimoji="1" sz="900" u="none" kern="1200">
                <a:solidFill>
                  <a:schemeClr val="tx1"/>
                </a:solidFill>
                <a:latin typeface="微軟正黑體" panose="020B0604030504040204" pitchFamily="34" charset="-120"/>
                <a:ea typeface="微軟正黑體" panose="020B0604030504040204" pitchFamily="34" charset="-120"/>
                <a:cs typeface="+mn-cs"/>
              </a:defRPr>
            </a:lvl1pPr>
            <a:lvl2pPr marL="4572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6pPr>
            <a:lvl7pPr marL="27432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7pPr>
            <a:lvl8pPr marL="32004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8pPr>
            <a:lvl9pPr marL="36576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9pPr>
          </a:lstStyle>
          <a:p>
            <a:pPr eaLnBrk="0" hangingPunct="0"/>
            <a:r>
              <a:rPr lang="zh-TW" altLang="en-US" smtClean="0"/>
              <a:t>機密等級：密            日期：</a:t>
            </a:r>
            <a:r>
              <a:rPr lang="en-US" altLang="zh-TW" smtClean="0"/>
              <a:t>2020/07/22</a:t>
            </a:r>
            <a:endParaRPr lang="zh-TW" altLang="en-US" dirty="0"/>
          </a:p>
        </p:txBody>
      </p:sp>
      <p:pic>
        <p:nvPicPr>
          <p:cNvPr id="5" name="圖片 4"/>
          <p:cNvPicPr>
            <a:picLocks noChangeAspect="1"/>
          </p:cNvPicPr>
          <p:nvPr/>
        </p:nvPicPr>
        <p:blipFill>
          <a:blip r:embed="rId2"/>
          <a:stretch>
            <a:fillRect/>
          </a:stretch>
        </p:blipFill>
        <p:spPr>
          <a:xfrm>
            <a:off x="214511" y="1845618"/>
            <a:ext cx="5774395" cy="4967161"/>
          </a:xfrm>
          <a:prstGeom prst="rect">
            <a:avLst/>
          </a:prstGeom>
        </p:spPr>
      </p:pic>
    </p:spTree>
    <p:extLst>
      <p:ext uri="{BB962C8B-B14F-4D97-AF65-F5344CB8AC3E}">
        <p14:creationId xmlns:p14="http://schemas.microsoft.com/office/powerpoint/2010/main" val="31727821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t>波士頓房價</a:t>
            </a:r>
            <a:r>
              <a:rPr lang="en-US" altLang="zh-TW" b="1" dirty="0"/>
              <a:t>-</a:t>
            </a:r>
            <a:r>
              <a:rPr lang="zh-TW" altLang="en-US" b="1" dirty="0" smtClean="0"/>
              <a:t>建立與分析模型</a:t>
            </a:r>
            <a:r>
              <a:rPr lang="en-US" altLang="zh-TW" b="1" dirty="0" smtClean="0"/>
              <a:t>-1</a:t>
            </a:r>
            <a:endParaRPr lang="zh-TW" altLang="en-US" b="1" dirty="0"/>
          </a:p>
        </p:txBody>
      </p:sp>
      <p:sp>
        <p:nvSpPr>
          <p:cNvPr id="3" name="內容版面配置區 2"/>
          <p:cNvSpPr>
            <a:spLocks noGrp="1"/>
          </p:cNvSpPr>
          <p:nvPr>
            <p:ph sz="quarter" idx="10"/>
          </p:nvPr>
        </p:nvSpPr>
        <p:spPr/>
        <p:txBody>
          <a:bodyPr/>
          <a:lstStyle/>
          <a:p>
            <a:r>
              <a:rPr lang="zh-TW" altLang="en-US" dirty="0" smtClean="0"/>
              <a:t>採用線性回歸建立模型。</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r>
              <a:rPr lang="zh-TW" altLang="en-US" dirty="0" smtClean="0"/>
              <a:t>結果分析</a:t>
            </a:r>
            <a:r>
              <a:rPr lang="en-US" altLang="zh-TW" dirty="0" smtClean="0"/>
              <a:t>:</a:t>
            </a:r>
          </a:p>
          <a:p>
            <a:pPr lvl="1"/>
            <a:r>
              <a:rPr lang="zh-TW" altLang="en-US" sz="1600" dirty="0" smtClean="0">
                <a:latin typeface="微軟正黑體" panose="020B0604030504040204" pitchFamily="34" charset="-120"/>
                <a:ea typeface="微軟正黑體" panose="020B0604030504040204" pitchFamily="34" charset="-120"/>
              </a:rPr>
              <a:t>均方根誤差</a:t>
            </a:r>
            <a:r>
              <a:rPr lang="en-US" altLang="zh-TW" sz="1600" dirty="0" smtClean="0">
                <a:latin typeface="微軟正黑體" panose="020B0604030504040204" pitchFamily="34" charset="-120"/>
                <a:ea typeface="微軟正黑體" panose="020B0604030504040204" pitchFamily="34" charset="-120"/>
              </a:rPr>
              <a:t>(RMSE):</a:t>
            </a:r>
            <a:r>
              <a:rPr lang="en-US" altLang="zh-TW" sz="1600" dirty="0" smtClean="0">
                <a:solidFill>
                  <a:srgbClr val="FF0000"/>
                </a:solidFill>
                <a:latin typeface="微軟正黑體" panose="020B0604030504040204" pitchFamily="34" charset="-120"/>
                <a:ea typeface="微軟正黑體" panose="020B0604030504040204" pitchFamily="34" charset="-120"/>
              </a:rPr>
              <a:t>35638</a:t>
            </a:r>
          </a:p>
          <a:p>
            <a:pPr lvl="1"/>
            <a:r>
              <a:rPr lang="zh-TW" altLang="en-US" sz="1600" dirty="0" smtClean="0">
                <a:latin typeface="微軟正黑體" panose="020B0604030504040204" pitchFamily="34" charset="-120"/>
                <a:ea typeface="微軟正黑體" panose="020B0604030504040204" pitchFamily="34" charset="-120"/>
              </a:rPr>
              <a:t>決定係數</a:t>
            </a:r>
            <a:r>
              <a:rPr lang="en-US" altLang="zh-TW" sz="1600" dirty="0" smtClean="0">
                <a:latin typeface="微軟正黑體" panose="020B0604030504040204" pitchFamily="34" charset="-120"/>
                <a:ea typeface="微軟正黑體" panose="020B0604030504040204" pitchFamily="34" charset="-120"/>
              </a:rPr>
              <a:t>(R Squared):</a:t>
            </a:r>
            <a:r>
              <a:rPr lang="en-US" altLang="zh-TW" sz="1600" dirty="0" smtClean="0">
                <a:solidFill>
                  <a:srgbClr val="FF0000"/>
                </a:solidFill>
                <a:latin typeface="微軟正黑體" panose="020B0604030504040204" pitchFamily="34" charset="-120"/>
                <a:ea typeface="微軟正黑體" panose="020B0604030504040204" pitchFamily="34" charset="-120"/>
              </a:rPr>
              <a:t>0.82</a:t>
            </a:r>
            <a:endParaRPr lang="en-US" altLang="zh-TW" dirty="0" smtClean="0">
              <a:latin typeface="微軟正黑體" panose="020B0604030504040204" pitchFamily="34" charset="-120"/>
              <a:ea typeface="微軟正黑體" panose="020B0604030504040204" pitchFamily="34" charset="-120"/>
            </a:endParaRPr>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zh-TW" altLang="en-US"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7" name="圖片 6"/>
          <p:cNvPicPr>
            <a:picLocks noChangeAspect="1"/>
          </p:cNvPicPr>
          <p:nvPr/>
        </p:nvPicPr>
        <p:blipFill>
          <a:blip r:embed="rId2"/>
          <a:stretch>
            <a:fillRect/>
          </a:stretch>
        </p:blipFill>
        <p:spPr>
          <a:xfrm>
            <a:off x="3275856" y="1485578"/>
            <a:ext cx="5535091" cy="3633399"/>
          </a:xfrm>
          <a:prstGeom prst="rect">
            <a:avLst/>
          </a:prstGeom>
        </p:spPr>
      </p:pic>
    </p:spTree>
    <p:extLst>
      <p:ext uri="{BB962C8B-B14F-4D97-AF65-F5344CB8AC3E}">
        <p14:creationId xmlns:p14="http://schemas.microsoft.com/office/powerpoint/2010/main" val="28042975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10"/>
          </p:nvPr>
        </p:nvSpPr>
        <p:spPr/>
        <p:txBody>
          <a:bodyPr/>
          <a:lstStyle/>
          <a:p>
            <a:r>
              <a:rPr lang="zh-TW" altLang="en-US" dirty="0" smtClean="0"/>
              <a:t>採用</a:t>
            </a:r>
            <a:r>
              <a:rPr lang="en-US" altLang="zh-TW" dirty="0" err="1" smtClean="0"/>
              <a:t>XGBoost</a:t>
            </a:r>
            <a:r>
              <a:rPr lang="zh-TW" altLang="en-US" dirty="0" smtClean="0"/>
              <a:t>算法。</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pPr marL="0" indent="0">
              <a:buNone/>
            </a:pPr>
            <a:endParaRPr lang="en-US" altLang="zh-TW" dirty="0" smtClean="0"/>
          </a:p>
          <a:p>
            <a:r>
              <a:rPr lang="zh-TW" altLang="en-US" dirty="0" smtClean="0"/>
              <a:t>結果分析</a:t>
            </a:r>
            <a:r>
              <a:rPr lang="en-US" altLang="zh-TW" dirty="0" smtClean="0"/>
              <a:t>:</a:t>
            </a:r>
          </a:p>
          <a:p>
            <a:pPr lvl="1"/>
            <a:r>
              <a:rPr lang="zh-TW" altLang="en-US" sz="1600" dirty="0" smtClean="0">
                <a:latin typeface="微軟正黑體" panose="020B0604030504040204" pitchFamily="34" charset="-120"/>
                <a:ea typeface="微軟正黑體" panose="020B0604030504040204" pitchFamily="34" charset="-120"/>
              </a:rPr>
              <a:t>均方根誤差</a:t>
            </a:r>
            <a:r>
              <a:rPr lang="en-US" altLang="zh-TW" sz="1600" dirty="0" smtClean="0">
                <a:latin typeface="微軟正黑體" panose="020B0604030504040204" pitchFamily="34" charset="-120"/>
                <a:ea typeface="微軟正黑體" panose="020B0604030504040204" pitchFamily="34" charset="-120"/>
              </a:rPr>
              <a:t>(RMSE):</a:t>
            </a:r>
            <a:r>
              <a:rPr lang="en-US" altLang="zh-TW" sz="1600" dirty="0" smtClean="0">
                <a:solidFill>
                  <a:srgbClr val="FF0000"/>
                </a:solidFill>
                <a:latin typeface="微軟正黑體" panose="020B0604030504040204" pitchFamily="34" charset="-120"/>
                <a:ea typeface="微軟正黑體" panose="020B0604030504040204" pitchFamily="34" charset="-120"/>
              </a:rPr>
              <a:t>30263</a:t>
            </a:r>
          </a:p>
          <a:p>
            <a:pPr lvl="1"/>
            <a:r>
              <a:rPr lang="zh-TW" altLang="en-US" sz="1600" dirty="0" smtClean="0">
                <a:latin typeface="微軟正黑體" panose="020B0604030504040204" pitchFamily="34" charset="-120"/>
                <a:ea typeface="微軟正黑體" panose="020B0604030504040204" pitchFamily="34" charset="-120"/>
              </a:rPr>
              <a:t>決定係數</a:t>
            </a:r>
            <a:r>
              <a:rPr lang="en-US" altLang="zh-TW" sz="1600" dirty="0" smtClean="0">
                <a:latin typeface="微軟正黑體" panose="020B0604030504040204" pitchFamily="34" charset="-120"/>
                <a:ea typeface="微軟正黑體" panose="020B0604030504040204" pitchFamily="34" charset="-120"/>
              </a:rPr>
              <a:t>(R Squared):</a:t>
            </a:r>
            <a:r>
              <a:rPr lang="en-US" altLang="zh-TW" sz="1600" dirty="0" smtClean="0">
                <a:solidFill>
                  <a:srgbClr val="FF0000"/>
                </a:solidFill>
                <a:latin typeface="微軟正黑體" panose="020B0604030504040204" pitchFamily="34" charset="-120"/>
                <a:ea typeface="微軟正黑體" panose="020B0604030504040204" pitchFamily="34" charset="-120"/>
              </a:rPr>
              <a:t>0.87</a:t>
            </a:r>
            <a:endParaRPr lang="en-US" altLang="zh-TW" dirty="0" smtClean="0">
              <a:latin typeface="微軟正黑體" panose="020B0604030504040204" pitchFamily="34" charset="-120"/>
              <a:ea typeface="微軟正黑體" panose="020B0604030504040204" pitchFamily="34" charset="-120"/>
            </a:endParaRPr>
          </a:p>
        </p:txBody>
      </p:sp>
      <p:sp>
        <p:nvSpPr>
          <p:cNvPr id="2" name="標題 1"/>
          <p:cNvSpPr>
            <a:spLocks noGrp="1"/>
          </p:cNvSpPr>
          <p:nvPr>
            <p:ph type="title"/>
          </p:nvPr>
        </p:nvSpPr>
        <p:spPr/>
        <p:txBody>
          <a:bodyPr/>
          <a:lstStyle/>
          <a:p>
            <a:pPr algn="ctr"/>
            <a:r>
              <a:rPr lang="zh-TW" altLang="en-US" b="1" dirty="0"/>
              <a:t>波士頓房價</a:t>
            </a:r>
            <a:r>
              <a:rPr lang="en-US" altLang="zh-TW" b="1" dirty="0" smtClean="0"/>
              <a:t>-</a:t>
            </a:r>
            <a:r>
              <a:rPr lang="zh-TW" altLang="en-US" b="1" dirty="0"/>
              <a:t>建立與分析</a:t>
            </a:r>
            <a:r>
              <a:rPr lang="zh-TW" altLang="en-US" b="1" dirty="0" smtClean="0"/>
              <a:t>模型</a:t>
            </a:r>
            <a:r>
              <a:rPr lang="en-US" altLang="zh-TW" b="1" dirty="0" smtClean="0"/>
              <a:t>-2</a:t>
            </a:r>
            <a:endParaRPr lang="zh-TW" altLang="en-US" b="1"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7" name="圖片 6"/>
          <p:cNvPicPr>
            <a:picLocks noChangeAspect="1"/>
          </p:cNvPicPr>
          <p:nvPr/>
        </p:nvPicPr>
        <p:blipFill>
          <a:blip r:embed="rId2"/>
          <a:stretch>
            <a:fillRect/>
          </a:stretch>
        </p:blipFill>
        <p:spPr>
          <a:xfrm>
            <a:off x="3131840" y="1413570"/>
            <a:ext cx="5980507" cy="3768686"/>
          </a:xfrm>
          <a:prstGeom prst="rect">
            <a:avLst/>
          </a:prstGeom>
        </p:spPr>
      </p:pic>
    </p:spTree>
    <p:extLst>
      <p:ext uri="{BB962C8B-B14F-4D97-AF65-F5344CB8AC3E}">
        <p14:creationId xmlns:p14="http://schemas.microsoft.com/office/powerpoint/2010/main" val="36331428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t>波士頓房價</a:t>
            </a:r>
            <a:r>
              <a:rPr lang="en-US" altLang="zh-TW" b="1" dirty="0" smtClean="0"/>
              <a:t>-</a:t>
            </a:r>
            <a:r>
              <a:rPr lang="zh-TW" altLang="en-US" b="1" dirty="0" smtClean="0"/>
              <a:t>顯示預測值</a:t>
            </a:r>
            <a:r>
              <a:rPr lang="en-US" altLang="zh-TW" b="1" dirty="0" smtClean="0"/>
              <a:t>&amp;</a:t>
            </a:r>
            <a:r>
              <a:rPr lang="zh-TW" altLang="en-US" b="1" dirty="0" smtClean="0"/>
              <a:t>上傳結果</a:t>
            </a:r>
            <a:endParaRPr lang="zh-TW" altLang="en-US" dirty="0"/>
          </a:p>
        </p:txBody>
      </p:sp>
      <p:sp>
        <p:nvSpPr>
          <p:cNvPr id="3" name="內容版面配置區 2"/>
          <p:cNvSpPr>
            <a:spLocks noGrp="1"/>
          </p:cNvSpPr>
          <p:nvPr>
            <p:ph sz="quarter" idx="10"/>
          </p:nvPr>
        </p:nvSpPr>
        <p:spPr/>
        <p:txBody>
          <a:bodyPr/>
          <a:lstStyle/>
          <a:p>
            <a:r>
              <a:rPr lang="zh-TW" altLang="en-US" dirty="0" smtClean="0"/>
              <a:t>顯示預測值。</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smtClean="0"/>
          </a:p>
          <a:p>
            <a:r>
              <a:rPr lang="zh-TW" altLang="en-US" dirty="0" smtClean="0"/>
              <a:t>上傳結果，排名</a:t>
            </a:r>
            <a:r>
              <a:rPr lang="en-US" altLang="zh-TW" dirty="0" smtClean="0"/>
              <a:t>:</a:t>
            </a:r>
            <a:r>
              <a:rPr lang="en-US" altLang="zh-TW" dirty="0" smtClean="0">
                <a:solidFill>
                  <a:srgbClr val="FF0000"/>
                </a:solidFill>
              </a:rPr>
              <a:t>1034</a:t>
            </a:r>
            <a:r>
              <a:rPr lang="en-US" altLang="zh-TW" dirty="0" smtClean="0"/>
              <a:t>/5075</a:t>
            </a:r>
            <a:r>
              <a:rPr lang="zh-TW" altLang="en-US" dirty="0" smtClean="0"/>
              <a:t>，分數</a:t>
            </a:r>
            <a:r>
              <a:rPr lang="en-US" altLang="zh-TW" dirty="0" smtClean="0"/>
              <a:t>:</a:t>
            </a:r>
            <a:r>
              <a:rPr lang="en-US" altLang="zh-TW" dirty="0" smtClean="0">
                <a:solidFill>
                  <a:srgbClr val="FF0000"/>
                </a:solidFill>
              </a:rPr>
              <a:t>0.12518</a:t>
            </a:r>
            <a:r>
              <a:rPr lang="en-US" altLang="zh-TW" dirty="0" smtClean="0"/>
              <a:t>(</a:t>
            </a:r>
            <a:r>
              <a:rPr lang="zh-TW" altLang="en-US" dirty="0" smtClean="0"/>
              <a:t>越小越好</a:t>
            </a:r>
            <a:r>
              <a:rPr lang="en-US" altLang="zh-TW" dirty="0" smtClean="0"/>
              <a:t>)</a:t>
            </a:r>
            <a:r>
              <a:rPr lang="zh-TW" altLang="en-US" dirty="0" smtClean="0"/>
              <a:t>。</a:t>
            </a:r>
            <a:endParaRPr lang="en-US" altLang="zh-TW" dirty="0" smtClean="0"/>
          </a:p>
          <a:p>
            <a:endParaRPr lang="en-US" altLang="zh-TW" dirty="0" smtClean="0"/>
          </a:p>
          <a:p>
            <a:endParaRPr lang="zh-TW" altLang="en-US"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5" name="圖片 4"/>
          <p:cNvPicPr>
            <a:picLocks noChangeAspect="1"/>
          </p:cNvPicPr>
          <p:nvPr/>
        </p:nvPicPr>
        <p:blipFill>
          <a:blip r:embed="rId2"/>
          <a:stretch>
            <a:fillRect/>
          </a:stretch>
        </p:blipFill>
        <p:spPr>
          <a:xfrm>
            <a:off x="1115616" y="1557586"/>
            <a:ext cx="2700770" cy="1822651"/>
          </a:xfrm>
          <a:prstGeom prst="rect">
            <a:avLst/>
          </a:prstGeom>
        </p:spPr>
      </p:pic>
      <p:pic>
        <p:nvPicPr>
          <p:cNvPr id="6" name="圖片 5"/>
          <p:cNvPicPr>
            <a:picLocks noChangeAspect="1"/>
          </p:cNvPicPr>
          <p:nvPr/>
        </p:nvPicPr>
        <p:blipFill>
          <a:blip r:embed="rId3"/>
          <a:stretch>
            <a:fillRect/>
          </a:stretch>
        </p:blipFill>
        <p:spPr>
          <a:xfrm>
            <a:off x="971600" y="4275216"/>
            <a:ext cx="7976393" cy="1138528"/>
          </a:xfrm>
          <a:prstGeom prst="rect">
            <a:avLst/>
          </a:prstGeom>
        </p:spPr>
      </p:pic>
      <p:sp>
        <p:nvSpPr>
          <p:cNvPr id="8" name="矩形 7"/>
          <p:cNvSpPr/>
          <p:nvPr/>
        </p:nvSpPr>
        <p:spPr bwMode="auto">
          <a:xfrm>
            <a:off x="1134088" y="4329046"/>
            <a:ext cx="432048" cy="236287"/>
          </a:xfrm>
          <a:prstGeom prst="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sng"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endParaRPr>
          </a:p>
        </p:txBody>
      </p:sp>
      <p:sp>
        <p:nvSpPr>
          <p:cNvPr id="9" name="矩形 8"/>
          <p:cNvSpPr/>
          <p:nvPr/>
        </p:nvSpPr>
        <p:spPr bwMode="auto">
          <a:xfrm>
            <a:off x="6551216" y="4342902"/>
            <a:ext cx="613072" cy="222432"/>
          </a:xfrm>
          <a:prstGeom prst="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sng"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0917849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1187450" y="1557338"/>
            <a:ext cx="6559550" cy="35464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gn="ctr">
              <a:lnSpc>
                <a:spcPct val="150000"/>
              </a:lnSpc>
              <a:spcBef>
                <a:spcPct val="0"/>
              </a:spcBef>
              <a:spcAft>
                <a:spcPts val="504"/>
              </a:spcAft>
              <a:buNone/>
              <a:defRPr/>
            </a:pPr>
            <a:r>
              <a:rPr lang="zh-TW" altLang="en-US" sz="3600" b="1" dirty="0" smtClean="0"/>
              <a:t>模型建置</a:t>
            </a:r>
            <a:r>
              <a:rPr lang="en-US" altLang="zh-TW" sz="3600" b="1" dirty="0" smtClean="0"/>
              <a:t>-</a:t>
            </a:r>
            <a:r>
              <a:rPr lang="zh-TW" altLang="en-US" sz="3600" b="1" dirty="0"/>
              <a:t>放款</a:t>
            </a:r>
            <a:r>
              <a:rPr lang="zh-TW" altLang="en-US" sz="3600" b="1" dirty="0" smtClean="0"/>
              <a:t>資料</a:t>
            </a:r>
            <a:endParaRPr lang="en-US" altLang="zh-TW" sz="3600" b="1" dirty="0"/>
          </a:p>
        </p:txBody>
      </p:sp>
      <p:sp>
        <p:nvSpPr>
          <p:cNvPr id="63491"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lnSpc>
                <a:spcPct val="100000"/>
              </a:lnSpc>
              <a:spcBef>
                <a:spcPct val="0"/>
              </a:spcBef>
            </a:pPr>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資料來源</a:t>
            </a:r>
          </a:p>
        </p:txBody>
      </p:sp>
      <p:sp>
        <p:nvSpPr>
          <p:cNvPr id="11267"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利用放款現行的資料進行分析與模型建置。</a:t>
            </a:r>
            <a:endParaRPr lang="en-US" altLang="zh-TW" dirty="0" smtClean="0"/>
          </a:p>
          <a:p>
            <a:r>
              <a:rPr lang="zh-TW" altLang="en-US" dirty="0" smtClean="0"/>
              <a:t>目標</a:t>
            </a:r>
            <a:r>
              <a:rPr lang="en-US" altLang="zh-TW" dirty="0" smtClean="0"/>
              <a:t>:</a:t>
            </a:r>
            <a:r>
              <a:rPr lang="zh-TW" altLang="en-US" dirty="0" smtClean="0"/>
              <a:t>預測鑑定價格。</a:t>
            </a:r>
            <a:endParaRPr lang="en-US" altLang="zh-TW" dirty="0" smtClean="0"/>
          </a:p>
          <a:p>
            <a:r>
              <a:rPr lang="zh-TW" altLang="en-US" dirty="0" smtClean="0"/>
              <a:t>資料來源</a:t>
            </a:r>
            <a:r>
              <a:rPr lang="en-US" altLang="zh-TW" dirty="0" smtClean="0"/>
              <a:t>:</a:t>
            </a:r>
          </a:p>
          <a:p>
            <a:pPr lvl="1"/>
            <a:r>
              <a:rPr lang="zh-TW" altLang="en-US" sz="1600" dirty="0" smtClean="0">
                <a:latin typeface="微軟正黑體" panose="020B0604030504040204" pitchFamily="34" charset="-120"/>
                <a:ea typeface="微軟正黑體" panose="020B0604030504040204" pitchFamily="34" charset="-120"/>
              </a:rPr>
              <a:t>徵授信系統資料</a:t>
            </a:r>
            <a:r>
              <a:rPr lang="en-US" altLang="zh-TW" sz="1600" dirty="0" smtClean="0">
                <a:latin typeface="微軟正黑體" panose="020B0604030504040204" pitchFamily="34" charset="-120"/>
                <a:ea typeface="微軟正黑體" panose="020B0604030504040204" pitchFamily="34" charset="-120"/>
              </a:rPr>
              <a:t>-</a:t>
            </a:r>
            <a:r>
              <a:rPr lang="zh-TW" altLang="en-US" sz="1600" dirty="0" smtClean="0">
                <a:latin typeface="微軟正黑體" panose="020B0604030504040204" pitchFamily="34" charset="-120"/>
                <a:ea typeface="微軟正黑體" panose="020B0604030504040204" pitchFamily="34" charset="-120"/>
              </a:rPr>
              <a:t>不動產估價報告。</a:t>
            </a:r>
            <a:endParaRPr lang="en-US" altLang="zh-TW" sz="1600" dirty="0" smtClean="0">
              <a:latin typeface="微軟正黑體" panose="020B0604030504040204" pitchFamily="34" charset="-120"/>
              <a:ea typeface="微軟正黑體" panose="020B0604030504040204" pitchFamily="34" charset="-120"/>
            </a:endParaRPr>
          </a:p>
          <a:p>
            <a:pPr lvl="1"/>
            <a:r>
              <a:rPr lang="zh-TW" altLang="en-US" sz="1600" dirty="0" smtClean="0">
                <a:latin typeface="微軟正黑體" panose="020B0604030504040204" pitchFamily="34" charset="-120"/>
                <a:ea typeface="微軟正黑體" panose="020B0604030504040204" pitchFamily="34" charset="-120"/>
              </a:rPr>
              <a:t>訓練資料</a:t>
            </a:r>
            <a:r>
              <a:rPr lang="en-US" altLang="zh-TW" sz="1600" dirty="0" smtClean="0">
                <a:latin typeface="微軟正黑體" panose="020B0604030504040204" pitchFamily="34" charset="-120"/>
                <a:ea typeface="微軟正黑體" panose="020B0604030504040204" pitchFamily="34" charset="-120"/>
              </a:rPr>
              <a:t>:2017/07/01</a:t>
            </a:r>
            <a:r>
              <a:rPr lang="zh-TW" altLang="en-US" sz="1600" dirty="0" smtClean="0">
                <a:latin typeface="微軟正黑體" panose="020B0604030504040204" pitchFamily="34" charset="-120"/>
                <a:ea typeface="微軟正黑體" panose="020B0604030504040204" pitchFamily="34" charset="-120"/>
              </a:rPr>
              <a:t>～</a:t>
            </a:r>
            <a:r>
              <a:rPr lang="en-US" altLang="zh-TW" sz="1600" dirty="0" smtClean="0">
                <a:latin typeface="微軟正黑體" panose="020B0604030504040204" pitchFamily="34" charset="-120"/>
                <a:ea typeface="微軟正黑體" panose="020B0604030504040204" pitchFamily="34" charset="-120"/>
              </a:rPr>
              <a:t>2019/12/31</a:t>
            </a:r>
          </a:p>
          <a:p>
            <a:pPr lvl="1"/>
            <a:r>
              <a:rPr lang="zh-TW" altLang="en-US" sz="1600" dirty="0" smtClean="0">
                <a:latin typeface="微軟正黑體" panose="020B0604030504040204" pitchFamily="34" charset="-120"/>
                <a:ea typeface="微軟正黑體" panose="020B0604030504040204" pitchFamily="34" charset="-120"/>
              </a:rPr>
              <a:t>測試資料</a:t>
            </a:r>
            <a:r>
              <a:rPr lang="en-US" altLang="zh-TW" sz="1600" dirty="0" smtClean="0">
                <a:latin typeface="微軟正黑體" panose="020B0604030504040204" pitchFamily="34" charset="-120"/>
                <a:ea typeface="微軟正黑體" panose="020B0604030504040204" pitchFamily="34" charset="-120"/>
              </a:rPr>
              <a:t>:2020/01/01</a:t>
            </a:r>
            <a:r>
              <a:rPr lang="zh-TW" altLang="en-US" sz="1600" dirty="0" smtClean="0">
                <a:latin typeface="微軟正黑體" panose="020B0604030504040204" pitchFamily="34" charset="-120"/>
                <a:ea typeface="微軟正黑體" panose="020B0604030504040204" pitchFamily="34" charset="-120"/>
              </a:rPr>
              <a:t> ～至今</a:t>
            </a:r>
            <a:endParaRPr lang="en-US" altLang="zh-TW" sz="1600" dirty="0" smtClean="0">
              <a:latin typeface="微軟正黑體" panose="020B0604030504040204" pitchFamily="34" charset="-120"/>
              <a:ea typeface="微軟正黑體" panose="020B0604030504040204" pitchFamily="34" charset="-120"/>
            </a:endParaRPr>
          </a:p>
          <a:p>
            <a:endParaRPr lang="zh-TW" altLang="en-US" dirty="0" smtClean="0"/>
          </a:p>
        </p:txBody>
      </p:sp>
      <p:sp>
        <p:nvSpPr>
          <p:cNvPr id="11268"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dirty="0" smtClean="0">
                <a:latin typeface="微軟正黑體" panose="020B0604030504040204" pitchFamily="34" charset="-120"/>
                <a:ea typeface="微軟正黑體" panose="020B0604030504040204" pitchFamily="34" charset="-120"/>
              </a:rPr>
              <a:t>機密等級：密            日期：</a:t>
            </a:r>
            <a:r>
              <a:rPr lang="en-US" altLang="zh-TW" sz="900" u="none" dirty="0" smtClean="0">
                <a:latin typeface="微軟正黑體" panose="020B0604030504040204" pitchFamily="34" charset="-120"/>
                <a:ea typeface="微軟正黑體" panose="020B0604030504040204" pitchFamily="34" charset="-120"/>
              </a:rPr>
              <a:t>2020/07/22</a:t>
            </a:r>
            <a:endParaRPr lang="zh-TW" altLang="en-US" sz="900" u="none" dirty="0" smtClean="0">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2"/>
          <a:stretch>
            <a:fillRect/>
          </a:stretch>
        </p:blipFill>
        <p:spPr>
          <a:xfrm>
            <a:off x="539552" y="3181414"/>
            <a:ext cx="7419975" cy="3400425"/>
          </a:xfrm>
          <a:prstGeom prst="rect">
            <a:avLst/>
          </a:prstGeom>
        </p:spPr>
      </p:pic>
    </p:spTree>
    <p:extLst>
      <p:ext uri="{BB962C8B-B14F-4D97-AF65-F5344CB8AC3E}">
        <p14:creationId xmlns:p14="http://schemas.microsoft.com/office/powerpoint/2010/main" val="15500654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1187450" y="1557338"/>
            <a:ext cx="6559550" cy="35464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gn="ctr">
              <a:lnSpc>
                <a:spcPct val="150000"/>
              </a:lnSpc>
              <a:spcBef>
                <a:spcPct val="0"/>
              </a:spcBef>
              <a:spcAft>
                <a:spcPts val="504"/>
              </a:spcAft>
              <a:buFontTx/>
              <a:buNone/>
              <a:defRPr/>
            </a:pPr>
            <a:r>
              <a:rPr lang="zh-TW" altLang="en-US" sz="3600" b="1" dirty="0" smtClean="0"/>
              <a:t>研究目的</a:t>
            </a:r>
            <a:endParaRPr lang="en-US" altLang="zh-TW" sz="3600" b="1" dirty="0" smtClean="0"/>
          </a:p>
        </p:txBody>
      </p:sp>
      <p:sp>
        <p:nvSpPr>
          <p:cNvPr id="10243"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lnSpc>
                <a:spcPct val="100000"/>
              </a:lnSpc>
              <a:spcBef>
                <a:spcPct val="0"/>
              </a:spcBef>
            </a:pPr>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內容版面配置區 2"/>
          <p:cNvSpPr>
            <a:spLocks noGrp="1"/>
          </p:cNvSpPr>
          <p:nvPr>
            <p:ph sz="quarter" idx="10"/>
          </p:nvPr>
        </p:nvSpPr>
        <p:spPr bwMode="auto">
          <a:xfrm>
            <a:off x="611188" y="1198563"/>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總共</a:t>
            </a:r>
            <a:r>
              <a:rPr lang="en-US" altLang="zh-TW" dirty="0" smtClean="0"/>
              <a:t>21</a:t>
            </a:r>
            <a:r>
              <a:rPr lang="zh-TW" altLang="en-US" dirty="0" smtClean="0"/>
              <a:t>個特徵值。</a:t>
            </a:r>
          </a:p>
        </p:txBody>
      </p:sp>
      <p:sp>
        <p:nvSpPr>
          <p:cNvPr id="24578"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sz="2800" b="1" dirty="0" smtClean="0">
                <a:solidFill>
                  <a:schemeClr val="tx1"/>
                </a:solidFill>
              </a:rPr>
              <a:t>放款資料</a:t>
            </a:r>
            <a:r>
              <a:rPr lang="en-US" altLang="zh-TW" sz="2800" b="1" dirty="0" smtClean="0">
                <a:solidFill>
                  <a:schemeClr val="tx1"/>
                </a:solidFill>
              </a:rPr>
              <a:t>-</a:t>
            </a:r>
            <a:r>
              <a:rPr lang="zh-TW" altLang="en-US" sz="2800" b="1" dirty="0" smtClean="0">
                <a:solidFill>
                  <a:schemeClr val="tx1"/>
                </a:solidFill>
              </a:rPr>
              <a:t>特徵值</a:t>
            </a:r>
            <a:r>
              <a:rPr kumimoji="0" lang="zh-TW" altLang="en-US" sz="2800" b="1" dirty="0" smtClean="0">
                <a:solidFill>
                  <a:schemeClr val="tx1"/>
                </a:solidFill>
              </a:rPr>
              <a:t>說明</a:t>
            </a:r>
            <a:endParaRPr lang="zh-TW" altLang="en-US" sz="2800" b="1" dirty="0" smtClean="0">
              <a:solidFill>
                <a:schemeClr val="tx1"/>
              </a:solidFill>
            </a:endParaRPr>
          </a:p>
        </p:txBody>
      </p:sp>
      <p:sp>
        <p:nvSpPr>
          <p:cNvPr id="24579"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graphicFrame>
        <p:nvGraphicFramePr>
          <p:cNvPr id="5" name="內容版面配置區 8"/>
          <p:cNvGraphicFramePr>
            <a:graphicFrameLocks/>
          </p:cNvGraphicFramePr>
          <p:nvPr>
            <p:extLst>
              <p:ext uri="{D42A27DB-BD31-4B8C-83A1-F6EECF244321}">
                <p14:modId xmlns:p14="http://schemas.microsoft.com/office/powerpoint/2010/main" val="2200212109"/>
              </p:ext>
            </p:extLst>
          </p:nvPr>
        </p:nvGraphicFramePr>
        <p:xfrm>
          <a:off x="611188" y="1604961"/>
          <a:ext cx="3673475" cy="4278976"/>
        </p:xfrm>
        <a:graphic>
          <a:graphicData uri="http://schemas.openxmlformats.org/drawingml/2006/table">
            <a:tbl>
              <a:tblPr firstRow="1" bandRow="1">
                <a:tableStyleId>{5C22544A-7EE6-4342-B048-85BDC9FD1C3A}</a:tableStyleId>
              </a:tblPr>
              <a:tblGrid>
                <a:gridCol w="1371192">
                  <a:extLst>
                    <a:ext uri="{9D8B030D-6E8A-4147-A177-3AD203B41FA5}">
                      <a16:colId xmlns:a16="http://schemas.microsoft.com/office/drawing/2014/main" val="696999527"/>
                    </a:ext>
                  </a:extLst>
                </a:gridCol>
                <a:gridCol w="2302283">
                  <a:extLst>
                    <a:ext uri="{9D8B030D-6E8A-4147-A177-3AD203B41FA5}">
                      <a16:colId xmlns:a16="http://schemas.microsoft.com/office/drawing/2014/main" val="1166494784"/>
                    </a:ext>
                  </a:extLst>
                </a:gridCol>
              </a:tblGrid>
              <a:tr h="370831">
                <a:tc>
                  <a:txBody>
                    <a:bodyPr/>
                    <a:lstStyle/>
                    <a:p>
                      <a:r>
                        <a:rPr lang="zh-TW" altLang="en-US" sz="1200" dirty="0" smtClean="0"/>
                        <a:t>特徵值</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t>說明</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1734248258"/>
                  </a:ext>
                </a:extLst>
              </a:tr>
              <a:tr h="321341">
                <a:tc>
                  <a:txBody>
                    <a:bodyPr/>
                    <a:lstStyle/>
                    <a:p>
                      <a:r>
                        <a:rPr lang="en-US" altLang="zh-TW" sz="1200" dirty="0" smtClean="0">
                          <a:latin typeface="微軟正黑體" panose="020B0604030504040204" pitchFamily="34" charset="-120"/>
                          <a:ea typeface="微軟正黑體" panose="020B0604030504040204" pitchFamily="34" charset="-120"/>
                        </a:rPr>
                        <a:t>Id</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indent="0" algn="l" defTabSz="767822" rtl="0" eaLnBrk="1" fontAlgn="auto" latinLnBrk="0" hangingPunct="1">
                        <a:lnSpc>
                          <a:spcPct val="100000"/>
                        </a:lnSpc>
                        <a:spcBef>
                          <a:spcPts val="0"/>
                        </a:spcBef>
                        <a:spcAft>
                          <a:spcPts val="0"/>
                        </a:spcAft>
                        <a:buClrTx/>
                        <a:buSzTx/>
                        <a:buFontTx/>
                        <a:buNone/>
                        <a:tabLst/>
                        <a:defRPr/>
                      </a:pPr>
                      <a:r>
                        <a:rPr lang="zh-TW" altLang="en-US" sz="1200" dirty="0" smtClean="0">
                          <a:latin typeface="微軟正黑體" panose="020B0604030504040204" pitchFamily="34" charset="-120"/>
                          <a:ea typeface="微軟正黑體" panose="020B0604030504040204" pitchFamily="34" charset="-120"/>
                        </a:rPr>
                        <a:t>房屋編號</a:t>
                      </a:r>
                    </a:p>
                  </a:txBody>
                  <a:tcPr marL="91470" marR="91470" marT="45719" marB="45719"/>
                </a:tc>
                <a:extLst>
                  <a:ext uri="{0D108BD9-81ED-4DB2-BD59-A6C34878D82A}">
                    <a16:rowId xmlns:a16="http://schemas.microsoft.com/office/drawing/2014/main" val="168055210"/>
                  </a:ext>
                </a:extLst>
              </a:tr>
              <a:tr h="321341">
                <a:tc>
                  <a:txBody>
                    <a:bodyPr/>
                    <a:lstStyle/>
                    <a:p>
                      <a:r>
                        <a:rPr lang="en-US" altLang="zh-TW" sz="1200" dirty="0" err="1" smtClean="0"/>
                        <a:t>IdenPrice</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鑑定總價</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659878272"/>
                  </a:ext>
                </a:extLst>
              </a:tr>
              <a:tr h="360025">
                <a:tc>
                  <a:txBody>
                    <a:bodyPr/>
                    <a:lstStyle/>
                    <a:p>
                      <a:r>
                        <a:rPr lang="en-US" altLang="zh-TW" sz="1200" dirty="0" err="1" smtClean="0"/>
                        <a:t>UseYear</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屋齡</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569390171"/>
                  </a:ext>
                </a:extLst>
              </a:tr>
              <a:tr h="360025">
                <a:tc>
                  <a:txBody>
                    <a:bodyPr/>
                    <a:lstStyle/>
                    <a:p>
                      <a:r>
                        <a:rPr lang="en-US" altLang="zh-TW" sz="1200" dirty="0" err="1" smtClean="0"/>
                        <a:t>RoadWide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臨路寬度</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1171443"/>
                  </a:ext>
                </a:extLst>
              </a:tr>
              <a:tr h="360025">
                <a:tc>
                  <a:txBody>
                    <a:bodyPr/>
                    <a:lstStyle/>
                    <a:p>
                      <a:r>
                        <a:rPr lang="en-US" altLang="zh-TW" sz="1200" dirty="0" err="1" smtClean="0"/>
                        <a:t>RegisterReason</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登記原因</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買賣、繼承、贈與</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938292297"/>
                  </a:ext>
                </a:extLst>
              </a:tr>
              <a:tr h="360025">
                <a:tc>
                  <a:txBody>
                    <a:bodyPr/>
                    <a:lstStyle/>
                    <a:p>
                      <a:r>
                        <a:rPr lang="en-US" altLang="zh-TW" sz="1200" dirty="0" err="1" smtClean="0"/>
                        <a:t>MaterialCode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結構材料</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木造、鋼造</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smtClean="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15087736"/>
                  </a:ext>
                </a:extLst>
              </a:tr>
              <a:tr h="360025">
                <a:tc>
                  <a:txBody>
                    <a:bodyPr/>
                    <a:lstStyle/>
                    <a:p>
                      <a:r>
                        <a:rPr lang="en-US" altLang="zh-TW" sz="1200" dirty="0" err="1" smtClean="0"/>
                        <a:t>BuildTotalLevel</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總樓層</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851200587"/>
                  </a:ext>
                </a:extLst>
              </a:tr>
              <a:tr h="370831">
                <a:tc>
                  <a:txBody>
                    <a:bodyPr/>
                    <a:lstStyle/>
                    <a:p>
                      <a:r>
                        <a:rPr lang="en-US" altLang="zh-TW" sz="1200" dirty="0" err="1" smtClean="0"/>
                        <a:t>BuildLevel</a:t>
                      </a:r>
                      <a:endParaRPr lang="zh-TW" altLang="en-US" sz="1200" dirty="0"/>
                    </a:p>
                  </a:txBody>
                  <a:tcPr marL="91470" marR="91470" marT="45719" marB="45719"/>
                </a:tc>
                <a:tc>
                  <a:txBody>
                    <a:bodyPr/>
                    <a:lstStyle/>
                    <a:p>
                      <a:r>
                        <a:rPr lang="zh-TW" altLang="en-US" sz="1200" dirty="0" smtClean="0"/>
                        <a:t>所在樓層</a:t>
                      </a:r>
                      <a:endParaRPr lang="zh-TW" altLang="en-US" sz="1200" dirty="0"/>
                    </a:p>
                  </a:txBody>
                  <a:tcPr marL="91470" marR="91470" marT="45719" marB="45719"/>
                </a:tc>
                <a:extLst>
                  <a:ext uri="{0D108BD9-81ED-4DB2-BD59-A6C34878D82A}">
                    <a16:rowId xmlns:a16="http://schemas.microsoft.com/office/drawing/2014/main" val="546595965"/>
                  </a:ext>
                </a:extLst>
              </a:tr>
              <a:tr h="370831">
                <a:tc>
                  <a:txBody>
                    <a:bodyPr/>
                    <a:lstStyle/>
                    <a:p>
                      <a:r>
                        <a:rPr lang="en-US" altLang="zh-TW" sz="1200" dirty="0" err="1" smtClean="0"/>
                        <a:t>buildRate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公設比</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42860968"/>
                  </a:ext>
                </a:extLst>
              </a:tr>
              <a:tr h="338414">
                <a:tc>
                  <a:txBody>
                    <a:bodyPr/>
                    <a:lstStyle/>
                    <a:p>
                      <a:r>
                        <a:rPr lang="en-US" altLang="zh-TW" sz="1200" dirty="0" err="1" smtClean="0"/>
                        <a:t>UsedState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使用狀況</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自住、投資</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91169352"/>
                  </a:ext>
                </a:extLst>
              </a:tr>
              <a:tr h="385262">
                <a:tc>
                  <a:txBody>
                    <a:bodyPr/>
                    <a:lstStyle/>
                    <a:p>
                      <a:r>
                        <a:rPr lang="en-US" altLang="zh-TW" sz="1200" dirty="0" err="1" smtClean="0"/>
                        <a:t>StallPrice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車位總價</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20837048"/>
                  </a:ext>
                </a:extLst>
              </a:tr>
            </a:tbl>
          </a:graphicData>
        </a:graphic>
      </p:graphicFrame>
      <p:graphicFrame>
        <p:nvGraphicFramePr>
          <p:cNvPr id="8" name="內容版面配置區 8"/>
          <p:cNvGraphicFramePr>
            <a:graphicFrameLocks/>
          </p:cNvGraphicFramePr>
          <p:nvPr>
            <p:extLst>
              <p:ext uri="{D42A27DB-BD31-4B8C-83A1-F6EECF244321}">
                <p14:modId xmlns:p14="http://schemas.microsoft.com/office/powerpoint/2010/main" val="2538078479"/>
              </p:ext>
            </p:extLst>
          </p:nvPr>
        </p:nvGraphicFramePr>
        <p:xfrm>
          <a:off x="4623991" y="1604961"/>
          <a:ext cx="3673475" cy="4012711"/>
        </p:xfrm>
        <a:graphic>
          <a:graphicData uri="http://schemas.openxmlformats.org/drawingml/2006/table">
            <a:tbl>
              <a:tblPr firstRow="1" bandRow="1">
                <a:tableStyleId>{5C22544A-7EE6-4342-B048-85BDC9FD1C3A}</a:tableStyleId>
              </a:tblPr>
              <a:tblGrid>
                <a:gridCol w="1371192">
                  <a:extLst>
                    <a:ext uri="{9D8B030D-6E8A-4147-A177-3AD203B41FA5}">
                      <a16:colId xmlns:a16="http://schemas.microsoft.com/office/drawing/2014/main" val="696999527"/>
                    </a:ext>
                  </a:extLst>
                </a:gridCol>
                <a:gridCol w="2302283">
                  <a:extLst>
                    <a:ext uri="{9D8B030D-6E8A-4147-A177-3AD203B41FA5}">
                      <a16:colId xmlns:a16="http://schemas.microsoft.com/office/drawing/2014/main" val="1166494784"/>
                    </a:ext>
                  </a:extLst>
                </a:gridCol>
              </a:tblGrid>
              <a:tr h="368243">
                <a:tc>
                  <a:txBody>
                    <a:bodyPr/>
                    <a:lstStyle/>
                    <a:p>
                      <a:r>
                        <a:rPr lang="zh-TW" altLang="en-US" sz="1200" dirty="0" smtClean="0"/>
                        <a:t>特徵值</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t>說明</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1734248258"/>
                  </a:ext>
                </a:extLst>
              </a:tr>
              <a:tr h="319099">
                <a:tc>
                  <a:txBody>
                    <a:bodyPr/>
                    <a:lstStyle/>
                    <a:p>
                      <a:r>
                        <a:rPr lang="en-US" altLang="zh-TW" sz="1200" dirty="0" err="1" smtClean="0"/>
                        <a:t>StallNum</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車位數</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103124289"/>
                  </a:ext>
                </a:extLst>
              </a:tr>
              <a:tr h="319099">
                <a:tc>
                  <a:txBody>
                    <a:bodyPr/>
                    <a:lstStyle/>
                    <a:p>
                      <a:r>
                        <a:rPr lang="en-US" altLang="zh-TW" sz="1200" dirty="0" err="1" smtClean="0"/>
                        <a:t>StallAreaSize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車位坪數</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168055210"/>
                  </a:ext>
                </a:extLst>
              </a:tr>
              <a:tr h="35751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dirty="0" err="1" smtClean="0"/>
                        <a:t>CityCode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都市別</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台北市、新北市、高雄市</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569390171"/>
                  </a:ext>
                </a:extLst>
              </a:tr>
              <a:tr h="357513">
                <a:tc>
                  <a:txBody>
                    <a:bodyPr/>
                    <a:lstStyle/>
                    <a:p>
                      <a:r>
                        <a:rPr lang="en-US" altLang="zh-TW" sz="1200" dirty="0" err="1" smtClean="0"/>
                        <a:t>ColAreaCode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地區別</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松山區、大安區</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21171443"/>
                  </a:ext>
                </a:extLst>
              </a:tr>
              <a:tr h="35751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dirty="0" err="1" smtClean="0"/>
                        <a:t>TotalAreaSize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總面積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938292297"/>
                  </a:ext>
                </a:extLst>
              </a:tr>
              <a:tr h="357513">
                <a:tc>
                  <a:txBody>
                    <a:bodyPr/>
                    <a:lstStyle/>
                    <a:p>
                      <a:pPr marL="0" lvl="0" indent="0" algn="l" rtl="0">
                        <a:lnSpc>
                          <a:spcPct val="115000"/>
                        </a:lnSpc>
                        <a:spcBef>
                          <a:spcPts val="600"/>
                        </a:spcBef>
                        <a:spcAft>
                          <a:spcPts val="0"/>
                        </a:spcAft>
                        <a:buSzPts val="3000"/>
                        <a:buNone/>
                      </a:pPr>
                      <a:r>
                        <a:rPr lang="en-US" altLang="zh-TW" sz="1200" dirty="0" smtClean="0"/>
                        <a:t>RegisterPurpose1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r>
                        <a:rPr lang="zh-TW" altLang="en-US" sz="1200" dirty="0" smtClean="0">
                          <a:latin typeface="微軟正黑體" panose="020B0604030504040204" pitchFamily="34" charset="-120"/>
                          <a:ea typeface="微軟正黑體" panose="020B0604030504040204" pitchFamily="34" charset="-120"/>
                        </a:rPr>
                        <a:t>主建物坪數</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15087736"/>
                  </a:ext>
                </a:extLst>
              </a:tr>
              <a:tr h="357513">
                <a:tc>
                  <a:txBody>
                    <a:bodyPr/>
                    <a:lstStyle/>
                    <a:p>
                      <a:pPr marL="0" lvl="0" indent="0" algn="l" rtl="0">
                        <a:lnSpc>
                          <a:spcPct val="115000"/>
                        </a:lnSpc>
                        <a:spcBef>
                          <a:spcPts val="600"/>
                        </a:spcBef>
                        <a:spcAft>
                          <a:spcPts val="0"/>
                        </a:spcAft>
                        <a:buSzPts val="3000"/>
                        <a:buNone/>
                      </a:pPr>
                      <a:r>
                        <a:rPr lang="en-US" altLang="zh-TW" sz="1200" dirty="0" smtClean="0"/>
                        <a:t>RegisterPurpose2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附屬建物坪數</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851200587"/>
                  </a:ext>
                </a:extLst>
              </a:tr>
              <a:tr h="368243">
                <a:tc>
                  <a:txBody>
                    <a:bodyPr/>
                    <a:lstStyle/>
                    <a:p>
                      <a:pPr marL="0" lvl="0" indent="0" algn="l" rtl="0">
                        <a:lnSpc>
                          <a:spcPct val="115000"/>
                        </a:lnSpc>
                        <a:spcBef>
                          <a:spcPts val="600"/>
                        </a:spcBef>
                        <a:spcAft>
                          <a:spcPts val="0"/>
                        </a:spcAft>
                        <a:buSzPts val="3000"/>
                        <a:buNone/>
                      </a:pPr>
                      <a:r>
                        <a:rPr lang="en-US" altLang="zh-TW" sz="1200" dirty="0" smtClean="0"/>
                        <a:t>RegisterPurpose3 </a:t>
                      </a:r>
                      <a:endParaRPr lang="da-DK" altLang="zh-TW"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公共設施坪數</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546595965"/>
                  </a:ext>
                </a:extLst>
              </a:tr>
              <a:tr h="36824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t>RegisterPurpose4 </a:t>
                      </a:r>
                      <a:endParaRPr lang="zh-TW" altLang="en-US" sz="1200" dirty="0" smtClean="0">
                        <a:latin typeface="微軟正黑體" panose="020B0604030504040204" pitchFamily="34" charset="-120"/>
                        <a:ea typeface="微軟正黑體" panose="020B0604030504040204" pitchFamily="34" charset="-120"/>
                      </a:endParaRPr>
                    </a:p>
                  </a:txBody>
                  <a:tcPr marL="91465" marR="91465" marT="45699" marB="45699"/>
                </a:tc>
                <a:tc>
                  <a:txBody>
                    <a:bodyPr/>
                    <a:lstStyle/>
                    <a:p>
                      <a:r>
                        <a:rPr lang="zh-TW" altLang="en-US" sz="1200" dirty="0" smtClean="0">
                          <a:latin typeface="微軟正黑體" panose="020B0604030504040204" pitchFamily="34" charset="-120"/>
                          <a:ea typeface="微軟正黑體" panose="020B0604030504040204" pitchFamily="34" charset="-120"/>
                        </a:rPr>
                        <a:t>其它</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42860968"/>
                  </a:ext>
                </a:extLst>
              </a:tr>
              <a:tr h="382574">
                <a:tc>
                  <a:txBody>
                    <a:bodyPr/>
                    <a:lstStyle/>
                    <a:p>
                      <a:pPr marL="0" lvl="0" indent="0" algn="l" rtl="0">
                        <a:lnSpc>
                          <a:spcPct val="115000"/>
                        </a:lnSpc>
                        <a:spcBef>
                          <a:spcPts val="600"/>
                        </a:spcBef>
                        <a:spcAft>
                          <a:spcPts val="0"/>
                        </a:spcAft>
                        <a:buSzPts val="3000"/>
                        <a:buNone/>
                      </a:pPr>
                      <a:r>
                        <a:rPr lang="en-US" altLang="zh-TW" sz="1200" dirty="0" err="1" smtClean="0"/>
                        <a:t>landSize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土地面積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220837048"/>
                  </a:ext>
                </a:extLst>
              </a:tr>
            </a:tbl>
          </a:graphicData>
        </a:graphic>
      </p:graphicFrame>
    </p:spTree>
    <p:extLst>
      <p:ext uri="{BB962C8B-B14F-4D97-AF65-F5344CB8AC3E}">
        <p14:creationId xmlns:p14="http://schemas.microsoft.com/office/powerpoint/2010/main" val="26878445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stretch>
            <a:fillRect/>
          </a:stretch>
        </p:blipFill>
        <p:spPr>
          <a:xfrm>
            <a:off x="4860032" y="2432666"/>
            <a:ext cx="3991843" cy="3874436"/>
          </a:xfrm>
          <a:prstGeom prst="rect">
            <a:avLst/>
          </a:prstGeom>
        </p:spPr>
      </p:pic>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資料前處理</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sz="3600" dirty="0" smtClean="0"/>
              <a:t>處理特徵值</a:t>
            </a:r>
            <a:endParaRPr lang="en-US" altLang="zh-TW" sz="3600" dirty="0" smtClean="0"/>
          </a:p>
          <a:p>
            <a:pPr lvl="1"/>
            <a:r>
              <a:rPr lang="zh-CN" altLang="en-US" dirty="0" smtClean="0">
                <a:latin typeface="微軟正黑體" panose="020B0604030504040204" pitchFamily="34" charset="-120"/>
                <a:ea typeface="微軟正黑體" panose="020B0604030504040204" pitchFamily="34" charset="-120"/>
              </a:rPr>
              <a:t>查看</a:t>
            </a:r>
            <a:r>
              <a:rPr lang="zh-TW" altLang="en-US" dirty="0" smtClean="0">
                <a:latin typeface="微軟正黑體" panose="020B0604030504040204" pitchFamily="34" charset="-120"/>
                <a:ea typeface="微軟正黑體" panose="020B0604030504040204" pitchFamily="34" charset="-120"/>
              </a:rPr>
              <a:t>每個特徵值的構成</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數字、字串</a:t>
            </a:r>
            <a:r>
              <a:rPr lang="en-US" altLang="zh-TW" dirty="0" smtClean="0">
                <a:latin typeface="微軟正黑體" panose="020B0604030504040204" pitchFamily="34" charset="-120"/>
                <a:ea typeface="微軟正黑體" panose="020B0604030504040204" pitchFamily="34" charset="-120"/>
              </a:rPr>
              <a:t>)</a:t>
            </a:r>
            <a:endParaRPr lang="zh-CN" altLang="en-US" dirty="0">
              <a:latin typeface="微軟正黑體" panose="020B0604030504040204" pitchFamily="34" charset="-120"/>
              <a:ea typeface="微軟正黑體" panose="020B0604030504040204" pitchFamily="34" charset="-120"/>
            </a:endParaRPr>
          </a:p>
          <a:p>
            <a:pPr lvl="1"/>
            <a:r>
              <a:rPr lang="zh-CN" altLang="en-US" dirty="0">
                <a:latin typeface="微軟正黑體" panose="020B0604030504040204" pitchFamily="34" charset="-120"/>
                <a:ea typeface="微軟正黑體" panose="020B0604030504040204" pitchFamily="34" charset="-120"/>
              </a:rPr>
              <a:t>查看</a:t>
            </a:r>
            <a:r>
              <a:rPr lang="zh-CN" altLang="en-US" dirty="0" smtClean="0">
                <a:latin typeface="微軟正黑體" panose="020B0604030504040204" pitchFamily="34" charset="-120"/>
                <a:ea typeface="微軟正黑體" panose="020B0604030504040204" pitchFamily="34" charset="-120"/>
              </a:rPr>
              <a:t>每</a:t>
            </a:r>
            <a:r>
              <a:rPr lang="zh-TW" altLang="en-US" dirty="0" smtClean="0">
                <a:latin typeface="微軟正黑體" panose="020B0604030504040204" pitchFamily="34" charset="-120"/>
                <a:ea typeface="微軟正黑體" panose="020B0604030504040204" pitchFamily="34" charset="-120"/>
              </a:rPr>
              <a:t>個特徵</a:t>
            </a:r>
            <a:r>
              <a:rPr lang="zh-TW" altLang="en-US" dirty="0">
                <a:latin typeface="微軟正黑體" panose="020B0604030504040204" pitchFamily="34" charset="-120"/>
                <a:ea typeface="微軟正黑體" panose="020B0604030504040204" pitchFamily="34" charset="-120"/>
              </a:rPr>
              <a:t>值</a:t>
            </a:r>
            <a:r>
              <a:rPr lang="zh-CN" altLang="en-US" dirty="0" smtClean="0">
                <a:latin typeface="微軟正黑體" panose="020B0604030504040204" pitchFamily="34" charset="-120"/>
                <a:ea typeface="微軟正黑體" panose="020B0604030504040204" pitchFamily="34" charset="-120"/>
              </a:rPr>
              <a:t>的</a:t>
            </a:r>
            <a:r>
              <a:rPr lang="zh-CN" altLang="en-US" dirty="0">
                <a:latin typeface="微軟正黑體" panose="020B0604030504040204" pitchFamily="34" charset="-120"/>
                <a:ea typeface="微軟正黑體" panose="020B0604030504040204" pitchFamily="34" charset="-120"/>
              </a:rPr>
              <a:t>分布</a:t>
            </a:r>
          </a:p>
          <a:p>
            <a:pPr lvl="1"/>
            <a:r>
              <a:rPr lang="zh-TW" altLang="en-US" dirty="0" smtClean="0">
                <a:latin typeface="微軟正黑體" panose="020B0604030504040204" pitchFamily="34" charset="-120"/>
                <a:ea typeface="微軟正黑體" panose="020B0604030504040204" pitchFamily="34" charset="-120"/>
              </a:rPr>
              <a:t>填補缺失值</a:t>
            </a:r>
            <a:endParaRPr lang="en-US" altLang="zh-TW" dirty="0" smtClean="0">
              <a:latin typeface="微軟正黑體" panose="020B0604030504040204" pitchFamily="34" charset="-120"/>
              <a:ea typeface="微軟正黑體" panose="020B0604030504040204" pitchFamily="34" charset="-120"/>
            </a:endParaRPr>
          </a:p>
          <a:p>
            <a:pPr lvl="2"/>
            <a:r>
              <a:rPr lang="zh-TW" altLang="en-US" dirty="0" smtClean="0">
                <a:latin typeface="微軟正黑體" panose="020B0604030504040204" pitchFamily="34" charset="-120"/>
                <a:ea typeface="微軟正黑體" panose="020B0604030504040204" pitchFamily="34" charset="-120"/>
              </a:rPr>
              <a:t>數字平均值寫入</a:t>
            </a:r>
            <a:endParaRPr lang="en-US" altLang="zh-TW" dirty="0" smtClean="0">
              <a:latin typeface="微軟正黑體" panose="020B0604030504040204" pitchFamily="34" charset="-120"/>
              <a:ea typeface="微軟正黑體" panose="020B0604030504040204" pitchFamily="34" charset="-120"/>
            </a:endParaRPr>
          </a:p>
          <a:p>
            <a:pPr lvl="2"/>
            <a:r>
              <a:rPr lang="zh-TW" altLang="en-US" dirty="0" smtClean="0">
                <a:latin typeface="微軟正黑體" panose="020B0604030504040204" pitchFamily="34" charset="-120"/>
                <a:ea typeface="微軟正黑體" panose="020B0604030504040204" pitchFamily="34" charset="-120"/>
              </a:rPr>
              <a:t>字串以最常出現的字回寫</a:t>
            </a:r>
            <a:endParaRPr lang="en-US" altLang="zh-TW" dirty="0" smtClean="0">
              <a:latin typeface="微軟正黑體" panose="020B0604030504040204" pitchFamily="34" charset="-120"/>
              <a:ea typeface="微軟正黑體" panose="020B0604030504040204" pitchFamily="34" charset="-120"/>
            </a:endParaRPr>
          </a:p>
          <a:p>
            <a:pPr lvl="1"/>
            <a:r>
              <a:rPr lang="zh-TW" altLang="en-US" dirty="0" smtClean="0">
                <a:latin typeface="微軟正黑體" panose="020B0604030504040204" pitchFamily="34" charset="-120"/>
                <a:ea typeface="微軟正黑體" panose="020B0604030504040204" pitchFamily="34" charset="-120"/>
              </a:rPr>
              <a:t>刪除異常值</a:t>
            </a:r>
            <a:endParaRPr lang="en-US" altLang="zh-TW" dirty="0" smtClean="0">
              <a:latin typeface="微軟正黑體" panose="020B0604030504040204" pitchFamily="34" charset="-120"/>
              <a:ea typeface="微軟正黑體" panose="020B0604030504040204" pitchFamily="34" charset="-120"/>
            </a:endParaRPr>
          </a:p>
          <a:p>
            <a:pPr lvl="2"/>
            <a:r>
              <a:rPr lang="zh-TW" altLang="en-US" dirty="0" smtClean="0">
                <a:latin typeface="微軟正黑體" panose="020B0604030504040204" pitchFamily="34" charset="-120"/>
                <a:ea typeface="微軟正黑體" panose="020B0604030504040204" pitchFamily="34" charset="-120"/>
              </a:rPr>
              <a:t>刪除</a:t>
            </a:r>
            <a:r>
              <a:rPr lang="en-US" altLang="zh-TW" dirty="0" err="1" smtClean="0">
                <a:latin typeface="微軟正黑體" panose="020B0604030504040204" pitchFamily="34" charset="-120"/>
                <a:ea typeface="微軟正黑體" panose="020B0604030504040204" pitchFamily="34" charset="-120"/>
              </a:rPr>
              <a:t>CityCode</a:t>
            </a:r>
            <a:r>
              <a:rPr lang="zh-TW" altLang="en-US" dirty="0" smtClean="0">
                <a:latin typeface="微軟正黑體" panose="020B0604030504040204" pitchFamily="34" charset="-120"/>
                <a:ea typeface="微軟正黑體" panose="020B0604030504040204" pitchFamily="34" charset="-120"/>
              </a:rPr>
              <a:t>的離群</a:t>
            </a:r>
            <a:r>
              <a:rPr lang="zh-TW" altLang="en-US" dirty="0">
                <a:latin typeface="微軟正黑體" panose="020B0604030504040204" pitchFamily="34" charset="-120"/>
                <a:ea typeface="微軟正黑體" panose="020B0604030504040204" pitchFamily="34" charset="-120"/>
              </a:rPr>
              <a:t>值</a:t>
            </a:r>
            <a:endParaRPr lang="en-US" altLang="zh-TW" dirty="0" smtClean="0">
              <a:latin typeface="微軟正黑體" panose="020B0604030504040204" pitchFamily="34" charset="-120"/>
              <a:ea typeface="微軟正黑體" panose="020B0604030504040204" pitchFamily="34" charset="-120"/>
            </a:endParaRPr>
          </a:p>
          <a:p>
            <a:pPr marL="382587" lvl="1" indent="0">
              <a:buNone/>
            </a:pPr>
            <a:endParaRPr lang="zh-TW" altLang="en-US" dirty="0">
              <a:latin typeface="微軟正黑體" panose="020B0604030504040204" pitchFamily="34" charset="-120"/>
              <a:ea typeface="微軟正黑體" panose="020B0604030504040204" pitchFamily="34" charset="-120"/>
            </a:endParaRPr>
          </a:p>
        </p:txBody>
      </p:sp>
      <p:sp>
        <p:nvSpPr>
          <p:cNvPr id="4" name="頁尾版面配置區 3"/>
          <p:cNvSpPr>
            <a:spLocks noGrp="1"/>
          </p:cNvSpPr>
          <p:nvPr>
            <p:ph type="ftr" sz="quarter" idx="11"/>
          </p:nvPr>
        </p:nvSpPr>
        <p:spPr/>
        <p:txBody>
          <a:bodyPr/>
          <a:lstStyle/>
          <a:p>
            <a:r>
              <a:rPr lang="zh-TW" altLang="en-US" dirty="0"/>
              <a:t>機密等級：密            日期：</a:t>
            </a:r>
            <a:r>
              <a:rPr lang="en-US" altLang="zh-TW" dirty="0"/>
              <a:t>2020/07/22</a:t>
            </a:r>
            <a:endParaRPr lang="zh-TW" altLang="en-US" dirty="0"/>
          </a:p>
        </p:txBody>
      </p:sp>
      <p:sp>
        <p:nvSpPr>
          <p:cNvPr id="7" name="橢圓 6"/>
          <p:cNvSpPr/>
          <p:nvPr/>
        </p:nvSpPr>
        <p:spPr bwMode="auto">
          <a:xfrm>
            <a:off x="5724128" y="2637706"/>
            <a:ext cx="216024" cy="216024"/>
          </a:xfrm>
          <a:prstGeom prst="ellipse">
            <a:avLst/>
          </a:prstGeom>
          <a:noFill/>
          <a:ln w="952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sng"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endParaRPr>
          </a:p>
        </p:txBody>
      </p:sp>
      <p:sp>
        <p:nvSpPr>
          <p:cNvPr id="8" name="橢圓 7"/>
          <p:cNvSpPr/>
          <p:nvPr/>
        </p:nvSpPr>
        <p:spPr bwMode="auto">
          <a:xfrm>
            <a:off x="8507375" y="2609744"/>
            <a:ext cx="216024" cy="216024"/>
          </a:xfrm>
          <a:prstGeom prst="ellipse">
            <a:avLst/>
          </a:prstGeom>
          <a:noFill/>
          <a:ln w="952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sng"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3856036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相關性分析</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dirty="0" smtClean="0"/>
              <a:t>列出特徵值與房價的相關性。</a:t>
            </a:r>
            <a:endParaRPr lang="en-US" altLang="zh-TW" dirty="0" smtClean="0"/>
          </a:p>
          <a:p>
            <a:r>
              <a:rPr lang="zh-TW" altLang="en-US" dirty="0" smtClean="0"/>
              <a:t>數值越接近</a:t>
            </a:r>
            <a:r>
              <a:rPr lang="en-US" altLang="zh-TW" dirty="0" smtClean="0"/>
              <a:t>1</a:t>
            </a:r>
            <a:r>
              <a:rPr lang="zh-TW" altLang="en-US" dirty="0" smtClean="0"/>
              <a:t>關聯性越高。</a:t>
            </a:r>
            <a:endParaRPr lang="zh-TW" altLang="en-US" dirty="0"/>
          </a:p>
        </p:txBody>
      </p:sp>
      <p:sp>
        <p:nvSpPr>
          <p:cNvPr id="4" name="頁尾版面配置區 3"/>
          <p:cNvSpPr>
            <a:spLocks noGrp="1"/>
          </p:cNvSpPr>
          <p:nvPr>
            <p:ph type="ftr" sz="quarter" idx="11"/>
          </p:nvPr>
        </p:nvSpPr>
        <p:spPr/>
        <p:txBody>
          <a:bodyPr/>
          <a:lstStyle/>
          <a:p>
            <a:pPr>
              <a:defRPr/>
            </a:pPr>
            <a:r>
              <a:rPr lang="zh-TW" altLang="en-US" smtClean="0"/>
              <a:t>機密等級：            日期：</a:t>
            </a:r>
            <a:r>
              <a:rPr lang="en-US" altLang="zh-TW" smtClean="0"/>
              <a:t>2016/10/01</a:t>
            </a:r>
            <a:endParaRPr lang="zh-TW" altLang="en-US" smtClean="0"/>
          </a:p>
          <a:p>
            <a:pPr>
              <a:defRPr/>
            </a:pPr>
            <a:endParaRPr lang="zh-TW" altLang="en-US"/>
          </a:p>
        </p:txBody>
      </p:sp>
      <p:graphicFrame>
        <p:nvGraphicFramePr>
          <p:cNvPr id="8" name="表格 7"/>
          <p:cNvGraphicFramePr>
            <a:graphicFrameLocks noGrp="1"/>
          </p:cNvGraphicFramePr>
          <p:nvPr>
            <p:extLst>
              <p:ext uri="{D42A27DB-BD31-4B8C-83A1-F6EECF244321}">
                <p14:modId xmlns:p14="http://schemas.microsoft.com/office/powerpoint/2010/main" val="3428971435"/>
              </p:ext>
            </p:extLst>
          </p:nvPr>
        </p:nvGraphicFramePr>
        <p:xfrm>
          <a:off x="5969929" y="868792"/>
          <a:ext cx="3077460" cy="5801932"/>
        </p:xfrm>
        <a:graphic>
          <a:graphicData uri="http://schemas.openxmlformats.org/drawingml/2006/table">
            <a:tbl>
              <a:tblPr firstRow="1" bandRow="1">
                <a:tableStyleId>{5C22544A-7EE6-4342-B048-85BDC9FD1C3A}</a:tableStyleId>
              </a:tblPr>
              <a:tblGrid>
                <a:gridCol w="2260240">
                  <a:extLst>
                    <a:ext uri="{9D8B030D-6E8A-4147-A177-3AD203B41FA5}">
                      <a16:colId xmlns:a16="http://schemas.microsoft.com/office/drawing/2014/main" val="1015451451"/>
                    </a:ext>
                  </a:extLst>
                </a:gridCol>
                <a:gridCol w="817220">
                  <a:extLst>
                    <a:ext uri="{9D8B030D-6E8A-4147-A177-3AD203B41FA5}">
                      <a16:colId xmlns:a16="http://schemas.microsoft.com/office/drawing/2014/main" val="2588319395"/>
                    </a:ext>
                  </a:extLst>
                </a:gridCol>
              </a:tblGrid>
              <a:tr h="370899">
                <a:tc>
                  <a:txBody>
                    <a:bodyPr/>
                    <a:lstStyle/>
                    <a:p>
                      <a:pPr algn="ctr"/>
                      <a:r>
                        <a:rPr lang="zh-TW" altLang="en-US" sz="1200" dirty="0" smtClean="0">
                          <a:latin typeface="微軟正黑體" panose="020B0604030504040204" pitchFamily="34" charset="-120"/>
                          <a:ea typeface="微軟正黑體" panose="020B0604030504040204" pitchFamily="34" charset="-120"/>
                        </a:rPr>
                        <a:t>特徵值</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zh-TW" altLang="en-US" sz="1200" dirty="0" smtClean="0">
                          <a:latin typeface="微軟正黑體" panose="020B0604030504040204" pitchFamily="34" charset="-120"/>
                          <a:ea typeface="微軟正黑體" panose="020B0604030504040204" pitchFamily="34" charset="-120"/>
                        </a:rPr>
                        <a:t>相關</a:t>
                      </a:r>
                      <a:endParaRPr lang="en-US" altLang="zh-TW" sz="1200" dirty="0" smtClean="0">
                        <a:latin typeface="微軟正黑體" panose="020B0604030504040204" pitchFamily="34" charset="-120"/>
                        <a:ea typeface="微軟正黑體" panose="020B0604030504040204" pitchFamily="34" charset="-120"/>
                      </a:endParaRPr>
                    </a:p>
                    <a:p>
                      <a:pPr algn="ctr"/>
                      <a:r>
                        <a:rPr lang="zh-TW" altLang="en-US" sz="1200" dirty="0" smtClean="0">
                          <a:latin typeface="微軟正黑體" panose="020B0604030504040204" pitchFamily="34" charset="-120"/>
                          <a:ea typeface="微軟正黑體" panose="020B0604030504040204" pitchFamily="34" charset="-120"/>
                        </a:rPr>
                        <a:t>係數</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19803436"/>
                  </a:ext>
                </a:extLst>
              </a:tr>
              <a:tr h="36009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dirty="0" smtClean="0">
                          <a:latin typeface="微軟正黑體" panose="020B0604030504040204" pitchFamily="34" charset="-120"/>
                          <a:ea typeface="微軟正黑體" panose="020B0604030504040204" pitchFamily="34" charset="-120"/>
                        </a:rPr>
                        <a:t>都市別</a:t>
                      </a:r>
                      <a:r>
                        <a:rPr lang="en-US" altLang="zh-TW" sz="1200" dirty="0" err="1" smtClean="0">
                          <a:latin typeface="微軟正黑體" panose="020B0604030504040204" pitchFamily="34" charset="-120"/>
                          <a:ea typeface="微軟正黑體" panose="020B0604030504040204" pitchFamily="34" charset="-120"/>
                        </a:rPr>
                        <a:t>CityCode</a:t>
                      </a:r>
                      <a:endParaRPr lang="zh-TW" altLang="en-US" sz="1200" dirty="0" smtClean="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0.55</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969066611"/>
                  </a:ext>
                </a:extLst>
              </a:tr>
              <a:tr h="36009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主建物坪數</a:t>
                      </a:r>
                      <a:r>
                        <a:rPr lang="en-US" altLang="zh-TW" sz="1200" kern="1200" dirty="0" smtClean="0">
                          <a:solidFill>
                            <a:schemeClr val="dk1"/>
                          </a:solidFill>
                          <a:latin typeface="微軟正黑體" panose="020B0604030504040204" pitchFamily="34" charset="-120"/>
                          <a:ea typeface="微軟正黑體" panose="020B0604030504040204" pitchFamily="34" charset="-120"/>
                          <a:cs typeface="+mn-cs"/>
                        </a:rPr>
                        <a:t>RegisterPurpose1</a:t>
                      </a:r>
                      <a:endPar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endParaRPr>
                    </a:p>
                  </a:txBody>
                  <a:tcPr marL="91465" marR="91465" marT="45699" marB="45699"/>
                </a:tc>
                <a:tc>
                  <a:txBody>
                    <a:bodyPr/>
                    <a:lstStyle/>
                    <a:p>
                      <a:pPr algn="ctr"/>
                      <a:r>
                        <a:rPr lang="en-US" altLang="zh-TW" sz="1200" dirty="0" smtClean="0">
                          <a:latin typeface="微軟正黑體" panose="020B0604030504040204" pitchFamily="34" charset="-120"/>
                          <a:ea typeface="微軟正黑體" panose="020B0604030504040204" pitchFamily="34" charset="-120"/>
                        </a:rPr>
                        <a:t>0.49</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90845214"/>
                  </a:ext>
                </a:extLst>
              </a:tr>
              <a:tr h="36009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臨路寬度</a:t>
                      </a: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RoadWide</a:t>
                      </a:r>
                      <a:endParaRPr lang="en-US" altLang="zh-TW" sz="1200" kern="1200" dirty="0" smtClean="0">
                        <a:solidFill>
                          <a:schemeClr val="dk1"/>
                        </a:solidFill>
                        <a:latin typeface="微軟正黑體" panose="020B0604030504040204" pitchFamily="34" charset="-120"/>
                        <a:ea typeface="微軟正黑體" panose="020B0604030504040204" pitchFamily="34" charset="-120"/>
                        <a:cs typeface="+mn-cs"/>
                      </a:endParaRPr>
                    </a:p>
                  </a:txBody>
                  <a:tcPr marL="91465" marR="91465" marT="45699" marB="45699"/>
                </a:tc>
                <a:tc>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en-US" altLang="zh-TW" sz="1200" dirty="0" smtClean="0">
                          <a:latin typeface="微軟正黑體" panose="020B0604030504040204" pitchFamily="34" charset="-120"/>
                          <a:ea typeface="微軟正黑體" panose="020B0604030504040204" pitchFamily="34" charset="-120"/>
                        </a:rPr>
                        <a:t>0.26</a:t>
                      </a:r>
                      <a:endParaRPr lang="zh-TW" altLang="en-US" sz="1200" dirty="0" smtClean="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1397060359"/>
                  </a:ext>
                </a:extLst>
              </a:tr>
              <a:tr h="36009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車位總價</a:t>
                      </a: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StallPrice</a:t>
                      </a:r>
                      <a:endPar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0.23</a:t>
                      </a:r>
                      <a:endParaRPr lang="zh-TW" altLang="en-US" sz="1200" dirty="0" smtClean="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1326335600"/>
                  </a:ext>
                </a:extLst>
              </a:tr>
              <a:tr h="36009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附屬建物坪數</a:t>
                      </a:r>
                      <a:r>
                        <a:rPr lang="en-US" altLang="zh-TW" sz="1200" kern="1200" dirty="0" smtClean="0">
                          <a:solidFill>
                            <a:schemeClr val="dk1"/>
                          </a:solidFill>
                          <a:latin typeface="微軟正黑體" panose="020B0604030504040204" pitchFamily="34" charset="-120"/>
                          <a:ea typeface="微軟正黑體" panose="020B0604030504040204" pitchFamily="34" charset="-120"/>
                          <a:cs typeface="+mn-cs"/>
                        </a:rPr>
                        <a:t>RegisterPurpose2</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marL="0" lvl="0" indent="0" algn="ctr"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0.20</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970749038"/>
                  </a:ext>
                </a:extLst>
              </a:tr>
              <a:tr h="370899">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總面積</a:t>
                      </a: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TotalAreaSize</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marL="0" lvl="0" indent="0" algn="ctr"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0.15</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237935306"/>
                  </a:ext>
                </a:extLst>
              </a:tr>
              <a:tr h="370899">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結構材料</a:t>
                      </a: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MaterialCode</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0.14</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1716969303"/>
                  </a:ext>
                </a:extLst>
              </a:tr>
              <a:tr h="338476">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土地面積</a:t>
                      </a: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landSize</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0.12</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465699345"/>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車位數</a:t>
                      </a: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StallNum</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0.09</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45418346"/>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使用狀況</a:t>
                      </a: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UsedState</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63" marR="91463" marT="45694" marB="45694"/>
                </a:tc>
                <a:tc>
                  <a:txBody>
                    <a:bodyPr/>
                    <a:lstStyle/>
                    <a:p>
                      <a:pPr marL="0" marR="0" lvl="0" indent="0" algn="ctr" defTabSz="767822" rtl="0" eaLnBrk="1" fontAlgn="auto" latinLnBrk="0" hangingPunct="1">
                        <a:lnSpc>
                          <a:spcPct val="100000"/>
                        </a:lnSpc>
                        <a:spcBef>
                          <a:spcPts val="0"/>
                        </a:spcBef>
                        <a:spcAft>
                          <a:spcPts val="0"/>
                        </a:spcAft>
                        <a:buClrTx/>
                        <a:buSzTx/>
                        <a:buFontTx/>
                        <a:buNone/>
                        <a:tabLst/>
                        <a:defRPr/>
                      </a:pPr>
                      <a:r>
                        <a:rPr lang="en-US" altLang="zh-TW" sz="1200" dirty="0" smtClean="0">
                          <a:latin typeface="微軟正黑體" panose="020B0604030504040204" pitchFamily="34" charset="-120"/>
                          <a:ea typeface="微軟正黑體" panose="020B0604030504040204" pitchFamily="34" charset="-120"/>
                        </a:rPr>
                        <a:t>0.09</a:t>
                      </a:r>
                      <a:endParaRPr lang="zh-TW" altLang="en-US" sz="1200" dirty="0" smtClean="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3008381135"/>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總樓層</a:t>
                      </a: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BuildTotalLevel</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63" marR="91463" marT="45694" marB="45694"/>
                </a:tc>
                <a:tc>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en-US" altLang="zh-TW" sz="1200" dirty="0" smtClean="0">
                          <a:latin typeface="微軟正黑體" panose="020B0604030504040204" pitchFamily="34" charset="-120"/>
                          <a:ea typeface="微軟正黑體" panose="020B0604030504040204" pitchFamily="34" charset="-120"/>
                        </a:rPr>
                        <a:t>0.07</a:t>
                      </a:r>
                      <a:endParaRPr lang="zh-TW" altLang="en-US" sz="1200" dirty="0" smtClean="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2022761378"/>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房屋編號</a:t>
                      </a:r>
                      <a:r>
                        <a:rPr lang="en-US" altLang="zh-TW" sz="1200" kern="1200" dirty="0" smtClean="0">
                          <a:solidFill>
                            <a:schemeClr val="dk1"/>
                          </a:solidFill>
                          <a:latin typeface="微軟正黑體" panose="020B0604030504040204" pitchFamily="34" charset="-120"/>
                          <a:ea typeface="微軟正黑體" panose="020B0604030504040204" pitchFamily="34" charset="-120"/>
                          <a:cs typeface="+mn-cs"/>
                        </a:rPr>
                        <a:t>Id</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0.04</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1178342089"/>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車位坪數</a:t>
                      </a: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StallAreaSize</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0.00</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3056818735"/>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smtClean="0">
                          <a:solidFill>
                            <a:schemeClr val="dk1"/>
                          </a:solidFill>
                          <a:latin typeface="微軟正黑體" panose="020B0604030504040204" pitchFamily="34" charset="-120"/>
                          <a:ea typeface="微軟正黑體" panose="020B0604030504040204" pitchFamily="34" charset="-120"/>
                          <a:cs typeface="+mn-cs"/>
                        </a:rPr>
                        <a:t>RegisterPurpose4</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其它</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0.00</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3085427097"/>
                  </a:ext>
                </a:extLst>
              </a:tr>
            </a:tbl>
          </a:graphicData>
        </a:graphic>
      </p:graphicFrame>
      <p:pic>
        <p:nvPicPr>
          <p:cNvPr id="9" name="圖片 8"/>
          <p:cNvPicPr>
            <a:picLocks noChangeAspect="1"/>
          </p:cNvPicPr>
          <p:nvPr/>
        </p:nvPicPr>
        <p:blipFill>
          <a:blip r:embed="rId2"/>
          <a:stretch>
            <a:fillRect/>
          </a:stretch>
        </p:blipFill>
        <p:spPr>
          <a:xfrm>
            <a:off x="65319" y="1845618"/>
            <a:ext cx="5730817" cy="5031248"/>
          </a:xfrm>
          <a:prstGeom prst="rect">
            <a:avLst/>
          </a:prstGeom>
        </p:spPr>
      </p:pic>
    </p:spTree>
    <p:extLst>
      <p:ext uri="{BB962C8B-B14F-4D97-AF65-F5344CB8AC3E}">
        <p14:creationId xmlns:p14="http://schemas.microsoft.com/office/powerpoint/2010/main" val="22125577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stretch>
            <a:fillRect/>
          </a:stretch>
        </p:blipFill>
        <p:spPr>
          <a:xfrm>
            <a:off x="2905100" y="1413570"/>
            <a:ext cx="6112974" cy="3888432"/>
          </a:xfrm>
          <a:prstGeom prst="rect">
            <a:avLst/>
          </a:prstGeom>
        </p:spPr>
      </p:pic>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建立</a:t>
            </a:r>
            <a:r>
              <a:rPr lang="zh-TW" altLang="en-US" sz="2800" b="1" dirty="0">
                <a:solidFill>
                  <a:schemeClr val="tx1"/>
                </a:solidFill>
              </a:rPr>
              <a:t>與</a:t>
            </a:r>
            <a:r>
              <a:rPr lang="zh-TW" altLang="en-US" sz="2800" b="1" dirty="0" smtClean="0">
                <a:solidFill>
                  <a:schemeClr val="tx1"/>
                </a:solidFill>
              </a:rPr>
              <a:t>分</a:t>
            </a:r>
            <a:r>
              <a:rPr lang="zh-TW" altLang="en-US" sz="2800" b="1" dirty="0">
                <a:solidFill>
                  <a:schemeClr val="tx1"/>
                </a:solidFill>
              </a:rPr>
              <a:t>析</a:t>
            </a:r>
            <a:r>
              <a:rPr lang="zh-TW" altLang="en-US" sz="2800" b="1" dirty="0" smtClean="0">
                <a:solidFill>
                  <a:schemeClr val="tx1"/>
                </a:solidFill>
              </a:rPr>
              <a:t>模型</a:t>
            </a:r>
            <a:r>
              <a:rPr lang="en-US" altLang="zh-TW" sz="2800" b="1" dirty="0" smtClean="0">
                <a:solidFill>
                  <a:schemeClr val="tx1"/>
                </a:solidFill>
              </a:rPr>
              <a:t>-1</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dirty="0" smtClean="0"/>
              <a:t>採用線性回歸建立模型。</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smtClean="0"/>
          </a:p>
          <a:p>
            <a:r>
              <a:rPr lang="zh-TW" altLang="en-US" dirty="0" smtClean="0"/>
              <a:t>結果分析</a:t>
            </a:r>
            <a:r>
              <a:rPr lang="en-US" altLang="zh-TW" dirty="0" smtClean="0"/>
              <a:t>:</a:t>
            </a:r>
          </a:p>
          <a:p>
            <a:pPr lvl="1"/>
            <a:r>
              <a:rPr lang="zh-TW" altLang="en-US" sz="1600" dirty="0" smtClean="0">
                <a:latin typeface="微軟正黑體" panose="020B0604030504040204" pitchFamily="34" charset="-120"/>
                <a:ea typeface="微軟正黑體" panose="020B0604030504040204" pitchFamily="34" charset="-120"/>
              </a:rPr>
              <a:t>均方根誤差</a:t>
            </a:r>
            <a:r>
              <a:rPr lang="en-US" altLang="zh-TW" sz="1600" dirty="0" smtClean="0">
                <a:latin typeface="微軟正黑體" panose="020B0604030504040204" pitchFamily="34" charset="-120"/>
                <a:ea typeface="微軟正黑體" panose="020B0604030504040204" pitchFamily="34" charset="-120"/>
              </a:rPr>
              <a:t>(RMSE):</a:t>
            </a:r>
            <a:r>
              <a:rPr lang="en-US" altLang="zh-TW" sz="1600" dirty="0" smtClean="0">
                <a:solidFill>
                  <a:srgbClr val="FF0000"/>
                </a:solidFill>
                <a:latin typeface="微軟正黑體" panose="020B0604030504040204" pitchFamily="34" charset="-120"/>
                <a:ea typeface="微軟正黑體" panose="020B0604030504040204" pitchFamily="34" charset="-120"/>
              </a:rPr>
              <a:t>10353629</a:t>
            </a:r>
            <a:r>
              <a:rPr lang="en-US" altLang="zh-TW" sz="1600" dirty="0" smtClean="0">
                <a:latin typeface="微軟正黑體" panose="020B0604030504040204" pitchFamily="34" charset="-120"/>
                <a:ea typeface="微軟正黑體" panose="020B0604030504040204" pitchFamily="34" charset="-120"/>
              </a:rPr>
              <a:t>(</a:t>
            </a:r>
            <a:r>
              <a:rPr lang="zh-TW" altLang="en-US" sz="1600" dirty="0" smtClean="0">
                <a:latin typeface="微軟正黑體" panose="020B0604030504040204" pitchFamily="34" charset="-120"/>
                <a:ea typeface="微軟正黑體" panose="020B0604030504040204" pitchFamily="34" charset="-120"/>
              </a:rPr>
              <a:t>一千多萬</a:t>
            </a:r>
            <a:r>
              <a:rPr lang="en-US" altLang="zh-TW" sz="1600" dirty="0" smtClean="0">
                <a:latin typeface="微軟正黑體" panose="020B0604030504040204" pitchFamily="34" charset="-120"/>
                <a:ea typeface="微軟正黑體" panose="020B0604030504040204" pitchFamily="34" charset="-120"/>
              </a:rPr>
              <a:t>)</a:t>
            </a:r>
          </a:p>
          <a:p>
            <a:pPr lvl="1"/>
            <a:r>
              <a:rPr lang="zh-TW" altLang="en-US" sz="1600" dirty="0" smtClean="0">
                <a:latin typeface="微軟正黑體" panose="020B0604030504040204" pitchFamily="34" charset="-120"/>
                <a:ea typeface="微軟正黑體" panose="020B0604030504040204" pitchFamily="34" charset="-120"/>
              </a:rPr>
              <a:t>決定係數</a:t>
            </a:r>
            <a:r>
              <a:rPr lang="en-US" altLang="zh-TW" sz="1600" dirty="0" smtClean="0">
                <a:latin typeface="微軟正黑體" panose="020B0604030504040204" pitchFamily="34" charset="-120"/>
                <a:ea typeface="微軟正黑體" panose="020B0604030504040204" pitchFamily="34" charset="-120"/>
              </a:rPr>
              <a:t>(R Squared):</a:t>
            </a:r>
            <a:r>
              <a:rPr lang="en-US" altLang="zh-TW" sz="1600" dirty="0" smtClean="0">
                <a:solidFill>
                  <a:srgbClr val="FF0000"/>
                </a:solidFill>
                <a:latin typeface="微軟正黑體" panose="020B0604030504040204" pitchFamily="34" charset="-120"/>
                <a:ea typeface="微軟正黑體" panose="020B0604030504040204" pitchFamily="34" charset="-120"/>
              </a:rPr>
              <a:t>0.35</a:t>
            </a:r>
            <a:endParaRPr lang="zh-TW" altLang="en-US" dirty="0">
              <a:latin typeface="微軟正黑體" panose="020B0604030504040204" pitchFamily="34" charset="-120"/>
              <a:ea typeface="微軟正黑體" panose="020B0604030504040204" pitchFamily="34" charset="-120"/>
            </a:endParaRPr>
          </a:p>
        </p:txBody>
      </p:sp>
      <p:sp>
        <p:nvSpPr>
          <p:cNvPr id="4" name="頁尾版面配置區 3"/>
          <p:cNvSpPr>
            <a:spLocks noGrp="1"/>
          </p:cNvSpPr>
          <p:nvPr>
            <p:ph type="ftr" sz="quarter" idx="11"/>
          </p:nvPr>
        </p:nvSpPr>
        <p:spPr/>
        <p:txBody>
          <a:bodyPr/>
          <a:lstStyle/>
          <a:p>
            <a:r>
              <a:rPr lang="zh-TW" altLang="en-US" dirty="0"/>
              <a:t>機密等級：密            日期：</a:t>
            </a:r>
            <a:r>
              <a:rPr lang="en-US" altLang="zh-TW" dirty="0"/>
              <a:t>2020/07/22</a:t>
            </a:r>
            <a:endParaRPr lang="zh-TW" altLang="en-US" dirty="0"/>
          </a:p>
        </p:txBody>
      </p:sp>
    </p:spTree>
    <p:extLst>
      <p:ext uri="{BB962C8B-B14F-4D97-AF65-F5344CB8AC3E}">
        <p14:creationId xmlns:p14="http://schemas.microsoft.com/office/powerpoint/2010/main" val="30305488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smtClean="0">
                <a:solidFill>
                  <a:schemeClr val="tx1"/>
                </a:solidFill>
              </a:rPr>
              <a:t>-</a:t>
            </a:r>
            <a:r>
              <a:rPr lang="zh-TW" altLang="en-US" sz="2800" b="1" dirty="0" smtClean="0">
                <a:solidFill>
                  <a:schemeClr val="tx1"/>
                </a:solidFill>
              </a:rPr>
              <a:t>建立</a:t>
            </a:r>
            <a:r>
              <a:rPr lang="zh-TW" altLang="en-US" sz="2800" b="1" dirty="0">
                <a:solidFill>
                  <a:schemeClr val="tx1"/>
                </a:solidFill>
              </a:rPr>
              <a:t>與分析</a:t>
            </a:r>
            <a:r>
              <a:rPr lang="zh-TW" altLang="en-US" sz="2800" b="1" dirty="0" smtClean="0">
                <a:solidFill>
                  <a:schemeClr val="tx1"/>
                </a:solidFill>
              </a:rPr>
              <a:t>模型</a:t>
            </a:r>
            <a:r>
              <a:rPr lang="en-US" altLang="zh-TW" sz="2800" b="1" dirty="0" smtClean="0">
                <a:solidFill>
                  <a:schemeClr val="tx1"/>
                </a:solidFill>
              </a:rPr>
              <a:t>-2</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dirty="0" smtClean="0"/>
              <a:t>採用</a:t>
            </a:r>
            <a:r>
              <a:rPr lang="en-US" altLang="zh-TW" dirty="0" err="1" smtClean="0"/>
              <a:t>XGBoost</a:t>
            </a:r>
            <a:r>
              <a:rPr lang="zh-TW" altLang="en-US" dirty="0" smtClean="0"/>
              <a:t>算法。</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pPr marL="0" indent="0">
              <a:buNone/>
            </a:pPr>
            <a:endParaRPr lang="en-US" altLang="zh-TW" dirty="0" smtClean="0"/>
          </a:p>
          <a:p>
            <a:r>
              <a:rPr lang="zh-TW" altLang="en-US" dirty="0" smtClean="0"/>
              <a:t>結果分析</a:t>
            </a:r>
            <a:r>
              <a:rPr lang="en-US" altLang="zh-TW" dirty="0" smtClean="0"/>
              <a:t>:</a:t>
            </a:r>
          </a:p>
          <a:p>
            <a:pPr lvl="1"/>
            <a:r>
              <a:rPr lang="zh-TW" altLang="en-US" sz="1600" dirty="0" smtClean="0">
                <a:latin typeface="微軟正黑體" panose="020B0604030504040204" pitchFamily="34" charset="-120"/>
                <a:ea typeface="微軟正黑體" panose="020B0604030504040204" pitchFamily="34" charset="-120"/>
              </a:rPr>
              <a:t>均方根誤差</a:t>
            </a:r>
            <a:r>
              <a:rPr lang="en-US" altLang="zh-TW" sz="1600" dirty="0" smtClean="0">
                <a:latin typeface="微軟正黑體" panose="020B0604030504040204" pitchFamily="34" charset="-120"/>
                <a:ea typeface="微軟正黑體" panose="020B0604030504040204" pitchFamily="34" charset="-120"/>
              </a:rPr>
              <a:t>(RMSE):</a:t>
            </a:r>
            <a:r>
              <a:rPr lang="en-US" altLang="zh-TW" sz="1600" dirty="0" smtClean="0">
                <a:solidFill>
                  <a:srgbClr val="FF0000"/>
                </a:solidFill>
                <a:latin typeface="微軟正黑體" panose="020B0604030504040204" pitchFamily="34" charset="-120"/>
                <a:ea typeface="微軟正黑體" panose="020B0604030504040204" pitchFamily="34" charset="-120"/>
              </a:rPr>
              <a:t>6765913</a:t>
            </a:r>
            <a:r>
              <a:rPr lang="en-US" altLang="zh-TW" sz="1600" dirty="0" smtClean="0">
                <a:latin typeface="微軟正黑體" panose="020B0604030504040204" pitchFamily="34" charset="-120"/>
                <a:ea typeface="微軟正黑體" panose="020B0604030504040204" pitchFamily="34" charset="-120"/>
              </a:rPr>
              <a:t>(</a:t>
            </a:r>
            <a:r>
              <a:rPr lang="zh-TW" altLang="en-US" sz="1600" dirty="0" smtClean="0">
                <a:latin typeface="微軟正黑體" panose="020B0604030504040204" pitchFamily="34" charset="-120"/>
                <a:ea typeface="微軟正黑體" panose="020B0604030504040204" pitchFamily="34" charset="-120"/>
              </a:rPr>
              <a:t>六百萬多萬</a:t>
            </a:r>
            <a:r>
              <a:rPr lang="en-US" altLang="zh-TW" sz="1600" dirty="0" smtClean="0">
                <a:latin typeface="微軟正黑體" panose="020B0604030504040204" pitchFamily="34" charset="-120"/>
                <a:ea typeface="微軟正黑體" panose="020B0604030504040204" pitchFamily="34" charset="-120"/>
              </a:rPr>
              <a:t>)</a:t>
            </a:r>
          </a:p>
          <a:p>
            <a:pPr lvl="1"/>
            <a:r>
              <a:rPr lang="zh-TW" altLang="en-US" sz="1600" dirty="0" smtClean="0">
                <a:latin typeface="微軟正黑體" panose="020B0604030504040204" pitchFamily="34" charset="-120"/>
                <a:ea typeface="微軟正黑體" panose="020B0604030504040204" pitchFamily="34" charset="-120"/>
              </a:rPr>
              <a:t>決定係數</a:t>
            </a:r>
            <a:r>
              <a:rPr lang="en-US" altLang="zh-TW" sz="1600" dirty="0" smtClean="0">
                <a:latin typeface="微軟正黑體" panose="020B0604030504040204" pitchFamily="34" charset="-120"/>
                <a:ea typeface="微軟正黑體" panose="020B0604030504040204" pitchFamily="34" charset="-120"/>
              </a:rPr>
              <a:t>(R Squared):</a:t>
            </a:r>
            <a:r>
              <a:rPr lang="en-US" altLang="zh-TW" sz="1600" dirty="0" smtClean="0">
                <a:solidFill>
                  <a:srgbClr val="FF0000"/>
                </a:solidFill>
                <a:latin typeface="微軟正黑體" panose="020B0604030504040204" pitchFamily="34" charset="-120"/>
                <a:ea typeface="微軟正黑體" panose="020B0604030504040204" pitchFamily="34" charset="-120"/>
              </a:rPr>
              <a:t>0.59</a:t>
            </a:r>
            <a:endParaRPr lang="en-US" altLang="zh-TW" dirty="0" smtClean="0">
              <a:latin typeface="微軟正黑體" panose="020B0604030504040204" pitchFamily="34" charset="-120"/>
              <a:ea typeface="微軟正黑體" panose="020B0604030504040204" pitchFamily="34" charset="-120"/>
            </a:endParaRPr>
          </a:p>
        </p:txBody>
      </p:sp>
      <p:sp>
        <p:nvSpPr>
          <p:cNvPr id="4" name="頁尾版面配置區 3"/>
          <p:cNvSpPr>
            <a:spLocks noGrp="1"/>
          </p:cNvSpPr>
          <p:nvPr>
            <p:ph type="ftr" sz="quarter" idx="11"/>
          </p:nvPr>
        </p:nvSpPr>
        <p:spPr/>
        <p:txBody>
          <a:bodyPr/>
          <a:lstStyle/>
          <a:p>
            <a:r>
              <a:rPr lang="zh-TW" altLang="en-US" dirty="0"/>
              <a:t>機密等級：密            日期：</a:t>
            </a:r>
            <a:r>
              <a:rPr lang="en-US" altLang="zh-TW" dirty="0"/>
              <a:t>2020/07/22</a:t>
            </a:r>
            <a:endParaRPr lang="zh-TW" altLang="en-US" dirty="0"/>
          </a:p>
        </p:txBody>
      </p:sp>
      <p:pic>
        <p:nvPicPr>
          <p:cNvPr id="7" name="圖片 6"/>
          <p:cNvPicPr>
            <a:picLocks noChangeAspect="1"/>
          </p:cNvPicPr>
          <p:nvPr/>
        </p:nvPicPr>
        <p:blipFill>
          <a:blip r:embed="rId2"/>
          <a:stretch>
            <a:fillRect/>
          </a:stretch>
        </p:blipFill>
        <p:spPr>
          <a:xfrm>
            <a:off x="3131840" y="1215649"/>
            <a:ext cx="5956371" cy="3888432"/>
          </a:xfrm>
          <a:prstGeom prst="rect">
            <a:avLst/>
          </a:prstGeom>
        </p:spPr>
      </p:pic>
    </p:spTree>
    <p:extLst>
      <p:ext uri="{BB962C8B-B14F-4D97-AF65-F5344CB8AC3E}">
        <p14:creationId xmlns:p14="http://schemas.microsoft.com/office/powerpoint/2010/main" val="17981804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stretch>
            <a:fillRect/>
          </a:stretch>
        </p:blipFill>
        <p:spPr>
          <a:xfrm>
            <a:off x="3135734" y="1829468"/>
            <a:ext cx="5984737" cy="3847331"/>
          </a:xfrm>
          <a:prstGeom prst="rect">
            <a:avLst/>
          </a:prstGeom>
        </p:spPr>
      </p:pic>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a:solidFill>
                  <a:schemeClr val="tx1"/>
                </a:solidFill>
              </a:rPr>
              <a:t>建立與分析模型</a:t>
            </a:r>
            <a:r>
              <a:rPr lang="en-US" altLang="zh-TW" sz="2800" b="1" dirty="0" smtClean="0">
                <a:solidFill>
                  <a:schemeClr val="tx1"/>
                </a:solidFill>
              </a:rPr>
              <a:t>-3</a:t>
            </a:r>
            <a:endParaRPr lang="zh-TW" altLang="en-US" sz="2800" dirty="0"/>
          </a:p>
        </p:txBody>
      </p:sp>
      <p:sp>
        <p:nvSpPr>
          <p:cNvPr id="3" name="內容版面配置區 2"/>
          <p:cNvSpPr>
            <a:spLocks noGrp="1"/>
          </p:cNvSpPr>
          <p:nvPr>
            <p:ph sz="quarter" idx="10"/>
          </p:nvPr>
        </p:nvSpPr>
        <p:spPr/>
        <p:txBody>
          <a:bodyPr/>
          <a:lstStyle/>
          <a:p>
            <a:r>
              <a:rPr lang="zh-TW" altLang="en-US" dirty="0"/>
              <a:t>採用</a:t>
            </a:r>
            <a:r>
              <a:rPr lang="en-US" altLang="zh-TW" dirty="0" err="1"/>
              <a:t>XGBoost</a:t>
            </a:r>
            <a:r>
              <a:rPr lang="zh-TW" altLang="en-US" dirty="0"/>
              <a:t>算法。</a:t>
            </a:r>
            <a:endParaRPr lang="en-US" altLang="zh-TW" dirty="0"/>
          </a:p>
          <a:p>
            <a:r>
              <a:rPr lang="zh-TW" altLang="en-US" dirty="0" smtClean="0"/>
              <a:t>排除房價高於</a:t>
            </a:r>
            <a:r>
              <a:rPr lang="en-US" altLang="zh-TW" dirty="0" smtClean="0"/>
              <a:t>8000</a:t>
            </a:r>
            <a:r>
              <a:rPr lang="zh-TW" altLang="en-US" dirty="0" smtClean="0"/>
              <a:t>萬及低於</a:t>
            </a:r>
            <a:r>
              <a:rPr lang="en-US" altLang="zh-TW" dirty="0" smtClean="0"/>
              <a:t>300</a:t>
            </a:r>
            <a:r>
              <a:rPr lang="zh-TW" altLang="en-US" dirty="0" smtClean="0"/>
              <a:t>萬的資料。</a:t>
            </a:r>
            <a:endParaRPr lang="en-US" altLang="zh-TW" dirty="0" smtClean="0"/>
          </a:p>
          <a:p>
            <a:r>
              <a:rPr lang="zh-TW" altLang="en-US" dirty="0" smtClean="0"/>
              <a:t>增加都市別權重，提升六都。</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r>
              <a:rPr lang="zh-TW" altLang="en-US" dirty="0"/>
              <a:t>結果分析</a:t>
            </a:r>
            <a:r>
              <a:rPr lang="en-US" altLang="zh-TW" dirty="0"/>
              <a:t>:</a:t>
            </a:r>
          </a:p>
          <a:p>
            <a:pPr lvl="1"/>
            <a:r>
              <a:rPr lang="zh-TW" altLang="en-US" sz="1600" dirty="0">
                <a:latin typeface="微軟正黑體" panose="020B0604030504040204" pitchFamily="34" charset="-120"/>
                <a:ea typeface="微軟正黑體" panose="020B0604030504040204" pitchFamily="34" charset="-120"/>
              </a:rPr>
              <a:t>均方根誤差</a:t>
            </a:r>
            <a:r>
              <a:rPr lang="en-US" altLang="zh-TW" sz="1600" dirty="0">
                <a:latin typeface="微軟正黑體" panose="020B0604030504040204" pitchFamily="34" charset="-120"/>
                <a:ea typeface="微軟正黑體" panose="020B0604030504040204" pitchFamily="34" charset="-120"/>
              </a:rPr>
              <a:t>(RMSE</a:t>
            </a:r>
            <a:r>
              <a:rPr lang="en-US" altLang="zh-TW" sz="1600" dirty="0" smtClean="0">
                <a:latin typeface="微軟正黑體" panose="020B0604030504040204" pitchFamily="34" charset="-120"/>
                <a:ea typeface="微軟正黑體" panose="020B0604030504040204" pitchFamily="34" charset="-120"/>
              </a:rPr>
              <a:t>):</a:t>
            </a:r>
            <a:r>
              <a:rPr lang="en-US" altLang="zh-TW" sz="1600" dirty="0" smtClean="0">
                <a:solidFill>
                  <a:srgbClr val="FF0000"/>
                </a:solidFill>
                <a:latin typeface="微軟正黑體" panose="020B0604030504040204" pitchFamily="34" charset="-120"/>
                <a:ea typeface="微軟正黑體" panose="020B0604030504040204" pitchFamily="34" charset="-120"/>
              </a:rPr>
              <a:t>1244003</a:t>
            </a:r>
            <a:r>
              <a:rPr lang="en-US" altLang="zh-TW" sz="1600" dirty="0" smtClean="0">
                <a:latin typeface="微軟正黑體" panose="020B0604030504040204" pitchFamily="34" charset="-120"/>
                <a:ea typeface="微軟正黑體" panose="020B0604030504040204" pitchFamily="34" charset="-120"/>
              </a:rPr>
              <a:t>(</a:t>
            </a:r>
            <a:r>
              <a:rPr lang="zh-TW" altLang="en-US" sz="1600" dirty="0" smtClean="0">
                <a:latin typeface="微軟正黑體" panose="020B0604030504040204" pitchFamily="34" charset="-120"/>
                <a:ea typeface="微軟正黑體" panose="020B0604030504040204" pitchFamily="34" charset="-120"/>
              </a:rPr>
              <a:t>一百二十多萬</a:t>
            </a:r>
            <a:r>
              <a:rPr lang="en-US" altLang="zh-TW" sz="1600" dirty="0" smtClean="0">
                <a:latin typeface="微軟正黑體" panose="020B0604030504040204" pitchFamily="34" charset="-120"/>
                <a:ea typeface="微軟正黑體" panose="020B0604030504040204" pitchFamily="34" charset="-120"/>
              </a:rPr>
              <a:t>)</a:t>
            </a:r>
            <a:endParaRPr lang="en-US" altLang="zh-TW" sz="1600" dirty="0">
              <a:latin typeface="微軟正黑體" panose="020B0604030504040204" pitchFamily="34" charset="-120"/>
              <a:ea typeface="微軟正黑體" panose="020B0604030504040204" pitchFamily="34" charset="-120"/>
            </a:endParaRPr>
          </a:p>
          <a:p>
            <a:pPr lvl="1"/>
            <a:r>
              <a:rPr lang="zh-TW" altLang="en-US" sz="1600" dirty="0">
                <a:latin typeface="微軟正黑體" panose="020B0604030504040204" pitchFamily="34" charset="-120"/>
                <a:ea typeface="微軟正黑體" panose="020B0604030504040204" pitchFamily="34" charset="-120"/>
              </a:rPr>
              <a:t>決定係數</a:t>
            </a:r>
            <a:r>
              <a:rPr lang="en-US" altLang="zh-TW" sz="1600" dirty="0">
                <a:latin typeface="微軟正黑體" panose="020B0604030504040204" pitchFamily="34" charset="-120"/>
                <a:ea typeface="微軟正黑體" panose="020B0604030504040204" pitchFamily="34" charset="-120"/>
              </a:rPr>
              <a:t>(R Squared):</a:t>
            </a:r>
            <a:r>
              <a:rPr lang="en-US" altLang="zh-TW" sz="1600" dirty="0" smtClean="0">
                <a:solidFill>
                  <a:srgbClr val="FF0000"/>
                </a:solidFill>
                <a:latin typeface="微軟正黑體" panose="020B0604030504040204" pitchFamily="34" charset="-120"/>
                <a:ea typeface="微軟正黑體" panose="020B0604030504040204" pitchFamily="34" charset="-120"/>
              </a:rPr>
              <a:t>0.79</a:t>
            </a:r>
            <a:endParaRPr lang="en-US" altLang="zh-TW" dirty="0">
              <a:latin typeface="微軟正黑體" panose="020B0604030504040204" pitchFamily="34" charset="-120"/>
              <a:ea typeface="微軟正黑體" panose="020B0604030504040204" pitchFamily="34" charset="-120"/>
            </a:endParaRPr>
          </a:p>
          <a:p>
            <a:endParaRPr lang="zh-TW" altLang="en-US" dirty="0"/>
          </a:p>
        </p:txBody>
      </p:sp>
      <p:sp>
        <p:nvSpPr>
          <p:cNvPr id="4" name="頁尾版面配置區 3"/>
          <p:cNvSpPr>
            <a:spLocks noGrp="1"/>
          </p:cNvSpPr>
          <p:nvPr>
            <p:ph type="ftr" sz="quarter" idx="11"/>
          </p:nvPr>
        </p:nvSpPr>
        <p:spPr/>
        <p:txBody>
          <a:bodyPr/>
          <a:lstStyle/>
          <a:p>
            <a:r>
              <a:rPr lang="zh-TW" altLang="en-US" dirty="0"/>
              <a:t>機密等級：密            日期：</a:t>
            </a:r>
            <a:r>
              <a:rPr lang="en-US" altLang="zh-TW" dirty="0"/>
              <a:t>2020/07/22</a:t>
            </a:r>
            <a:endParaRPr lang="zh-TW" altLang="en-US" dirty="0"/>
          </a:p>
        </p:txBody>
      </p:sp>
    </p:spTree>
    <p:extLst>
      <p:ext uri="{BB962C8B-B14F-4D97-AF65-F5344CB8AC3E}">
        <p14:creationId xmlns:p14="http://schemas.microsoft.com/office/powerpoint/2010/main" val="60320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預測資料</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dirty="0" smtClean="0"/>
              <a:t>依據測試資料預測房價。</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smtClean="0"/>
          </a:p>
          <a:p>
            <a:endParaRPr lang="en-US" altLang="zh-TW" dirty="0"/>
          </a:p>
          <a:p>
            <a:r>
              <a:rPr lang="zh-TW" altLang="en-US" dirty="0" smtClean="0"/>
              <a:t>與測試資料</a:t>
            </a:r>
            <a:r>
              <a:rPr lang="en-US" altLang="zh-TW" dirty="0" smtClean="0"/>
              <a:t>(2020/01/01</a:t>
            </a:r>
            <a:r>
              <a:rPr lang="zh-TW" altLang="en-US" dirty="0" smtClean="0"/>
              <a:t>～至今</a:t>
            </a:r>
            <a:r>
              <a:rPr lang="en-US" altLang="zh-TW" dirty="0" smtClean="0"/>
              <a:t>)</a:t>
            </a:r>
            <a:r>
              <a:rPr lang="zh-TW" altLang="en-US" dirty="0" smtClean="0"/>
              <a:t>比對</a:t>
            </a:r>
            <a:endParaRPr lang="en-US" altLang="zh-TW" dirty="0" smtClean="0"/>
          </a:p>
          <a:p>
            <a:r>
              <a:rPr lang="zh-TW" altLang="en-US" dirty="0" smtClean="0"/>
              <a:t>筆數</a:t>
            </a:r>
            <a:r>
              <a:rPr lang="en-US" altLang="zh-TW" dirty="0" smtClean="0"/>
              <a:t>:831</a:t>
            </a:r>
            <a:r>
              <a:rPr lang="zh-TW" altLang="en-US" dirty="0" smtClean="0"/>
              <a:t>。</a:t>
            </a:r>
            <a:endParaRPr lang="en-US" altLang="zh-TW" dirty="0" smtClean="0"/>
          </a:p>
          <a:p>
            <a:pPr lvl="1"/>
            <a:r>
              <a:rPr lang="zh-TW" altLang="en-US" sz="1600" dirty="0" smtClean="0">
                <a:latin typeface="微軟正黑體" panose="020B0604030504040204" pitchFamily="34" charset="-120"/>
                <a:ea typeface="微軟正黑體" panose="020B0604030504040204" pitchFamily="34" charset="-120"/>
              </a:rPr>
              <a:t>均方根誤差</a:t>
            </a:r>
            <a:r>
              <a:rPr lang="en-US" altLang="zh-TW" sz="1600" dirty="0" smtClean="0">
                <a:latin typeface="微軟正黑體" panose="020B0604030504040204" pitchFamily="34" charset="-120"/>
                <a:ea typeface="微軟正黑體" panose="020B0604030504040204" pitchFamily="34" charset="-120"/>
              </a:rPr>
              <a:t>(RMSE):</a:t>
            </a:r>
            <a:r>
              <a:rPr lang="en-US" altLang="zh-TW" sz="1600" dirty="0" smtClean="0">
                <a:solidFill>
                  <a:srgbClr val="FF0000"/>
                </a:solidFill>
                <a:latin typeface="微軟正黑體" panose="020B0604030504040204" pitchFamily="34" charset="-120"/>
                <a:ea typeface="微軟正黑體" panose="020B0604030504040204" pitchFamily="34" charset="-120"/>
              </a:rPr>
              <a:t>1625863</a:t>
            </a:r>
            <a:r>
              <a:rPr lang="en-US" altLang="zh-TW" sz="1600" dirty="0" smtClean="0">
                <a:latin typeface="微軟正黑體" panose="020B0604030504040204" pitchFamily="34" charset="-120"/>
                <a:ea typeface="微軟正黑體" panose="020B0604030504040204" pitchFamily="34" charset="-120"/>
              </a:rPr>
              <a:t>(</a:t>
            </a:r>
            <a:r>
              <a:rPr lang="zh-TW" altLang="en-US" sz="1600" dirty="0" smtClean="0">
                <a:latin typeface="微軟正黑體" panose="020B0604030504040204" pitchFamily="34" charset="-120"/>
                <a:ea typeface="微軟正黑體" panose="020B0604030504040204" pitchFamily="34" charset="-120"/>
              </a:rPr>
              <a:t>一百六十多萬</a:t>
            </a:r>
            <a:r>
              <a:rPr lang="en-US" altLang="zh-TW" sz="1600" dirty="0" smtClean="0">
                <a:latin typeface="微軟正黑體" panose="020B0604030504040204" pitchFamily="34" charset="-120"/>
                <a:ea typeface="微軟正黑體" panose="020B0604030504040204" pitchFamily="34" charset="-120"/>
              </a:rPr>
              <a:t>)</a:t>
            </a:r>
          </a:p>
          <a:p>
            <a:pPr lvl="1"/>
            <a:r>
              <a:rPr lang="zh-TW" altLang="en-US" sz="1600" dirty="0" smtClean="0">
                <a:latin typeface="微軟正黑體" panose="020B0604030504040204" pitchFamily="34" charset="-120"/>
                <a:ea typeface="微軟正黑體" panose="020B0604030504040204" pitchFamily="34" charset="-120"/>
              </a:rPr>
              <a:t>決定係數</a:t>
            </a:r>
            <a:r>
              <a:rPr lang="en-US" altLang="zh-TW" sz="1600" dirty="0">
                <a:latin typeface="微軟正黑體" panose="020B0604030504040204" pitchFamily="34" charset="-120"/>
                <a:ea typeface="微軟正黑體" panose="020B0604030504040204" pitchFamily="34" charset="-120"/>
              </a:rPr>
              <a:t>(</a:t>
            </a:r>
            <a:r>
              <a:rPr lang="en-US" altLang="zh-TW" sz="1600" dirty="0" smtClean="0">
                <a:latin typeface="微軟正黑體" panose="020B0604030504040204" pitchFamily="34" charset="-120"/>
                <a:ea typeface="微軟正黑體" panose="020B0604030504040204" pitchFamily="34" charset="-120"/>
              </a:rPr>
              <a:t>R Squared</a:t>
            </a:r>
            <a:r>
              <a:rPr lang="en-US" altLang="zh-TW" sz="1600" dirty="0">
                <a:latin typeface="微軟正黑體" panose="020B0604030504040204" pitchFamily="34" charset="-120"/>
                <a:ea typeface="微軟正黑體" panose="020B0604030504040204" pitchFamily="34" charset="-120"/>
              </a:rPr>
              <a:t>):</a:t>
            </a:r>
            <a:r>
              <a:rPr lang="en-US" altLang="zh-TW" sz="1600" dirty="0" smtClean="0">
                <a:solidFill>
                  <a:srgbClr val="FF0000"/>
                </a:solidFill>
                <a:latin typeface="微軟正黑體" panose="020B0604030504040204" pitchFamily="34" charset="-120"/>
                <a:ea typeface="微軟正黑體" panose="020B0604030504040204" pitchFamily="34" charset="-120"/>
              </a:rPr>
              <a:t>0.77</a:t>
            </a:r>
            <a:endParaRPr lang="en-US" altLang="zh-TW" dirty="0">
              <a:latin typeface="微軟正黑體" panose="020B0604030504040204" pitchFamily="34" charset="-120"/>
              <a:ea typeface="微軟正黑體" panose="020B0604030504040204" pitchFamily="34" charset="-120"/>
            </a:endParaRPr>
          </a:p>
          <a:p>
            <a:endParaRPr lang="zh-TW" altLang="en-US" dirty="0"/>
          </a:p>
        </p:txBody>
      </p:sp>
      <p:sp>
        <p:nvSpPr>
          <p:cNvPr id="4" name="頁尾版面配置區 3"/>
          <p:cNvSpPr>
            <a:spLocks noGrp="1"/>
          </p:cNvSpPr>
          <p:nvPr>
            <p:ph type="ftr" sz="quarter" idx="11"/>
          </p:nvPr>
        </p:nvSpPr>
        <p:spPr/>
        <p:txBody>
          <a:bodyPr/>
          <a:lstStyle/>
          <a:p>
            <a:r>
              <a:rPr lang="zh-TW" altLang="en-US" dirty="0"/>
              <a:t>機密等級：密            日期：</a:t>
            </a:r>
            <a:r>
              <a:rPr lang="en-US" altLang="zh-TW" dirty="0"/>
              <a:t>2020/07/22</a:t>
            </a:r>
            <a:endParaRPr lang="zh-TW" altLang="en-US" dirty="0"/>
          </a:p>
        </p:txBody>
      </p:sp>
      <p:pic>
        <p:nvPicPr>
          <p:cNvPr id="7" name="圖片 6"/>
          <p:cNvPicPr>
            <a:picLocks noChangeAspect="1"/>
          </p:cNvPicPr>
          <p:nvPr/>
        </p:nvPicPr>
        <p:blipFill>
          <a:blip r:embed="rId2"/>
          <a:stretch>
            <a:fillRect/>
          </a:stretch>
        </p:blipFill>
        <p:spPr>
          <a:xfrm>
            <a:off x="1115616" y="1629594"/>
            <a:ext cx="2543175" cy="2238375"/>
          </a:xfrm>
          <a:prstGeom prst="rect">
            <a:avLst/>
          </a:prstGeom>
        </p:spPr>
      </p:pic>
      <p:pic>
        <p:nvPicPr>
          <p:cNvPr id="5" name="圖片 4"/>
          <p:cNvPicPr>
            <a:picLocks noChangeAspect="1"/>
          </p:cNvPicPr>
          <p:nvPr/>
        </p:nvPicPr>
        <p:blipFill>
          <a:blip r:embed="rId3"/>
          <a:stretch>
            <a:fillRect/>
          </a:stretch>
        </p:blipFill>
        <p:spPr>
          <a:xfrm>
            <a:off x="4644008" y="1053529"/>
            <a:ext cx="4229472" cy="3892013"/>
          </a:xfrm>
          <a:prstGeom prst="rect">
            <a:avLst/>
          </a:prstGeom>
        </p:spPr>
      </p:pic>
    </p:spTree>
    <p:extLst>
      <p:ext uri="{BB962C8B-B14F-4D97-AF65-F5344CB8AC3E}">
        <p14:creationId xmlns:p14="http://schemas.microsoft.com/office/powerpoint/2010/main" val="36434251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3059832" y="765498"/>
            <a:ext cx="6559550" cy="43926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nSpc>
                <a:spcPct val="150000"/>
              </a:lnSpc>
              <a:spcBef>
                <a:spcPct val="0"/>
              </a:spcBef>
              <a:spcAft>
                <a:spcPts val="504"/>
              </a:spcAft>
              <a:buFontTx/>
              <a:buNone/>
              <a:defRPr/>
            </a:pPr>
            <a:r>
              <a:rPr lang="zh-TW" altLang="en-US" sz="3600" b="1" dirty="0" smtClean="0"/>
              <a:t>結論分析</a:t>
            </a:r>
            <a:endParaRPr lang="en-US" altLang="zh-TW" sz="3600" b="1"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a:solidFill>
                  <a:srgbClr val="0070C0"/>
                </a:solidFill>
              </a:rPr>
              <a:t>波士頓房價</a:t>
            </a:r>
            <a:r>
              <a:rPr lang="en-US" altLang="zh-TW" dirty="0">
                <a:solidFill>
                  <a:srgbClr val="0070C0"/>
                </a:solidFill>
              </a:rPr>
              <a:t>vs</a:t>
            </a:r>
            <a:r>
              <a:rPr lang="zh-TW" altLang="en-US" dirty="0">
                <a:solidFill>
                  <a:srgbClr val="0070C0"/>
                </a:solidFill>
              </a:rPr>
              <a:t>放款</a:t>
            </a:r>
            <a:r>
              <a:rPr lang="zh-TW" altLang="en-US" dirty="0" smtClean="0">
                <a:solidFill>
                  <a:srgbClr val="0070C0"/>
                </a:solidFill>
              </a:rPr>
              <a:t>資料</a:t>
            </a:r>
            <a:endParaRPr lang="en-US" altLang="zh-TW" dirty="0" smtClean="0">
              <a:solidFill>
                <a:srgbClr val="0070C0"/>
              </a:solidFill>
            </a:endParaRPr>
          </a:p>
          <a:p>
            <a:pPr marL="287933" indent="-287933">
              <a:lnSpc>
                <a:spcPct val="150000"/>
              </a:lnSpc>
              <a:spcBef>
                <a:spcPct val="0"/>
              </a:spcBef>
              <a:spcAft>
                <a:spcPts val="504"/>
              </a:spcAft>
              <a:buFont typeface="Wingdings" panose="05000000000000000000" pitchFamily="2" charset="2"/>
              <a:buChar char="Ø"/>
              <a:defRPr/>
            </a:pPr>
            <a:r>
              <a:rPr lang="zh-TW" altLang="en-US" dirty="0" smtClean="0">
                <a:solidFill>
                  <a:srgbClr val="0070C0"/>
                </a:solidFill>
              </a:rPr>
              <a:t>總結</a:t>
            </a:r>
            <a:endParaRPr lang="en-US" altLang="zh-TW" dirty="0" smtClean="0">
              <a:solidFill>
                <a:srgbClr val="0070C0"/>
              </a:solidFill>
            </a:endParaRPr>
          </a:p>
        </p:txBody>
      </p:sp>
      <p:sp>
        <p:nvSpPr>
          <p:cNvPr id="31747"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TW" altLang="en-US"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rPr>
              <a:t>機密等級：密            日期：</a:t>
            </a:r>
            <a:r>
              <a:rPr kumimoji="1" lang="en-US" altLang="zh-TW"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rPr>
              <a:t>2020/07/22</a:t>
            </a:r>
            <a:endParaRPr kumimoji="1" lang="zh-TW" altLang="en-US"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21647668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smtClean="0">
                <a:solidFill>
                  <a:schemeClr val="tx1"/>
                </a:solidFill>
              </a:rPr>
              <a:t>波士頓房價</a:t>
            </a:r>
            <a:r>
              <a:rPr lang="en-US" altLang="zh-TW" sz="2800" b="1" dirty="0" smtClean="0">
                <a:solidFill>
                  <a:schemeClr val="tx1"/>
                </a:solidFill>
              </a:rPr>
              <a:t>vs</a:t>
            </a:r>
            <a:r>
              <a:rPr lang="zh-TW" altLang="en-US" sz="2800" b="1" dirty="0">
                <a:solidFill>
                  <a:schemeClr val="tx1"/>
                </a:solidFill>
              </a:rPr>
              <a:t>放款</a:t>
            </a:r>
            <a:r>
              <a:rPr lang="zh-TW" altLang="en-US" sz="2800" b="1" dirty="0" smtClean="0">
                <a:solidFill>
                  <a:schemeClr val="tx1"/>
                </a:solidFill>
              </a:rPr>
              <a:t>資料</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dirty="0" smtClean="0"/>
              <a:t>預測結果比較</a:t>
            </a:r>
            <a:r>
              <a:rPr lang="en-US" altLang="zh-TW" dirty="0" smtClean="0"/>
              <a:t>:</a:t>
            </a:r>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smtClean="0"/>
          </a:p>
          <a:p>
            <a:endParaRPr lang="en-US" altLang="zh-TW" dirty="0" smtClean="0"/>
          </a:p>
          <a:p>
            <a:r>
              <a:rPr lang="zh-TW" altLang="en-US" dirty="0" smtClean="0"/>
              <a:t>特徵值比較</a:t>
            </a:r>
            <a:r>
              <a:rPr lang="en-US" altLang="zh-TW" dirty="0" smtClean="0"/>
              <a:t>:</a:t>
            </a:r>
          </a:p>
          <a:p>
            <a:endParaRPr lang="en-US" altLang="zh-TW" dirty="0"/>
          </a:p>
          <a:p>
            <a:endParaRPr lang="en-US" altLang="zh-TW" dirty="0" smtClean="0"/>
          </a:p>
          <a:p>
            <a:endParaRPr lang="en-US" altLang="zh-TW" dirty="0"/>
          </a:p>
          <a:p>
            <a:endParaRPr lang="en-US" altLang="zh-TW" dirty="0" smtClean="0"/>
          </a:p>
          <a:p>
            <a:endParaRPr lang="zh-TW" altLang="en-US" dirty="0"/>
          </a:p>
        </p:txBody>
      </p:sp>
      <p:sp>
        <p:nvSpPr>
          <p:cNvPr id="4" name="頁尾版面配置區 3"/>
          <p:cNvSpPr>
            <a:spLocks noGrp="1"/>
          </p:cNvSpPr>
          <p:nvPr>
            <p:ph type="ftr" sz="quarter" idx="11"/>
          </p:nvPr>
        </p:nvSpPr>
        <p:spPr/>
        <p:txBody>
          <a:bodyPr/>
          <a:lstStyle/>
          <a:p>
            <a:r>
              <a:rPr lang="zh-TW" altLang="en-US" dirty="0"/>
              <a:t>機密等級：密            日期：</a:t>
            </a:r>
            <a:r>
              <a:rPr lang="en-US" altLang="zh-TW" dirty="0"/>
              <a:t>2020/07/22</a:t>
            </a:r>
            <a:endParaRPr lang="zh-TW" altLang="en-US" dirty="0"/>
          </a:p>
        </p:txBody>
      </p:sp>
      <p:graphicFrame>
        <p:nvGraphicFramePr>
          <p:cNvPr id="5" name="表格 4"/>
          <p:cNvGraphicFramePr>
            <a:graphicFrameLocks noGrp="1"/>
          </p:cNvGraphicFramePr>
          <p:nvPr>
            <p:extLst>
              <p:ext uri="{D42A27DB-BD31-4B8C-83A1-F6EECF244321}">
                <p14:modId xmlns:p14="http://schemas.microsoft.com/office/powerpoint/2010/main" val="2935812358"/>
              </p:ext>
            </p:extLst>
          </p:nvPr>
        </p:nvGraphicFramePr>
        <p:xfrm>
          <a:off x="971600" y="1629594"/>
          <a:ext cx="6696744" cy="3151316"/>
        </p:xfrm>
        <a:graphic>
          <a:graphicData uri="http://schemas.openxmlformats.org/drawingml/2006/table">
            <a:tbl>
              <a:tblPr firstRow="1" bandRow="1">
                <a:tableStyleId>{93296810-A885-4BE3-A3E7-6D5BEEA58F35}</a:tableStyleId>
              </a:tblPr>
              <a:tblGrid>
                <a:gridCol w="1674186">
                  <a:extLst>
                    <a:ext uri="{9D8B030D-6E8A-4147-A177-3AD203B41FA5}">
                      <a16:colId xmlns:a16="http://schemas.microsoft.com/office/drawing/2014/main" val="3786433048"/>
                    </a:ext>
                  </a:extLst>
                </a:gridCol>
                <a:gridCol w="1674186">
                  <a:extLst>
                    <a:ext uri="{9D8B030D-6E8A-4147-A177-3AD203B41FA5}">
                      <a16:colId xmlns:a16="http://schemas.microsoft.com/office/drawing/2014/main" val="3933861853"/>
                    </a:ext>
                  </a:extLst>
                </a:gridCol>
                <a:gridCol w="1674186">
                  <a:extLst>
                    <a:ext uri="{9D8B030D-6E8A-4147-A177-3AD203B41FA5}">
                      <a16:colId xmlns:a16="http://schemas.microsoft.com/office/drawing/2014/main" val="2703040368"/>
                    </a:ext>
                  </a:extLst>
                </a:gridCol>
                <a:gridCol w="1674186">
                  <a:extLst>
                    <a:ext uri="{9D8B030D-6E8A-4147-A177-3AD203B41FA5}">
                      <a16:colId xmlns:a16="http://schemas.microsoft.com/office/drawing/2014/main" val="4106888986"/>
                    </a:ext>
                  </a:extLst>
                </a:gridCol>
              </a:tblGrid>
              <a:tr h="450188">
                <a:tc>
                  <a:txBody>
                    <a:bodyPr/>
                    <a:lstStyle/>
                    <a:p>
                      <a:pPr algn="ctr"/>
                      <a:r>
                        <a:rPr lang="zh-TW" altLang="en-US" sz="1600" dirty="0" smtClean="0">
                          <a:latin typeface="微軟正黑體" panose="020B0604030504040204" pitchFamily="34" charset="-120"/>
                          <a:ea typeface="微軟正黑體" panose="020B0604030504040204" pitchFamily="34" charset="-120"/>
                        </a:rPr>
                        <a:t>調整</a:t>
                      </a:r>
                      <a:r>
                        <a:rPr lang="en-US" altLang="zh-TW" sz="1600" dirty="0" smtClean="0">
                          <a:latin typeface="微軟正黑體" panose="020B0604030504040204" pitchFamily="34" charset="-120"/>
                          <a:ea typeface="微軟正黑體" panose="020B0604030504040204" pitchFamily="34" charset="-120"/>
                        </a:rPr>
                        <a:t>&amp;</a:t>
                      </a:r>
                      <a:r>
                        <a:rPr lang="zh-TW" altLang="en-US" sz="1600" dirty="0" smtClean="0">
                          <a:latin typeface="微軟正黑體" panose="020B0604030504040204" pitchFamily="34" charset="-120"/>
                          <a:ea typeface="微軟正黑體" panose="020B0604030504040204" pitchFamily="34" charset="-120"/>
                        </a:rPr>
                        <a:t>模型</a:t>
                      </a:r>
                      <a:endParaRPr lang="zh-TW" altLang="en-US" sz="16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1600" dirty="0" smtClean="0">
                          <a:latin typeface="微軟正黑體" panose="020B0604030504040204" pitchFamily="34" charset="-120"/>
                          <a:ea typeface="微軟正黑體" panose="020B0604030504040204" pitchFamily="34" charset="-120"/>
                        </a:rPr>
                        <a:t>評估方式</a:t>
                      </a:r>
                      <a:endParaRPr lang="zh-TW" altLang="en-US" sz="16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1600" dirty="0" smtClean="0">
                          <a:latin typeface="微軟正黑體" panose="020B0604030504040204" pitchFamily="34" charset="-120"/>
                          <a:ea typeface="微軟正黑體" panose="020B0604030504040204" pitchFamily="34" charset="-120"/>
                        </a:rPr>
                        <a:t>波士頓房價</a:t>
                      </a:r>
                      <a:endParaRPr lang="zh-TW" altLang="en-US" sz="16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1600" dirty="0" smtClean="0">
                          <a:latin typeface="微軟正黑體" panose="020B0604030504040204" pitchFamily="34" charset="-120"/>
                          <a:ea typeface="微軟正黑體" panose="020B0604030504040204" pitchFamily="34" charset="-120"/>
                        </a:rPr>
                        <a:t>放款資料</a:t>
                      </a:r>
                      <a:endParaRPr lang="zh-TW" altLang="en-US" sz="1600"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435230608"/>
                  </a:ext>
                </a:extLst>
              </a:tr>
              <a:tr h="450188">
                <a:tc rowSpan="2">
                  <a:txBody>
                    <a:bodyPr/>
                    <a:lstStyle/>
                    <a:p>
                      <a:pPr algn="ctr"/>
                      <a:r>
                        <a:rPr lang="zh-TW" altLang="en-US" sz="1600" dirty="0" smtClean="0">
                          <a:latin typeface="微軟正黑體" panose="020B0604030504040204" pitchFamily="34" charset="-120"/>
                          <a:ea typeface="微軟正黑體" panose="020B0604030504040204" pitchFamily="34" charset="-120"/>
                        </a:rPr>
                        <a:t>線性回歸</a:t>
                      </a:r>
                      <a:endParaRPr lang="zh-TW" altLang="en-US" sz="16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1400" dirty="0" smtClean="0">
                          <a:latin typeface="微軟正黑體" panose="020B0604030504040204" pitchFamily="34" charset="-120"/>
                          <a:ea typeface="微軟正黑體" panose="020B0604030504040204" pitchFamily="34" charset="-120"/>
                        </a:rPr>
                        <a:t>均方根誤差</a:t>
                      </a:r>
                      <a:endParaRPr lang="zh-TW" altLang="en-US" sz="1400" dirty="0">
                        <a:latin typeface="微軟正黑體" panose="020B0604030504040204" pitchFamily="34" charset="-120"/>
                        <a:ea typeface="微軟正黑體" panose="020B0604030504040204" pitchFamily="34" charset="-120"/>
                      </a:endParaRPr>
                    </a:p>
                  </a:txBody>
                  <a:tcPr anchor="ctr"/>
                </a:tc>
                <a:tc>
                  <a:txBody>
                    <a:bodyPr/>
                    <a:lstStyle/>
                    <a:p>
                      <a:pPr algn="r"/>
                      <a:r>
                        <a:rPr lang="en-US" altLang="zh-TW" sz="1400" dirty="0" smtClean="0">
                          <a:latin typeface="微軟正黑體" panose="020B0604030504040204" pitchFamily="34" charset="-120"/>
                          <a:ea typeface="微軟正黑體" panose="020B0604030504040204" pitchFamily="34" charset="-120"/>
                        </a:rPr>
                        <a:t>35638</a:t>
                      </a:r>
                      <a:endParaRPr lang="zh-TW" altLang="en-US" sz="1400" dirty="0">
                        <a:latin typeface="微軟正黑體" panose="020B0604030504040204" pitchFamily="34" charset="-120"/>
                        <a:ea typeface="微軟正黑體" panose="020B0604030504040204" pitchFamily="34" charset="-120"/>
                      </a:endParaRPr>
                    </a:p>
                  </a:txBody>
                  <a:tcPr anchor="ctr"/>
                </a:tc>
                <a:tc>
                  <a:txBody>
                    <a:bodyPr/>
                    <a:lstStyle/>
                    <a:p>
                      <a:pPr algn="r"/>
                      <a:r>
                        <a:rPr lang="en-US" altLang="zh-TW" sz="1400" dirty="0" smtClean="0">
                          <a:latin typeface="微軟正黑體" panose="020B0604030504040204" pitchFamily="34" charset="-120"/>
                          <a:ea typeface="微軟正黑體" panose="020B0604030504040204" pitchFamily="34" charset="-120"/>
                        </a:rPr>
                        <a:t>10353629</a:t>
                      </a:r>
                      <a:endParaRPr lang="zh-TW" altLang="en-US" sz="1400"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2505213532"/>
                  </a:ext>
                </a:extLst>
              </a:tr>
              <a:tr h="450188">
                <a:tc vMerge="1">
                  <a:txBody>
                    <a:bodyPr/>
                    <a:lstStyle/>
                    <a:p>
                      <a:pPr algn="ctr"/>
                      <a:endParaRPr lang="zh-TW" altLang="en-US" dirty="0"/>
                    </a:p>
                  </a:txBody>
                  <a:tcPr/>
                </a:tc>
                <a:tc>
                  <a:txBody>
                    <a:bodyPr/>
                    <a:lstStyle/>
                    <a:p>
                      <a:pPr algn="ctr"/>
                      <a:r>
                        <a:rPr lang="zh-TW" altLang="en-US" sz="1400" dirty="0" smtClean="0">
                          <a:latin typeface="微軟正黑體" panose="020B0604030504040204" pitchFamily="34" charset="-120"/>
                          <a:ea typeface="微軟正黑體" panose="020B0604030504040204" pitchFamily="34" charset="-120"/>
                        </a:rPr>
                        <a:t>決定係數</a:t>
                      </a:r>
                      <a:endParaRPr lang="zh-TW" altLang="en-US" sz="1400" dirty="0">
                        <a:latin typeface="微軟正黑體" panose="020B0604030504040204" pitchFamily="34" charset="-120"/>
                        <a:ea typeface="微軟正黑體" panose="020B0604030504040204" pitchFamily="34" charset="-120"/>
                      </a:endParaRPr>
                    </a:p>
                  </a:txBody>
                  <a:tcPr anchor="ctr"/>
                </a:tc>
                <a:tc>
                  <a:txBody>
                    <a:bodyPr/>
                    <a:lstStyle/>
                    <a:p>
                      <a:pPr algn="r"/>
                      <a:r>
                        <a:rPr lang="en-US" altLang="zh-TW" sz="1400" dirty="0" smtClean="0">
                          <a:latin typeface="微軟正黑體" panose="020B0604030504040204" pitchFamily="34" charset="-120"/>
                          <a:ea typeface="微軟正黑體" panose="020B0604030504040204" pitchFamily="34" charset="-120"/>
                        </a:rPr>
                        <a:t>0.82</a:t>
                      </a:r>
                      <a:endParaRPr lang="zh-TW" altLang="en-US" sz="1400" dirty="0">
                        <a:latin typeface="微軟正黑體" panose="020B0604030504040204" pitchFamily="34" charset="-120"/>
                        <a:ea typeface="微軟正黑體" panose="020B0604030504040204" pitchFamily="34" charset="-120"/>
                      </a:endParaRPr>
                    </a:p>
                  </a:txBody>
                  <a:tcPr anchor="ctr"/>
                </a:tc>
                <a:tc>
                  <a:txBody>
                    <a:bodyPr/>
                    <a:lstStyle/>
                    <a:p>
                      <a:pPr algn="r"/>
                      <a:r>
                        <a:rPr lang="en-US" altLang="zh-TW" sz="1400" dirty="0" smtClean="0">
                          <a:latin typeface="微軟正黑體" panose="020B0604030504040204" pitchFamily="34" charset="-120"/>
                          <a:ea typeface="微軟正黑體" panose="020B0604030504040204" pitchFamily="34" charset="-120"/>
                        </a:rPr>
                        <a:t>0.35</a:t>
                      </a:r>
                      <a:endParaRPr lang="zh-TW" altLang="en-US" sz="1400"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1033714023"/>
                  </a:ext>
                </a:extLst>
              </a:tr>
              <a:tr h="450188">
                <a:tc rowSpan="2">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en-US" altLang="zh-TW" sz="1600" dirty="0" err="1" smtClean="0">
                          <a:latin typeface="微軟正黑體" panose="020B0604030504040204" pitchFamily="34" charset="-120"/>
                          <a:ea typeface="微軟正黑體" panose="020B0604030504040204" pitchFamily="34" charset="-120"/>
                        </a:rPr>
                        <a:t>XGBoost</a:t>
                      </a:r>
                      <a:endParaRPr lang="zh-TW" altLang="en-US" sz="1600" dirty="0" smtClean="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1400" dirty="0" smtClean="0">
                          <a:latin typeface="微軟正黑體" panose="020B0604030504040204" pitchFamily="34" charset="-120"/>
                          <a:ea typeface="微軟正黑體" panose="020B0604030504040204" pitchFamily="34" charset="-120"/>
                        </a:rPr>
                        <a:t>均方根誤差</a:t>
                      </a:r>
                      <a:endParaRPr lang="zh-TW" altLang="en-US" sz="1400" dirty="0">
                        <a:latin typeface="微軟正黑體" panose="020B0604030504040204" pitchFamily="34" charset="-120"/>
                        <a:ea typeface="微軟正黑體" panose="020B0604030504040204" pitchFamily="34" charset="-120"/>
                      </a:endParaRPr>
                    </a:p>
                  </a:txBody>
                  <a:tcPr anchor="ctr"/>
                </a:tc>
                <a:tc>
                  <a:txBody>
                    <a:bodyPr/>
                    <a:lstStyle/>
                    <a:p>
                      <a:pPr algn="r"/>
                      <a:r>
                        <a:rPr lang="en-US" altLang="zh-TW" sz="1400" dirty="0" smtClean="0">
                          <a:latin typeface="微軟正黑體" panose="020B0604030504040204" pitchFamily="34" charset="-120"/>
                          <a:ea typeface="微軟正黑體" panose="020B0604030504040204" pitchFamily="34" charset="-120"/>
                        </a:rPr>
                        <a:t>30263</a:t>
                      </a:r>
                      <a:endParaRPr lang="zh-TW" altLang="en-US" sz="1400" dirty="0">
                        <a:latin typeface="微軟正黑體" panose="020B0604030504040204" pitchFamily="34" charset="-120"/>
                        <a:ea typeface="微軟正黑體" panose="020B0604030504040204" pitchFamily="34" charset="-120"/>
                      </a:endParaRPr>
                    </a:p>
                  </a:txBody>
                  <a:tcPr anchor="ctr"/>
                </a:tc>
                <a:tc>
                  <a:txBody>
                    <a:bodyPr/>
                    <a:lstStyle/>
                    <a:p>
                      <a:pPr algn="r"/>
                      <a:r>
                        <a:rPr lang="en-US" altLang="zh-TW" sz="1400" dirty="0" smtClean="0">
                          <a:latin typeface="微軟正黑體" panose="020B0604030504040204" pitchFamily="34" charset="-120"/>
                          <a:ea typeface="微軟正黑體" panose="020B0604030504040204" pitchFamily="34" charset="-120"/>
                        </a:rPr>
                        <a:t>6765913</a:t>
                      </a:r>
                    </a:p>
                  </a:txBody>
                  <a:tcPr anchor="ctr"/>
                </a:tc>
                <a:extLst>
                  <a:ext uri="{0D108BD9-81ED-4DB2-BD59-A6C34878D82A}">
                    <a16:rowId xmlns:a16="http://schemas.microsoft.com/office/drawing/2014/main" val="1034304544"/>
                  </a:ext>
                </a:extLst>
              </a:tr>
              <a:tr h="450188">
                <a:tc vMerge="1">
                  <a:txBody>
                    <a:bodyPr/>
                    <a:lstStyle/>
                    <a:p>
                      <a:pPr algn="ctr"/>
                      <a:endParaRPr lang="zh-TW" altLang="en-US" dirty="0"/>
                    </a:p>
                  </a:txBody>
                  <a:tcPr/>
                </a:tc>
                <a:tc>
                  <a:txBody>
                    <a:bodyPr/>
                    <a:lstStyle/>
                    <a:p>
                      <a:pPr algn="ctr"/>
                      <a:r>
                        <a:rPr lang="zh-TW" altLang="en-US" sz="1400" dirty="0" smtClean="0">
                          <a:latin typeface="微軟正黑體" panose="020B0604030504040204" pitchFamily="34" charset="-120"/>
                          <a:ea typeface="微軟正黑體" panose="020B0604030504040204" pitchFamily="34" charset="-120"/>
                        </a:rPr>
                        <a:t>決定係數</a:t>
                      </a:r>
                      <a:endParaRPr lang="zh-TW" altLang="en-US" sz="1400" dirty="0">
                        <a:latin typeface="微軟正黑體" panose="020B0604030504040204" pitchFamily="34" charset="-120"/>
                        <a:ea typeface="微軟正黑體" panose="020B0604030504040204" pitchFamily="34" charset="-120"/>
                      </a:endParaRPr>
                    </a:p>
                  </a:txBody>
                  <a:tcPr anchor="ctr"/>
                </a:tc>
                <a:tc>
                  <a:txBody>
                    <a:bodyPr/>
                    <a:lstStyle/>
                    <a:p>
                      <a:pPr algn="r"/>
                      <a:r>
                        <a:rPr lang="en-US" altLang="zh-TW" sz="1400" dirty="0" smtClean="0">
                          <a:latin typeface="微軟正黑體" panose="020B0604030504040204" pitchFamily="34" charset="-120"/>
                          <a:ea typeface="微軟正黑體" panose="020B0604030504040204" pitchFamily="34" charset="-120"/>
                        </a:rPr>
                        <a:t>0.87</a:t>
                      </a:r>
                      <a:endParaRPr lang="zh-TW" altLang="en-US" sz="1400" dirty="0">
                        <a:latin typeface="微軟正黑體" panose="020B0604030504040204" pitchFamily="34" charset="-120"/>
                        <a:ea typeface="微軟正黑體" panose="020B0604030504040204" pitchFamily="34" charset="-120"/>
                      </a:endParaRPr>
                    </a:p>
                  </a:txBody>
                  <a:tcPr anchor="ctr"/>
                </a:tc>
                <a:tc>
                  <a:txBody>
                    <a:bodyPr/>
                    <a:lstStyle/>
                    <a:p>
                      <a:pPr algn="r"/>
                      <a:r>
                        <a:rPr lang="en-US" altLang="zh-TW" sz="1400" dirty="0" smtClean="0">
                          <a:latin typeface="微軟正黑體" panose="020B0604030504040204" pitchFamily="34" charset="-120"/>
                          <a:ea typeface="微軟正黑體" panose="020B0604030504040204" pitchFamily="34" charset="-120"/>
                        </a:rPr>
                        <a:t>0.59</a:t>
                      </a:r>
                      <a:endParaRPr lang="zh-TW" altLang="en-US" sz="1400"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3284916780"/>
                  </a:ext>
                </a:extLst>
              </a:tr>
              <a:tr h="450188">
                <a:tc rowSpan="2">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zh-TW" altLang="en-US" sz="1600" dirty="0" smtClean="0">
                          <a:latin typeface="微軟正黑體" panose="020B0604030504040204" pitchFamily="34" charset="-120"/>
                          <a:ea typeface="微軟正黑體" panose="020B0604030504040204" pitchFamily="34" charset="-120"/>
                        </a:rPr>
                        <a:t>調整資料</a:t>
                      </a:r>
                    </a:p>
                  </a:txBody>
                  <a:tcPr anchor="ctr"/>
                </a:tc>
                <a:tc>
                  <a:txBody>
                    <a:bodyPr/>
                    <a:lstStyle/>
                    <a:p>
                      <a:pPr algn="ctr"/>
                      <a:r>
                        <a:rPr lang="zh-TW" altLang="en-US" sz="1400" dirty="0" smtClean="0">
                          <a:latin typeface="微軟正黑體" panose="020B0604030504040204" pitchFamily="34" charset="-120"/>
                          <a:ea typeface="微軟正黑體" panose="020B0604030504040204" pitchFamily="34" charset="-120"/>
                        </a:rPr>
                        <a:t>均方根誤差</a:t>
                      </a:r>
                      <a:endParaRPr lang="zh-TW" altLang="en-US" sz="1400" dirty="0">
                        <a:latin typeface="微軟正黑體" panose="020B0604030504040204" pitchFamily="34" charset="-120"/>
                        <a:ea typeface="微軟正黑體" panose="020B0604030504040204" pitchFamily="34" charset="-120"/>
                      </a:endParaRPr>
                    </a:p>
                  </a:txBody>
                  <a:tcPr anchor="ctr"/>
                </a:tc>
                <a:tc>
                  <a:txBody>
                    <a:bodyPr/>
                    <a:lstStyle/>
                    <a:p>
                      <a:pPr algn="r"/>
                      <a:r>
                        <a:rPr lang="en-US" altLang="zh-TW" sz="1400" dirty="0" smtClean="0">
                          <a:latin typeface="微軟正黑體" panose="020B0604030504040204" pitchFamily="34" charset="-120"/>
                          <a:ea typeface="微軟正黑體" panose="020B0604030504040204" pitchFamily="34" charset="-120"/>
                        </a:rPr>
                        <a:t>n/a</a:t>
                      </a:r>
                      <a:endParaRPr lang="zh-TW" altLang="en-US" sz="1400" dirty="0">
                        <a:latin typeface="微軟正黑體" panose="020B0604030504040204" pitchFamily="34" charset="-120"/>
                        <a:ea typeface="微軟正黑體" panose="020B0604030504040204" pitchFamily="34" charset="-120"/>
                      </a:endParaRPr>
                    </a:p>
                  </a:txBody>
                  <a:tcPr anchor="ctr"/>
                </a:tc>
                <a:tc>
                  <a:txBody>
                    <a:bodyPr/>
                    <a:lstStyle/>
                    <a:p>
                      <a:pPr algn="r"/>
                      <a:r>
                        <a:rPr lang="en-US" altLang="zh-TW" sz="1400" dirty="0" smtClean="0">
                          <a:latin typeface="微軟正黑體" panose="020B0604030504040204" pitchFamily="34" charset="-120"/>
                          <a:ea typeface="微軟正黑體" panose="020B0604030504040204" pitchFamily="34" charset="-120"/>
                        </a:rPr>
                        <a:t>1244003</a:t>
                      </a:r>
                      <a:endParaRPr lang="zh-TW" altLang="en-US" sz="1400"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1009266926"/>
                  </a:ext>
                </a:extLst>
              </a:tr>
              <a:tr h="450188">
                <a:tc vMerge="1">
                  <a:txBody>
                    <a:bodyPr/>
                    <a:lstStyle/>
                    <a:p>
                      <a:pPr marL="0" marR="0" indent="0" algn="ctr" defTabSz="767822" rtl="0" eaLnBrk="1" fontAlgn="auto" latinLnBrk="0" hangingPunct="1">
                        <a:lnSpc>
                          <a:spcPct val="100000"/>
                        </a:lnSpc>
                        <a:spcBef>
                          <a:spcPts val="0"/>
                        </a:spcBef>
                        <a:spcAft>
                          <a:spcPts val="0"/>
                        </a:spcAft>
                        <a:buClrTx/>
                        <a:buSzTx/>
                        <a:buFontTx/>
                        <a:buNone/>
                        <a:tabLst/>
                        <a:defRPr/>
                      </a:pPr>
                      <a:endParaRPr lang="zh-TW" altLang="en-US" dirty="0" smtClean="0"/>
                    </a:p>
                  </a:txBody>
                  <a:tcPr anchor="ctr"/>
                </a:tc>
                <a:tc>
                  <a:txBody>
                    <a:bodyPr/>
                    <a:lstStyle/>
                    <a:p>
                      <a:pPr algn="ctr"/>
                      <a:r>
                        <a:rPr lang="zh-TW" altLang="en-US" sz="1400" dirty="0" smtClean="0">
                          <a:latin typeface="微軟正黑體" panose="020B0604030504040204" pitchFamily="34" charset="-120"/>
                          <a:ea typeface="微軟正黑體" panose="020B0604030504040204" pitchFamily="34" charset="-120"/>
                        </a:rPr>
                        <a:t>決定係數</a:t>
                      </a:r>
                      <a:endParaRPr lang="zh-TW" altLang="en-US" sz="1400" dirty="0">
                        <a:latin typeface="微軟正黑體" panose="020B0604030504040204" pitchFamily="34" charset="-120"/>
                        <a:ea typeface="微軟正黑體" panose="020B0604030504040204" pitchFamily="34" charset="-120"/>
                      </a:endParaRPr>
                    </a:p>
                  </a:txBody>
                  <a:tcPr anchor="ctr"/>
                </a:tc>
                <a:tc>
                  <a:txBody>
                    <a:bodyPr/>
                    <a:lstStyle/>
                    <a:p>
                      <a:pPr algn="r"/>
                      <a:r>
                        <a:rPr lang="en-US" altLang="zh-TW" sz="1400" dirty="0" smtClean="0">
                          <a:latin typeface="微軟正黑體" panose="020B0604030504040204" pitchFamily="34" charset="-120"/>
                          <a:ea typeface="微軟正黑體" panose="020B0604030504040204" pitchFamily="34" charset="-120"/>
                        </a:rPr>
                        <a:t>n/a</a:t>
                      </a:r>
                      <a:endParaRPr lang="zh-TW" altLang="en-US" sz="1400" dirty="0">
                        <a:latin typeface="微軟正黑體" panose="020B0604030504040204" pitchFamily="34" charset="-120"/>
                        <a:ea typeface="微軟正黑體" panose="020B0604030504040204" pitchFamily="34" charset="-120"/>
                      </a:endParaRPr>
                    </a:p>
                  </a:txBody>
                  <a:tcPr anchor="ctr"/>
                </a:tc>
                <a:tc>
                  <a:txBody>
                    <a:bodyPr/>
                    <a:lstStyle/>
                    <a:p>
                      <a:pPr algn="r"/>
                      <a:r>
                        <a:rPr lang="en-US" altLang="zh-TW" sz="1400" dirty="0" smtClean="0">
                          <a:latin typeface="微軟正黑體" panose="020B0604030504040204" pitchFamily="34" charset="-120"/>
                          <a:ea typeface="微軟正黑體" panose="020B0604030504040204" pitchFamily="34" charset="-120"/>
                        </a:rPr>
                        <a:t>0.79</a:t>
                      </a:r>
                      <a:endParaRPr lang="zh-TW" altLang="en-US" sz="1400"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444511800"/>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509164758"/>
              </p:ext>
            </p:extLst>
          </p:nvPr>
        </p:nvGraphicFramePr>
        <p:xfrm>
          <a:off x="971600" y="5196204"/>
          <a:ext cx="6350965" cy="1112520"/>
        </p:xfrm>
        <a:graphic>
          <a:graphicData uri="http://schemas.openxmlformats.org/drawingml/2006/table">
            <a:tbl>
              <a:tblPr firstRow="1" bandRow="1">
                <a:tableStyleId>{93296810-A885-4BE3-A3E7-6D5BEEA58F35}</a:tableStyleId>
              </a:tblPr>
              <a:tblGrid>
                <a:gridCol w="1270193">
                  <a:extLst>
                    <a:ext uri="{9D8B030D-6E8A-4147-A177-3AD203B41FA5}">
                      <a16:colId xmlns:a16="http://schemas.microsoft.com/office/drawing/2014/main" val="3734520790"/>
                    </a:ext>
                  </a:extLst>
                </a:gridCol>
                <a:gridCol w="1270193">
                  <a:extLst>
                    <a:ext uri="{9D8B030D-6E8A-4147-A177-3AD203B41FA5}">
                      <a16:colId xmlns:a16="http://schemas.microsoft.com/office/drawing/2014/main" val="2287089582"/>
                    </a:ext>
                  </a:extLst>
                </a:gridCol>
                <a:gridCol w="1270193">
                  <a:extLst>
                    <a:ext uri="{9D8B030D-6E8A-4147-A177-3AD203B41FA5}">
                      <a16:colId xmlns:a16="http://schemas.microsoft.com/office/drawing/2014/main" val="2454054250"/>
                    </a:ext>
                  </a:extLst>
                </a:gridCol>
                <a:gridCol w="1270193">
                  <a:extLst>
                    <a:ext uri="{9D8B030D-6E8A-4147-A177-3AD203B41FA5}">
                      <a16:colId xmlns:a16="http://schemas.microsoft.com/office/drawing/2014/main" val="635756449"/>
                    </a:ext>
                  </a:extLst>
                </a:gridCol>
                <a:gridCol w="1270193">
                  <a:extLst>
                    <a:ext uri="{9D8B030D-6E8A-4147-A177-3AD203B41FA5}">
                      <a16:colId xmlns:a16="http://schemas.microsoft.com/office/drawing/2014/main" val="1383948604"/>
                    </a:ext>
                  </a:extLst>
                </a:gridCol>
              </a:tblGrid>
              <a:tr h="370840">
                <a:tc>
                  <a:txBody>
                    <a:bodyPr/>
                    <a:lstStyle/>
                    <a:p>
                      <a:endParaRPr lang="zh-TW" altLang="en-US"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1600" dirty="0" smtClean="0">
                          <a:latin typeface="微軟正黑體" panose="020B0604030504040204" pitchFamily="34" charset="-120"/>
                          <a:ea typeface="微軟正黑體" panose="020B0604030504040204" pitchFamily="34" charset="-120"/>
                        </a:rPr>
                        <a:t>資料筆數</a:t>
                      </a:r>
                      <a:endParaRPr lang="zh-TW" altLang="en-US" sz="1600" dirty="0">
                        <a:latin typeface="微軟正黑體" panose="020B0604030504040204" pitchFamily="34" charset="-120"/>
                        <a:ea typeface="微軟正黑體" panose="020B0604030504040204" pitchFamily="34" charset="-120"/>
                      </a:endParaRPr>
                    </a:p>
                  </a:txBody>
                  <a:tcPr anchor="ctr"/>
                </a:tc>
                <a:tc>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zh-TW" altLang="en-US" sz="1600" dirty="0" smtClean="0">
                          <a:latin typeface="微軟正黑體" panose="020B0604030504040204" pitchFamily="34" charset="-120"/>
                          <a:ea typeface="微軟正黑體" panose="020B0604030504040204" pitchFamily="34" charset="-120"/>
                        </a:rPr>
                        <a:t>特徵值數量</a:t>
                      </a:r>
                    </a:p>
                  </a:txBody>
                  <a:tcPr anchor="ctr"/>
                </a:tc>
                <a:tc>
                  <a:txBody>
                    <a:bodyPr/>
                    <a:lstStyle/>
                    <a:p>
                      <a:pPr algn="ctr"/>
                      <a:r>
                        <a:rPr lang="zh-TW" altLang="en-US" sz="1600" dirty="0" smtClean="0">
                          <a:latin typeface="微軟正黑體" panose="020B0604030504040204" pitchFamily="34" charset="-120"/>
                          <a:ea typeface="微軟正黑體" panose="020B0604030504040204" pitchFamily="34" charset="-120"/>
                        </a:rPr>
                        <a:t>最高相關性</a:t>
                      </a:r>
                      <a:endParaRPr lang="zh-TW" altLang="en-US" sz="16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1600" dirty="0" smtClean="0">
                          <a:latin typeface="微軟正黑體" panose="020B0604030504040204" pitchFamily="34" charset="-120"/>
                          <a:ea typeface="微軟正黑體" panose="020B0604030504040204" pitchFamily="34" charset="-120"/>
                        </a:rPr>
                        <a:t>相關性</a:t>
                      </a:r>
                      <a:r>
                        <a:rPr lang="en-US" altLang="zh-TW" sz="1600" dirty="0" smtClean="0">
                          <a:latin typeface="微軟正黑體" panose="020B0604030504040204" pitchFamily="34" charset="-120"/>
                          <a:ea typeface="微軟正黑體" panose="020B0604030504040204" pitchFamily="34" charset="-120"/>
                        </a:rPr>
                        <a:t>&gt;0.5</a:t>
                      </a:r>
                      <a:endParaRPr lang="zh-TW" altLang="en-US" sz="1600"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62788879"/>
                  </a:ext>
                </a:extLst>
              </a:tr>
              <a:tr h="370840">
                <a:tc>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zh-TW" altLang="en-US" sz="1600" dirty="0" smtClean="0">
                          <a:latin typeface="微軟正黑體" panose="020B0604030504040204" pitchFamily="34" charset="-120"/>
                          <a:ea typeface="微軟正黑體" panose="020B0604030504040204" pitchFamily="34" charset="-120"/>
                        </a:rPr>
                        <a:t>波士頓房價</a:t>
                      </a:r>
                    </a:p>
                  </a:txBody>
                  <a:tcPr anchor="ctr"/>
                </a:tc>
                <a:tc>
                  <a:txBody>
                    <a:bodyPr/>
                    <a:lstStyle/>
                    <a:p>
                      <a:pPr algn="r"/>
                      <a:r>
                        <a:rPr lang="en-US" altLang="zh-TW" dirty="0" smtClean="0">
                          <a:latin typeface="微軟正黑體" panose="020B0604030504040204" pitchFamily="34" charset="-120"/>
                          <a:ea typeface="微軟正黑體" panose="020B0604030504040204" pitchFamily="34" charset="-120"/>
                        </a:rPr>
                        <a:t>1460</a:t>
                      </a:r>
                      <a:endParaRPr lang="zh-TW" altLang="en-US" dirty="0">
                        <a:latin typeface="微軟正黑體" panose="020B0604030504040204" pitchFamily="34" charset="-120"/>
                        <a:ea typeface="微軟正黑體" panose="020B0604030504040204" pitchFamily="34" charset="-120"/>
                      </a:endParaRPr>
                    </a:p>
                  </a:txBody>
                  <a:tcPr anchor="ctr"/>
                </a:tc>
                <a:tc>
                  <a:txBody>
                    <a:bodyPr/>
                    <a:lstStyle/>
                    <a:p>
                      <a:pPr algn="r"/>
                      <a:r>
                        <a:rPr lang="en-US" altLang="zh-TW" sz="1500" b="0" i="0" kern="1200" dirty="0" smtClean="0">
                          <a:solidFill>
                            <a:schemeClr val="dk1"/>
                          </a:solidFill>
                          <a:effectLst/>
                          <a:latin typeface="微軟正黑體" panose="020B0604030504040204" pitchFamily="34" charset="-120"/>
                          <a:ea typeface="微軟正黑體" panose="020B0604030504040204" pitchFamily="34" charset="-120"/>
                          <a:cs typeface="+mn-cs"/>
                        </a:rPr>
                        <a:t>81</a:t>
                      </a:r>
                      <a:endParaRPr lang="zh-TW" altLang="en-US" dirty="0">
                        <a:latin typeface="微軟正黑體" panose="020B0604030504040204" pitchFamily="34" charset="-120"/>
                        <a:ea typeface="微軟正黑體" panose="020B0604030504040204" pitchFamily="34" charset="-120"/>
                      </a:endParaRPr>
                    </a:p>
                  </a:txBody>
                  <a:tcPr anchor="ctr"/>
                </a:tc>
                <a:tc>
                  <a:txBody>
                    <a:bodyPr/>
                    <a:lstStyle/>
                    <a:p>
                      <a:pPr algn="r"/>
                      <a:r>
                        <a:rPr lang="en-US" altLang="zh-TW" dirty="0" smtClean="0">
                          <a:latin typeface="微軟正黑體" panose="020B0604030504040204" pitchFamily="34" charset="-120"/>
                          <a:ea typeface="微軟正黑體" panose="020B0604030504040204" pitchFamily="34" charset="-120"/>
                        </a:rPr>
                        <a:t>0.84</a:t>
                      </a:r>
                      <a:endParaRPr lang="zh-TW" altLang="en-US" dirty="0">
                        <a:latin typeface="微軟正黑體" panose="020B0604030504040204" pitchFamily="34" charset="-120"/>
                        <a:ea typeface="微軟正黑體" panose="020B0604030504040204" pitchFamily="34" charset="-120"/>
                      </a:endParaRPr>
                    </a:p>
                  </a:txBody>
                  <a:tcPr anchor="ctr"/>
                </a:tc>
                <a:tc>
                  <a:txBody>
                    <a:bodyPr/>
                    <a:lstStyle/>
                    <a:p>
                      <a:pPr algn="r"/>
                      <a:r>
                        <a:rPr lang="en-US" altLang="zh-TW" dirty="0" smtClean="0">
                          <a:latin typeface="微軟正黑體" panose="020B0604030504040204" pitchFamily="34" charset="-120"/>
                          <a:ea typeface="微軟正黑體" panose="020B0604030504040204" pitchFamily="34" charset="-120"/>
                        </a:rPr>
                        <a:t>10</a:t>
                      </a:r>
                      <a:endParaRPr lang="zh-TW" altLang="en-US"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3784477361"/>
                  </a:ext>
                </a:extLst>
              </a:tr>
              <a:tr h="370840">
                <a:tc>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zh-TW" altLang="en-US" sz="1600" dirty="0" smtClean="0">
                          <a:latin typeface="微軟正黑體" panose="020B0604030504040204" pitchFamily="34" charset="-120"/>
                          <a:ea typeface="微軟正黑體" panose="020B0604030504040204" pitchFamily="34" charset="-120"/>
                        </a:rPr>
                        <a:t>放款資料</a:t>
                      </a:r>
                    </a:p>
                  </a:txBody>
                  <a:tcPr anchor="ctr"/>
                </a:tc>
                <a:tc>
                  <a:txBody>
                    <a:bodyPr/>
                    <a:lstStyle/>
                    <a:p>
                      <a:pPr algn="r"/>
                      <a:r>
                        <a:rPr lang="en-US" altLang="zh-TW" dirty="0" smtClean="0">
                          <a:latin typeface="微軟正黑體" panose="020B0604030504040204" pitchFamily="34" charset="-120"/>
                          <a:ea typeface="微軟正黑體" panose="020B0604030504040204" pitchFamily="34" charset="-120"/>
                        </a:rPr>
                        <a:t>4413</a:t>
                      </a:r>
                      <a:endParaRPr lang="zh-TW" altLang="en-US" dirty="0">
                        <a:latin typeface="微軟正黑體" panose="020B0604030504040204" pitchFamily="34" charset="-120"/>
                        <a:ea typeface="微軟正黑體" panose="020B0604030504040204" pitchFamily="34" charset="-120"/>
                      </a:endParaRPr>
                    </a:p>
                  </a:txBody>
                  <a:tcPr anchor="ctr"/>
                </a:tc>
                <a:tc>
                  <a:txBody>
                    <a:bodyPr/>
                    <a:lstStyle/>
                    <a:p>
                      <a:pPr algn="r"/>
                      <a:r>
                        <a:rPr lang="en-US" altLang="zh-TW" dirty="0" smtClean="0">
                          <a:latin typeface="微軟正黑體" panose="020B0604030504040204" pitchFamily="34" charset="-120"/>
                          <a:ea typeface="微軟正黑體" panose="020B0604030504040204" pitchFamily="34" charset="-120"/>
                        </a:rPr>
                        <a:t>21</a:t>
                      </a:r>
                      <a:endParaRPr lang="zh-TW" altLang="en-US" dirty="0">
                        <a:latin typeface="微軟正黑體" panose="020B0604030504040204" pitchFamily="34" charset="-120"/>
                        <a:ea typeface="微軟正黑體" panose="020B0604030504040204" pitchFamily="34" charset="-120"/>
                      </a:endParaRPr>
                    </a:p>
                  </a:txBody>
                  <a:tcPr anchor="ctr"/>
                </a:tc>
                <a:tc>
                  <a:txBody>
                    <a:bodyPr/>
                    <a:lstStyle/>
                    <a:p>
                      <a:pPr algn="r"/>
                      <a:r>
                        <a:rPr lang="en-US" altLang="zh-TW" dirty="0" smtClean="0">
                          <a:latin typeface="微軟正黑體" panose="020B0604030504040204" pitchFamily="34" charset="-120"/>
                          <a:ea typeface="微軟正黑體" panose="020B0604030504040204" pitchFamily="34" charset="-120"/>
                        </a:rPr>
                        <a:t>0.55</a:t>
                      </a:r>
                      <a:endParaRPr lang="zh-TW" altLang="en-US" dirty="0">
                        <a:latin typeface="微軟正黑體" panose="020B0604030504040204" pitchFamily="34" charset="-120"/>
                        <a:ea typeface="微軟正黑體" panose="020B0604030504040204" pitchFamily="34" charset="-120"/>
                      </a:endParaRPr>
                    </a:p>
                  </a:txBody>
                  <a:tcPr anchor="ctr"/>
                </a:tc>
                <a:tc>
                  <a:txBody>
                    <a:bodyPr/>
                    <a:lstStyle/>
                    <a:p>
                      <a:pPr algn="r"/>
                      <a:r>
                        <a:rPr lang="en-US" altLang="zh-TW" dirty="0" smtClean="0">
                          <a:latin typeface="微軟正黑體" panose="020B0604030504040204" pitchFamily="34" charset="-120"/>
                          <a:ea typeface="微軟正黑體" panose="020B0604030504040204" pitchFamily="34" charset="-120"/>
                        </a:rPr>
                        <a:t>1</a:t>
                      </a:r>
                      <a:endParaRPr lang="zh-TW" altLang="en-US"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2613554368"/>
                  </a:ext>
                </a:extLst>
              </a:tr>
            </a:tbl>
          </a:graphicData>
        </a:graphic>
      </p:graphicFrame>
    </p:spTree>
    <p:extLst>
      <p:ext uri="{BB962C8B-B14F-4D97-AF65-F5344CB8AC3E}">
        <p14:creationId xmlns:p14="http://schemas.microsoft.com/office/powerpoint/2010/main" val="20914883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smtClean="0"/>
              <a:t>總結</a:t>
            </a:r>
            <a:endParaRPr lang="zh-TW" altLang="en-US" b="1" dirty="0"/>
          </a:p>
        </p:txBody>
      </p:sp>
      <p:grpSp>
        <p:nvGrpSpPr>
          <p:cNvPr id="24" name="组合 1"/>
          <p:cNvGrpSpPr/>
          <p:nvPr/>
        </p:nvGrpSpPr>
        <p:grpSpPr>
          <a:xfrm>
            <a:off x="1619672" y="693490"/>
            <a:ext cx="5894387" cy="5940425"/>
            <a:chOff x="5525410" y="469900"/>
            <a:chExt cx="5894387" cy="5940425"/>
          </a:xfrm>
        </p:grpSpPr>
        <p:sp>
          <p:nvSpPr>
            <p:cNvPr id="25" name="Freeform 5"/>
            <p:cNvSpPr>
              <a:spLocks noEditPoints="1"/>
            </p:cNvSpPr>
            <p:nvPr/>
          </p:nvSpPr>
          <p:spPr bwMode="auto">
            <a:xfrm>
              <a:off x="5525410" y="469900"/>
              <a:ext cx="5894387" cy="5940425"/>
            </a:xfrm>
            <a:custGeom>
              <a:avLst/>
              <a:gdLst>
                <a:gd name="T0" fmla="*/ 67 w 133"/>
                <a:gd name="T1" fmla="*/ 130 h 134"/>
                <a:gd name="T2" fmla="*/ 4 w 133"/>
                <a:gd name="T3" fmla="*/ 67 h 134"/>
                <a:gd name="T4" fmla="*/ 67 w 133"/>
                <a:gd name="T5" fmla="*/ 4 h 134"/>
                <a:gd name="T6" fmla="*/ 129 w 133"/>
                <a:gd name="T7" fmla="*/ 67 h 134"/>
                <a:gd name="T8" fmla="*/ 67 w 133"/>
                <a:gd name="T9" fmla="*/ 130 h 134"/>
                <a:gd name="T10" fmla="*/ 67 w 133"/>
                <a:gd name="T11" fmla="*/ 0 h 134"/>
                <a:gd name="T12" fmla="*/ 0 w 133"/>
                <a:gd name="T13" fmla="*/ 67 h 134"/>
                <a:gd name="T14" fmla="*/ 67 w 133"/>
                <a:gd name="T15" fmla="*/ 134 h 134"/>
                <a:gd name="T16" fmla="*/ 133 w 133"/>
                <a:gd name="T17" fmla="*/ 67 h 134"/>
                <a:gd name="T18" fmla="*/ 67 w 133"/>
                <a:gd name="T19"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4">
                  <a:moveTo>
                    <a:pt x="67" y="130"/>
                  </a:moveTo>
                  <a:cubicBezTo>
                    <a:pt x="32" y="130"/>
                    <a:pt x="4" y="102"/>
                    <a:pt x="4" y="67"/>
                  </a:cubicBezTo>
                  <a:cubicBezTo>
                    <a:pt x="4" y="32"/>
                    <a:pt x="32" y="4"/>
                    <a:pt x="67" y="4"/>
                  </a:cubicBezTo>
                  <a:cubicBezTo>
                    <a:pt x="101" y="4"/>
                    <a:pt x="129" y="32"/>
                    <a:pt x="129" y="67"/>
                  </a:cubicBezTo>
                  <a:cubicBezTo>
                    <a:pt x="129" y="102"/>
                    <a:pt x="101" y="130"/>
                    <a:pt x="67" y="130"/>
                  </a:cubicBezTo>
                  <a:moveTo>
                    <a:pt x="67" y="0"/>
                  </a:moveTo>
                  <a:cubicBezTo>
                    <a:pt x="30" y="0"/>
                    <a:pt x="0" y="30"/>
                    <a:pt x="0" y="67"/>
                  </a:cubicBezTo>
                  <a:cubicBezTo>
                    <a:pt x="0" y="104"/>
                    <a:pt x="30" y="134"/>
                    <a:pt x="67" y="134"/>
                  </a:cubicBezTo>
                  <a:cubicBezTo>
                    <a:pt x="104" y="134"/>
                    <a:pt x="133" y="104"/>
                    <a:pt x="133" y="67"/>
                  </a:cubicBezTo>
                  <a:cubicBezTo>
                    <a:pt x="133" y="30"/>
                    <a:pt x="104" y="0"/>
                    <a:pt x="67"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
          <p:nvSpPr>
            <p:cNvPr id="26" name="Freeform 6"/>
            <p:cNvSpPr>
              <a:spLocks noEditPoints="1"/>
            </p:cNvSpPr>
            <p:nvPr/>
          </p:nvSpPr>
          <p:spPr bwMode="auto">
            <a:xfrm>
              <a:off x="5834973" y="823913"/>
              <a:ext cx="5275262" cy="5230813"/>
            </a:xfrm>
            <a:custGeom>
              <a:avLst/>
              <a:gdLst>
                <a:gd name="T0" fmla="*/ 60 w 119"/>
                <a:gd name="T1" fmla="*/ 114 h 118"/>
                <a:gd name="T2" fmla="*/ 5 w 119"/>
                <a:gd name="T3" fmla="*/ 59 h 118"/>
                <a:gd name="T4" fmla="*/ 60 w 119"/>
                <a:gd name="T5" fmla="*/ 4 h 118"/>
                <a:gd name="T6" fmla="*/ 114 w 119"/>
                <a:gd name="T7" fmla="*/ 59 h 118"/>
                <a:gd name="T8" fmla="*/ 60 w 119"/>
                <a:gd name="T9" fmla="*/ 114 h 118"/>
                <a:gd name="T10" fmla="*/ 60 w 119"/>
                <a:gd name="T11" fmla="*/ 0 h 118"/>
                <a:gd name="T12" fmla="*/ 0 w 119"/>
                <a:gd name="T13" fmla="*/ 59 h 118"/>
                <a:gd name="T14" fmla="*/ 60 w 119"/>
                <a:gd name="T15" fmla="*/ 118 h 118"/>
                <a:gd name="T16" fmla="*/ 119 w 119"/>
                <a:gd name="T17" fmla="*/ 59 h 118"/>
                <a:gd name="T18" fmla="*/ 60 w 119"/>
                <a:gd name="T1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18">
                  <a:moveTo>
                    <a:pt x="60" y="114"/>
                  </a:moveTo>
                  <a:cubicBezTo>
                    <a:pt x="29" y="114"/>
                    <a:pt x="5" y="89"/>
                    <a:pt x="5" y="59"/>
                  </a:cubicBezTo>
                  <a:cubicBezTo>
                    <a:pt x="5" y="29"/>
                    <a:pt x="29" y="4"/>
                    <a:pt x="60" y="4"/>
                  </a:cubicBezTo>
                  <a:cubicBezTo>
                    <a:pt x="90" y="4"/>
                    <a:pt x="114" y="29"/>
                    <a:pt x="114" y="59"/>
                  </a:cubicBezTo>
                  <a:cubicBezTo>
                    <a:pt x="114" y="89"/>
                    <a:pt x="90" y="114"/>
                    <a:pt x="60" y="114"/>
                  </a:cubicBezTo>
                  <a:moveTo>
                    <a:pt x="60" y="0"/>
                  </a:moveTo>
                  <a:cubicBezTo>
                    <a:pt x="27" y="0"/>
                    <a:pt x="0" y="26"/>
                    <a:pt x="0" y="59"/>
                  </a:cubicBezTo>
                  <a:cubicBezTo>
                    <a:pt x="0" y="92"/>
                    <a:pt x="27" y="118"/>
                    <a:pt x="60" y="118"/>
                  </a:cubicBezTo>
                  <a:cubicBezTo>
                    <a:pt x="92" y="118"/>
                    <a:pt x="119" y="92"/>
                    <a:pt x="119" y="59"/>
                  </a:cubicBezTo>
                  <a:cubicBezTo>
                    <a:pt x="119" y="26"/>
                    <a:pt x="92" y="0"/>
                    <a:pt x="60"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
          <p:nvSpPr>
            <p:cNvPr id="27" name="Freeform 7"/>
            <p:cNvSpPr>
              <a:spLocks noEditPoints="1"/>
            </p:cNvSpPr>
            <p:nvPr/>
          </p:nvSpPr>
          <p:spPr bwMode="auto">
            <a:xfrm>
              <a:off x="6233435" y="1179513"/>
              <a:ext cx="4478337" cy="4521200"/>
            </a:xfrm>
            <a:custGeom>
              <a:avLst/>
              <a:gdLst>
                <a:gd name="T0" fmla="*/ 51 w 101"/>
                <a:gd name="T1" fmla="*/ 98 h 102"/>
                <a:gd name="T2" fmla="*/ 4 w 101"/>
                <a:gd name="T3" fmla="*/ 51 h 102"/>
                <a:gd name="T4" fmla="*/ 51 w 101"/>
                <a:gd name="T5" fmla="*/ 4 h 102"/>
                <a:gd name="T6" fmla="*/ 97 w 101"/>
                <a:gd name="T7" fmla="*/ 51 h 102"/>
                <a:gd name="T8" fmla="*/ 51 w 101"/>
                <a:gd name="T9" fmla="*/ 98 h 102"/>
                <a:gd name="T10" fmla="*/ 51 w 101"/>
                <a:gd name="T11" fmla="*/ 0 h 102"/>
                <a:gd name="T12" fmla="*/ 0 w 101"/>
                <a:gd name="T13" fmla="*/ 51 h 102"/>
                <a:gd name="T14" fmla="*/ 51 w 101"/>
                <a:gd name="T15" fmla="*/ 102 h 102"/>
                <a:gd name="T16" fmla="*/ 101 w 101"/>
                <a:gd name="T17" fmla="*/ 51 h 102"/>
                <a:gd name="T18" fmla="*/ 51 w 101"/>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2">
                  <a:moveTo>
                    <a:pt x="51" y="98"/>
                  </a:moveTo>
                  <a:cubicBezTo>
                    <a:pt x="25" y="98"/>
                    <a:pt x="4" y="77"/>
                    <a:pt x="4" y="51"/>
                  </a:cubicBezTo>
                  <a:cubicBezTo>
                    <a:pt x="4" y="25"/>
                    <a:pt x="25" y="4"/>
                    <a:pt x="51" y="4"/>
                  </a:cubicBezTo>
                  <a:cubicBezTo>
                    <a:pt x="76" y="4"/>
                    <a:pt x="97" y="25"/>
                    <a:pt x="97" y="51"/>
                  </a:cubicBezTo>
                  <a:cubicBezTo>
                    <a:pt x="97" y="77"/>
                    <a:pt x="76" y="98"/>
                    <a:pt x="51" y="98"/>
                  </a:cubicBezTo>
                  <a:moveTo>
                    <a:pt x="51" y="0"/>
                  </a:moveTo>
                  <a:cubicBezTo>
                    <a:pt x="22" y="0"/>
                    <a:pt x="0" y="23"/>
                    <a:pt x="0" y="51"/>
                  </a:cubicBezTo>
                  <a:cubicBezTo>
                    <a:pt x="0" y="79"/>
                    <a:pt x="22" y="102"/>
                    <a:pt x="51" y="102"/>
                  </a:cubicBezTo>
                  <a:cubicBezTo>
                    <a:pt x="79" y="102"/>
                    <a:pt x="101" y="79"/>
                    <a:pt x="101" y="51"/>
                  </a:cubicBezTo>
                  <a:cubicBezTo>
                    <a:pt x="101" y="23"/>
                    <a:pt x="79" y="0"/>
                    <a:pt x="51"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
          <p:nvSpPr>
            <p:cNvPr id="28" name="Freeform 8"/>
            <p:cNvSpPr>
              <a:spLocks noEditPoints="1"/>
            </p:cNvSpPr>
            <p:nvPr/>
          </p:nvSpPr>
          <p:spPr bwMode="auto">
            <a:xfrm>
              <a:off x="6589035" y="1533525"/>
              <a:ext cx="3767137" cy="3813175"/>
            </a:xfrm>
            <a:custGeom>
              <a:avLst/>
              <a:gdLst>
                <a:gd name="T0" fmla="*/ 43 w 85"/>
                <a:gd name="T1" fmla="*/ 82 h 86"/>
                <a:gd name="T2" fmla="*/ 4 w 85"/>
                <a:gd name="T3" fmla="*/ 43 h 86"/>
                <a:gd name="T4" fmla="*/ 43 w 85"/>
                <a:gd name="T5" fmla="*/ 4 h 86"/>
                <a:gd name="T6" fmla="*/ 81 w 85"/>
                <a:gd name="T7" fmla="*/ 43 h 86"/>
                <a:gd name="T8" fmla="*/ 43 w 85"/>
                <a:gd name="T9" fmla="*/ 82 h 86"/>
                <a:gd name="T10" fmla="*/ 43 w 85"/>
                <a:gd name="T11" fmla="*/ 0 h 86"/>
                <a:gd name="T12" fmla="*/ 0 w 85"/>
                <a:gd name="T13" fmla="*/ 43 h 86"/>
                <a:gd name="T14" fmla="*/ 43 w 85"/>
                <a:gd name="T15" fmla="*/ 86 h 86"/>
                <a:gd name="T16" fmla="*/ 85 w 85"/>
                <a:gd name="T17" fmla="*/ 43 h 86"/>
                <a:gd name="T18" fmla="*/ 43 w 85"/>
                <a:gd name="T19"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86">
                  <a:moveTo>
                    <a:pt x="43" y="82"/>
                  </a:moveTo>
                  <a:cubicBezTo>
                    <a:pt x="21" y="82"/>
                    <a:pt x="4" y="65"/>
                    <a:pt x="4" y="43"/>
                  </a:cubicBezTo>
                  <a:cubicBezTo>
                    <a:pt x="4" y="22"/>
                    <a:pt x="21" y="4"/>
                    <a:pt x="43" y="4"/>
                  </a:cubicBezTo>
                  <a:cubicBezTo>
                    <a:pt x="64" y="4"/>
                    <a:pt x="81" y="22"/>
                    <a:pt x="81" y="43"/>
                  </a:cubicBezTo>
                  <a:cubicBezTo>
                    <a:pt x="81" y="65"/>
                    <a:pt x="64" y="82"/>
                    <a:pt x="43" y="82"/>
                  </a:cubicBezTo>
                  <a:moveTo>
                    <a:pt x="43" y="0"/>
                  </a:moveTo>
                  <a:cubicBezTo>
                    <a:pt x="19" y="0"/>
                    <a:pt x="0" y="19"/>
                    <a:pt x="0" y="43"/>
                  </a:cubicBezTo>
                  <a:cubicBezTo>
                    <a:pt x="0" y="67"/>
                    <a:pt x="19" y="86"/>
                    <a:pt x="43" y="86"/>
                  </a:cubicBezTo>
                  <a:cubicBezTo>
                    <a:pt x="66" y="86"/>
                    <a:pt x="85" y="67"/>
                    <a:pt x="85" y="43"/>
                  </a:cubicBezTo>
                  <a:cubicBezTo>
                    <a:pt x="85" y="19"/>
                    <a:pt x="66" y="0"/>
                    <a:pt x="43"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
          <p:nvSpPr>
            <p:cNvPr id="29" name="Freeform 9"/>
            <p:cNvSpPr>
              <a:spLocks noEditPoints="1"/>
            </p:cNvSpPr>
            <p:nvPr/>
          </p:nvSpPr>
          <p:spPr bwMode="auto">
            <a:xfrm>
              <a:off x="6943048" y="1889125"/>
              <a:ext cx="3059112" cy="3101975"/>
            </a:xfrm>
            <a:custGeom>
              <a:avLst/>
              <a:gdLst>
                <a:gd name="T0" fmla="*/ 35 w 69"/>
                <a:gd name="T1" fmla="*/ 66 h 70"/>
                <a:gd name="T2" fmla="*/ 4 w 69"/>
                <a:gd name="T3" fmla="*/ 35 h 70"/>
                <a:gd name="T4" fmla="*/ 35 w 69"/>
                <a:gd name="T5" fmla="*/ 4 h 70"/>
                <a:gd name="T6" fmla="*/ 65 w 69"/>
                <a:gd name="T7" fmla="*/ 35 h 70"/>
                <a:gd name="T8" fmla="*/ 35 w 69"/>
                <a:gd name="T9" fmla="*/ 66 h 70"/>
                <a:gd name="T10" fmla="*/ 35 w 69"/>
                <a:gd name="T11" fmla="*/ 0 h 70"/>
                <a:gd name="T12" fmla="*/ 0 w 69"/>
                <a:gd name="T13" fmla="*/ 35 h 70"/>
                <a:gd name="T14" fmla="*/ 35 w 69"/>
                <a:gd name="T15" fmla="*/ 70 h 70"/>
                <a:gd name="T16" fmla="*/ 69 w 69"/>
                <a:gd name="T17" fmla="*/ 35 h 70"/>
                <a:gd name="T18" fmla="*/ 35 w 69"/>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70">
                  <a:moveTo>
                    <a:pt x="35" y="66"/>
                  </a:moveTo>
                  <a:cubicBezTo>
                    <a:pt x="18" y="66"/>
                    <a:pt x="4" y="52"/>
                    <a:pt x="4" y="35"/>
                  </a:cubicBezTo>
                  <a:cubicBezTo>
                    <a:pt x="4" y="18"/>
                    <a:pt x="18" y="4"/>
                    <a:pt x="35" y="4"/>
                  </a:cubicBezTo>
                  <a:cubicBezTo>
                    <a:pt x="52" y="4"/>
                    <a:pt x="65" y="18"/>
                    <a:pt x="65" y="35"/>
                  </a:cubicBezTo>
                  <a:cubicBezTo>
                    <a:pt x="65" y="52"/>
                    <a:pt x="52" y="66"/>
                    <a:pt x="35" y="66"/>
                  </a:cubicBezTo>
                  <a:moveTo>
                    <a:pt x="35" y="0"/>
                  </a:moveTo>
                  <a:cubicBezTo>
                    <a:pt x="15" y="0"/>
                    <a:pt x="0" y="16"/>
                    <a:pt x="0" y="35"/>
                  </a:cubicBezTo>
                  <a:cubicBezTo>
                    <a:pt x="0" y="54"/>
                    <a:pt x="15" y="70"/>
                    <a:pt x="35" y="70"/>
                  </a:cubicBezTo>
                  <a:cubicBezTo>
                    <a:pt x="54" y="70"/>
                    <a:pt x="69" y="54"/>
                    <a:pt x="69" y="35"/>
                  </a:cubicBezTo>
                  <a:cubicBezTo>
                    <a:pt x="69" y="16"/>
                    <a:pt x="54" y="0"/>
                    <a:pt x="35"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
          <p:nvSpPr>
            <p:cNvPr id="30" name="Freeform 10"/>
            <p:cNvSpPr>
              <a:spLocks noEditPoints="1"/>
            </p:cNvSpPr>
            <p:nvPr/>
          </p:nvSpPr>
          <p:spPr bwMode="auto">
            <a:xfrm>
              <a:off x="7298648" y="2243138"/>
              <a:ext cx="2347912" cy="2393950"/>
            </a:xfrm>
            <a:custGeom>
              <a:avLst/>
              <a:gdLst>
                <a:gd name="T0" fmla="*/ 27 w 53"/>
                <a:gd name="T1" fmla="*/ 50 h 54"/>
                <a:gd name="T2" fmla="*/ 4 w 53"/>
                <a:gd name="T3" fmla="*/ 27 h 54"/>
                <a:gd name="T4" fmla="*/ 27 w 53"/>
                <a:gd name="T5" fmla="*/ 4 h 54"/>
                <a:gd name="T6" fmla="*/ 50 w 53"/>
                <a:gd name="T7" fmla="*/ 27 h 54"/>
                <a:gd name="T8" fmla="*/ 27 w 53"/>
                <a:gd name="T9" fmla="*/ 50 h 54"/>
                <a:gd name="T10" fmla="*/ 27 w 53"/>
                <a:gd name="T11" fmla="*/ 0 h 54"/>
                <a:gd name="T12" fmla="*/ 0 w 53"/>
                <a:gd name="T13" fmla="*/ 27 h 54"/>
                <a:gd name="T14" fmla="*/ 27 w 53"/>
                <a:gd name="T15" fmla="*/ 54 h 54"/>
                <a:gd name="T16" fmla="*/ 53 w 53"/>
                <a:gd name="T17" fmla="*/ 27 h 54"/>
                <a:gd name="T18" fmla="*/ 27 w 53"/>
                <a:gd name="T1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4">
                  <a:moveTo>
                    <a:pt x="27" y="50"/>
                  </a:moveTo>
                  <a:cubicBezTo>
                    <a:pt x="14" y="50"/>
                    <a:pt x="4" y="40"/>
                    <a:pt x="4" y="27"/>
                  </a:cubicBezTo>
                  <a:cubicBezTo>
                    <a:pt x="4" y="14"/>
                    <a:pt x="14" y="4"/>
                    <a:pt x="27" y="4"/>
                  </a:cubicBezTo>
                  <a:cubicBezTo>
                    <a:pt x="39" y="4"/>
                    <a:pt x="50" y="14"/>
                    <a:pt x="50" y="27"/>
                  </a:cubicBezTo>
                  <a:cubicBezTo>
                    <a:pt x="50" y="40"/>
                    <a:pt x="39" y="50"/>
                    <a:pt x="27" y="50"/>
                  </a:cubicBezTo>
                  <a:moveTo>
                    <a:pt x="27" y="0"/>
                  </a:moveTo>
                  <a:cubicBezTo>
                    <a:pt x="12" y="0"/>
                    <a:pt x="0" y="12"/>
                    <a:pt x="0" y="27"/>
                  </a:cubicBezTo>
                  <a:cubicBezTo>
                    <a:pt x="0" y="42"/>
                    <a:pt x="12" y="54"/>
                    <a:pt x="27" y="54"/>
                  </a:cubicBezTo>
                  <a:cubicBezTo>
                    <a:pt x="41" y="54"/>
                    <a:pt x="53" y="42"/>
                    <a:pt x="53" y="27"/>
                  </a:cubicBezTo>
                  <a:cubicBezTo>
                    <a:pt x="53" y="12"/>
                    <a:pt x="41" y="0"/>
                    <a:pt x="27"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
          <p:nvSpPr>
            <p:cNvPr id="31" name="Freeform 11"/>
            <p:cNvSpPr>
              <a:spLocks noEditPoints="1"/>
            </p:cNvSpPr>
            <p:nvPr/>
          </p:nvSpPr>
          <p:spPr bwMode="auto">
            <a:xfrm>
              <a:off x="7608210" y="2597150"/>
              <a:ext cx="1728787" cy="1685925"/>
            </a:xfrm>
            <a:custGeom>
              <a:avLst/>
              <a:gdLst>
                <a:gd name="T0" fmla="*/ 20 w 39"/>
                <a:gd name="T1" fmla="*/ 34 h 38"/>
                <a:gd name="T2" fmla="*/ 4 w 39"/>
                <a:gd name="T3" fmla="*/ 19 h 38"/>
                <a:gd name="T4" fmla="*/ 20 w 39"/>
                <a:gd name="T5" fmla="*/ 4 h 38"/>
                <a:gd name="T6" fmla="*/ 35 w 39"/>
                <a:gd name="T7" fmla="*/ 19 h 38"/>
                <a:gd name="T8" fmla="*/ 20 w 39"/>
                <a:gd name="T9" fmla="*/ 34 h 38"/>
                <a:gd name="T10" fmla="*/ 20 w 39"/>
                <a:gd name="T11" fmla="*/ 0 h 38"/>
                <a:gd name="T12" fmla="*/ 0 w 39"/>
                <a:gd name="T13" fmla="*/ 19 h 38"/>
                <a:gd name="T14" fmla="*/ 20 w 39"/>
                <a:gd name="T15" fmla="*/ 38 h 38"/>
                <a:gd name="T16" fmla="*/ 39 w 39"/>
                <a:gd name="T17" fmla="*/ 19 h 38"/>
                <a:gd name="T18" fmla="*/ 20 w 39"/>
                <a:gd name="T1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38">
                  <a:moveTo>
                    <a:pt x="20" y="34"/>
                  </a:moveTo>
                  <a:cubicBezTo>
                    <a:pt x="11" y="34"/>
                    <a:pt x="4" y="27"/>
                    <a:pt x="4" y="19"/>
                  </a:cubicBezTo>
                  <a:cubicBezTo>
                    <a:pt x="4" y="11"/>
                    <a:pt x="11" y="4"/>
                    <a:pt x="20" y="4"/>
                  </a:cubicBezTo>
                  <a:cubicBezTo>
                    <a:pt x="28" y="4"/>
                    <a:pt x="35" y="11"/>
                    <a:pt x="35" y="19"/>
                  </a:cubicBezTo>
                  <a:cubicBezTo>
                    <a:pt x="35" y="27"/>
                    <a:pt x="28" y="34"/>
                    <a:pt x="20" y="34"/>
                  </a:cubicBezTo>
                  <a:moveTo>
                    <a:pt x="20" y="0"/>
                  </a:moveTo>
                  <a:cubicBezTo>
                    <a:pt x="9" y="0"/>
                    <a:pt x="0" y="9"/>
                    <a:pt x="0" y="19"/>
                  </a:cubicBezTo>
                  <a:cubicBezTo>
                    <a:pt x="0" y="30"/>
                    <a:pt x="9" y="38"/>
                    <a:pt x="20" y="38"/>
                  </a:cubicBezTo>
                  <a:cubicBezTo>
                    <a:pt x="30" y="38"/>
                    <a:pt x="39" y="30"/>
                    <a:pt x="39" y="19"/>
                  </a:cubicBezTo>
                  <a:cubicBezTo>
                    <a:pt x="39" y="9"/>
                    <a:pt x="30" y="0"/>
                    <a:pt x="20"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
          <p:nvSpPr>
            <p:cNvPr id="32" name="Oval 12"/>
            <p:cNvSpPr>
              <a:spLocks noChangeArrowheads="1"/>
            </p:cNvSpPr>
            <p:nvPr/>
          </p:nvSpPr>
          <p:spPr bwMode="auto">
            <a:xfrm>
              <a:off x="7962223" y="2952750"/>
              <a:ext cx="1020762" cy="97472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grpSp>
      <p:grpSp>
        <p:nvGrpSpPr>
          <p:cNvPr id="53" name="组合 75"/>
          <p:cNvGrpSpPr/>
          <p:nvPr/>
        </p:nvGrpSpPr>
        <p:grpSpPr>
          <a:xfrm>
            <a:off x="1484387" y="693490"/>
            <a:ext cx="6283032" cy="5794822"/>
            <a:chOff x="4376900" y="190229"/>
            <a:chExt cx="6638748" cy="6099586"/>
          </a:xfrm>
        </p:grpSpPr>
        <p:sp>
          <p:nvSpPr>
            <p:cNvPr id="54" name="Freeform 44"/>
            <p:cNvSpPr>
              <a:spLocks/>
            </p:cNvSpPr>
            <p:nvPr/>
          </p:nvSpPr>
          <p:spPr bwMode="auto">
            <a:xfrm>
              <a:off x="4940521" y="3843337"/>
              <a:ext cx="2692180" cy="2446478"/>
            </a:xfrm>
            <a:custGeom>
              <a:avLst/>
              <a:gdLst>
                <a:gd name="T0" fmla="*/ 583 w 622"/>
                <a:gd name="T1" fmla="*/ 130 h 568"/>
                <a:gd name="T2" fmla="*/ 404 w 622"/>
                <a:gd name="T3" fmla="*/ 0 h 568"/>
                <a:gd name="T4" fmla="*/ 314 w 622"/>
                <a:gd name="T5" fmla="*/ 43 h 568"/>
                <a:gd name="T6" fmla="*/ 131 w 622"/>
                <a:gd name="T7" fmla="*/ 43 h 568"/>
                <a:gd name="T8" fmla="*/ 59 w 622"/>
                <a:gd name="T9" fmla="*/ 95 h 568"/>
                <a:gd name="T10" fmla="*/ 15 w 622"/>
                <a:gd name="T11" fmla="*/ 230 h 568"/>
                <a:gd name="T12" fmla="*/ 98 w 622"/>
                <a:gd name="T13" fmla="*/ 485 h 568"/>
                <a:gd name="T14" fmla="*/ 213 w 622"/>
                <a:gd name="T15" fmla="*/ 568 h 568"/>
                <a:gd name="T16" fmla="*/ 481 w 622"/>
                <a:gd name="T17" fmla="*/ 568 h 568"/>
                <a:gd name="T18" fmla="*/ 596 w 622"/>
                <a:gd name="T19" fmla="*/ 485 h 568"/>
                <a:gd name="T20" fmla="*/ 622 w 622"/>
                <a:gd name="T21" fmla="*/ 404 h 568"/>
                <a:gd name="T22" fmla="*/ 567 w 622"/>
                <a:gd name="T23" fmla="*/ 234 h 568"/>
                <a:gd name="T24" fmla="*/ 583 w 622"/>
                <a:gd name="T25" fmla="*/ 130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2" h="568">
                  <a:moveTo>
                    <a:pt x="583" y="130"/>
                  </a:moveTo>
                  <a:cubicBezTo>
                    <a:pt x="506" y="116"/>
                    <a:pt x="441" y="67"/>
                    <a:pt x="404" y="0"/>
                  </a:cubicBezTo>
                  <a:cubicBezTo>
                    <a:pt x="381" y="25"/>
                    <a:pt x="347" y="43"/>
                    <a:pt x="314" y="43"/>
                  </a:cubicBezTo>
                  <a:cubicBezTo>
                    <a:pt x="131" y="43"/>
                    <a:pt x="131" y="43"/>
                    <a:pt x="131" y="43"/>
                  </a:cubicBezTo>
                  <a:cubicBezTo>
                    <a:pt x="59" y="95"/>
                    <a:pt x="59" y="95"/>
                    <a:pt x="59" y="95"/>
                  </a:cubicBezTo>
                  <a:cubicBezTo>
                    <a:pt x="20" y="123"/>
                    <a:pt x="0" y="184"/>
                    <a:pt x="15" y="230"/>
                  </a:cubicBezTo>
                  <a:cubicBezTo>
                    <a:pt x="98" y="485"/>
                    <a:pt x="98" y="485"/>
                    <a:pt x="98" y="485"/>
                  </a:cubicBezTo>
                  <a:cubicBezTo>
                    <a:pt x="113" y="531"/>
                    <a:pt x="165" y="568"/>
                    <a:pt x="213" y="568"/>
                  </a:cubicBezTo>
                  <a:cubicBezTo>
                    <a:pt x="481" y="568"/>
                    <a:pt x="481" y="568"/>
                    <a:pt x="481" y="568"/>
                  </a:cubicBezTo>
                  <a:cubicBezTo>
                    <a:pt x="529" y="568"/>
                    <a:pt x="581" y="531"/>
                    <a:pt x="596" y="485"/>
                  </a:cubicBezTo>
                  <a:cubicBezTo>
                    <a:pt x="622" y="404"/>
                    <a:pt x="622" y="404"/>
                    <a:pt x="622" y="404"/>
                  </a:cubicBezTo>
                  <a:cubicBezTo>
                    <a:pt x="567" y="234"/>
                    <a:pt x="567" y="234"/>
                    <a:pt x="567" y="234"/>
                  </a:cubicBezTo>
                  <a:cubicBezTo>
                    <a:pt x="556" y="201"/>
                    <a:pt x="563" y="161"/>
                    <a:pt x="583" y="130"/>
                  </a:cubicBezTo>
                </a:path>
              </a:pathLst>
            </a:custGeom>
            <a:solidFill>
              <a:srgbClr val="F583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
          <p:nvSpPr>
            <p:cNvPr id="55" name="Freeform 46"/>
            <p:cNvSpPr>
              <a:spLocks/>
            </p:cNvSpPr>
            <p:nvPr/>
          </p:nvSpPr>
          <p:spPr bwMode="auto">
            <a:xfrm>
              <a:off x="4376900" y="1397957"/>
              <a:ext cx="2574762" cy="2607305"/>
            </a:xfrm>
            <a:custGeom>
              <a:avLst/>
              <a:gdLst>
                <a:gd name="T0" fmla="*/ 540 w 607"/>
                <a:gd name="T1" fmla="*/ 496 h 660"/>
                <a:gd name="T2" fmla="*/ 607 w 607"/>
                <a:gd name="T3" fmla="*/ 324 h 660"/>
                <a:gd name="T4" fmla="*/ 546 w 607"/>
                <a:gd name="T5" fmla="*/ 255 h 660"/>
                <a:gd name="T6" fmla="*/ 490 w 607"/>
                <a:gd name="T7" fmla="*/ 81 h 660"/>
                <a:gd name="T8" fmla="*/ 418 w 607"/>
                <a:gd name="T9" fmla="*/ 29 h 660"/>
                <a:gd name="T10" fmla="*/ 275 w 607"/>
                <a:gd name="T11" fmla="*/ 29 h 660"/>
                <a:gd name="T12" fmla="*/ 59 w 607"/>
                <a:gd name="T13" fmla="*/ 186 h 660"/>
                <a:gd name="T14" fmla="*/ 15 w 607"/>
                <a:gd name="T15" fmla="*/ 321 h 660"/>
                <a:gd name="T16" fmla="*/ 98 w 607"/>
                <a:gd name="T17" fmla="*/ 576 h 660"/>
                <a:gd name="T18" fmla="*/ 213 w 607"/>
                <a:gd name="T19" fmla="*/ 660 h 660"/>
                <a:gd name="T20" fmla="*/ 297 w 607"/>
                <a:gd name="T21" fmla="*/ 660 h 660"/>
                <a:gd name="T22" fmla="*/ 480 w 607"/>
                <a:gd name="T23" fmla="*/ 660 h 660"/>
                <a:gd name="T24" fmla="*/ 570 w 607"/>
                <a:gd name="T25" fmla="*/ 617 h 660"/>
                <a:gd name="T26" fmla="*/ 543 w 607"/>
                <a:gd name="T27" fmla="*/ 537 h 660"/>
                <a:gd name="T28" fmla="*/ 540 w 607"/>
                <a:gd name="T29" fmla="*/ 496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7" h="660">
                  <a:moveTo>
                    <a:pt x="540" y="496"/>
                  </a:moveTo>
                  <a:cubicBezTo>
                    <a:pt x="540" y="430"/>
                    <a:pt x="565" y="369"/>
                    <a:pt x="607" y="324"/>
                  </a:cubicBezTo>
                  <a:cubicBezTo>
                    <a:pt x="579" y="309"/>
                    <a:pt x="555" y="284"/>
                    <a:pt x="546" y="255"/>
                  </a:cubicBezTo>
                  <a:cubicBezTo>
                    <a:pt x="490" y="81"/>
                    <a:pt x="490" y="81"/>
                    <a:pt x="490" y="81"/>
                  </a:cubicBezTo>
                  <a:cubicBezTo>
                    <a:pt x="418" y="29"/>
                    <a:pt x="418" y="29"/>
                    <a:pt x="418" y="29"/>
                  </a:cubicBezTo>
                  <a:cubicBezTo>
                    <a:pt x="378" y="0"/>
                    <a:pt x="314" y="0"/>
                    <a:pt x="275" y="29"/>
                  </a:cubicBezTo>
                  <a:cubicBezTo>
                    <a:pt x="59" y="186"/>
                    <a:pt x="59" y="186"/>
                    <a:pt x="59" y="186"/>
                  </a:cubicBezTo>
                  <a:cubicBezTo>
                    <a:pt x="20" y="214"/>
                    <a:pt x="0" y="275"/>
                    <a:pt x="15" y="321"/>
                  </a:cubicBezTo>
                  <a:cubicBezTo>
                    <a:pt x="98" y="576"/>
                    <a:pt x="98" y="576"/>
                    <a:pt x="98" y="576"/>
                  </a:cubicBezTo>
                  <a:cubicBezTo>
                    <a:pt x="112" y="622"/>
                    <a:pt x="164" y="660"/>
                    <a:pt x="213" y="660"/>
                  </a:cubicBezTo>
                  <a:cubicBezTo>
                    <a:pt x="297" y="660"/>
                    <a:pt x="297" y="660"/>
                    <a:pt x="297" y="660"/>
                  </a:cubicBezTo>
                  <a:cubicBezTo>
                    <a:pt x="480" y="660"/>
                    <a:pt x="480" y="660"/>
                    <a:pt x="480" y="660"/>
                  </a:cubicBezTo>
                  <a:cubicBezTo>
                    <a:pt x="513" y="660"/>
                    <a:pt x="547" y="642"/>
                    <a:pt x="570" y="617"/>
                  </a:cubicBezTo>
                  <a:cubicBezTo>
                    <a:pt x="557" y="592"/>
                    <a:pt x="548" y="565"/>
                    <a:pt x="543" y="537"/>
                  </a:cubicBezTo>
                  <a:cubicBezTo>
                    <a:pt x="541" y="523"/>
                    <a:pt x="540" y="510"/>
                    <a:pt x="540" y="496"/>
                  </a:cubicBezTo>
                </a:path>
              </a:pathLst>
            </a:custGeom>
            <a:solidFill>
              <a:srgbClr val="DD36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
          <p:nvSpPr>
            <p:cNvPr id="56" name="Freeform 48"/>
            <p:cNvSpPr>
              <a:spLocks/>
            </p:cNvSpPr>
            <p:nvPr/>
          </p:nvSpPr>
          <p:spPr bwMode="auto">
            <a:xfrm>
              <a:off x="7385051" y="3873501"/>
              <a:ext cx="2941869" cy="2388795"/>
            </a:xfrm>
            <a:custGeom>
              <a:avLst/>
              <a:gdLst>
                <a:gd name="T0" fmla="*/ 630 w 689"/>
                <a:gd name="T1" fmla="*/ 91 h 565"/>
                <a:gd name="T2" fmla="*/ 562 w 689"/>
                <a:gd name="T3" fmla="*/ 41 h 565"/>
                <a:gd name="T4" fmla="*/ 383 w 689"/>
                <a:gd name="T5" fmla="*/ 41 h 565"/>
                <a:gd name="T6" fmla="*/ 294 w 689"/>
                <a:gd name="T7" fmla="*/ 0 h 565"/>
                <a:gd name="T8" fmla="*/ 110 w 689"/>
                <a:gd name="T9" fmla="*/ 124 h 565"/>
                <a:gd name="T10" fmla="*/ 73 w 689"/>
                <a:gd name="T11" fmla="*/ 126 h 565"/>
                <a:gd name="T12" fmla="*/ 27 w 689"/>
                <a:gd name="T13" fmla="*/ 122 h 565"/>
                <a:gd name="T14" fmla="*/ 11 w 689"/>
                <a:gd name="T15" fmla="*/ 226 h 565"/>
                <a:gd name="T16" fmla="*/ 66 w 689"/>
                <a:gd name="T17" fmla="*/ 396 h 565"/>
                <a:gd name="T18" fmla="*/ 94 w 689"/>
                <a:gd name="T19" fmla="*/ 481 h 565"/>
                <a:gd name="T20" fmla="*/ 209 w 689"/>
                <a:gd name="T21" fmla="*/ 565 h 565"/>
                <a:gd name="T22" fmla="*/ 477 w 689"/>
                <a:gd name="T23" fmla="*/ 565 h 565"/>
                <a:gd name="T24" fmla="*/ 592 w 689"/>
                <a:gd name="T25" fmla="*/ 481 h 565"/>
                <a:gd name="T26" fmla="*/ 674 w 689"/>
                <a:gd name="T27" fmla="*/ 226 h 565"/>
                <a:gd name="T28" fmla="*/ 630 w 689"/>
                <a:gd name="T29" fmla="*/ 91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9" h="565">
                  <a:moveTo>
                    <a:pt x="630" y="91"/>
                  </a:moveTo>
                  <a:cubicBezTo>
                    <a:pt x="562" y="41"/>
                    <a:pt x="562" y="41"/>
                    <a:pt x="562" y="41"/>
                  </a:cubicBezTo>
                  <a:cubicBezTo>
                    <a:pt x="383" y="41"/>
                    <a:pt x="383" y="41"/>
                    <a:pt x="383" y="41"/>
                  </a:cubicBezTo>
                  <a:cubicBezTo>
                    <a:pt x="351" y="41"/>
                    <a:pt x="317" y="24"/>
                    <a:pt x="294" y="0"/>
                  </a:cubicBezTo>
                  <a:cubicBezTo>
                    <a:pt x="255" y="65"/>
                    <a:pt x="189" y="112"/>
                    <a:pt x="110" y="124"/>
                  </a:cubicBezTo>
                  <a:cubicBezTo>
                    <a:pt x="98" y="125"/>
                    <a:pt x="86" y="126"/>
                    <a:pt x="73" y="126"/>
                  </a:cubicBezTo>
                  <a:cubicBezTo>
                    <a:pt x="57" y="126"/>
                    <a:pt x="42" y="125"/>
                    <a:pt x="27" y="122"/>
                  </a:cubicBezTo>
                  <a:cubicBezTo>
                    <a:pt x="7" y="153"/>
                    <a:pt x="0" y="193"/>
                    <a:pt x="11" y="226"/>
                  </a:cubicBezTo>
                  <a:cubicBezTo>
                    <a:pt x="66" y="396"/>
                    <a:pt x="66" y="396"/>
                    <a:pt x="66" y="396"/>
                  </a:cubicBezTo>
                  <a:cubicBezTo>
                    <a:pt x="94" y="481"/>
                    <a:pt x="94" y="481"/>
                    <a:pt x="94" y="481"/>
                  </a:cubicBezTo>
                  <a:cubicBezTo>
                    <a:pt x="109" y="527"/>
                    <a:pt x="160" y="565"/>
                    <a:pt x="209" y="565"/>
                  </a:cubicBezTo>
                  <a:cubicBezTo>
                    <a:pt x="477" y="565"/>
                    <a:pt x="477" y="565"/>
                    <a:pt x="477" y="565"/>
                  </a:cubicBezTo>
                  <a:cubicBezTo>
                    <a:pt x="525" y="565"/>
                    <a:pt x="577" y="527"/>
                    <a:pt x="592" y="481"/>
                  </a:cubicBezTo>
                  <a:cubicBezTo>
                    <a:pt x="674" y="226"/>
                    <a:pt x="674" y="226"/>
                    <a:pt x="674" y="226"/>
                  </a:cubicBezTo>
                  <a:cubicBezTo>
                    <a:pt x="689" y="180"/>
                    <a:pt x="669" y="119"/>
                    <a:pt x="630" y="91"/>
                  </a:cubicBezTo>
                </a:path>
              </a:pathLst>
            </a:custGeom>
            <a:solidFill>
              <a:srgbClr val="AAD8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
          <p:nvSpPr>
            <p:cNvPr id="57" name="Freeform 50"/>
            <p:cNvSpPr>
              <a:spLocks/>
            </p:cNvSpPr>
            <p:nvPr/>
          </p:nvSpPr>
          <p:spPr bwMode="auto">
            <a:xfrm>
              <a:off x="6354763" y="190229"/>
              <a:ext cx="2608263" cy="2551383"/>
            </a:xfrm>
            <a:custGeom>
              <a:avLst/>
              <a:gdLst>
                <a:gd name="T0" fmla="*/ 635 w 694"/>
                <a:gd name="T1" fmla="*/ 186 h 645"/>
                <a:gd name="T2" fmla="*/ 418 w 694"/>
                <a:gd name="T3" fmla="*/ 29 h 645"/>
                <a:gd name="T4" fmla="*/ 276 w 694"/>
                <a:gd name="T5" fmla="*/ 29 h 645"/>
                <a:gd name="T6" fmla="*/ 59 w 694"/>
                <a:gd name="T7" fmla="*/ 186 h 645"/>
                <a:gd name="T8" fmla="*/ 15 w 694"/>
                <a:gd name="T9" fmla="*/ 321 h 645"/>
                <a:gd name="T10" fmla="*/ 42 w 694"/>
                <a:gd name="T11" fmla="*/ 402 h 645"/>
                <a:gd name="T12" fmla="*/ 98 w 694"/>
                <a:gd name="T13" fmla="*/ 576 h 645"/>
                <a:gd name="T14" fmla="*/ 159 w 694"/>
                <a:gd name="T15" fmla="*/ 645 h 645"/>
                <a:gd name="T16" fmla="*/ 233 w 694"/>
                <a:gd name="T17" fmla="*/ 589 h 645"/>
                <a:gd name="T18" fmla="*/ 347 w 694"/>
                <a:gd name="T19" fmla="*/ 562 h 645"/>
                <a:gd name="T20" fmla="*/ 458 w 694"/>
                <a:gd name="T21" fmla="*/ 587 h 645"/>
                <a:gd name="T22" fmla="*/ 535 w 694"/>
                <a:gd name="T23" fmla="*/ 645 h 645"/>
                <a:gd name="T24" fmla="*/ 596 w 694"/>
                <a:gd name="T25" fmla="*/ 576 h 645"/>
                <a:gd name="T26" fmla="*/ 651 w 694"/>
                <a:gd name="T27" fmla="*/ 406 h 645"/>
                <a:gd name="T28" fmla="*/ 679 w 694"/>
                <a:gd name="T29" fmla="*/ 321 h 645"/>
                <a:gd name="T30" fmla="*/ 635 w 694"/>
                <a:gd name="T31" fmla="*/ 186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4" h="645">
                  <a:moveTo>
                    <a:pt x="635" y="186"/>
                  </a:moveTo>
                  <a:cubicBezTo>
                    <a:pt x="418" y="29"/>
                    <a:pt x="418" y="29"/>
                    <a:pt x="418" y="29"/>
                  </a:cubicBezTo>
                  <a:cubicBezTo>
                    <a:pt x="379" y="0"/>
                    <a:pt x="315" y="0"/>
                    <a:pt x="276" y="29"/>
                  </a:cubicBezTo>
                  <a:cubicBezTo>
                    <a:pt x="59" y="186"/>
                    <a:pt x="59" y="186"/>
                    <a:pt x="59" y="186"/>
                  </a:cubicBezTo>
                  <a:cubicBezTo>
                    <a:pt x="20" y="215"/>
                    <a:pt x="0" y="275"/>
                    <a:pt x="15" y="321"/>
                  </a:cubicBezTo>
                  <a:cubicBezTo>
                    <a:pt x="42" y="402"/>
                    <a:pt x="42" y="402"/>
                    <a:pt x="42" y="402"/>
                  </a:cubicBezTo>
                  <a:cubicBezTo>
                    <a:pt x="98" y="576"/>
                    <a:pt x="98" y="576"/>
                    <a:pt x="98" y="576"/>
                  </a:cubicBezTo>
                  <a:cubicBezTo>
                    <a:pt x="107" y="605"/>
                    <a:pt x="131" y="630"/>
                    <a:pt x="159" y="645"/>
                  </a:cubicBezTo>
                  <a:cubicBezTo>
                    <a:pt x="180" y="622"/>
                    <a:pt x="205" y="603"/>
                    <a:pt x="233" y="589"/>
                  </a:cubicBezTo>
                  <a:cubicBezTo>
                    <a:pt x="268" y="572"/>
                    <a:pt x="306" y="562"/>
                    <a:pt x="347" y="562"/>
                  </a:cubicBezTo>
                  <a:cubicBezTo>
                    <a:pt x="387" y="562"/>
                    <a:pt x="424" y="571"/>
                    <a:pt x="458" y="587"/>
                  </a:cubicBezTo>
                  <a:cubicBezTo>
                    <a:pt x="487" y="601"/>
                    <a:pt x="514" y="621"/>
                    <a:pt x="535" y="645"/>
                  </a:cubicBezTo>
                  <a:cubicBezTo>
                    <a:pt x="563" y="630"/>
                    <a:pt x="587" y="605"/>
                    <a:pt x="596" y="576"/>
                  </a:cubicBezTo>
                  <a:cubicBezTo>
                    <a:pt x="651" y="406"/>
                    <a:pt x="651" y="406"/>
                    <a:pt x="651" y="406"/>
                  </a:cubicBezTo>
                  <a:cubicBezTo>
                    <a:pt x="679" y="321"/>
                    <a:pt x="679" y="321"/>
                    <a:pt x="679" y="321"/>
                  </a:cubicBezTo>
                  <a:cubicBezTo>
                    <a:pt x="694" y="275"/>
                    <a:pt x="674" y="215"/>
                    <a:pt x="635" y="186"/>
                  </a:cubicBezTo>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
          <p:nvSpPr>
            <p:cNvPr id="58" name="Freeform 52"/>
            <p:cNvSpPr>
              <a:spLocks/>
            </p:cNvSpPr>
            <p:nvPr/>
          </p:nvSpPr>
          <p:spPr bwMode="auto">
            <a:xfrm>
              <a:off x="8366126" y="1440544"/>
              <a:ext cx="2649522" cy="2586944"/>
            </a:xfrm>
            <a:custGeom>
              <a:avLst/>
              <a:gdLst>
                <a:gd name="T0" fmla="*/ 544 w 603"/>
                <a:gd name="T1" fmla="*/ 186 h 659"/>
                <a:gd name="T2" fmla="*/ 327 w 603"/>
                <a:gd name="T3" fmla="*/ 28 h 659"/>
                <a:gd name="T4" fmla="*/ 185 w 603"/>
                <a:gd name="T5" fmla="*/ 28 h 659"/>
                <a:gd name="T6" fmla="*/ 116 w 603"/>
                <a:gd name="T7" fmla="*/ 78 h 659"/>
                <a:gd name="T8" fmla="*/ 61 w 603"/>
                <a:gd name="T9" fmla="*/ 248 h 659"/>
                <a:gd name="T10" fmla="*/ 0 w 603"/>
                <a:gd name="T11" fmla="*/ 317 h 659"/>
                <a:gd name="T12" fmla="*/ 67 w 603"/>
                <a:gd name="T13" fmla="*/ 489 h 659"/>
                <a:gd name="T14" fmla="*/ 64 w 603"/>
                <a:gd name="T15" fmla="*/ 531 h 659"/>
                <a:gd name="T16" fmla="*/ 33 w 603"/>
                <a:gd name="T17" fmla="*/ 618 h 659"/>
                <a:gd name="T18" fmla="*/ 122 w 603"/>
                <a:gd name="T19" fmla="*/ 659 h 659"/>
                <a:gd name="T20" fmla="*/ 301 w 603"/>
                <a:gd name="T21" fmla="*/ 659 h 659"/>
                <a:gd name="T22" fmla="*/ 390 w 603"/>
                <a:gd name="T23" fmla="*/ 659 h 659"/>
                <a:gd name="T24" fmla="*/ 505 w 603"/>
                <a:gd name="T25" fmla="*/ 576 h 659"/>
                <a:gd name="T26" fmla="*/ 588 w 603"/>
                <a:gd name="T27" fmla="*/ 321 h 659"/>
                <a:gd name="T28" fmla="*/ 544 w 603"/>
                <a:gd name="T29" fmla="*/ 186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3" h="659">
                  <a:moveTo>
                    <a:pt x="544" y="186"/>
                  </a:moveTo>
                  <a:cubicBezTo>
                    <a:pt x="327" y="28"/>
                    <a:pt x="327" y="28"/>
                    <a:pt x="327" y="28"/>
                  </a:cubicBezTo>
                  <a:cubicBezTo>
                    <a:pt x="288" y="0"/>
                    <a:pt x="224" y="0"/>
                    <a:pt x="185" y="28"/>
                  </a:cubicBezTo>
                  <a:cubicBezTo>
                    <a:pt x="116" y="78"/>
                    <a:pt x="116" y="78"/>
                    <a:pt x="116" y="78"/>
                  </a:cubicBezTo>
                  <a:cubicBezTo>
                    <a:pt x="61" y="248"/>
                    <a:pt x="61" y="248"/>
                    <a:pt x="61" y="248"/>
                  </a:cubicBezTo>
                  <a:cubicBezTo>
                    <a:pt x="52" y="277"/>
                    <a:pt x="28" y="302"/>
                    <a:pt x="0" y="317"/>
                  </a:cubicBezTo>
                  <a:cubicBezTo>
                    <a:pt x="42" y="362"/>
                    <a:pt x="67" y="423"/>
                    <a:pt x="67" y="489"/>
                  </a:cubicBezTo>
                  <a:cubicBezTo>
                    <a:pt x="67" y="504"/>
                    <a:pt x="66" y="518"/>
                    <a:pt x="64" y="531"/>
                  </a:cubicBezTo>
                  <a:cubicBezTo>
                    <a:pt x="59" y="562"/>
                    <a:pt x="48" y="591"/>
                    <a:pt x="33" y="618"/>
                  </a:cubicBezTo>
                  <a:cubicBezTo>
                    <a:pt x="56" y="642"/>
                    <a:pt x="90" y="659"/>
                    <a:pt x="122" y="659"/>
                  </a:cubicBezTo>
                  <a:cubicBezTo>
                    <a:pt x="301" y="659"/>
                    <a:pt x="301" y="659"/>
                    <a:pt x="301" y="659"/>
                  </a:cubicBezTo>
                  <a:cubicBezTo>
                    <a:pt x="390" y="659"/>
                    <a:pt x="390" y="659"/>
                    <a:pt x="390" y="659"/>
                  </a:cubicBezTo>
                  <a:cubicBezTo>
                    <a:pt x="438" y="659"/>
                    <a:pt x="490" y="622"/>
                    <a:pt x="505" y="576"/>
                  </a:cubicBezTo>
                  <a:cubicBezTo>
                    <a:pt x="588" y="321"/>
                    <a:pt x="588" y="321"/>
                    <a:pt x="588" y="321"/>
                  </a:cubicBezTo>
                  <a:cubicBezTo>
                    <a:pt x="603" y="275"/>
                    <a:pt x="583" y="214"/>
                    <a:pt x="544" y="186"/>
                  </a:cubicBezTo>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grpSp>
      <p:sp>
        <p:nvSpPr>
          <p:cNvPr id="59" name="文本框 82"/>
          <p:cNvSpPr txBox="1"/>
          <p:nvPr/>
        </p:nvSpPr>
        <p:spPr>
          <a:xfrm>
            <a:off x="4276789" y="1039279"/>
            <a:ext cx="777777" cy="707886"/>
          </a:xfrm>
          <a:prstGeom prst="rect">
            <a:avLst/>
          </a:prstGeom>
          <a:noFill/>
        </p:spPr>
        <p:txBody>
          <a:bodyPr wrap="none" rtlCol="0">
            <a:spAutoFit/>
          </a:bodyPr>
          <a:lstStyle/>
          <a:p>
            <a:r>
              <a:rPr lang="en-US" altLang="zh-CN" sz="4000" dirty="0" smtClean="0">
                <a:solidFill>
                  <a:schemeClr val="bg1"/>
                </a:solidFill>
                <a:latin typeface="微軟正黑體" panose="020B0604030504040204" pitchFamily="34" charset="-120"/>
                <a:ea typeface="微軟正黑體" panose="020B0604030504040204" pitchFamily="34" charset="-120"/>
                <a:cs typeface="Aharoni" panose="02010803020104030203" pitchFamily="2" charset="-79"/>
              </a:rPr>
              <a:t>01</a:t>
            </a:r>
            <a:endParaRPr lang="zh-CN" altLang="en-US" sz="4000" dirty="0">
              <a:solidFill>
                <a:schemeClr val="bg1"/>
              </a:solidFill>
              <a:latin typeface="微軟正黑體" panose="020B0604030504040204" pitchFamily="34" charset="-120"/>
              <a:ea typeface="微軟正黑體" panose="020B0604030504040204" pitchFamily="34" charset="-120"/>
              <a:cs typeface="Aharoni" panose="02010803020104030203" pitchFamily="2" charset="-79"/>
            </a:endParaRPr>
          </a:p>
        </p:txBody>
      </p:sp>
      <p:sp>
        <p:nvSpPr>
          <p:cNvPr id="61" name="文本框 84"/>
          <p:cNvSpPr txBox="1"/>
          <p:nvPr/>
        </p:nvSpPr>
        <p:spPr>
          <a:xfrm>
            <a:off x="2229433" y="4524101"/>
            <a:ext cx="777777" cy="707886"/>
          </a:xfrm>
          <a:prstGeom prst="rect">
            <a:avLst/>
          </a:prstGeom>
          <a:noFill/>
        </p:spPr>
        <p:txBody>
          <a:bodyPr wrap="none" rtlCol="0">
            <a:spAutoFit/>
          </a:bodyPr>
          <a:lstStyle/>
          <a:p>
            <a:pPr algn="ctr"/>
            <a:r>
              <a:rPr lang="en-US" altLang="zh-CN" sz="4000"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04</a:t>
            </a:r>
            <a:endParaRPr lang="zh-CN" altLang="en-US" sz="4000"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62" name="文本框 89"/>
          <p:cNvSpPr txBox="1"/>
          <p:nvPr/>
        </p:nvSpPr>
        <p:spPr>
          <a:xfrm>
            <a:off x="2035159" y="3207889"/>
            <a:ext cx="1415772" cy="830997"/>
          </a:xfrm>
          <a:prstGeom prst="rect">
            <a:avLst/>
          </a:prstGeom>
          <a:noFill/>
        </p:spPr>
        <p:txBody>
          <a:bodyPr wrap="none" rtlCol="0">
            <a:spAutoFit/>
          </a:bodyPr>
          <a:lstStyle/>
          <a:p>
            <a:pPr algn="ct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資料處理</a:t>
            </a:r>
            <a:endPar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pPr algn="ct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不完整</a:t>
            </a:r>
            <a:endParaRPr lang="zh-CN"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63" name="文本框 91"/>
          <p:cNvSpPr txBox="1"/>
          <p:nvPr/>
        </p:nvSpPr>
        <p:spPr>
          <a:xfrm>
            <a:off x="1733931" y="2436797"/>
            <a:ext cx="777777" cy="707886"/>
          </a:xfrm>
          <a:prstGeom prst="rect">
            <a:avLst/>
          </a:prstGeom>
          <a:noFill/>
        </p:spPr>
        <p:txBody>
          <a:bodyPr wrap="none" rtlCol="0">
            <a:spAutoFit/>
          </a:bodyPr>
          <a:lstStyle/>
          <a:p>
            <a:r>
              <a:rPr lang="en-US" altLang="zh-CN" sz="4000" dirty="0" smtClean="0">
                <a:solidFill>
                  <a:schemeClr val="bg1"/>
                </a:solidFill>
                <a:latin typeface="微軟正黑體" panose="020B0604030504040204" pitchFamily="34" charset="-120"/>
                <a:ea typeface="微軟正黑體" panose="020B0604030504040204" pitchFamily="34" charset="-120"/>
                <a:cs typeface="Aharoni" panose="02010803020104030203" pitchFamily="2" charset="-79"/>
              </a:rPr>
              <a:t>05</a:t>
            </a:r>
            <a:endParaRPr lang="zh-CN" altLang="en-US" sz="4000" dirty="0">
              <a:solidFill>
                <a:schemeClr val="bg1"/>
              </a:solidFill>
              <a:latin typeface="微軟正黑體" panose="020B0604030504040204" pitchFamily="34" charset="-120"/>
              <a:ea typeface="微軟正黑體" panose="020B0604030504040204" pitchFamily="34" charset="-120"/>
              <a:cs typeface="Aharoni" panose="02010803020104030203" pitchFamily="2" charset="-79"/>
            </a:endParaRPr>
          </a:p>
        </p:txBody>
      </p:sp>
      <p:sp>
        <p:nvSpPr>
          <p:cNvPr id="64" name="文本框 92"/>
          <p:cNvSpPr txBox="1"/>
          <p:nvPr/>
        </p:nvSpPr>
        <p:spPr>
          <a:xfrm>
            <a:off x="2531105" y="5709791"/>
            <a:ext cx="1839652" cy="461665"/>
          </a:xfrm>
          <a:prstGeom prst="rect">
            <a:avLst/>
          </a:prstGeom>
          <a:noFill/>
        </p:spPr>
        <p:txBody>
          <a:bodyPr wrap="square" rtlCol="0">
            <a:spAutoFit/>
          </a:bodyPr>
          <a:lstStyle/>
          <a:p>
            <a:pPr algn="ctr"/>
            <a:r>
              <a:rPr lang="zh-TW"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調整模型</a:t>
            </a:r>
            <a:endParaRPr lang="zh-CN"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65" name="文本框 93"/>
          <p:cNvSpPr txBox="1"/>
          <p:nvPr/>
        </p:nvSpPr>
        <p:spPr>
          <a:xfrm>
            <a:off x="6670875" y="2492355"/>
            <a:ext cx="777777" cy="707886"/>
          </a:xfrm>
          <a:prstGeom prst="rect">
            <a:avLst/>
          </a:prstGeom>
          <a:noFill/>
        </p:spPr>
        <p:txBody>
          <a:bodyPr wrap="none" rtlCol="0">
            <a:spAutoFit/>
          </a:bodyPr>
          <a:lstStyle/>
          <a:p>
            <a:r>
              <a:rPr lang="en-US" altLang="zh-CN" sz="4000" dirty="0" smtClean="0">
                <a:solidFill>
                  <a:schemeClr val="bg1"/>
                </a:solidFill>
                <a:latin typeface="微軟正黑體" panose="020B0604030504040204" pitchFamily="34" charset="-120"/>
                <a:ea typeface="微軟正黑體" panose="020B0604030504040204" pitchFamily="34" charset="-120"/>
                <a:cs typeface="Aharoni" panose="02010803020104030203" pitchFamily="2" charset="-79"/>
              </a:rPr>
              <a:t>02</a:t>
            </a:r>
            <a:endParaRPr lang="zh-CN" altLang="en-US" sz="4000" dirty="0">
              <a:solidFill>
                <a:schemeClr val="bg1"/>
              </a:solidFill>
              <a:latin typeface="微軟正黑體" panose="020B0604030504040204" pitchFamily="34" charset="-120"/>
              <a:ea typeface="微軟正黑體" panose="020B0604030504040204" pitchFamily="34" charset="-120"/>
              <a:cs typeface="Aharoni" panose="02010803020104030203" pitchFamily="2" charset="-79"/>
            </a:endParaRPr>
          </a:p>
        </p:txBody>
      </p:sp>
      <p:sp>
        <p:nvSpPr>
          <p:cNvPr id="66" name="文本框 94"/>
          <p:cNvSpPr txBox="1"/>
          <p:nvPr/>
        </p:nvSpPr>
        <p:spPr>
          <a:xfrm>
            <a:off x="5651700" y="3200241"/>
            <a:ext cx="1464222" cy="830997"/>
          </a:xfrm>
          <a:prstGeom prst="rect">
            <a:avLst/>
          </a:prstGeom>
          <a:noFill/>
        </p:spPr>
        <p:txBody>
          <a:bodyPr wrap="square" rtlCol="0">
            <a:spAutoFit/>
          </a:bodyPr>
          <a:lstStyle/>
          <a:p>
            <a:pPr algn="ctr"/>
            <a:r>
              <a:rPr lang="zh-TW"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外部環境因素</a:t>
            </a:r>
            <a:endParaRPr lang="zh-CN"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67" name="文本框 95"/>
          <p:cNvSpPr txBox="1"/>
          <p:nvPr/>
        </p:nvSpPr>
        <p:spPr>
          <a:xfrm>
            <a:off x="6227921" y="4567885"/>
            <a:ext cx="777777" cy="707886"/>
          </a:xfrm>
          <a:prstGeom prst="rect">
            <a:avLst/>
          </a:prstGeom>
          <a:noFill/>
        </p:spPr>
        <p:txBody>
          <a:bodyPr wrap="none" rtlCol="0">
            <a:spAutoFit/>
          </a:bodyPr>
          <a:lstStyle/>
          <a:p>
            <a:r>
              <a:rPr lang="en-US" altLang="zh-CN" sz="4000" dirty="0" smtClean="0">
                <a:solidFill>
                  <a:schemeClr val="bg1"/>
                </a:solidFill>
                <a:latin typeface="微軟正黑體" panose="020B0604030504040204" pitchFamily="34" charset="-120"/>
                <a:ea typeface="微軟正黑體" panose="020B0604030504040204" pitchFamily="34" charset="-120"/>
                <a:cs typeface="Aharoni" panose="02010803020104030203" pitchFamily="2" charset="-79"/>
              </a:rPr>
              <a:t>03</a:t>
            </a:r>
            <a:endParaRPr lang="zh-CN" altLang="en-US" sz="4000" dirty="0">
              <a:solidFill>
                <a:schemeClr val="bg1"/>
              </a:solidFill>
              <a:latin typeface="微軟正黑體" panose="020B0604030504040204" pitchFamily="34" charset="-120"/>
              <a:ea typeface="微軟正黑體" panose="020B0604030504040204" pitchFamily="34" charset="-120"/>
              <a:cs typeface="Aharoni" panose="02010803020104030203" pitchFamily="2" charset="-79"/>
            </a:endParaRPr>
          </a:p>
        </p:txBody>
      </p:sp>
      <p:grpSp>
        <p:nvGrpSpPr>
          <p:cNvPr id="69" name="组合 97"/>
          <p:cNvGrpSpPr>
            <a:grpSpLocks noChangeAspect="1"/>
          </p:cNvGrpSpPr>
          <p:nvPr/>
        </p:nvGrpSpPr>
        <p:grpSpPr>
          <a:xfrm>
            <a:off x="4100425" y="3269617"/>
            <a:ext cx="1015878" cy="869777"/>
            <a:chOff x="2162176" y="-104775"/>
            <a:chExt cx="1655763" cy="1417638"/>
          </a:xfrm>
          <a:solidFill>
            <a:schemeClr val="tx1">
              <a:lumMod val="65000"/>
              <a:lumOff val="35000"/>
            </a:schemeClr>
          </a:solidFill>
        </p:grpSpPr>
        <p:sp>
          <p:nvSpPr>
            <p:cNvPr id="70" name="Freeform 3767"/>
            <p:cNvSpPr>
              <a:spLocks/>
            </p:cNvSpPr>
            <p:nvPr/>
          </p:nvSpPr>
          <p:spPr bwMode="auto">
            <a:xfrm>
              <a:off x="2311401" y="104775"/>
              <a:ext cx="1370013" cy="1208088"/>
            </a:xfrm>
            <a:custGeom>
              <a:avLst/>
              <a:gdLst>
                <a:gd name="T0" fmla="*/ 231 w 431"/>
                <a:gd name="T1" fmla="*/ 6 h 380"/>
                <a:gd name="T2" fmla="*/ 190 w 431"/>
                <a:gd name="T3" fmla="*/ 7 h 380"/>
                <a:gd name="T4" fmla="*/ 20 w 431"/>
                <a:gd name="T5" fmla="*/ 106 h 380"/>
                <a:gd name="T6" fmla="*/ 0 w 431"/>
                <a:gd name="T7" fmla="*/ 142 h 380"/>
                <a:gd name="T8" fmla="*/ 0 w 431"/>
                <a:gd name="T9" fmla="*/ 357 h 380"/>
                <a:gd name="T10" fmla="*/ 24 w 431"/>
                <a:gd name="T11" fmla="*/ 380 h 380"/>
                <a:gd name="T12" fmla="*/ 124 w 431"/>
                <a:gd name="T13" fmla="*/ 380 h 380"/>
                <a:gd name="T14" fmla="*/ 148 w 431"/>
                <a:gd name="T15" fmla="*/ 357 h 380"/>
                <a:gd name="T16" fmla="*/ 148 w 431"/>
                <a:gd name="T17" fmla="*/ 258 h 380"/>
                <a:gd name="T18" fmla="*/ 171 w 431"/>
                <a:gd name="T19" fmla="*/ 235 h 380"/>
                <a:gd name="T20" fmla="*/ 260 w 431"/>
                <a:gd name="T21" fmla="*/ 235 h 380"/>
                <a:gd name="T22" fmla="*/ 283 w 431"/>
                <a:gd name="T23" fmla="*/ 258 h 380"/>
                <a:gd name="T24" fmla="*/ 283 w 431"/>
                <a:gd name="T25" fmla="*/ 357 h 380"/>
                <a:gd name="T26" fmla="*/ 307 w 431"/>
                <a:gd name="T27" fmla="*/ 380 h 380"/>
                <a:gd name="T28" fmla="*/ 407 w 431"/>
                <a:gd name="T29" fmla="*/ 380 h 380"/>
                <a:gd name="T30" fmla="*/ 431 w 431"/>
                <a:gd name="T31" fmla="*/ 357 h 380"/>
                <a:gd name="T32" fmla="*/ 431 w 431"/>
                <a:gd name="T33" fmla="*/ 142 h 380"/>
                <a:gd name="T34" fmla="*/ 410 w 431"/>
                <a:gd name="T35" fmla="*/ 107 h 380"/>
                <a:gd name="T36" fmla="*/ 231 w 431"/>
                <a:gd name="T37" fmla="*/ 6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1" h="380">
                  <a:moveTo>
                    <a:pt x="231" y="6"/>
                  </a:moveTo>
                  <a:cubicBezTo>
                    <a:pt x="220" y="0"/>
                    <a:pt x="201" y="0"/>
                    <a:pt x="190" y="7"/>
                  </a:cubicBezTo>
                  <a:cubicBezTo>
                    <a:pt x="20" y="106"/>
                    <a:pt x="20" y="106"/>
                    <a:pt x="20" y="106"/>
                  </a:cubicBezTo>
                  <a:cubicBezTo>
                    <a:pt x="9" y="113"/>
                    <a:pt x="0" y="129"/>
                    <a:pt x="0" y="142"/>
                  </a:cubicBezTo>
                  <a:cubicBezTo>
                    <a:pt x="0" y="357"/>
                    <a:pt x="0" y="357"/>
                    <a:pt x="0" y="357"/>
                  </a:cubicBezTo>
                  <a:cubicBezTo>
                    <a:pt x="0" y="370"/>
                    <a:pt x="10" y="380"/>
                    <a:pt x="24" y="380"/>
                  </a:cubicBezTo>
                  <a:cubicBezTo>
                    <a:pt x="124" y="380"/>
                    <a:pt x="124" y="380"/>
                    <a:pt x="124" y="380"/>
                  </a:cubicBezTo>
                  <a:cubicBezTo>
                    <a:pt x="137" y="380"/>
                    <a:pt x="148" y="370"/>
                    <a:pt x="148" y="357"/>
                  </a:cubicBezTo>
                  <a:cubicBezTo>
                    <a:pt x="148" y="258"/>
                    <a:pt x="148" y="258"/>
                    <a:pt x="148" y="258"/>
                  </a:cubicBezTo>
                  <a:cubicBezTo>
                    <a:pt x="148" y="245"/>
                    <a:pt x="158" y="235"/>
                    <a:pt x="171" y="235"/>
                  </a:cubicBezTo>
                  <a:cubicBezTo>
                    <a:pt x="260" y="235"/>
                    <a:pt x="260" y="235"/>
                    <a:pt x="260" y="235"/>
                  </a:cubicBezTo>
                  <a:cubicBezTo>
                    <a:pt x="273" y="235"/>
                    <a:pt x="283" y="245"/>
                    <a:pt x="283" y="258"/>
                  </a:cubicBezTo>
                  <a:cubicBezTo>
                    <a:pt x="283" y="357"/>
                    <a:pt x="283" y="357"/>
                    <a:pt x="283" y="357"/>
                  </a:cubicBezTo>
                  <a:cubicBezTo>
                    <a:pt x="283" y="370"/>
                    <a:pt x="294" y="380"/>
                    <a:pt x="307" y="380"/>
                  </a:cubicBezTo>
                  <a:cubicBezTo>
                    <a:pt x="407" y="380"/>
                    <a:pt x="407" y="380"/>
                    <a:pt x="407" y="380"/>
                  </a:cubicBezTo>
                  <a:cubicBezTo>
                    <a:pt x="420" y="380"/>
                    <a:pt x="431" y="370"/>
                    <a:pt x="431" y="357"/>
                  </a:cubicBezTo>
                  <a:cubicBezTo>
                    <a:pt x="431" y="142"/>
                    <a:pt x="431" y="142"/>
                    <a:pt x="431" y="142"/>
                  </a:cubicBezTo>
                  <a:cubicBezTo>
                    <a:pt x="431" y="129"/>
                    <a:pt x="422" y="113"/>
                    <a:pt x="410" y="107"/>
                  </a:cubicBezTo>
                  <a:lnTo>
                    <a:pt x="23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微軟正黑體" panose="020B0604030504040204" pitchFamily="34" charset="-120"/>
                <a:ea typeface="微軟正黑體" panose="020B0604030504040204" pitchFamily="34" charset="-120"/>
              </a:endParaRPr>
            </a:p>
          </p:txBody>
        </p:sp>
        <p:sp>
          <p:nvSpPr>
            <p:cNvPr id="71" name="Freeform 3768"/>
            <p:cNvSpPr>
              <a:spLocks/>
            </p:cNvSpPr>
            <p:nvPr/>
          </p:nvSpPr>
          <p:spPr bwMode="auto">
            <a:xfrm>
              <a:off x="2162176" y="-104775"/>
              <a:ext cx="1655763" cy="552450"/>
            </a:xfrm>
            <a:custGeom>
              <a:avLst/>
              <a:gdLst>
                <a:gd name="T0" fmla="*/ 516 w 521"/>
                <a:gd name="T1" fmla="*/ 165 h 174"/>
                <a:gd name="T2" fmla="*/ 487 w 521"/>
                <a:gd name="T3" fmla="*/ 167 h 174"/>
                <a:gd name="T4" fmla="*/ 276 w 521"/>
                <a:gd name="T5" fmla="*/ 45 h 174"/>
                <a:gd name="T6" fmla="*/ 235 w 521"/>
                <a:gd name="T7" fmla="*/ 45 h 174"/>
                <a:gd name="T8" fmla="*/ 34 w 521"/>
                <a:gd name="T9" fmla="*/ 167 h 174"/>
                <a:gd name="T10" fmla="*/ 5 w 521"/>
                <a:gd name="T11" fmla="*/ 165 h 174"/>
                <a:gd name="T12" fmla="*/ 16 w 521"/>
                <a:gd name="T13" fmla="*/ 138 h 174"/>
                <a:gd name="T14" fmla="*/ 235 w 521"/>
                <a:gd name="T15" fmla="*/ 7 h 174"/>
                <a:gd name="T16" fmla="*/ 276 w 521"/>
                <a:gd name="T17" fmla="*/ 6 h 174"/>
                <a:gd name="T18" fmla="*/ 504 w 521"/>
                <a:gd name="T19" fmla="*/ 139 h 174"/>
                <a:gd name="T20" fmla="*/ 516 w 521"/>
                <a:gd name="T21" fmla="*/ 16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1" h="174">
                  <a:moveTo>
                    <a:pt x="516" y="165"/>
                  </a:moveTo>
                  <a:cubicBezTo>
                    <a:pt x="512" y="173"/>
                    <a:pt x="499" y="174"/>
                    <a:pt x="487" y="167"/>
                  </a:cubicBezTo>
                  <a:cubicBezTo>
                    <a:pt x="276" y="45"/>
                    <a:pt x="276" y="45"/>
                    <a:pt x="276" y="45"/>
                  </a:cubicBezTo>
                  <a:cubicBezTo>
                    <a:pt x="265" y="38"/>
                    <a:pt x="247" y="38"/>
                    <a:pt x="235" y="45"/>
                  </a:cubicBezTo>
                  <a:cubicBezTo>
                    <a:pt x="34" y="167"/>
                    <a:pt x="34" y="167"/>
                    <a:pt x="34" y="167"/>
                  </a:cubicBezTo>
                  <a:cubicBezTo>
                    <a:pt x="22" y="174"/>
                    <a:pt x="9" y="173"/>
                    <a:pt x="5" y="165"/>
                  </a:cubicBezTo>
                  <a:cubicBezTo>
                    <a:pt x="0" y="157"/>
                    <a:pt x="5" y="145"/>
                    <a:pt x="16" y="138"/>
                  </a:cubicBezTo>
                  <a:cubicBezTo>
                    <a:pt x="235" y="7"/>
                    <a:pt x="235" y="7"/>
                    <a:pt x="235" y="7"/>
                  </a:cubicBezTo>
                  <a:cubicBezTo>
                    <a:pt x="246" y="0"/>
                    <a:pt x="265" y="0"/>
                    <a:pt x="276" y="6"/>
                  </a:cubicBezTo>
                  <a:cubicBezTo>
                    <a:pt x="504" y="139"/>
                    <a:pt x="504" y="139"/>
                    <a:pt x="504" y="139"/>
                  </a:cubicBezTo>
                  <a:cubicBezTo>
                    <a:pt x="515" y="145"/>
                    <a:pt x="521" y="157"/>
                    <a:pt x="516"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微軟正黑體" panose="020B0604030504040204" pitchFamily="34" charset="-120"/>
                <a:ea typeface="微軟正黑體" panose="020B0604030504040204" pitchFamily="34" charset="-120"/>
              </a:endParaRPr>
            </a:p>
          </p:txBody>
        </p:sp>
      </p:grpSp>
      <p:sp>
        <p:nvSpPr>
          <p:cNvPr id="72" name="文本框 92"/>
          <p:cNvSpPr txBox="1"/>
          <p:nvPr/>
        </p:nvSpPr>
        <p:spPr>
          <a:xfrm>
            <a:off x="3715595" y="1880295"/>
            <a:ext cx="1839652" cy="461665"/>
          </a:xfrm>
          <a:prstGeom prst="rect">
            <a:avLst/>
          </a:prstGeom>
          <a:noFill/>
        </p:spPr>
        <p:txBody>
          <a:bodyPr wrap="square" rtlCol="0">
            <a:spAutoFit/>
          </a:bodyPr>
          <a:lstStyle/>
          <a:p>
            <a:pPr algn="ct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地區價差</a:t>
            </a:r>
            <a:r>
              <a:rPr lang="zh-TW"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大</a:t>
            </a:r>
            <a:endParaRPr lang="zh-CN"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73" name="矩形 72"/>
          <p:cNvSpPr/>
          <p:nvPr/>
        </p:nvSpPr>
        <p:spPr>
          <a:xfrm>
            <a:off x="3428623" y="5454824"/>
            <a:ext cx="4572000" cy="830997"/>
          </a:xfrm>
          <a:prstGeom prst="rect">
            <a:avLst/>
          </a:prstGeom>
        </p:spPr>
        <p:txBody>
          <a:bodyPr>
            <a:spAutoFit/>
          </a:bodyPr>
          <a:lstStyle/>
          <a:p>
            <a:pPr algn="ctr"/>
            <a:r>
              <a:rPr lang="zh-TW"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特徵值</a:t>
            </a:r>
            <a:endParaRPr lang="en-US" altLang="zh-TW"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pPr algn="ctr"/>
            <a:r>
              <a:rPr lang="zh-TW"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不夠多</a:t>
            </a:r>
            <a:endParaRPr lang="zh-CN"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74" name="頁尾版面配置區 3"/>
          <p:cNvSpPr>
            <a:spLocks noGrp="1"/>
          </p:cNvSpPr>
          <p:nvPr>
            <p:ph type="ftr" sz="quarter" idx="11"/>
          </p:nvPr>
        </p:nvSpPr>
        <p:spPr>
          <a:xfrm>
            <a:off x="611188" y="6310313"/>
            <a:ext cx="6783387" cy="287337"/>
          </a:xfrm>
        </p:spPr>
        <p:txBody>
          <a:bodyPr/>
          <a:lstStyle/>
          <a:p>
            <a:r>
              <a:rPr lang="zh-TW" altLang="en-US" dirty="0"/>
              <a:t>機密等級：密            日期：</a:t>
            </a:r>
            <a:r>
              <a:rPr lang="en-US" altLang="zh-TW" dirty="0"/>
              <a:t>2020/07/22</a:t>
            </a:r>
            <a:endParaRPr lang="zh-TW" altLang="en-US" dirty="0"/>
          </a:p>
        </p:txBody>
      </p:sp>
    </p:spTree>
    <p:extLst>
      <p:ext uri="{BB962C8B-B14F-4D97-AF65-F5344CB8AC3E}">
        <p14:creationId xmlns:p14="http://schemas.microsoft.com/office/powerpoint/2010/main" val="23987981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a:solidFill>
                  <a:schemeClr val="tx1"/>
                </a:solidFill>
              </a:rPr>
              <a:t>研究目的</a:t>
            </a:r>
            <a:endParaRPr lang="zh-TW" altLang="en-US" sz="2800"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grpSp>
        <p:nvGrpSpPr>
          <p:cNvPr id="5" name="组合 76"/>
          <p:cNvGrpSpPr/>
          <p:nvPr/>
        </p:nvGrpSpPr>
        <p:grpSpPr>
          <a:xfrm>
            <a:off x="1849450" y="1269554"/>
            <a:ext cx="5546268" cy="5162015"/>
            <a:chOff x="5655101" y="1329876"/>
            <a:chExt cx="5546268" cy="5162015"/>
          </a:xfrm>
        </p:grpSpPr>
        <p:sp>
          <p:nvSpPr>
            <p:cNvPr id="6" name="Freeform 30"/>
            <p:cNvSpPr>
              <a:spLocks/>
            </p:cNvSpPr>
            <p:nvPr/>
          </p:nvSpPr>
          <p:spPr bwMode="auto">
            <a:xfrm rot="4320000">
              <a:off x="6437225" y="797747"/>
              <a:ext cx="1877096" cy="3441343"/>
            </a:xfrm>
            <a:custGeom>
              <a:avLst/>
              <a:gdLst>
                <a:gd name="T0" fmla="*/ 1069 w 1468"/>
                <a:gd name="T1" fmla="*/ 2104 h 2692"/>
                <a:gd name="T2" fmla="*/ 1253 w 1468"/>
                <a:gd name="T3" fmla="*/ 1036 h 2692"/>
                <a:gd name="T4" fmla="*/ 1253 w 1468"/>
                <a:gd name="T5" fmla="*/ 1032 h 2692"/>
                <a:gd name="T6" fmla="*/ 204 w 1468"/>
                <a:gd name="T7" fmla="*/ 0 h 2692"/>
                <a:gd name="T8" fmla="*/ 90 w 1468"/>
                <a:gd name="T9" fmla="*/ 1224 h 2692"/>
                <a:gd name="T10" fmla="*/ 860 w 1468"/>
                <a:gd name="T11" fmla="*/ 2393 h 2692"/>
                <a:gd name="T12" fmla="*/ 1468 w 1468"/>
                <a:gd name="T13" fmla="*/ 2692 h 2692"/>
                <a:gd name="T14" fmla="*/ 1069 w 1468"/>
                <a:gd name="T15" fmla="*/ 2104 h 26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8" h="2692">
                  <a:moveTo>
                    <a:pt x="1069" y="2104"/>
                  </a:moveTo>
                  <a:cubicBezTo>
                    <a:pt x="1099" y="1845"/>
                    <a:pt x="1241" y="1097"/>
                    <a:pt x="1253" y="1036"/>
                  </a:cubicBezTo>
                  <a:cubicBezTo>
                    <a:pt x="1253" y="1032"/>
                    <a:pt x="1253" y="1032"/>
                    <a:pt x="1253" y="1032"/>
                  </a:cubicBezTo>
                  <a:cubicBezTo>
                    <a:pt x="204" y="0"/>
                    <a:pt x="204" y="0"/>
                    <a:pt x="204" y="0"/>
                  </a:cubicBezTo>
                  <a:cubicBezTo>
                    <a:pt x="34" y="392"/>
                    <a:pt x="0" y="821"/>
                    <a:pt x="90" y="1224"/>
                  </a:cubicBezTo>
                  <a:cubicBezTo>
                    <a:pt x="192" y="1678"/>
                    <a:pt x="454" y="2098"/>
                    <a:pt x="860" y="2393"/>
                  </a:cubicBezTo>
                  <a:cubicBezTo>
                    <a:pt x="1049" y="2531"/>
                    <a:pt x="1255" y="2630"/>
                    <a:pt x="1468" y="2692"/>
                  </a:cubicBezTo>
                  <a:cubicBezTo>
                    <a:pt x="1168" y="2531"/>
                    <a:pt x="1049" y="2280"/>
                    <a:pt x="1069" y="2104"/>
                  </a:cubicBezTo>
                  <a:close/>
                </a:path>
              </a:pathLst>
            </a:custGeom>
            <a:solidFill>
              <a:srgbClr val="B9B8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grpSp>
          <p:nvGrpSpPr>
            <p:cNvPr id="7" name="组合 75"/>
            <p:cNvGrpSpPr/>
            <p:nvPr/>
          </p:nvGrpSpPr>
          <p:grpSpPr>
            <a:xfrm>
              <a:off x="5968248" y="1329876"/>
              <a:ext cx="5233121" cy="5162015"/>
              <a:chOff x="5968248" y="1329876"/>
              <a:chExt cx="5233121" cy="5162015"/>
            </a:xfrm>
          </p:grpSpPr>
          <p:sp>
            <p:nvSpPr>
              <p:cNvPr id="8" name="Freeform 27"/>
              <p:cNvSpPr>
                <a:spLocks/>
              </p:cNvSpPr>
              <p:nvPr/>
            </p:nvSpPr>
            <p:spPr bwMode="auto">
              <a:xfrm>
                <a:off x="7717360" y="1329876"/>
                <a:ext cx="3334692" cy="1983752"/>
              </a:xfrm>
              <a:custGeom>
                <a:avLst/>
                <a:gdLst>
                  <a:gd name="T0" fmla="*/ 1978 w 2605"/>
                  <a:gd name="T1" fmla="*/ 494 h 1551"/>
                  <a:gd name="T2" fmla="*/ 668 w 2605"/>
                  <a:gd name="T3" fmla="*/ 0 h 1551"/>
                  <a:gd name="T4" fmla="*/ 0 w 2605"/>
                  <a:gd name="T5" fmla="*/ 115 h 1551"/>
                  <a:gd name="T6" fmla="*/ 668 w 2605"/>
                  <a:gd name="T7" fmla="*/ 357 h 1551"/>
                  <a:gd name="T8" fmla="*/ 1148 w 2605"/>
                  <a:gd name="T9" fmla="*/ 1328 h 1551"/>
                  <a:gd name="T10" fmla="*/ 1150 w 2605"/>
                  <a:gd name="T11" fmla="*/ 1332 h 1551"/>
                  <a:gd name="T12" fmla="*/ 2605 w 2605"/>
                  <a:gd name="T13" fmla="*/ 1551 h 1551"/>
                  <a:gd name="T14" fmla="*/ 1978 w 2605"/>
                  <a:gd name="T15" fmla="*/ 494 h 15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05" h="1551">
                    <a:moveTo>
                      <a:pt x="1978" y="494"/>
                    </a:moveTo>
                    <a:cubicBezTo>
                      <a:pt x="1629" y="186"/>
                      <a:pt x="1170" y="0"/>
                      <a:pt x="668" y="0"/>
                    </a:cubicBezTo>
                    <a:cubicBezTo>
                      <a:pt x="434" y="0"/>
                      <a:pt x="209" y="41"/>
                      <a:pt x="0" y="115"/>
                    </a:cubicBezTo>
                    <a:cubicBezTo>
                      <a:pt x="338" y="69"/>
                      <a:pt x="581" y="202"/>
                      <a:pt x="668" y="357"/>
                    </a:cubicBezTo>
                    <a:cubicBezTo>
                      <a:pt x="797" y="584"/>
                      <a:pt x="1122" y="1273"/>
                      <a:pt x="1148" y="1328"/>
                    </a:cubicBezTo>
                    <a:cubicBezTo>
                      <a:pt x="1150" y="1332"/>
                      <a:pt x="1150" y="1332"/>
                      <a:pt x="1150" y="1332"/>
                    </a:cubicBezTo>
                    <a:cubicBezTo>
                      <a:pt x="2605" y="1551"/>
                      <a:pt x="2605" y="1551"/>
                      <a:pt x="2605" y="1551"/>
                    </a:cubicBezTo>
                    <a:cubicBezTo>
                      <a:pt x="2512" y="1134"/>
                      <a:pt x="2288" y="766"/>
                      <a:pt x="1978" y="494"/>
                    </a:cubicBezTo>
                    <a:close/>
                  </a:path>
                </a:pathLst>
              </a:custGeom>
              <a:solidFill>
                <a:srgbClr val="58B7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
            <p:nvSpPr>
              <p:cNvPr id="9" name="Freeform 28"/>
              <p:cNvSpPr>
                <a:spLocks/>
              </p:cNvSpPr>
              <p:nvPr/>
            </p:nvSpPr>
            <p:spPr bwMode="auto">
              <a:xfrm>
                <a:off x="9544687" y="2353747"/>
                <a:ext cx="1656682" cy="3739972"/>
              </a:xfrm>
              <a:custGeom>
                <a:avLst/>
                <a:gdLst>
                  <a:gd name="T0" fmla="*/ 1139 w 1295"/>
                  <a:gd name="T1" fmla="*/ 613 h 2922"/>
                  <a:gd name="T2" fmla="*/ 826 w 1295"/>
                  <a:gd name="T3" fmla="*/ 0 h 2922"/>
                  <a:gd name="T4" fmla="*/ 779 w 1295"/>
                  <a:gd name="T5" fmla="*/ 710 h 2922"/>
                  <a:gd name="T6" fmla="*/ 4 w 1295"/>
                  <a:gd name="T7" fmla="*/ 1467 h 2922"/>
                  <a:gd name="T8" fmla="*/ 0 w 1295"/>
                  <a:gd name="T9" fmla="*/ 1470 h 2922"/>
                  <a:gd name="T10" fmla="*/ 242 w 1295"/>
                  <a:gd name="T11" fmla="*/ 2922 h 2922"/>
                  <a:gd name="T12" fmla="*/ 1054 w 1295"/>
                  <a:gd name="T13" fmla="*/ 1998 h 2922"/>
                  <a:gd name="T14" fmla="*/ 1139 w 1295"/>
                  <a:gd name="T15" fmla="*/ 613 h 29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95" h="2922">
                    <a:moveTo>
                      <a:pt x="1139" y="613"/>
                    </a:moveTo>
                    <a:cubicBezTo>
                      <a:pt x="1067" y="390"/>
                      <a:pt x="962" y="176"/>
                      <a:pt x="826" y="0"/>
                    </a:cubicBezTo>
                    <a:cubicBezTo>
                      <a:pt x="974" y="307"/>
                      <a:pt x="900" y="580"/>
                      <a:pt x="779" y="710"/>
                    </a:cubicBezTo>
                    <a:cubicBezTo>
                      <a:pt x="603" y="903"/>
                      <a:pt x="49" y="1425"/>
                      <a:pt x="4" y="1467"/>
                    </a:cubicBezTo>
                    <a:cubicBezTo>
                      <a:pt x="0" y="1470"/>
                      <a:pt x="0" y="1470"/>
                      <a:pt x="0" y="1470"/>
                    </a:cubicBezTo>
                    <a:cubicBezTo>
                      <a:pt x="242" y="2922"/>
                      <a:pt x="242" y="2922"/>
                      <a:pt x="242" y="2922"/>
                    </a:cubicBezTo>
                    <a:cubicBezTo>
                      <a:pt x="610" y="2704"/>
                      <a:pt x="891" y="2377"/>
                      <a:pt x="1054" y="1998"/>
                    </a:cubicBezTo>
                    <a:cubicBezTo>
                      <a:pt x="1239" y="1571"/>
                      <a:pt x="1295" y="1091"/>
                      <a:pt x="1139" y="613"/>
                    </a:cubicBezTo>
                    <a:close/>
                  </a:path>
                </a:pathLst>
              </a:custGeom>
              <a:solidFill>
                <a:srgbClr val="A11B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
            <p:nvSpPr>
              <p:cNvPr id="10" name="Freeform 29"/>
              <p:cNvSpPr>
                <a:spLocks/>
              </p:cNvSpPr>
              <p:nvPr/>
            </p:nvSpPr>
            <p:spPr bwMode="auto">
              <a:xfrm>
                <a:off x="6878355" y="4941865"/>
                <a:ext cx="3775525" cy="1550026"/>
              </a:xfrm>
              <a:custGeom>
                <a:avLst/>
                <a:gdLst>
                  <a:gd name="T0" fmla="*/ 2269 w 2952"/>
                  <a:gd name="T1" fmla="*/ 506 h 1208"/>
                  <a:gd name="T2" fmla="*/ 1310 w 2952"/>
                  <a:gd name="T3" fmla="*/ 2 h 1208"/>
                  <a:gd name="T4" fmla="*/ 1306 w 2952"/>
                  <a:gd name="T5" fmla="*/ 0 h 1208"/>
                  <a:gd name="T6" fmla="*/ 0 w 2952"/>
                  <a:gd name="T7" fmla="*/ 678 h 1208"/>
                  <a:gd name="T8" fmla="*/ 1129 w 2952"/>
                  <a:gd name="T9" fmla="*/ 1165 h 1208"/>
                  <a:gd name="T10" fmla="*/ 2479 w 2952"/>
                  <a:gd name="T11" fmla="*/ 795 h 1208"/>
                  <a:gd name="T12" fmla="*/ 2952 w 2952"/>
                  <a:gd name="T13" fmla="*/ 309 h 1208"/>
                  <a:gd name="T14" fmla="*/ 2269 w 2952"/>
                  <a:gd name="T15" fmla="*/ 506 h 1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52" h="1208">
                    <a:moveTo>
                      <a:pt x="2269" y="506"/>
                    </a:moveTo>
                    <a:cubicBezTo>
                      <a:pt x="2032" y="398"/>
                      <a:pt x="1364" y="31"/>
                      <a:pt x="1310" y="2"/>
                    </a:cubicBezTo>
                    <a:cubicBezTo>
                      <a:pt x="1306" y="0"/>
                      <a:pt x="1306" y="0"/>
                      <a:pt x="1306" y="0"/>
                    </a:cubicBezTo>
                    <a:cubicBezTo>
                      <a:pt x="0" y="678"/>
                      <a:pt x="0" y="678"/>
                      <a:pt x="0" y="678"/>
                    </a:cubicBezTo>
                    <a:cubicBezTo>
                      <a:pt x="321" y="961"/>
                      <a:pt x="718" y="1127"/>
                      <a:pt x="1129" y="1165"/>
                    </a:cubicBezTo>
                    <a:cubicBezTo>
                      <a:pt x="1592" y="1208"/>
                      <a:pt x="2073" y="1090"/>
                      <a:pt x="2479" y="795"/>
                    </a:cubicBezTo>
                    <a:cubicBezTo>
                      <a:pt x="2669" y="657"/>
                      <a:pt x="2826" y="492"/>
                      <a:pt x="2952" y="309"/>
                    </a:cubicBezTo>
                    <a:cubicBezTo>
                      <a:pt x="2706" y="544"/>
                      <a:pt x="2431" y="580"/>
                      <a:pt x="2269" y="506"/>
                    </a:cubicBezTo>
                    <a:close/>
                  </a:path>
                </a:pathLst>
              </a:custGeom>
              <a:solidFill>
                <a:srgbClr val="CC42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
            <p:nvSpPr>
              <p:cNvPr id="11" name="Freeform 30"/>
              <p:cNvSpPr>
                <a:spLocks/>
              </p:cNvSpPr>
              <p:nvPr/>
            </p:nvSpPr>
            <p:spPr bwMode="auto">
              <a:xfrm>
                <a:off x="5968248" y="2901231"/>
                <a:ext cx="1877096" cy="3441343"/>
              </a:xfrm>
              <a:custGeom>
                <a:avLst/>
                <a:gdLst>
                  <a:gd name="T0" fmla="*/ 1069 w 1468"/>
                  <a:gd name="T1" fmla="*/ 2104 h 2692"/>
                  <a:gd name="T2" fmla="*/ 1253 w 1468"/>
                  <a:gd name="T3" fmla="*/ 1036 h 2692"/>
                  <a:gd name="T4" fmla="*/ 1253 w 1468"/>
                  <a:gd name="T5" fmla="*/ 1032 h 2692"/>
                  <a:gd name="T6" fmla="*/ 204 w 1468"/>
                  <a:gd name="T7" fmla="*/ 0 h 2692"/>
                  <a:gd name="T8" fmla="*/ 90 w 1468"/>
                  <a:gd name="T9" fmla="*/ 1224 h 2692"/>
                  <a:gd name="T10" fmla="*/ 860 w 1468"/>
                  <a:gd name="T11" fmla="*/ 2393 h 2692"/>
                  <a:gd name="T12" fmla="*/ 1468 w 1468"/>
                  <a:gd name="T13" fmla="*/ 2692 h 2692"/>
                  <a:gd name="T14" fmla="*/ 1069 w 1468"/>
                  <a:gd name="T15" fmla="*/ 2104 h 26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8" h="2692">
                    <a:moveTo>
                      <a:pt x="1069" y="2104"/>
                    </a:moveTo>
                    <a:cubicBezTo>
                      <a:pt x="1099" y="1845"/>
                      <a:pt x="1241" y="1097"/>
                      <a:pt x="1253" y="1036"/>
                    </a:cubicBezTo>
                    <a:cubicBezTo>
                      <a:pt x="1253" y="1032"/>
                      <a:pt x="1253" y="1032"/>
                      <a:pt x="1253" y="1032"/>
                    </a:cubicBezTo>
                    <a:cubicBezTo>
                      <a:pt x="204" y="0"/>
                      <a:pt x="204" y="0"/>
                      <a:pt x="204" y="0"/>
                    </a:cubicBezTo>
                    <a:cubicBezTo>
                      <a:pt x="34" y="392"/>
                      <a:pt x="0" y="821"/>
                      <a:pt x="90" y="1224"/>
                    </a:cubicBezTo>
                    <a:cubicBezTo>
                      <a:pt x="192" y="1678"/>
                      <a:pt x="454" y="2098"/>
                      <a:pt x="860" y="2393"/>
                    </a:cubicBezTo>
                    <a:cubicBezTo>
                      <a:pt x="1049" y="2531"/>
                      <a:pt x="1255" y="2630"/>
                      <a:pt x="1468" y="2692"/>
                    </a:cubicBezTo>
                    <a:cubicBezTo>
                      <a:pt x="1168" y="2531"/>
                      <a:pt x="1049" y="2280"/>
                      <a:pt x="1069" y="2104"/>
                    </a:cubicBezTo>
                    <a:close/>
                  </a:path>
                </a:pathLst>
              </a:custGeom>
              <a:solidFill>
                <a:srgbClr val="F47C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
            <p:nvSpPr>
              <p:cNvPr id="12" name="Freeform 31"/>
              <p:cNvSpPr>
                <a:spLocks/>
              </p:cNvSpPr>
              <p:nvPr/>
            </p:nvSpPr>
            <p:spPr bwMode="auto">
              <a:xfrm>
                <a:off x="6018022" y="1685387"/>
                <a:ext cx="1933978" cy="2261048"/>
              </a:xfrm>
              <a:custGeom>
                <a:avLst/>
                <a:gdLst>
                  <a:gd name="T0" fmla="*/ 977 w 1515"/>
                  <a:gd name="T1" fmla="*/ 0 h 1764"/>
                  <a:gd name="T2" fmla="*/ 103 w 1515"/>
                  <a:gd name="T3" fmla="*/ 1093 h 1764"/>
                  <a:gd name="T4" fmla="*/ 6 w 1515"/>
                  <a:gd name="T5" fmla="*/ 1764 h 1764"/>
                  <a:gd name="T6" fmla="*/ 443 w 1515"/>
                  <a:gd name="T7" fmla="*/ 1204 h 1764"/>
                  <a:gd name="T8" fmla="*/ 1515 w 1515"/>
                  <a:gd name="T9" fmla="*/ 1048 h 1764"/>
                  <a:gd name="T10" fmla="*/ 977 w 1515"/>
                  <a:gd name="T11" fmla="*/ 0 h 1764"/>
                </a:gdLst>
                <a:ahLst/>
                <a:cxnLst>
                  <a:cxn ang="0">
                    <a:pos x="T0" y="T1"/>
                  </a:cxn>
                  <a:cxn ang="0">
                    <a:pos x="T2" y="T3"/>
                  </a:cxn>
                  <a:cxn ang="0">
                    <a:pos x="T4" y="T5"/>
                  </a:cxn>
                  <a:cxn ang="0">
                    <a:pos x="T6" y="T7"/>
                  </a:cxn>
                  <a:cxn ang="0">
                    <a:pos x="T8" y="T9"/>
                  </a:cxn>
                  <a:cxn ang="0">
                    <a:pos x="T10" y="T11"/>
                  </a:cxn>
                </a:cxnLst>
                <a:rect l="0" t="0" r="r" b="b"/>
                <a:pathLst>
                  <a:path w="1515" h="1764">
                    <a:moveTo>
                      <a:pt x="977" y="0"/>
                    </a:moveTo>
                    <a:cubicBezTo>
                      <a:pt x="577" y="238"/>
                      <a:pt x="258" y="616"/>
                      <a:pt x="103" y="1093"/>
                    </a:cubicBezTo>
                    <a:cubicBezTo>
                      <a:pt x="31" y="1316"/>
                      <a:pt x="0" y="1543"/>
                      <a:pt x="6" y="1764"/>
                    </a:cubicBezTo>
                    <a:cubicBezTo>
                      <a:pt x="67" y="1429"/>
                      <a:pt x="268" y="1239"/>
                      <a:pt x="443" y="1204"/>
                    </a:cubicBezTo>
                    <a:cubicBezTo>
                      <a:pt x="698" y="1152"/>
                      <a:pt x="1454" y="1056"/>
                      <a:pt x="1515" y="1048"/>
                    </a:cubicBezTo>
                    <a:lnTo>
                      <a:pt x="977" y="0"/>
                    </a:lnTo>
                    <a:close/>
                  </a:path>
                </a:pathLst>
              </a:custGeom>
              <a:solidFill>
                <a:srgbClr val="B9B8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
            <p:nvSpPr>
              <p:cNvPr id="13" name="Freeform 32"/>
              <p:cNvSpPr>
                <a:spLocks noEditPoints="1"/>
              </p:cNvSpPr>
              <p:nvPr/>
            </p:nvSpPr>
            <p:spPr bwMode="auto">
              <a:xfrm>
                <a:off x="7020559" y="2225763"/>
                <a:ext cx="319962" cy="447946"/>
              </a:xfrm>
              <a:custGeom>
                <a:avLst/>
                <a:gdLst>
                  <a:gd name="T0" fmla="*/ 126 w 252"/>
                  <a:gd name="T1" fmla="*/ 0 h 346"/>
                  <a:gd name="T2" fmla="*/ 169 w 252"/>
                  <a:gd name="T3" fmla="*/ 6 h 346"/>
                  <a:gd name="T4" fmla="*/ 202 w 252"/>
                  <a:gd name="T5" fmla="*/ 24 h 346"/>
                  <a:gd name="T6" fmla="*/ 226 w 252"/>
                  <a:gd name="T7" fmla="*/ 52 h 346"/>
                  <a:gd name="T8" fmla="*/ 241 w 252"/>
                  <a:gd name="T9" fmla="*/ 88 h 346"/>
                  <a:gd name="T10" fmla="*/ 250 w 252"/>
                  <a:gd name="T11" fmla="*/ 129 h 346"/>
                  <a:gd name="T12" fmla="*/ 252 w 252"/>
                  <a:gd name="T13" fmla="*/ 173 h 346"/>
                  <a:gd name="T14" fmla="*/ 250 w 252"/>
                  <a:gd name="T15" fmla="*/ 217 h 346"/>
                  <a:gd name="T16" fmla="*/ 241 w 252"/>
                  <a:gd name="T17" fmla="*/ 258 h 346"/>
                  <a:gd name="T18" fmla="*/ 226 w 252"/>
                  <a:gd name="T19" fmla="*/ 294 h 346"/>
                  <a:gd name="T20" fmla="*/ 202 w 252"/>
                  <a:gd name="T21" fmla="*/ 322 h 346"/>
                  <a:gd name="T22" fmla="*/ 169 w 252"/>
                  <a:gd name="T23" fmla="*/ 340 h 346"/>
                  <a:gd name="T24" fmla="*/ 126 w 252"/>
                  <a:gd name="T25" fmla="*/ 346 h 346"/>
                  <a:gd name="T26" fmla="*/ 83 w 252"/>
                  <a:gd name="T27" fmla="*/ 340 h 346"/>
                  <a:gd name="T28" fmla="*/ 50 w 252"/>
                  <a:gd name="T29" fmla="*/ 322 h 346"/>
                  <a:gd name="T30" fmla="*/ 27 w 252"/>
                  <a:gd name="T31" fmla="*/ 294 h 346"/>
                  <a:gd name="T32" fmla="*/ 11 w 252"/>
                  <a:gd name="T33" fmla="*/ 258 h 346"/>
                  <a:gd name="T34" fmla="*/ 3 w 252"/>
                  <a:gd name="T35" fmla="*/ 217 h 346"/>
                  <a:gd name="T36" fmla="*/ 0 w 252"/>
                  <a:gd name="T37" fmla="*/ 173 h 346"/>
                  <a:gd name="T38" fmla="*/ 3 w 252"/>
                  <a:gd name="T39" fmla="*/ 129 h 346"/>
                  <a:gd name="T40" fmla="*/ 11 w 252"/>
                  <a:gd name="T41" fmla="*/ 88 h 346"/>
                  <a:gd name="T42" fmla="*/ 27 w 252"/>
                  <a:gd name="T43" fmla="*/ 52 h 346"/>
                  <a:gd name="T44" fmla="*/ 50 w 252"/>
                  <a:gd name="T45" fmla="*/ 24 h 346"/>
                  <a:gd name="T46" fmla="*/ 83 w 252"/>
                  <a:gd name="T47" fmla="*/ 6 h 346"/>
                  <a:gd name="T48" fmla="*/ 126 w 252"/>
                  <a:gd name="T49" fmla="*/ 0 h 346"/>
                  <a:gd name="T50" fmla="*/ 126 w 252"/>
                  <a:gd name="T51" fmla="*/ 45 h 346"/>
                  <a:gd name="T52" fmla="*/ 102 w 252"/>
                  <a:gd name="T53" fmla="*/ 50 h 346"/>
                  <a:gd name="T54" fmla="*/ 85 w 252"/>
                  <a:gd name="T55" fmla="*/ 65 h 346"/>
                  <a:gd name="T56" fmla="*/ 74 w 252"/>
                  <a:gd name="T57" fmla="*/ 86 h 346"/>
                  <a:gd name="T58" fmla="*/ 67 w 252"/>
                  <a:gd name="T59" fmla="*/ 113 h 346"/>
                  <a:gd name="T60" fmla="*/ 64 w 252"/>
                  <a:gd name="T61" fmla="*/ 142 h 346"/>
                  <a:gd name="T62" fmla="*/ 63 w 252"/>
                  <a:gd name="T63" fmla="*/ 173 h 346"/>
                  <a:gd name="T64" fmla="*/ 64 w 252"/>
                  <a:gd name="T65" fmla="*/ 204 h 346"/>
                  <a:gd name="T66" fmla="*/ 67 w 252"/>
                  <a:gd name="T67" fmla="*/ 233 h 346"/>
                  <a:gd name="T68" fmla="*/ 74 w 252"/>
                  <a:gd name="T69" fmla="*/ 260 h 346"/>
                  <a:gd name="T70" fmla="*/ 85 w 252"/>
                  <a:gd name="T71" fmla="*/ 281 h 346"/>
                  <a:gd name="T72" fmla="*/ 102 w 252"/>
                  <a:gd name="T73" fmla="*/ 296 h 346"/>
                  <a:gd name="T74" fmla="*/ 126 w 252"/>
                  <a:gd name="T75" fmla="*/ 301 h 346"/>
                  <a:gd name="T76" fmla="*/ 150 w 252"/>
                  <a:gd name="T77" fmla="*/ 296 h 346"/>
                  <a:gd name="T78" fmla="*/ 167 w 252"/>
                  <a:gd name="T79" fmla="*/ 281 h 346"/>
                  <a:gd name="T80" fmla="*/ 179 w 252"/>
                  <a:gd name="T81" fmla="*/ 260 h 346"/>
                  <a:gd name="T82" fmla="*/ 185 w 252"/>
                  <a:gd name="T83" fmla="*/ 233 h 346"/>
                  <a:gd name="T84" fmla="*/ 189 w 252"/>
                  <a:gd name="T85" fmla="*/ 204 h 346"/>
                  <a:gd name="T86" fmla="*/ 189 w 252"/>
                  <a:gd name="T87" fmla="*/ 173 h 346"/>
                  <a:gd name="T88" fmla="*/ 189 w 252"/>
                  <a:gd name="T89" fmla="*/ 142 h 346"/>
                  <a:gd name="T90" fmla="*/ 185 w 252"/>
                  <a:gd name="T91" fmla="*/ 113 h 346"/>
                  <a:gd name="T92" fmla="*/ 179 w 252"/>
                  <a:gd name="T93" fmla="*/ 86 h 346"/>
                  <a:gd name="T94" fmla="*/ 167 w 252"/>
                  <a:gd name="T95" fmla="*/ 65 h 346"/>
                  <a:gd name="T96" fmla="*/ 150 w 252"/>
                  <a:gd name="T97" fmla="*/ 50 h 346"/>
                  <a:gd name="T98" fmla="*/ 126 w 252"/>
                  <a:gd name="T99" fmla="*/ 45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 h="346">
                    <a:moveTo>
                      <a:pt x="126" y="0"/>
                    </a:moveTo>
                    <a:cubicBezTo>
                      <a:pt x="142" y="0"/>
                      <a:pt x="157" y="2"/>
                      <a:pt x="169" y="6"/>
                    </a:cubicBezTo>
                    <a:cubicBezTo>
                      <a:pt x="182" y="11"/>
                      <a:pt x="193" y="17"/>
                      <a:pt x="202" y="24"/>
                    </a:cubicBezTo>
                    <a:cubicBezTo>
                      <a:pt x="211" y="32"/>
                      <a:pt x="219" y="41"/>
                      <a:pt x="226" y="52"/>
                    </a:cubicBezTo>
                    <a:cubicBezTo>
                      <a:pt x="232" y="63"/>
                      <a:pt x="237" y="75"/>
                      <a:pt x="241" y="88"/>
                    </a:cubicBezTo>
                    <a:cubicBezTo>
                      <a:pt x="245" y="101"/>
                      <a:pt x="248" y="114"/>
                      <a:pt x="250" y="129"/>
                    </a:cubicBezTo>
                    <a:cubicBezTo>
                      <a:pt x="251" y="143"/>
                      <a:pt x="252" y="158"/>
                      <a:pt x="252" y="173"/>
                    </a:cubicBezTo>
                    <a:cubicBezTo>
                      <a:pt x="252" y="188"/>
                      <a:pt x="251" y="203"/>
                      <a:pt x="250" y="217"/>
                    </a:cubicBezTo>
                    <a:cubicBezTo>
                      <a:pt x="248" y="232"/>
                      <a:pt x="245" y="246"/>
                      <a:pt x="241" y="258"/>
                    </a:cubicBezTo>
                    <a:cubicBezTo>
                      <a:pt x="237" y="271"/>
                      <a:pt x="232" y="283"/>
                      <a:pt x="226" y="294"/>
                    </a:cubicBezTo>
                    <a:cubicBezTo>
                      <a:pt x="219" y="304"/>
                      <a:pt x="211" y="314"/>
                      <a:pt x="202" y="322"/>
                    </a:cubicBezTo>
                    <a:cubicBezTo>
                      <a:pt x="193" y="329"/>
                      <a:pt x="182" y="336"/>
                      <a:pt x="169" y="340"/>
                    </a:cubicBezTo>
                    <a:cubicBezTo>
                      <a:pt x="157" y="344"/>
                      <a:pt x="142" y="346"/>
                      <a:pt x="126" y="346"/>
                    </a:cubicBezTo>
                    <a:cubicBezTo>
                      <a:pt x="110" y="346"/>
                      <a:pt x="96" y="344"/>
                      <a:pt x="83" y="340"/>
                    </a:cubicBezTo>
                    <a:cubicBezTo>
                      <a:pt x="71" y="336"/>
                      <a:pt x="60" y="329"/>
                      <a:pt x="50" y="322"/>
                    </a:cubicBezTo>
                    <a:cubicBezTo>
                      <a:pt x="41" y="314"/>
                      <a:pt x="33" y="304"/>
                      <a:pt x="27" y="294"/>
                    </a:cubicBezTo>
                    <a:cubicBezTo>
                      <a:pt x="20" y="283"/>
                      <a:pt x="15" y="271"/>
                      <a:pt x="11" y="258"/>
                    </a:cubicBezTo>
                    <a:cubicBezTo>
                      <a:pt x="7" y="246"/>
                      <a:pt x="4" y="232"/>
                      <a:pt x="3" y="217"/>
                    </a:cubicBezTo>
                    <a:cubicBezTo>
                      <a:pt x="1" y="203"/>
                      <a:pt x="0" y="188"/>
                      <a:pt x="0" y="173"/>
                    </a:cubicBezTo>
                    <a:cubicBezTo>
                      <a:pt x="0" y="158"/>
                      <a:pt x="1" y="143"/>
                      <a:pt x="3" y="129"/>
                    </a:cubicBezTo>
                    <a:cubicBezTo>
                      <a:pt x="4" y="114"/>
                      <a:pt x="7" y="101"/>
                      <a:pt x="11" y="88"/>
                    </a:cubicBezTo>
                    <a:cubicBezTo>
                      <a:pt x="15" y="75"/>
                      <a:pt x="20" y="63"/>
                      <a:pt x="27" y="52"/>
                    </a:cubicBezTo>
                    <a:cubicBezTo>
                      <a:pt x="33" y="41"/>
                      <a:pt x="41" y="32"/>
                      <a:pt x="50" y="24"/>
                    </a:cubicBezTo>
                    <a:cubicBezTo>
                      <a:pt x="60" y="17"/>
                      <a:pt x="71" y="11"/>
                      <a:pt x="83" y="6"/>
                    </a:cubicBezTo>
                    <a:cubicBezTo>
                      <a:pt x="96" y="2"/>
                      <a:pt x="110" y="0"/>
                      <a:pt x="126" y="0"/>
                    </a:cubicBezTo>
                    <a:close/>
                    <a:moveTo>
                      <a:pt x="126" y="45"/>
                    </a:moveTo>
                    <a:cubicBezTo>
                      <a:pt x="117" y="45"/>
                      <a:pt x="109" y="47"/>
                      <a:pt x="102" y="50"/>
                    </a:cubicBezTo>
                    <a:cubicBezTo>
                      <a:pt x="96" y="54"/>
                      <a:pt x="90" y="58"/>
                      <a:pt x="85" y="65"/>
                    </a:cubicBezTo>
                    <a:cubicBezTo>
                      <a:pt x="80" y="71"/>
                      <a:pt x="77" y="78"/>
                      <a:pt x="74" y="86"/>
                    </a:cubicBezTo>
                    <a:cubicBezTo>
                      <a:pt x="71" y="94"/>
                      <a:pt x="69" y="103"/>
                      <a:pt x="67" y="113"/>
                    </a:cubicBezTo>
                    <a:cubicBezTo>
                      <a:pt x="66" y="122"/>
                      <a:pt x="65" y="132"/>
                      <a:pt x="64" y="142"/>
                    </a:cubicBezTo>
                    <a:cubicBezTo>
                      <a:pt x="63" y="153"/>
                      <a:pt x="63" y="163"/>
                      <a:pt x="63" y="173"/>
                    </a:cubicBezTo>
                    <a:cubicBezTo>
                      <a:pt x="63" y="183"/>
                      <a:pt x="63" y="193"/>
                      <a:pt x="64" y="204"/>
                    </a:cubicBezTo>
                    <a:cubicBezTo>
                      <a:pt x="65" y="214"/>
                      <a:pt x="66" y="224"/>
                      <a:pt x="67" y="233"/>
                    </a:cubicBezTo>
                    <a:cubicBezTo>
                      <a:pt x="69" y="243"/>
                      <a:pt x="71" y="252"/>
                      <a:pt x="74" y="260"/>
                    </a:cubicBezTo>
                    <a:cubicBezTo>
                      <a:pt x="77" y="268"/>
                      <a:pt x="80" y="275"/>
                      <a:pt x="85" y="281"/>
                    </a:cubicBezTo>
                    <a:cubicBezTo>
                      <a:pt x="90" y="288"/>
                      <a:pt x="96" y="292"/>
                      <a:pt x="102" y="296"/>
                    </a:cubicBezTo>
                    <a:cubicBezTo>
                      <a:pt x="109" y="299"/>
                      <a:pt x="117" y="301"/>
                      <a:pt x="126" y="301"/>
                    </a:cubicBezTo>
                    <a:cubicBezTo>
                      <a:pt x="135" y="301"/>
                      <a:pt x="143" y="299"/>
                      <a:pt x="150" y="296"/>
                    </a:cubicBezTo>
                    <a:cubicBezTo>
                      <a:pt x="157" y="292"/>
                      <a:pt x="163" y="288"/>
                      <a:pt x="167" y="281"/>
                    </a:cubicBezTo>
                    <a:cubicBezTo>
                      <a:pt x="172" y="275"/>
                      <a:pt x="176" y="268"/>
                      <a:pt x="179" y="260"/>
                    </a:cubicBezTo>
                    <a:cubicBezTo>
                      <a:pt x="182" y="252"/>
                      <a:pt x="184" y="243"/>
                      <a:pt x="185" y="233"/>
                    </a:cubicBezTo>
                    <a:cubicBezTo>
                      <a:pt x="187" y="224"/>
                      <a:pt x="188" y="214"/>
                      <a:pt x="189" y="204"/>
                    </a:cubicBezTo>
                    <a:cubicBezTo>
                      <a:pt x="189" y="193"/>
                      <a:pt x="189" y="183"/>
                      <a:pt x="189" y="173"/>
                    </a:cubicBezTo>
                    <a:cubicBezTo>
                      <a:pt x="189" y="163"/>
                      <a:pt x="189" y="153"/>
                      <a:pt x="189" y="142"/>
                    </a:cubicBezTo>
                    <a:cubicBezTo>
                      <a:pt x="188" y="132"/>
                      <a:pt x="187" y="122"/>
                      <a:pt x="185" y="113"/>
                    </a:cubicBezTo>
                    <a:cubicBezTo>
                      <a:pt x="184" y="103"/>
                      <a:pt x="182" y="94"/>
                      <a:pt x="179" y="86"/>
                    </a:cubicBezTo>
                    <a:cubicBezTo>
                      <a:pt x="176" y="78"/>
                      <a:pt x="172" y="71"/>
                      <a:pt x="167" y="65"/>
                    </a:cubicBezTo>
                    <a:cubicBezTo>
                      <a:pt x="163" y="58"/>
                      <a:pt x="157" y="54"/>
                      <a:pt x="150" y="50"/>
                    </a:cubicBezTo>
                    <a:cubicBezTo>
                      <a:pt x="143" y="47"/>
                      <a:pt x="135" y="45"/>
                      <a:pt x="126"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
            <p:nvSpPr>
              <p:cNvPr id="14" name="Freeform 33"/>
              <p:cNvSpPr>
                <a:spLocks/>
              </p:cNvSpPr>
              <p:nvPr/>
            </p:nvSpPr>
            <p:spPr bwMode="auto">
              <a:xfrm>
                <a:off x="7397403" y="2232871"/>
                <a:ext cx="177758" cy="433725"/>
              </a:xfrm>
              <a:custGeom>
                <a:avLst/>
                <a:gdLst>
                  <a:gd name="T0" fmla="*/ 33 w 142"/>
                  <a:gd name="T1" fmla="*/ 93 h 341"/>
                  <a:gd name="T2" fmla="*/ 22 w 142"/>
                  <a:gd name="T3" fmla="*/ 96 h 341"/>
                  <a:gd name="T4" fmla="*/ 13 w 142"/>
                  <a:gd name="T5" fmla="*/ 94 h 341"/>
                  <a:gd name="T6" fmla="*/ 6 w 142"/>
                  <a:gd name="T7" fmla="*/ 89 h 341"/>
                  <a:gd name="T8" fmla="*/ 2 w 142"/>
                  <a:gd name="T9" fmla="*/ 82 h 341"/>
                  <a:gd name="T10" fmla="*/ 0 w 142"/>
                  <a:gd name="T11" fmla="*/ 74 h 341"/>
                  <a:gd name="T12" fmla="*/ 2 w 142"/>
                  <a:gd name="T13" fmla="*/ 64 h 341"/>
                  <a:gd name="T14" fmla="*/ 11 w 142"/>
                  <a:gd name="T15" fmla="*/ 56 h 341"/>
                  <a:gd name="T16" fmla="*/ 96 w 142"/>
                  <a:gd name="T17" fmla="*/ 5 h 341"/>
                  <a:gd name="T18" fmla="*/ 104 w 142"/>
                  <a:gd name="T19" fmla="*/ 2 h 341"/>
                  <a:gd name="T20" fmla="*/ 112 w 142"/>
                  <a:gd name="T21" fmla="*/ 0 h 341"/>
                  <a:gd name="T22" fmla="*/ 123 w 142"/>
                  <a:gd name="T23" fmla="*/ 2 h 341"/>
                  <a:gd name="T24" fmla="*/ 133 w 142"/>
                  <a:gd name="T25" fmla="*/ 8 h 341"/>
                  <a:gd name="T26" fmla="*/ 140 w 142"/>
                  <a:gd name="T27" fmla="*/ 18 h 341"/>
                  <a:gd name="T28" fmla="*/ 142 w 142"/>
                  <a:gd name="T29" fmla="*/ 31 h 341"/>
                  <a:gd name="T30" fmla="*/ 142 w 142"/>
                  <a:gd name="T31" fmla="*/ 311 h 341"/>
                  <a:gd name="T32" fmla="*/ 140 w 142"/>
                  <a:gd name="T33" fmla="*/ 325 h 341"/>
                  <a:gd name="T34" fmla="*/ 133 w 142"/>
                  <a:gd name="T35" fmla="*/ 334 h 341"/>
                  <a:gd name="T36" fmla="*/ 123 w 142"/>
                  <a:gd name="T37" fmla="*/ 339 h 341"/>
                  <a:gd name="T38" fmla="*/ 111 w 142"/>
                  <a:gd name="T39" fmla="*/ 341 h 341"/>
                  <a:gd name="T40" fmla="*/ 100 w 142"/>
                  <a:gd name="T41" fmla="*/ 339 h 341"/>
                  <a:gd name="T42" fmla="*/ 90 w 142"/>
                  <a:gd name="T43" fmla="*/ 334 h 341"/>
                  <a:gd name="T44" fmla="*/ 83 w 142"/>
                  <a:gd name="T45" fmla="*/ 325 h 341"/>
                  <a:gd name="T46" fmla="*/ 80 w 142"/>
                  <a:gd name="T47" fmla="*/ 311 h 341"/>
                  <a:gd name="T48" fmla="*/ 80 w 142"/>
                  <a:gd name="T49" fmla="*/ 63 h 341"/>
                  <a:gd name="T50" fmla="*/ 33 w 142"/>
                  <a:gd name="T51" fmla="*/ 93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2" h="341">
                    <a:moveTo>
                      <a:pt x="33" y="93"/>
                    </a:moveTo>
                    <a:cubicBezTo>
                      <a:pt x="29" y="95"/>
                      <a:pt x="25" y="96"/>
                      <a:pt x="22" y="96"/>
                    </a:cubicBezTo>
                    <a:cubicBezTo>
                      <a:pt x="19" y="96"/>
                      <a:pt x="16" y="96"/>
                      <a:pt x="13" y="94"/>
                    </a:cubicBezTo>
                    <a:cubicBezTo>
                      <a:pt x="11" y="93"/>
                      <a:pt x="8" y="91"/>
                      <a:pt x="6" y="89"/>
                    </a:cubicBezTo>
                    <a:cubicBezTo>
                      <a:pt x="4" y="87"/>
                      <a:pt x="3" y="85"/>
                      <a:pt x="2" y="82"/>
                    </a:cubicBezTo>
                    <a:cubicBezTo>
                      <a:pt x="1" y="80"/>
                      <a:pt x="0" y="77"/>
                      <a:pt x="0" y="74"/>
                    </a:cubicBezTo>
                    <a:cubicBezTo>
                      <a:pt x="0" y="71"/>
                      <a:pt x="1" y="68"/>
                      <a:pt x="2" y="64"/>
                    </a:cubicBezTo>
                    <a:cubicBezTo>
                      <a:pt x="4" y="61"/>
                      <a:pt x="7" y="58"/>
                      <a:pt x="11" y="56"/>
                    </a:cubicBezTo>
                    <a:cubicBezTo>
                      <a:pt x="96" y="5"/>
                      <a:pt x="96" y="5"/>
                      <a:pt x="96" y="5"/>
                    </a:cubicBezTo>
                    <a:cubicBezTo>
                      <a:pt x="99" y="3"/>
                      <a:pt x="101" y="2"/>
                      <a:pt x="104" y="2"/>
                    </a:cubicBezTo>
                    <a:cubicBezTo>
                      <a:pt x="107" y="1"/>
                      <a:pt x="110" y="1"/>
                      <a:pt x="112" y="0"/>
                    </a:cubicBezTo>
                    <a:cubicBezTo>
                      <a:pt x="116" y="0"/>
                      <a:pt x="120" y="1"/>
                      <a:pt x="123" y="2"/>
                    </a:cubicBezTo>
                    <a:cubicBezTo>
                      <a:pt x="127" y="4"/>
                      <a:pt x="130" y="6"/>
                      <a:pt x="133" y="8"/>
                    </a:cubicBezTo>
                    <a:cubicBezTo>
                      <a:pt x="136" y="11"/>
                      <a:pt x="138" y="14"/>
                      <a:pt x="140" y="18"/>
                    </a:cubicBezTo>
                    <a:cubicBezTo>
                      <a:pt x="141" y="22"/>
                      <a:pt x="142" y="26"/>
                      <a:pt x="142" y="31"/>
                    </a:cubicBezTo>
                    <a:cubicBezTo>
                      <a:pt x="142" y="311"/>
                      <a:pt x="142" y="311"/>
                      <a:pt x="142" y="311"/>
                    </a:cubicBezTo>
                    <a:cubicBezTo>
                      <a:pt x="142" y="316"/>
                      <a:pt x="141" y="321"/>
                      <a:pt x="140" y="325"/>
                    </a:cubicBezTo>
                    <a:cubicBezTo>
                      <a:pt x="138" y="328"/>
                      <a:pt x="135" y="331"/>
                      <a:pt x="133" y="334"/>
                    </a:cubicBezTo>
                    <a:cubicBezTo>
                      <a:pt x="130" y="336"/>
                      <a:pt x="126" y="338"/>
                      <a:pt x="123" y="339"/>
                    </a:cubicBezTo>
                    <a:cubicBezTo>
                      <a:pt x="119" y="341"/>
                      <a:pt x="115" y="341"/>
                      <a:pt x="111" y="341"/>
                    </a:cubicBezTo>
                    <a:cubicBezTo>
                      <a:pt x="107" y="341"/>
                      <a:pt x="104" y="341"/>
                      <a:pt x="100" y="339"/>
                    </a:cubicBezTo>
                    <a:cubicBezTo>
                      <a:pt x="96" y="338"/>
                      <a:pt x="93" y="336"/>
                      <a:pt x="90" y="334"/>
                    </a:cubicBezTo>
                    <a:cubicBezTo>
                      <a:pt x="87" y="331"/>
                      <a:pt x="85" y="328"/>
                      <a:pt x="83" y="325"/>
                    </a:cubicBezTo>
                    <a:cubicBezTo>
                      <a:pt x="81" y="321"/>
                      <a:pt x="80" y="316"/>
                      <a:pt x="80" y="311"/>
                    </a:cubicBezTo>
                    <a:cubicBezTo>
                      <a:pt x="80" y="63"/>
                      <a:pt x="80" y="63"/>
                      <a:pt x="80" y="63"/>
                    </a:cubicBezTo>
                    <a:lnTo>
                      <a:pt x="33" y="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
            <p:nvSpPr>
              <p:cNvPr id="15" name="Freeform 34"/>
              <p:cNvSpPr>
                <a:spLocks noEditPoints="1"/>
              </p:cNvSpPr>
              <p:nvPr/>
            </p:nvSpPr>
            <p:spPr bwMode="auto">
              <a:xfrm>
                <a:off x="9331381" y="2175989"/>
                <a:ext cx="319962" cy="440833"/>
              </a:xfrm>
              <a:custGeom>
                <a:avLst/>
                <a:gdLst>
                  <a:gd name="T0" fmla="*/ 127 w 253"/>
                  <a:gd name="T1" fmla="*/ 0 h 347"/>
                  <a:gd name="T2" fmla="*/ 170 w 253"/>
                  <a:gd name="T3" fmla="*/ 6 h 347"/>
                  <a:gd name="T4" fmla="*/ 202 w 253"/>
                  <a:gd name="T5" fmla="*/ 25 h 347"/>
                  <a:gd name="T6" fmla="*/ 226 w 253"/>
                  <a:gd name="T7" fmla="*/ 52 h 347"/>
                  <a:gd name="T8" fmla="*/ 241 w 253"/>
                  <a:gd name="T9" fmla="*/ 88 h 347"/>
                  <a:gd name="T10" fmla="*/ 250 w 253"/>
                  <a:gd name="T11" fmla="*/ 129 h 347"/>
                  <a:gd name="T12" fmla="*/ 253 w 253"/>
                  <a:gd name="T13" fmla="*/ 173 h 347"/>
                  <a:gd name="T14" fmla="*/ 250 w 253"/>
                  <a:gd name="T15" fmla="*/ 218 h 347"/>
                  <a:gd name="T16" fmla="*/ 241 w 253"/>
                  <a:gd name="T17" fmla="*/ 259 h 347"/>
                  <a:gd name="T18" fmla="*/ 226 w 253"/>
                  <a:gd name="T19" fmla="*/ 294 h 347"/>
                  <a:gd name="T20" fmla="*/ 202 w 253"/>
                  <a:gd name="T21" fmla="*/ 322 h 347"/>
                  <a:gd name="T22" fmla="*/ 170 w 253"/>
                  <a:gd name="T23" fmla="*/ 340 h 347"/>
                  <a:gd name="T24" fmla="*/ 127 w 253"/>
                  <a:gd name="T25" fmla="*/ 347 h 347"/>
                  <a:gd name="T26" fmla="*/ 84 w 253"/>
                  <a:gd name="T27" fmla="*/ 340 h 347"/>
                  <a:gd name="T28" fmla="*/ 51 w 253"/>
                  <a:gd name="T29" fmla="*/ 322 h 347"/>
                  <a:gd name="T30" fmla="*/ 27 w 253"/>
                  <a:gd name="T31" fmla="*/ 294 h 347"/>
                  <a:gd name="T32" fmla="*/ 12 w 253"/>
                  <a:gd name="T33" fmla="*/ 259 h 347"/>
                  <a:gd name="T34" fmla="*/ 3 w 253"/>
                  <a:gd name="T35" fmla="*/ 218 h 347"/>
                  <a:gd name="T36" fmla="*/ 0 w 253"/>
                  <a:gd name="T37" fmla="*/ 173 h 347"/>
                  <a:gd name="T38" fmla="*/ 3 w 253"/>
                  <a:gd name="T39" fmla="*/ 129 h 347"/>
                  <a:gd name="T40" fmla="*/ 12 w 253"/>
                  <a:gd name="T41" fmla="*/ 88 h 347"/>
                  <a:gd name="T42" fmla="*/ 27 w 253"/>
                  <a:gd name="T43" fmla="*/ 52 h 347"/>
                  <a:gd name="T44" fmla="*/ 51 w 253"/>
                  <a:gd name="T45" fmla="*/ 25 h 347"/>
                  <a:gd name="T46" fmla="*/ 83 w 253"/>
                  <a:gd name="T47" fmla="*/ 6 h 347"/>
                  <a:gd name="T48" fmla="*/ 127 w 253"/>
                  <a:gd name="T49" fmla="*/ 0 h 347"/>
                  <a:gd name="T50" fmla="*/ 127 w 253"/>
                  <a:gd name="T51" fmla="*/ 45 h 347"/>
                  <a:gd name="T52" fmla="*/ 103 w 253"/>
                  <a:gd name="T53" fmla="*/ 50 h 347"/>
                  <a:gd name="T54" fmla="*/ 86 w 253"/>
                  <a:gd name="T55" fmla="*/ 65 h 347"/>
                  <a:gd name="T56" fmla="*/ 74 w 253"/>
                  <a:gd name="T57" fmla="*/ 86 h 347"/>
                  <a:gd name="T58" fmla="*/ 68 w 253"/>
                  <a:gd name="T59" fmla="*/ 113 h 347"/>
                  <a:gd name="T60" fmla="*/ 64 w 253"/>
                  <a:gd name="T61" fmla="*/ 142 h 347"/>
                  <a:gd name="T62" fmla="*/ 64 w 253"/>
                  <a:gd name="T63" fmla="*/ 173 h 347"/>
                  <a:gd name="T64" fmla="*/ 64 w 253"/>
                  <a:gd name="T65" fmla="*/ 204 h 347"/>
                  <a:gd name="T66" fmla="*/ 68 w 253"/>
                  <a:gd name="T67" fmla="*/ 233 h 347"/>
                  <a:gd name="T68" fmla="*/ 74 w 253"/>
                  <a:gd name="T69" fmla="*/ 260 h 347"/>
                  <a:gd name="T70" fmla="*/ 86 w 253"/>
                  <a:gd name="T71" fmla="*/ 282 h 347"/>
                  <a:gd name="T72" fmla="*/ 103 w 253"/>
                  <a:gd name="T73" fmla="*/ 296 h 347"/>
                  <a:gd name="T74" fmla="*/ 127 w 253"/>
                  <a:gd name="T75" fmla="*/ 301 h 347"/>
                  <a:gd name="T76" fmla="*/ 150 w 253"/>
                  <a:gd name="T77" fmla="*/ 296 h 347"/>
                  <a:gd name="T78" fmla="*/ 168 w 253"/>
                  <a:gd name="T79" fmla="*/ 282 h 347"/>
                  <a:gd name="T80" fmla="*/ 179 w 253"/>
                  <a:gd name="T81" fmla="*/ 260 h 347"/>
                  <a:gd name="T82" fmla="*/ 186 w 253"/>
                  <a:gd name="T83" fmla="*/ 233 h 347"/>
                  <a:gd name="T84" fmla="*/ 189 w 253"/>
                  <a:gd name="T85" fmla="*/ 204 h 347"/>
                  <a:gd name="T86" fmla="*/ 190 w 253"/>
                  <a:gd name="T87" fmla="*/ 173 h 347"/>
                  <a:gd name="T88" fmla="*/ 189 w 253"/>
                  <a:gd name="T89" fmla="*/ 142 h 347"/>
                  <a:gd name="T90" fmla="*/ 186 w 253"/>
                  <a:gd name="T91" fmla="*/ 113 h 347"/>
                  <a:gd name="T92" fmla="*/ 179 w 253"/>
                  <a:gd name="T93" fmla="*/ 86 h 347"/>
                  <a:gd name="T94" fmla="*/ 168 w 253"/>
                  <a:gd name="T95" fmla="*/ 65 h 347"/>
                  <a:gd name="T96" fmla="*/ 150 w 253"/>
                  <a:gd name="T97" fmla="*/ 50 h 347"/>
                  <a:gd name="T98" fmla="*/ 127 w 253"/>
                  <a:gd name="T99" fmla="*/ 4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3" h="347">
                    <a:moveTo>
                      <a:pt x="127" y="0"/>
                    </a:moveTo>
                    <a:cubicBezTo>
                      <a:pt x="143" y="0"/>
                      <a:pt x="157" y="2"/>
                      <a:pt x="170" y="6"/>
                    </a:cubicBezTo>
                    <a:cubicBezTo>
                      <a:pt x="182" y="11"/>
                      <a:pt x="193" y="17"/>
                      <a:pt x="202" y="25"/>
                    </a:cubicBezTo>
                    <a:cubicBezTo>
                      <a:pt x="212" y="32"/>
                      <a:pt x="220" y="42"/>
                      <a:pt x="226" y="52"/>
                    </a:cubicBezTo>
                    <a:cubicBezTo>
                      <a:pt x="232" y="63"/>
                      <a:pt x="237" y="75"/>
                      <a:pt x="241" y="88"/>
                    </a:cubicBezTo>
                    <a:cubicBezTo>
                      <a:pt x="245" y="101"/>
                      <a:pt x="248" y="114"/>
                      <a:pt x="250" y="129"/>
                    </a:cubicBezTo>
                    <a:cubicBezTo>
                      <a:pt x="252" y="143"/>
                      <a:pt x="253" y="158"/>
                      <a:pt x="253" y="173"/>
                    </a:cubicBezTo>
                    <a:cubicBezTo>
                      <a:pt x="253" y="188"/>
                      <a:pt x="252" y="203"/>
                      <a:pt x="250" y="218"/>
                    </a:cubicBezTo>
                    <a:cubicBezTo>
                      <a:pt x="248" y="232"/>
                      <a:pt x="245" y="246"/>
                      <a:pt x="241" y="259"/>
                    </a:cubicBezTo>
                    <a:cubicBezTo>
                      <a:pt x="237" y="271"/>
                      <a:pt x="232" y="283"/>
                      <a:pt x="226" y="294"/>
                    </a:cubicBezTo>
                    <a:cubicBezTo>
                      <a:pt x="220" y="305"/>
                      <a:pt x="212" y="314"/>
                      <a:pt x="202" y="322"/>
                    </a:cubicBezTo>
                    <a:cubicBezTo>
                      <a:pt x="193" y="330"/>
                      <a:pt x="182" y="336"/>
                      <a:pt x="170" y="340"/>
                    </a:cubicBezTo>
                    <a:cubicBezTo>
                      <a:pt x="157" y="344"/>
                      <a:pt x="143" y="347"/>
                      <a:pt x="127" y="347"/>
                    </a:cubicBezTo>
                    <a:cubicBezTo>
                      <a:pt x="111" y="347"/>
                      <a:pt x="96" y="344"/>
                      <a:pt x="84" y="340"/>
                    </a:cubicBezTo>
                    <a:cubicBezTo>
                      <a:pt x="71" y="336"/>
                      <a:pt x="60" y="330"/>
                      <a:pt x="51" y="322"/>
                    </a:cubicBezTo>
                    <a:cubicBezTo>
                      <a:pt x="41" y="314"/>
                      <a:pt x="34" y="305"/>
                      <a:pt x="27" y="294"/>
                    </a:cubicBezTo>
                    <a:cubicBezTo>
                      <a:pt x="21" y="283"/>
                      <a:pt x="16" y="271"/>
                      <a:pt x="12" y="259"/>
                    </a:cubicBezTo>
                    <a:cubicBezTo>
                      <a:pt x="8" y="246"/>
                      <a:pt x="5" y="232"/>
                      <a:pt x="3" y="218"/>
                    </a:cubicBezTo>
                    <a:cubicBezTo>
                      <a:pt x="1" y="203"/>
                      <a:pt x="0" y="188"/>
                      <a:pt x="0" y="173"/>
                    </a:cubicBezTo>
                    <a:cubicBezTo>
                      <a:pt x="0" y="158"/>
                      <a:pt x="1" y="143"/>
                      <a:pt x="3" y="129"/>
                    </a:cubicBezTo>
                    <a:cubicBezTo>
                      <a:pt x="5" y="114"/>
                      <a:pt x="8" y="101"/>
                      <a:pt x="12" y="88"/>
                    </a:cubicBezTo>
                    <a:cubicBezTo>
                      <a:pt x="16" y="75"/>
                      <a:pt x="21" y="63"/>
                      <a:pt x="27" y="52"/>
                    </a:cubicBezTo>
                    <a:cubicBezTo>
                      <a:pt x="34" y="42"/>
                      <a:pt x="41" y="32"/>
                      <a:pt x="51" y="25"/>
                    </a:cubicBezTo>
                    <a:cubicBezTo>
                      <a:pt x="60" y="17"/>
                      <a:pt x="71" y="11"/>
                      <a:pt x="83" y="6"/>
                    </a:cubicBezTo>
                    <a:cubicBezTo>
                      <a:pt x="96" y="2"/>
                      <a:pt x="110" y="0"/>
                      <a:pt x="127" y="0"/>
                    </a:cubicBezTo>
                    <a:close/>
                    <a:moveTo>
                      <a:pt x="127" y="45"/>
                    </a:moveTo>
                    <a:cubicBezTo>
                      <a:pt x="117" y="45"/>
                      <a:pt x="109" y="47"/>
                      <a:pt x="103" y="50"/>
                    </a:cubicBezTo>
                    <a:cubicBezTo>
                      <a:pt x="96" y="54"/>
                      <a:pt x="90" y="59"/>
                      <a:pt x="86" y="65"/>
                    </a:cubicBezTo>
                    <a:cubicBezTo>
                      <a:pt x="81" y="71"/>
                      <a:pt x="77" y="78"/>
                      <a:pt x="74" y="86"/>
                    </a:cubicBezTo>
                    <a:cubicBezTo>
                      <a:pt x="71" y="94"/>
                      <a:pt x="69" y="103"/>
                      <a:pt x="68" y="113"/>
                    </a:cubicBezTo>
                    <a:cubicBezTo>
                      <a:pt x="66" y="122"/>
                      <a:pt x="65" y="132"/>
                      <a:pt x="64" y="142"/>
                    </a:cubicBezTo>
                    <a:cubicBezTo>
                      <a:pt x="64" y="153"/>
                      <a:pt x="64" y="163"/>
                      <a:pt x="64" y="173"/>
                    </a:cubicBezTo>
                    <a:cubicBezTo>
                      <a:pt x="64" y="183"/>
                      <a:pt x="64" y="193"/>
                      <a:pt x="64" y="204"/>
                    </a:cubicBezTo>
                    <a:cubicBezTo>
                      <a:pt x="65" y="214"/>
                      <a:pt x="66" y="224"/>
                      <a:pt x="68" y="233"/>
                    </a:cubicBezTo>
                    <a:cubicBezTo>
                      <a:pt x="69" y="243"/>
                      <a:pt x="71" y="252"/>
                      <a:pt x="74" y="260"/>
                    </a:cubicBezTo>
                    <a:cubicBezTo>
                      <a:pt x="77" y="268"/>
                      <a:pt x="81" y="275"/>
                      <a:pt x="86" y="282"/>
                    </a:cubicBezTo>
                    <a:cubicBezTo>
                      <a:pt x="90" y="288"/>
                      <a:pt x="96" y="293"/>
                      <a:pt x="103" y="296"/>
                    </a:cubicBezTo>
                    <a:cubicBezTo>
                      <a:pt x="109" y="299"/>
                      <a:pt x="117" y="301"/>
                      <a:pt x="127" y="301"/>
                    </a:cubicBezTo>
                    <a:cubicBezTo>
                      <a:pt x="136" y="301"/>
                      <a:pt x="144" y="299"/>
                      <a:pt x="150" y="296"/>
                    </a:cubicBezTo>
                    <a:cubicBezTo>
                      <a:pt x="157" y="293"/>
                      <a:pt x="163" y="288"/>
                      <a:pt x="168" y="282"/>
                    </a:cubicBezTo>
                    <a:cubicBezTo>
                      <a:pt x="172" y="275"/>
                      <a:pt x="176" y="268"/>
                      <a:pt x="179" y="260"/>
                    </a:cubicBezTo>
                    <a:cubicBezTo>
                      <a:pt x="182" y="252"/>
                      <a:pt x="184" y="243"/>
                      <a:pt x="186" y="233"/>
                    </a:cubicBezTo>
                    <a:cubicBezTo>
                      <a:pt x="187" y="224"/>
                      <a:pt x="188" y="214"/>
                      <a:pt x="189" y="204"/>
                    </a:cubicBezTo>
                    <a:cubicBezTo>
                      <a:pt x="189" y="193"/>
                      <a:pt x="190" y="183"/>
                      <a:pt x="190" y="173"/>
                    </a:cubicBezTo>
                    <a:cubicBezTo>
                      <a:pt x="190" y="163"/>
                      <a:pt x="189" y="153"/>
                      <a:pt x="189" y="142"/>
                    </a:cubicBezTo>
                    <a:cubicBezTo>
                      <a:pt x="188" y="132"/>
                      <a:pt x="187" y="122"/>
                      <a:pt x="186" y="113"/>
                    </a:cubicBezTo>
                    <a:cubicBezTo>
                      <a:pt x="184" y="103"/>
                      <a:pt x="182" y="94"/>
                      <a:pt x="179" y="86"/>
                    </a:cubicBezTo>
                    <a:cubicBezTo>
                      <a:pt x="176" y="78"/>
                      <a:pt x="172" y="71"/>
                      <a:pt x="168" y="65"/>
                    </a:cubicBezTo>
                    <a:cubicBezTo>
                      <a:pt x="163" y="59"/>
                      <a:pt x="157" y="54"/>
                      <a:pt x="150" y="50"/>
                    </a:cubicBezTo>
                    <a:cubicBezTo>
                      <a:pt x="144" y="47"/>
                      <a:pt x="136" y="45"/>
                      <a:pt x="127"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
            <p:nvSpPr>
              <p:cNvPr id="16" name="Freeform 35"/>
              <p:cNvSpPr>
                <a:spLocks/>
              </p:cNvSpPr>
              <p:nvPr/>
            </p:nvSpPr>
            <p:spPr bwMode="auto">
              <a:xfrm>
                <a:off x="9708220" y="2183102"/>
                <a:ext cx="298629" cy="433725"/>
              </a:xfrm>
              <a:custGeom>
                <a:avLst/>
                <a:gdLst>
                  <a:gd name="T0" fmla="*/ 115 w 234"/>
                  <a:gd name="T1" fmla="*/ 48 h 339"/>
                  <a:gd name="T2" fmla="*/ 97 w 234"/>
                  <a:gd name="T3" fmla="*/ 50 h 339"/>
                  <a:gd name="T4" fmla="*/ 80 w 234"/>
                  <a:gd name="T5" fmla="*/ 54 h 339"/>
                  <a:gd name="T6" fmla="*/ 64 w 234"/>
                  <a:gd name="T7" fmla="*/ 60 h 339"/>
                  <a:gd name="T8" fmla="*/ 49 w 234"/>
                  <a:gd name="T9" fmla="*/ 66 h 339"/>
                  <a:gd name="T10" fmla="*/ 43 w 234"/>
                  <a:gd name="T11" fmla="*/ 68 h 339"/>
                  <a:gd name="T12" fmla="*/ 37 w 234"/>
                  <a:gd name="T13" fmla="*/ 69 h 339"/>
                  <a:gd name="T14" fmla="*/ 22 w 234"/>
                  <a:gd name="T15" fmla="*/ 62 h 339"/>
                  <a:gd name="T16" fmla="*/ 16 w 234"/>
                  <a:gd name="T17" fmla="*/ 47 h 339"/>
                  <a:gd name="T18" fmla="*/ 19 w 234"/>
                  <a:gd name="T19" fmla="*/ 35 h 339"/>
                  <a:gd name="T20" fmla="*/ 32 w 234"/>
                  <a:gd name="T21" fmla="*/ 24 h 339"/>
                  <a:gd name="T22" fmla="*/ 53 w 234"/>
                  <a:gd name="T23" fmla="*/ 15 h 339"/>
                  <a:gd name="T24" fmla="*/ 76 w 234"/>
                  <a:gd name="T25" fmla="*/ 7 h 339"/>
                  <a:gd name="T26" fmla="*/ 100 w 234"/>
                  <a:gd name="T27" fmla="*/ 2 h 339"/>
                  <a:gd name="T28" fmla="*/ 122 w 234"/>
                  <a:gd name="T29" fmla="*/ 0 h 339"/>
                  <a:gd name="T30" fmla="*/ 165 w 234"/>
                  <a:gd name="T31" fmla="*/ 6 h 339"/>
                  <a:gd name="T32" fmla="*/ 200 w 234"/>
                  <a:gd name="T33" fmla="*/ 22 h 339"/>
                  <a:gd name="T34" fmla="*/ 223 w 234"/>
                  <a:gd name="T35" fmla="*/ 49 h 339"/>
                  <a:gd name="T36" fmla="*/ 231 w 234"/>
                  <a:gd name="T37" fmla="*/ 85 h 339"/>
                  <a:gd name="T38" fmla="*/ 224 w 234"/>
                  <a:gd name="T39" fmla="*/ 121 h 339"/>
                  <a:gd name="T40" fmla="*/ 206 w 234"/>
                  <a:gd name="T41" fmla="*/ 158 h 339"/>
                  <a:gd name="T42" fmla="*/ 178 w 234"/>
                  <a:gd name="T43" fmla="*/ 195 h 339"/>
                  <a:gd name="T44" fmla="*/ 145 w 234"/>
                  <a:gd name="T45" fmla="*/ 230 h 339"/>
                  <a:gd name="T46" fmla="*/ 109 w 234"/>
                  <a:gd name="T47" fmla="*/ 263 h 339"/>
                  <a:gd name="T48" fmla="*/ 74 w 234"/>
                  <a:gd name="T49" fmla="*/ 292 h 339"/>
                  <a:gd name="T50" fmla="*/ 211 w 234"/>
                  <a:gd name="T51" fmla="*/ 292 h 339"/>
                  <a:gd name="T52" fmla="*/ 221 w 234"/>
                  <a:gd name="T53" fmla="*/ 294 h 339"/>
                  <a:gd name="T54" fmla="*/ 228 w 234"/>
                  <a:gd name="T55" fmla="*/ 300 h 339"/>
                  <a:gd name="T56" fmla="*/ 233 w 234"/>
                  <a:gd name="T57" fmla="*/ 307 h 339"/>
                  <a:gd name="T58" fmla="*/ 234 w 234"/>
                  <a:gd name="T59" fmla="*/ 316 h 339"/>
                  <a:gd name="T60" fmla="*/ 233 w 234"/>
                  <a:gd name="T61" fmla="*/ 325 h 339"/>
                  <a:gd name="T62" fmla="*/ 228 w 234"/>
                  <a:gd name="T63" fmla="*/ 332 h 339"/>
                  <a:gd name="T64" fmla="*/ 221 w 234"/>
                  <a:gd name="T65" fmla="*/ 337 h 339"/>
                  <a:gd name="T66" fmla="*/ 211 w 234"/>
                  <a:gd name="T67" fmla="*/ 339 h 339"/>
                  <a:gd name="T68" fmla="*/ 33 w 234"/>
                  <a:gd name="T69" fmla="*/ 339 h 339"/>
                  <a:gd name="T70" fmla="*/ 8 w 234"/>
                  <a:gd name="T71" fmla="*/ 331 h 339"/>
                  <a:gd name="T72" fmla="*/ 0 w 234"/>
                  <a:gd name="T73" fmla="*/ 312 h 339"/>
                  <a:gd name="T74" fmla="*/ 4 w 234"/>
                  <a:gd name="T75" fmla="*/ 295 h 339"/>
                  <a:gd name="T76" fmla="*/ 17 w 234"/>
                  <a:gd name="T77" fmla="*/ 278 h 339"/>
                  <a:gd name="T78" fmla="*/ 25 w 234"/>
                  <a:gd name="T79" fmla="*/ 272 h 339"/>
                  <a:gd name="T80" fmla="*/ 36 w 234"/>
                  <a:gd name="T81" fmla="*/ 262 h 339"/>
                  <a:gd name="T82" fmla="*/ 49 w 234"/>
                  <a:gd name="T83" fmla="*/ 251 h 339"/>
                  <a:gd name="T84" fmla="*/ 62 w 234"/>
                  <a:gd name="T85" fmla="*/ 238 h 339"/>
                  <a:gd name="T86" fmla="*/ 75 w 234"/>
                  <a:gd name="T87" fmla="*/ 226 h 339"/>
                  <a:gd name="T88" fmla="*/ 86 w 234"/>
                  <a:gd name="T89" fmla="*/ 216 h 339"/>
                  <a:gd name="T90" fmla="*/ 118 w 234"/>
                  <a:gd name="T91" fmla="*/ 182 h 339"/>
                  <a:gd name="T92" fmla="*/ 145 w 234"/>
                  <a:gd name="T93" fmla="*/ 149 h 339"/>
                  <a:gd name="T94" fmla="*/ 163 w 234"/>
                  <a:gd name="T95" fmla="*/ 118 h 339"/>
                  <a:gd name="T96" fmla="*/ 170 w 234"/>
                  <a:gd name="T97" fmla="*/ 91 h 339"/>
                  <a:gd name="T98" fmla="*/ 165 w 234"/>
                  <a:gd name="T99" fmla="*/ 72 h 339"/>
                  <a:gd name="T100" fmla="*/ 153 w 234"/>
                  <a:gd name="T101" fmla="*/ 59 h 339"/>
                  <a:gd name="T102" fmla="*/ 135 w 234"/>
                  <a:gd name="T103" fmla="*/ 51 h 339"/>
                  <a:gd name="T104" fmla="*/ 115 w 234"/>
                  <a:gd name="T105" fmla="*/ 48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4" h="339">
                    <a:moveTo>
                      <a:pt x="115" y="48"/>
                    </a:moveTo>
                    <a:cubicBezTo>
                      <a:pt x="109" y="48"/>
                      <a:pt x="103" y="48"/>
                      <a:pt x="97" y="50"/>
                    </a:cubicBezTo>
                    <a:cubicBezTo>
                      <a:pt x="91" y="51"/>
                      <a:pt x="85" y="52"/>
                      <a:pt x="80" y="54"/>
                    </a:cubicBezTo>
                    <a:cubicBezTo>
                      <a:pt x="74" y="56"/>
                      <a:pt x="69" y="58"/>
                      <a:pt x="64" y="60"/>
                    </a:cubicBezTo>
                    <a:cubicBezTo>
                      <a:pt x="58" y="62"/>
                      <a:pt x="54" y="64"/>
                      <a:pt x="49" y="66"/>
                    </a:cubicBezTo>
                    <a:cubicBezTo>
                      <a:pt x="47" y="67"/>
                      <a:pt x="45" y="68"/>
                      <a:pt x="43" y="68"/>
                    </a:cubicBezTo>
                    <a:cubicBezTo>
                      <a:pt x="41" y="69"/>
                      <a:pt x="39" y="69"/>
                      <a:pt x="37" y="69"/>
                    </a:cubicBezTo>
                    <a:cubicBezTo>
                      <a:pt x="31" y="69"/>
                      <a:pt x="25" y="67"/>
                      <a:pt x="22" y="62"/>
                    </a:cubicBezTo>
                    <a:cubicBezTo>
                      <a:pt x="18" y="58"/>
                      <a:pt x="16" y="53"/>
                      <a:pt x="16" y="47"/>
                    </a:cubicBezTo>
                    <a:cubicBezTo>
                      <a:pt x="16" y="43"/>
                      <a:pt x="17" y="39"/>
                      <a:pt x="19" y="35"/>
                    </a:cubicBezTo>
                    <a:cubicBezTo>
                      <a:pt x="22" y="31"/>
                      <a:pt x="26" y="27"/>
                      <a:pt x="32" y="24"/>
                    </a:cubicBezTo>
                    <a:cubicBezTo>
                      <a:pt x="39" y="21"/>
                      <a:pt x="45" y="17"/>
                      <a:pt x="53" y="15"/>
                    </a:cubicBezTo>
                    <a:cubicBezTo>
                      <a:pt x="60" y="12"/>
                      <a:pt x="68" y="9"/>
                      <a:pt x="76" y="7"/>
                    </a:cubicBezTo>
                    <a:cubicBezTo>
                      <a:pt x="84" y="5"/>
                      <a:pt x="92" y="3"/>
                      <a:pt x="100" y="2"/>
                    </a:cubicBezTo>
                    <a:cubicBezTo>
                      <a:pt x="108" y="1"/>
                      <a:pt x="115" y="0"/>
                      <a:pt x="122" y="0"/>
                    </a:cubicBezTo>
                    <a:cubicBezTo>
                      <a:pt x="138" y="0"/>
                      <a:pt x="152" y="2"/>
                      <a:pt x="165" y="6"/>
                    </a:cubicBezTo>
                    <a:cubicBezTo>
                      <a:pt x="179" y="9"/>
                      <a:pt x="190" y="15"/>
                      <a:pt x="200" y="22"/>
                    </a:cubicBezTo>
                    <a:cubicBezTo>
                      <a:pt x="210" y="29"/>
                      <a:pt x="217" y="38"/>
                      <a:pt x="223" y="49"/>
                    </a:cubicBezTo>
                    <a:cubicBezTo>
                      <a:pt x="228" y="59"/>
                      <a:pt x="231" y="71"/>
                      <a:pt x="231" y="85"/>
                    </a:cubicBezTo>
                    <a:cubicBezTo>
                      <a:pt x="231" y="97"/>
                      <a:pt x="229" y="109"/>
                      <a:pt x="224" y="121"/>
                    </a:cubicBezTo>
                    <a:cubicBezTo>
                      <a:pt x="220" y="133"/>
                      <a:pt x="213" y="145"/>
                      <a:pt x="206" y="158"/>
                    </a:cubicBezTo>
                    <a:cubicBezTo>
                      <a:pt x="198" y="170"/>
                      <a:pt x="189" y="182"/>
                      <a:pt x="178" y="195"/>
                    </a:cubicBezTo>
                    <a:cubicBezTo>
                      <a:pt x="168" y="207"/>
                      <a:pt x="157" y="219"/>
                      <a:pt x="145" y="230"/>
                    </a:cubicBezTo>
                    <a:cubicBezTo>
                      <a:pt x="133" y="242"/>
                      <a:pt x="122" y="253"/>
                      <a:pt x="109" y="263"/>
                    </a:cubicBezTo>
                    <a:cubicBezTo>
                      <a:pt x="97" y="274"/>
                      <a:pt x="85" y="283"/>
                      <a:pt x="74" y="292"/>
                    </a:cubicBezTo>
                    <a:cubicBezTo>
                      <a:pt x="211" y="292"/>
                      <a:pt x="211" y="292"/>
                      <a:pt x="211" y="292"/>
                    </a:cubicBezTo>
                    <a:cubicBezTo>
                      <a:pt x="215" y="292"/>
                      <a:pt x="218" y="293"/>
                      <a:pt x="221" y="294"/>
                    </a:cubicBezTo>
                    <a:cubicBezTo>
                      <a:pt x="224" y="296"/>
                      <a:pt x="227" y="298"/>
                      <a:pt x="228" y="300"/>
                    </a:cubicBezTo>
                    <a:cubicBezTo>
                      <a:pt x="230" y="302"/>
                      <a:pt x="232" y="305"/>
                      <a:pt x="233" y="307"/>
                    </a:cubicBezTo>
                    <a:cubicBezTo>
                      <a:pt x="234" y="310"/>
                      <a:pt x="234" y="313"/>
                      <a:pt x="234" y="316"/>
                    </a:cubicBezTo>
                    <a:cubicBezTo>
                      <a:pt x="234" y="319"/>
                      <a:pt x="234" y="322"/>
                      <a:pt x="233" y="325"/>
                    </a:cubicBezTo>
                    <a:cubicBezTo>
                      <a:pt x="232" y="328"/>
                      <a:pt x="230" y="330"/>
                      <a:pt x="228" y="332"/>
                    </a:cubicBezTo>
                    <a:cubicBezTo>
                      <a:pt x="227" y="334"/>
                      <a:pt x="224" y="336"/>
                      <a:pt x="221" y="337"/>
                    </a:cubicBezTo>
                    <a:cubicBezTo>
                      <a:pt x="218" y="339"/>
                      <a:pt x="215" y="339"/>
                      <a:pt x="211" y="339"/>
                    </a:cubicBezTo>
                    <a:cubicBezTo>
                      <a:pt x="33" y="339"/>
                      <a:pt x="33" y="339"/>
                      <a:pt x="33" y="339"/>
                    </a:cubicBezTo>
                    <a:cubicBezTo>
                      <a:pt x="22" y="339"/>
                      <a:pt x="13" y="337"/>
                      <a:pt x="8" y="331"/>
                    </a:cubicBezTo>
                    <a:cubicBezTo>
                      <a:pt x="3" y="326"/>
                      <a:pt x="0" y="319"/>
                      <a:pt x="0" y="312"/>
                    </a:cubicBezTo>
                    <a:cubicBezTo>
                      <a:pt x="0" y="306"/>
                      <a:pt x="1" y="300"/>
                      <a:pt x="4" y="295"/>
                    </a:cubicBezTo>
                    <a:cubicBezTo>
                      <a:pt x="7" y="289"/>
                      <a:pt x="12" y="284"/>
                      <a:pt x="17" y="278"/>
                    </a:cubicBezTo>
                    <a:cubicBezTo>
                      <a:pt x="19" y="277"/>
                      <a:pt x="21" y="275"/>
                      <a:pt x="25" y="272"/>
                    </a:cubicBezTo>
                    <a:cubicBezTo>
                      <a:pt x="28" y="269"/>
                      <a:pt x="32" y="266"/>
                      <a:pt x="36" y="262"/>
                    </a:cubicBezTo>
                    <a:cubicBezTo>
                      <a:pt x="40" y="258"/>
                      <a:pt x="44" y="255"/>
                      <a:pt x="49" y="251"/>
                    </a:cubicBezTo>
                    <a:cubicBezTo>
                      <a:pt x="53" y="247"/>
                      <a:pt x="58" y="243"/>
                      <a:pt x="62" y="238"/>
                    </a:cubicBezTo>
                    <a:cubicBezTo>
                      <a:pt x="67" y="234"/>
                      <a:pt x="71" y="230"/>
                      <a:pt x="75" y="226"/>
                    </a:cubicBezTo>
                    <a:cubicBezTo>
                      <a:pt x="79" y="222"/>
                      <a:pt x="83" y="219"/>
                      <a:pt x="86" y="216"/>
                    </a:cubicBezTo>
                    <a:cubicBezTo>
                      <a:pt x="97" y="205"/>
                      <a:pt x="108" y="193"/>
                      <a:pt x="118" y="182"/>
                    </a:cubicBezTo>
                    <a:cubicBezTo>
                      <a:pt x="129" y="171"/>
                      <a:pt x="138" y="159"/>
                      <a:pt x="145" y="149"/>
                    </a:cubicBezTo>
                    <a:cubicBezTo>
                      <a:pt x="153" y="138"/>
                      <a:pt x="159" y="127"/>
                      <a:pt x="163" y="118"/>
                    </a:cubicBezTo>
                    <a:cubicBezTo>
                      <a:pt x="168" y="108"/>
                      <a:pt x="170" y="99"/>
                      <a:pt x="170" y="91"/>
                    </a:cubicBezTo>
                    <a:cubicBezTo>
                      <a:pt x="170" y="84"/>
                      <a:pt x="168" y="77"/>
                      <a:pt x="165" y="72"/>
                    </a:cubicBezTo>
                    <a:cubicBezTo>
                      <a:pt x="162" y="67"/>
                      <a:pt x="158" y="62"/>
                      <a:pt x="153" y="59"/>
                    </a:cubicBezTo>
                    <a:cubicBezTo>
                      <a:pt x="148" y="55"/>
                      <a:pt x="142" y="52"/>
                      <a:pt x="135" y="51"/>
                    </a:cubicBezTo>
                    <a:cubicBezTo>
                      <a:pt x="129" y="49"/>
                      <a:pt x="122" y="48"/>
                      <a:pt x="115" y="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
            <p:nvSpPr>
              <p:cNvPr id="17" name="Freeform 36"/>
              <p:cNvSpPr>
                <a:spLocks noEditPoints="1"/>
              </p:cNvSpPr>
              <p:nvPr/>
            </p:nvSpPr>
            <p:spPr bwMode="auto">
              <a:xfrm>
                <a:off x="9992628" y="4074419"/>
                <a:ext cx="319962" cy="440833"/>
              </a:xfrm>
              <a:custGeom>
                <a:avLst/>
                <a:gdLst>
                  <a:gd name="T0" fmla="*/ 126 w 252"/>
                  <a:gd name="T1" fmla="*/ 0 h 347"/>
                  <a:gd name="T2" fmla="*/ 169 w 252"/>
                  <a:gd name="T3" fmla="*/ 7 h 347"/>
                  <a:gd name="T4" fmla="*/ 202 w 252"/>
                  <a:gd name="T5" fmla="*/ 25 h 347"/>
                  <a:gd name="T6" fmla="*/ 225 w 252"/>
                  <a:gd name="T7" fmla="*/ 53 h 347"/>
                  <a:gd name="T8" fmla="*/ 241 w 252"/>
                  <a:gd name="T9" fmla="*/ 88 h 347"/>
                  <a:gd name="T10" fmla="*/ 249 w 252"/>
                  <a:gd name="T11" fmla="*/ 129 h 347"/>
                  <a:gd name="T12" fmla="*/ 252 w 252"/>
                  <a:gd name="T13" fmla="*/ 174 h 347"/>
                  <a:gd name="T14" fmla="*/ 249 w 252"/>
                  <a:gd name="T15" fmla="*/ 218 h 347"/>
                  <a:gd name="T16" fmla="*/ 241 w 252"/>
                  <a:gd name="T17" fmla="*/ 259 h 347"/>
                  <a:gd name="T18" fmla="*/ 225 w 252"/>
                  <a:gd name="T19" fmla="*/ 294 h 347"/>
                  <a:gd name="T20" fmla="*/ 202 w 252"/>
                  <a:gd name="T21" fmla="*/ 322 h 347"/>
                  <a:gd name="T22" fmla="*/ 169 w 252"/>
                  <a:gd name="T23" fmla="*/ 341 h 347"/>
                  <a:gd name="T24" fmla="*/ 126 w 252"/>
                  <a:gd name="T25" fmla="*/ 347 h 347"/>
                  <a:gd name="T26" fmla="*/ 83 w 252"/>
                  <a:gd name="T27" fmla="*/ 341 h 347"/>
                  <a:gd name="T28" fmla="*/ 50 w 252"/>
                  <a:gd name="T29" fmla="*/ 322 h 347"/>
                  <a:gd name="T30" fmla="*/ 27 w 252"/>
                  <a:gd name="T31" fmla="*/ 294 h 347"/>
                  <a:gd name="T32" fmla="*/ 11 w 252"/>
                  <a:gd name="T33" fmla="*/ 259 h 347"/>
                  <a:gd name="T34" fmla="*/ 2 w 252"/>
                  <a:gd name="T35" fmla="*/ 218 h 347"/>
                  <a:gd name="T36" fmla="*/ 0 w 252"/>
                  <a:gd name="T37" fmla="*/ 174 h 347"/>
                  <a:gd name="T38" fmla="*/ 2 w 252"/>
                  <a:gd name="T39" fmla="*/ 129 h 347"/>
                  <a:gd name="T40" fmla="*/ 11 w 252"/>
                  <a:gd name="T41" fmla="*/ 88 h 347"/>
                  <a:gd name="T42" fmla="*/ 27 w 252"/>
                  <a:gd name="T43" fmla="*/ 53 h 347"/>
                  <a:gd name="T44" fmla="*/ 50 w 252"/>
                  <a:gd name="T45" fmla="*/ 25 h 347"/>
                  <a:gd name="T46" fmla="*/ 83 w 252"/>
                  <a:gd name="T47" fmla="*/ 7 h 347"/>
                  <a:gd name="T48" fmla="*/ 126 w 252"/>
                  <a:gd name="T49" fmla="*/ 0 h 347"/>
                  <a:gd name="T50" fmla="*/ 126 w 252"/>
                  <a:gd name="T51" fmla="*/ 46 h 347"/>
                  <a:gd name="T52" fmla="*/ 102 w 252"/>
                  <a:gd name="T53" fmla="*/ 51 h 347"/>
                  <a:gd name="T54" fmla="*/ 85 w 252"/>
                  <a:gd name="T55" fmla="*/ 65 h 347"/>
                  <a:gd name="T56" fmla="*/ 74 w 252"/>
                  <a:gd name="T57" fmla="*/ 87 h 347"/>
                  <a:gd name="T58" fmla="*/ 67 w 252"/>
                  <a:gd name="T59" fmla="*/ 113 h 347"/>
                  <a:gd name="T60" fmla="*/ 64 w 252"/>
                  <a:gd name="T61" fmla="*/ 143 h 347"/>
                  <a:gd name="T62" fmla="*/ 63 w 252"/>
                  <a:gd name="T63" fmla="*/ 174 h 347"/>
                  <a:gd name="T64" fmla="*/ 64 w 252"/>
                  <a:gd name="T65" fmla="*/ 204 h 347"/>
                  <a:gd name="T66" fmla="*/ 67 w 252"/>
                  <a:gd name="T67" fmla="*/ 234 h 347"/>
                  <a:gd name="T68" fmla="*/ 74 w 252"/>
                  <a:gd name="T69" fmla="*/ 261 h 347"/>
                  <a:gd name="T70" fmla="*/ 85 w 252"/>
                  <a:gd name="T71" fmla="*/ 282 h 347"/>
                  <a:gd name="T72" fmla="*/ 102 w 252"/>
                  <a:gd name="T73" fmla="*/ 297 h 347"/>
                  <a:gd name="T74" fmla="*/ 126 w 252"/>
                  <a:gd name="T75" fmla="*/ 302 h 347"/>
                  <a:gd name="T76" fmla="*/ 150 w 252"/>
                  <a:gd name="T77" fmla="*/ 297 h 347"/>
                  <a:gd name="T78" fmla="*/ 167 w 252"/>
                  <a:gd name="T79" fmla="*/ 282 h 347"/>
                  <a:gd name="T80" fmla="*/ 178 w 252"/>
                  <a:gd name="T81" fmla="*/ 261 h 347"/>
                  <a:gd name="T82" fmla="*/ 185 w 252"/>
                  <a:gd name="T83" fmla="*/ 234 h 347"/>
                  <a:gd name="T84" fmla="*/ 188 w 252"/>
                  <a:gd name="T85" fmla="*/ 204 h 347"/>
                  <a:gd name="T86" fmla="*/ 189 w 252"/>
                  <a:gd name="T87" fmla="*/ 174 h 347"/>
                  <a:gd name="T88" fmla="*/ 188 w 252"/>
                  <a:gd name="T89" fmla="*/ 143 h 347"/>
                  <a:gd name="T90" fmla="*/ 185 w 252"/>
                  <a:gd name="T91" fmla="*/ 113 h 347"/>
                  <a:gd name="T92" fmla="*/ 178 w 252"/>
                  <a:gd name="T93" fmla="*/ 87 h 347"/>
                  <a:gd name="T94" fmla="*/ 167 w 252"/>
                  <a:gd name="T95" fmla="*/ 65 h 347"/>
                  <a:gd name="T96" fmla="*/ 150 w 252"/>
                  <a:gd name="T97" fmla="*/ 51 h 347"/>
                  <a:gd name="T98" fmla="*/ 126 w 252"/>
                  <a:gd name="T99" fmla="*/ 46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 h="347">
                    <a:moveTo>
                      <a:pt x="126" y="0"/>
                    </a:moveTo>
                    <a:cubicBezTo>
                      <a:pt x="142" y="0"/>
                      <a:pt x="156" y="3"/>
                      <a:pt x="169" y="7"/>
                    </a:cubicBezTo>
                    <a:cubicBezTo>
                      <a:pt x="181" y="11"/>
                      <a:pt x="192" y="17"/>
                      <a:pt x="202" y="25"/>
                    </a:cubicBezTo>
                    <a:cubicBezTo>
                      <a:pt x="211" y="33"/>
                      <a:pt x="219" y="42"/>
                      <a:pt x="225" y="53"/>
                    </a:cubicBezTo>
                    <a:cubicBezTo>
                      <a:pt x="232" y="64"/>
                      <a:pt x="237" y="75"/>
                      <a:pt x="241" y="88"/>
                    </a:cubicBezTo>
                    <a:cubicBezTo>
                      <a:pt x="245" y="101"/>
                      <a:pt x="248" y="115"/>
                      <a:pt x="249" y="129"/>
                    </a:cubicBezTo>
                    <a:cubicBezTo>
                      <a:pt x="251" y="144"/>
                      <a:pt x="252" y="158"/>
                      <a:pt x="252" y="174"/>
                    </a:cubicBezTo>
                    <a:cubicBezTo>
                      <a:pt x="252" y="189"/>
                      <a:pt x="251" y="204"/>
                      <a:pt x="249" y="218"/>
                    </a:cubicBezTo>
                    <a:cubicBezTo>
                      <a:pt x="248" y="233"/>
                      <a:pt x="245" y="246"/>
                      <a:pt x="241" y="259"/>
                    </a:cubicBezTo>
                    <a:cubicBezTo>
                      <a:pt x="237" y="272"/>
                      <a:pt x="232" y="284"/>
                      <a:pt x="225" y="294"/>
                    </a:cubicBezTo>
                    <a:cubicBezTo>
                      <a:pt x="219" y="305"/>
                      <a:pt x="211" y="314"/>
                      <a:pt x="202" y="322"/>
                    </a:cubicBezTo>
                    <a:cubicBezTo>
                      <a:pt x="192" y="330"/>
                      <a:pt x="181" y="336"/>
                      <a:pt x="169" y="341"/>
                    </a:cubicBezTo>
                    <a:cubicBezTo>
                      <a:pt x="156" y="345"/>
                      <a:pt x="142" y="347"/>
                      <a:pt x="126" y="347"/>
                    </a:cubicBezTo>
                    <a:cubicBezTo>
                      <a:pt x="110" y="347"/>
                      <a:pt x="96" y="345"/>
                      <a:pt x="83" y="341"/>
                    </a:cubicBezTo>
                    <a:cubicBezTo>
                      <a:pt x="70" y="336"/>
                      <a:pt x="59" y="330"/>
                      <a:pt x="50" y="322"/>
                    </a:cubicBezTo>
                    <a:cubicBezTo>
                      <a:pt x="41" y="314"/>
                      <a:pt x="33" y="305"/>
                      <a:pt x="27" y="294"/>
                    </a:cubicBezTo>
                    <a:cubicBezTo>
                      <a:pt x="20" y="284"/>
                      <a:pt x="15" y="272"/>
                      <a:pt x="11" y="259"/>
                    </a:cubicBezTo>
                    <a:cubicBezTo>
                      <a:pt x="7" y="246"/>
                      <a:pt x="4" y="233"/>
                      <a:pt x="2" y="218"/>
                    </a:cubicBezTo>
                    <a:cubicBezTo>
                      <a:pt x="1" y="204"/>
                      <a:pt x="0" y="189"/>
                      <a:pt x="0" y="174"/>
                    </a:cubicBezTo>
                    <a:cubicBezTo>
                      <a:pt x="0" y="158"/>
                      <a:pt x="1" y="144"/>
                      <a:pt x="2" y="129"/>
                    </a:cubicBezTo>
                    <a:cubicBezTo>
                      <a:pt x="4" y="115"/>
                      <a:pt x="7" y="101"/>
                      <a:pt x="11" y="88"/>
                    </a:cubicBezTo>
                    <a:cubicBezTo>
                      <a:pt x="15" y="75"/>
                      <a:pt x="20" y="64"/>
                      <a:pt x="27" y="53"/>
                    </a:cubicBezTo>
                    <a:cubicBezTo>
                      <a:pt x="33" y="42"/>
                      <a:pt x="41" y="33"/>
                      <a:pt x="50" y="25"/>
                    </a:cubicBezTo>
                    <a:cubicBezTo>
                      <a:pt x="59" y="17"/>
                      <a:pt x="70" y="11"/>
                      <a:pt x="83" y="7"/>
                    </a:cubicBezTo>
                    <a:cubicBezTo>
                      <a:pt x="95" y="3"/>
                      <a:pt x="110" y="0"/>
                      <a:pt x="126" y="0"/>
                    </a:cubicBezTo>
                    <a:close/>
                    <a:moveTo>
                      <a:pt x="126" y="46"/>
                    </a:moveTo>
                    <a:cubicBezTo>
                      <a:pt x="117" y="46"/>
                      <a:pt x="109" y="47"/>
                      <a:pt x="102" y="51"/>
                    </a:cubicBezTo>
                    <a:cubicBezTo>
                      <a:pt x="95" y="54"/>
                      <a:pt x="90" y="59"/>
                      <a:pt x="85" y="65"/>
                    </a:cubicBezTo>
                    <a:cubicBezTo>
                      <a:pt x="80" y="71"/>
                      <a:pt x="76" y="79"/>
                      <a:pt x="74" y="87"/>
                    </a:cubicBezTo>
                    <a:cubicBezTo>
                      <a:pt x="71" y="95"/>
                      <a:pt x="69" y="104"/>
                      <a:pt x="67" y="113"/>
                    </a:cubicBezTo>
                    <a:cubicBezTo>
                      <a:pt x="65" y="123"/>
                      <a:pt x="64" y="133"/>
                      <a:pt x="64" y="143"/>
                    </a:cubicBezTo>
                    <a:cubicBezTo>
                      <a:pt x="63" y="153"/>
                      <a:pt x="63" y="164"/>
                      <a:pt x="63" y="174"/>
                    </a:cubicBezTo>
                    <a:cubicBezTo>
                      <a:pt x="63" y="184"/>
                      <a:pt x="63" y="194"/>
                      <a:pt x="64" y="204"/>
                    </a:cubicBezTo>
                    <a:cubicBezTo>
                      <a:pt x="64" y="215"/>
                      <a:pt x="65" y="224"/>
                      <a:pt x="67" y="234"/>
                    </a:cubicBezTo>
                    <a:cubicBezTo>
                      <a:pt x="69" y="243"/>
                      <a:pt x="71" y="252"/>
                      <a:pt x="74" y="261"/>
                    </a:cubicBezTo>
                    <a:cubicBezTo>
                      <a:pt x="76" y="269"/>
                      <a:pt x="80" y="276"/>
                      <a:pt x="85" y="282"/>
                    </a:cubicBezTo>
                    <a:cubicBezTo>
                      <a:pt x="90" y="288"/>
                      <a:pt x="95" y="293"/>
                      <a:pt x="102" y="297"/>
                    </a:cubicBezTo>
                    <a:cubicBezTo>
                      <a:pt x="109" y="300"/>
                      <a:pt x="117" y="302"/>
                      <a:pt x="126" y="302"/>
                    </a:cubicBezTo>
                    <a:cubicBezTo>
                      <a:pt x="135" y="302"/>
                      <a:pt x="143" y="300"/>
                      <a:pt x="150" y="297"/>
                    </a:cubicBezTo>
                    <a:cubicBezTo>
                      <a:pt x="157" y="293"/>
                      <a:pt x="162" y="288"/>
                      <a:pt x="167" y="282"/>
                    </a:cubicBezTo>
                    <a:cubicBezTo>
                      <a:pt x="172" y="276"/>
                      <a:pt x="176" y="269"/>
                      <a:pt x="178" y="261"/>
                    </a:cubicBezTo>
                    <a:cubicBezTo>
                      <a:pt x="181" y="252"/>
                      <a:pt x="184" y="243"/>
                      <a:pt x="185" y="234"/>
                    </a:cubicBezTo>
                    <a:cubicBezTo>
                      <a:pt x="187" y="224"/>
                      <a:pt x="188" y="215"/>
                      <a:pt x="188" y="204"/>
                    </a:cubicBezTo>
                    <a:cubicBezTo>
                      <a:pt x="189" y="194"/>
                      <a:pt x="189" y="184"/>
                      <a:pt x="189" y="174"/>
                    </a:cubicBezTo>
                    <a:cubicBezTo>
                      <a:pt x="189" y="164"/>
                      <a:pt x="189" y="153"/>
                      <a:pt x="188" y="143"/>
                    </a:cubicBezTo>
                    <a:cubicBezTo>
                      <a:pt x="188" y="133"/>
                      <a:pt x="187" y="123"/>
                      <a:pt x="185" y="113"/>
                    </a:cubicBezTo>
                    <a:cubicBezTo>
                      <a:pt x="184" y="104"/>
                      <a:pt x="181" y="95"/>
                      <a:pt x="178" y="87"/>
                    </a:cubicBezTo>
                    <a:cubicBezTo>
                      <a:pt x="176" y="79"/>
                      <a:pt x="172" y="71"/>
                      <a:pt x="167" y="65"/>
                    </a:cubicBezTo>
                    <a:cubicBezTo>
                      <a:pt x="162" y="59"/>
                      <a:pt x="157" y="54"/>
                      <a:pt x="150" y="51"/>
                    </a:cubicBezTo>
                    <a:cubicBezTo>
                      <a:pt x="143" y="47"/>
                      <a:pt x="135" y="46"/>
                      <a:pt x="126" y="4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
            <p:nvSpPr>
              <p:cNvPr id="18" name="Freeform 37"/>
              <p:cNvSpPr>
                <a:spLocks/>
              </p:cNvSpPr>
              <p:nvPr/>
            </p:nvSpPr>
            <p:spPr bwMode="auto">
              <a:xfrm>
                <a:off x="10390800" y="4067306"/>
                <a:ext cx="291521" cy="447946"/>
              </a:xfrm>
              <a:custGeom>
                <a:avLst/>
                <a:gdLst>
                  <a:gd name="T0" fmla="*/ 115 w 224"/>
                  <a:gd name="T1" fmla="*/ 148 h 350"/>
                  <a:gd name="T2" fmla="*/ 151 w 224"/>
                  <a:gd name="T3" fmla="*/ 121 h 350"/>
                  <a:gd name="T4" fmla="*/ 151 w 224"/>
                  <a:gd name="T5" fmla="*/ 76 h 350"/>
                  <a:gd name="T6" fmla="*/ 119 w 224"/>
                  <a:gd name="T7" fmla="*/ 52 h 350"/>
                  <a:gd name="T8" fmla="*/ 72 w 224"/>
                  <a:gd name="T9" fmla="*/ 51 h 350"/>
                  <a:gd name="T10" fmla="*/ 33 w 224"/>
                  <a:gd name="T11" fmla="*/ 60 h 350"/>
                  <a:gd name="T12" fmla="*/ 13 w 224"/>
                  <a:gd name="T13" fmla="*/ 60 h 350"/>
                  <a:gd name="T14" fmla="*/ 2 w 224"/>
                  <a:gd name="T15" fmla="*/ 47 h 350"/>
                  <a:gd name="T16" fmla="*/ 5 w 224"/>
                  <a:gd name="T17" fmla="*/ 25 h 350"/>
                  <a:gd name="T18" fmla="*/ 56 w 224"/>
                  <a:gd name="T19" fmla="*/ 4 h 350"/>
                  <a:gd name="T20" fmla="*/ 147 w 224"/>
                  <a:gd name="T21" fmla="*/ 6 h 350"/>
                  <a:gd name="T22" fmla="*/ 209 w 224"/>
                  <a:gd name="T23" fmla="*/ 53 h 350"/>
                  <a:gd name="T24" fmla="*/ 213 w 224"/>
                  <a:gd name="T25" fmla="*/ 121 h 350"/>
                  <a:gd name="T26" fmla="*/ 179 w 224"/>
                  <a:gd name="T27" fmla="*/ 160 h 350"/>
                  <a:gd name="T28" fmla="*/ 155 w 224"/>
                  <a:gd name="T29" fmla="*/ 170 h 350"/>
                  <a:gd name="T30" fmla="*/ 206 w 224"/>
                  <a:gd name="T31" fmla="*/ 199 h 350"/>
                  <a:gd name="T32" fmla="*/ 224 w 224"/>
                  <a:gd name="T33" fmla="*/ 255 h 350"/>
                  <a:gd name="T34" fmla="*/ 188 w 224"/>
                  <a:gd name="T35" fmla="*/ 328 h 350"/>
                  <a:gd name="T36" fmla="*/ 102 w 224"/>
                  <a:gd name="T37" fmla="*/ 350 h 350"/>
                  <a:gd name="T38" fmla="*/ 59 w 224"/>
                  <a:gd name="T39" fmla="*/ 345 h 350"/>
                  <a:gd name="T40" fmla="*/ 18 w 224"/>
                  <a:gd name="T41" fmla="*/ 331 h 350"/>
                  <a:gd name="T42" fmla="*/ 2 w 224"/>
                  <a:gd name="T43" fmla="*/ 310 h 350"/>
                  <a:gd name="T44" fmla="*/ 8 w 224"/>
                  <a:gd name="T45" fmla="*/ 294 h 350"/>
                  <a:gd name="T46" fmla="*/ 25 w 224"/>
                  <a:gd name="T47" fmla="*/ 287 h 350"/>
                  <a:gd name="T48" fmla="*/ 30 w 224"/>
                  <a:gd name="T49" fmla="*/ 288 h 350"/>
                  <a:gd name="T50" fmla="*/ 59 w 224"/>
                  <a:gd name="T51" fmla="*/ 297 h 350"/>
                  <a:gd name="T52" fmla="*/ 99 w 224"/>
                  <a:gd name="T53" fmla="*/ 303 h 350"/>
                  <a:gd name="T54" fmla="*/ 144 w 224"/>
                  <a:gd name="T55" fmla="*/ 290 h 350"/>
                  <a:gd name="T56" fmla="*/ 161 w 224"/>
                  <a:gd name="T57" fmla="*/ 252 h 350"/>
                  <a:gd name="T58" fmla="*/ 141 w 224"/>
                  <a:gd name="T59" fmla="*/ 209 h 350"/>
                  <a:gd name="T60" fmla="*/ 91 w 224"/>
                  <a:gd name="T61" fmla="*/ 193 h 350"/>
                  <a:gd name="T62" fmla="*/ 65 w 224"/>
                  <a:gd name="T63" fmla="*/ 191 h 350"/>
                  <a:gd name="T64" fmla="*/ 54 w 224"/>
                  <a:gd name="T65" fmla="*/ 180 h 350"/>
                  <a:gd name="T66" fmla="*/ 58 w 224"/>
                  <a:gd name="T67" fmla="*/ 158 h 350"/>
                  <a:gd name="T68" fmla="*/ 89 w 224"/>
                  <a:gd name="T69" fmla="*/ 151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4" h="350">
                    <a:moveTo>
                      <a:pt x="89" y="151"/>
                    </a:moveTo>
                    <a:cubicBezTo>
                      <a:pt x="99" y="151"/>
                      <a:pt x="107" y="150"/>
                      <a:pt x="115" y="148"/>
                    </a:cubicBezTo>
                    <a:cubicBezTo>
                      <a:pt x="124" y="145"/>
                      <a:pt x="131" y="142"/>
                      <a:pt x="137" y="138"/>
                    </a:cubicBezTo>
                    <a:cubicBezTo>
                      <a:pt x="143" y="133"/>
                      <a:pt x="147" y="128"/>
                      <a:pt x="151" y="121"/>
                    </a:cubicBezTo>
                    <a:cubicBezTo>
                      <a:pt x="154" y="115"/>
                      <a:pt x="156" y="107"/>
                      <a:pt x="156" y="98"/>
                    </a:cubicBezTo>
                    <a:cubicBezTo>
                      <a:pt x="156" y="90"/>
                      <a:pt x="154" y="83"/>
                      <a:pt x="151" y="76"/>
                    </a:cubicBezTo>
                    <a:cubicBezTo>
                      <a:pt x="148" y="70"/>
                      <a:pt x="143" y="65"/>
                      <a:pt x="138" y="61"/>
                    </a:cubicBezTo>
                    <a:cubicBezTo>
                      <a:pt x="132" y="57"/>
                      <a:pt x="126" y="54"/>
                      <a:pt x="119" y="52"/>
                    </a:cubicBezTo>
                    <a:cubicBezTo>
                      <a:pt x="111" y="50"/>
                      <a:pt x="103" y="49"/>
                      <a:pt x="95" y="49"/>
                    </a:cubicBezTo>
                    <a:cubicBezTo>
                      <a:pt x="88" y="49"/>
                      <a:pt x="80" y="49"/>
                      <a:pt x="72" y="51"/>
                    </a:cubicBezTo>
                    <a:cubicBezTo>
                      <a:pt x="64" y="52"/>
                      <a:pt x="57" y="54"/>
                      <a:pt x="50" y="55"/>
                    </a:cubicBezTo>
                    <a:cubicBezTo>
                      <a:pt x="43" y="57"/>
                      <a:pt x="38" y="58"/>
                      <a:pt x="33" y="60"/>
                    </a:cubicBezTo>
                    <a:cubicBezTo>
                      <a:pt x="28" y="61"/>
                      <a:pt x="24" y="62"/>
                      <a:pt x="22" y="62"/>
                    </a:cubicBezTo>
                    <a:cubicBezTo>
                      <a:pt x="19" y="62"/>
                      <a:pt x="16" y="61"/>
                      <a:pt x="13" y="60"/>
                    </a:cubicBezTo>
                    <a:cubicBezTo>
                      <a:pt x="10" y="59"/>
                      <a:pt x="8" y="57"/>
                      <a:pt x="6" y="55"/>
                    </a:cubicBezTo>
                    <a:cubicBezTo>
                      <a:pt x="4" y="53"/>
                      <a:pt x="3" y="50"/>
                      <a:pt x="2" y="47"/>
                    </a:cubicBezTo>
                    <a:cubicBezTo>
                      <a:pt x="1" y="45"/>
                      <a:pt x="0" y="42"/>
                      <a:pt x="0" y="39"/>
                    </a:cubicBezTo>
                    <a:cubicBezTo>
                      <a:pt x="0" y="34"/>
                      <a:pt x="2" y="30"/>
                      <a:pt x="5" y="25"/>
                    </a:cubicBezTo>
                    <a:cubicBezTo>
                      <a:pt x="7" y="21"/>
                      <a:pt x="12" y="18"/>
                      <a:pt x="19" y="16"/>
                    </a:cubicBezTo>
                    <a:cubicBezTo>
                      <a:pt x="30" y="11"/>
                      <a:pt x="42" y="7"/>
                      <a:pt x="56" y="4"/>
                    </a:cubicBezTo>
                    <a:cubicBezTo>
                      <a:pt x="69" y="1"/>
                      <a:pt x="83" y="0"/>
                      <a:pt x="98" y="0"/>
                    </a:cubicBezTo>
                    <a:cubicBezTo>
                      <a:pt x="116" y="0"/>
                      <a:pt x="132" y="2"/>
                      <a:pt x="147" y="6"/>
                    </a:cubicBezTo>
                    <a:cubicBezTo>
                      <a:pt x="161" y="10"/>
                      <a:pt x="174" y="16"/>
                      <a:pt x="185" y="24"/>
                    </a:cubicBezTo>
                    <a:cubicBezTo>
                      <a:pt x="195" y="32"/>
                      <a:pt x="203" y="42"/>
                      <a:pt x="209" y="53"/>
                    </a:cubicBezTo>
                    <a:cubicBezTo>
                      <a:pt x="215" y="65"/>
                      <a:pt x="218" y="78"/>
                      <a:pt x="218" y="93"/>
                    </a:cubicBezTo>
                    <a:cubicBezTo>
                      <a:pt x="218" y="103"/>
                      <a:pt x="216" y="112"/>
                      <a:pt x="213" y="121"/>
                    </a:cubicBezTo>
                    <a:cubicBezTo>
                      <a:pt x="210" y="129"/>
                      <a:pt x="205" y="137"/>
                      <a:pt x="199" y="143"/>
                    </a:cubicBezTo>
                    <a:cubicBezTo>
                      <a:pt x="194" y="150"/>
                      <a:pt x="187" y="155"/>
                      <a:pt x="179" y="160"/>
                    </a:cubicBezTo>
                    <a:cubicBezTo>
                      <a:pt x="172" y="164"/>
                      <a:pt x="164" y="167"/>
                      <a:pt x="155" y="169"/>
                    </a:cubicBezTo>
                    <a:cubicBezTo>
                      <a:pt x="155" y="170"/>
                      <a:pt x="155" y="170"/>
                      <a:pt x="155" y="170"/>
                    </a:cubicBezTo>
                    <a:cubicBezTo>
                      <a:pt x="166" y="172"/>
                      <a:pt x="176" y="176"/>
                      <a:pt x="184" y="180"/>
                    </a:cubicBezTo>
                    <a:cubicBezTo>
                      <a:pt x="193" y="185"/>
                      <a:pt x="200" y="191"/>
                      <a:pt x="206" y="199"/>
                    </a:cubicBezTo>
                    <a:cubicBezTo>
                      <a:pt x="212" y="206"/>
                      <a:pt x="217" y="215"/>
                      <a:pt x="220" y="224"/>
                    </a:cubicBezTo>
                    <a:cubicBezTo>
                      <a:pt x="223" y="234"/>
                      <a:pt x="224" y="244"/>
                      <a:pt x="224" y="255"/>
                    </a:cubicBezTo>
                    <a:cubicBezTo>
                      <a:pt x="224" y="272"/>
                      <a:pt x="221" y="286"/>
                      <a:pt x="215" y="298"/>
                    </a:cubicBezTo>
                    <a:cubicBezTo>
                      <a:pt x="208" y="310"/>
                      <a:pt x="199" y="320"/>
                      <a:pt x="188" y="328"/>
                    </a:cubicBezTo>
                    <a:cubicBezTo>
                      <a:pt x="176" y="336"/>
                      <a:pt x="163" y="341"/>
                      <a:pt x="149" y="345"/>
                    </a:cubicBezTo>
                    <a:cubicBezTo>
                      <a:pt x="134" y="349"/>
                      <a:pt x="118" y="350"/>
                      <a:pt x="102" y="350"/>
                    </a:cubicBezTo>
                    <a:cubicBezTo>
                      <a:pt x="95" y="350"/>
                      <a:pt x="88" y="350"/>
                      <a:pt x="81" y="349"/>
                    </a:cubicBezTo>
                    <a:cubicBezTo>
                      <a:pt x="74" y="348"/>
                      <a:pt x="66" y="347"/>
                      <a:pt x="59" y="345"/>
                    </a:cubicBezTo>
                    <a:cubicBezTo>
                      <a:pt x="52" y="344"/>
                      <a:pt x="45" y="342"/>
                      <a:pt x="38" y="339"/>
                    </a:cubicBezTo>
                    <a:cubicBezTo>
                      <a:pt x="31" y="337"/>
                      <a:pt x="24" y="334"/>
                      <a:pt x="18" y="331"/>
                    </a:cubicBezTo>
                    <a:cubicBezTo>
                      <a:pt x="12" y="329"/>
                      <a:pt x="8" y="326"/>
                      <a:pt x="6" y="322"/>
                    </a:cubicBezTo>
                    <a:cubicBezTo>
                      <a:pt x="3" y="318"/>
                      <a:pt x="2" y="314"/>
                      <a:pt x="2" y="310"/>
                    </a:cubicBezTo>
                    <a:cubicBezTo>
                      <a:pt x="2" y="307"/>
                      <a:pt x="3" y="304"/>
                      <a:pt x="4" y="301"/>
                    </a:cubicBezTo>
                    <a:cubicBezTo>
                      <a:pt x="5" y="299"/>
                      <a:pt x="6" y="296"/>
                      <a:pt x="8" y="294"/>
                    </a:cubicBezTo>
                    <a:cubicBezTo>
                      <a:pt x="10" y="292"/>
                      <a:pt x="13" y="291"/>
                      <a:pt x="15" y="289"/>
                    </a:cubicBezTo>
                    <a:cubicBezTo>
                      <a:pt x="18" y="288"/>
                      <a:pt x="21" y="287"/>
                      <a:pt x="25" y="287"/>
                    </a:cubicBezTo>
                    <a:cubicBezTo>
                      <a:pt x="26" y="287"/>
                      <a:pt x="27" y="287"/>
                      <a:pt x="27" y="288"/>
                    </a:cubicBezTo>
                    <a:cubicBezTo>
                      <a:pt x="28" y="288"/>
                      <a:pt x="29" y="288"/>
                      <a:pt x="30" y="288"/>
                    </a:cubicBezTo>
                    <a:cubicBezTo>
                      <a:pt x="34" y="289"/>
                      <a:pt x="38" y="291"/>
                      <a:pt x="43" y="292"/>
                    </a:cubicBezTo>
                    <a:cubicBezTo>
                      <a:pt x="48" y="294"/>
                      <a:pt x="53" y="296"/>
                      <a:pt x="59" y="297"/>
                    </a:cubicBezTo>
                    <a:cubicBezTo>
                      <a:pt x="65" y="299"/>
                      <a:pt x="71" y="300"/>
                      <a:pt x="78" y="301"/>
                    </a:cubicBezTo>
                    <a:cubicBezTo>
                      <a:pt x="85" y="302"/>
                      <a:pt x="92" y="303"/>
                      <a:pt x="99" y="303"/>
                    </a:cubicBezTo>
                    <a:cubicBezTo>
                      <a:pt x="108" y="303"/>
                      <a:pt x="117" y="302"/>
                      <a:pt x="124" y="299"/>
                    </a:cubicBezTo>
                    <a:cubicBezTo>
                      <a:pt x="132" y="297"/>
                      <a:pt x="138" y="294"/>
                      <a:pt x="144" y="290"/>
                    </a:cubicBezTo>
                    <a:cubicBezTo>
                      <a:pt x="149" y="286"/>
                      <a:pt x="154" y="280"/>
                      <a:pt x="157" y="274"/>
                    </a:cubicBezTo>
                    <a:cubicBezTo>
                      <a:pt x="160" y="268"/>
                      <a:pt x="161" y="261"/>
                      <a:pt x="161" y="252"/>
                    </a:cubicBezTo>
                    <a:cubicBezTo>
                      <a:pt x="161" y="243"/>
                      <a:pt x="159" y="235"/>
                      <a:pt x="156" y="227"/>
                    </a:cubicBezTo>
                    <a:cubicBezTo>
                      <a:pt x="152" y="220"/>
                      <a:pt x="148" y="214"/>
                      <a:pt x="141" y="209"/>
                    </a:cubicBezTo>
                    <a:cubicBezTo>
                      <a:pt x="135" y="204"/>
                      <a:pt x="128" y="200"/>
                      <a:pt x="119" y="197"/>
                    </a:cubicBezTo>
                    <a:cubicBezTo>
                      <a:pt x="110" y="195"/>
                      <a:pt x="101" y="193"/>
                      <a:pt x="91" y="193"/>
                    </a:cubicBezTo>
                    <a:cubicBezTo>
                      <a:pt x="74" y="193"/>
                      <a:pt x="74" y="193"/>
                      <a:pt x="74" y="193"/>
                    </a:cubicBezTo>
                    <a:cubicBezTo>
                      <a:pt x="70" y="193"/>
                      <a:pt x="67" y="193"/>
                      <a:pt x="65" y="191"/>
                    </a:cubicBezTo>
                    <a:cubicBezTo>
                      <a:pt x="62" y="190"/>
                      <a:pt x="60" y="189"/>
                      <a:pt x="58" y="187"/>
                    </a:cubicBezTo>
                    <a:cubicBezTo>
                      <a:pt x="57" y="185"/>
                      <a:pt x="55" y="183"/>
                      <a:pt x="54" y="180"/>
                    </a:cubicBezTo>
                    <a:cubicBezTo>
                      <a:pt x="54" y="178"/>
                      <a:pt x="53" y="175"/>
                      <a:pt x="53" y="172"/>
                    </a:cubicBezTo>
                    <a:cubicBezTo>
                      <a:pt x="53" y="167"/>
                      <a:pt x="55" y="162"/>
                      <a:pt x="58" y="158"/>
                    </a:cubicBezTo>
                    <a:cubicBezTo>
                      <a:pt x="62" y="154"/>
                      <a:pt x="67" y="151"/>
                      <a:pt x="74" y="151"/>
                    </a:cubicBezTo>
                    <a:lnTo>
                      <a:pt x="89" y="1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
            <p:nvSpPr>
              <p:cNvPr id="19" name="Freeform 38"/>
              <p:cNvSpPr>
                <a:spLocks noEditPoints="1"/>
              </p:cNvSpPr>
              <p:nvPr/>
            </p:nvSpPr>
            <p:spPr bwMode="auto">
              <a:xfrm>
                <a:off x="8222188" y="5610225"/>
                <a:ext cx="327070" cy="440833"/>
              </a:xfrm>
              <a:custGeom>
                <a:avLst/>
                <a:gdLst>
                  <a:gd name="T0" fmla="*/ 127 w 253"/>
                  <a:gd name="T1" fmla="*/ 0 h 347"/>
                  <a:gd name="T2" fmla="*/ 169 w 253"/>
                  <a:gd name="T3" fmla="*/ 6 h 347"/>
                  <a:gd name="T4" fmla="*/ 202 w 253"/>
                  <a:gd name="T5" fmla="*/ 25 h 347"/>
                  <a:gd name="T6" fmla="*/ 226 w 253"/>
                  <a:gd name="T7" fmla="*/ 52 h 347"/>
                  <a:gd name="T8" fmla="*/ 241 w 253"/>
                  <a:gd name="T9" fmla="*/ 88 h 347"/>
                  <a:gd name="T10" fmla="*/ 250 w 253"/>
                  <a:gd name="T11" fmla="*/ 129 h 347"/>
                  <a:gd name="T12" fmla="*/ 253 w 253"/>
                  <a:gd name="T13" fmla="*/ 173 h 347"/>
                  <a:gd name="T14" fmla="*/ 250 w 253"/>
                  <a:gd name="T15" fmla="*/ 218 h 347"/>
                  <a:gd name="T16" fmla="*/ 241 w 253"/>
                  <a:gd name="T17" fmla="*/ 259 h 347"/>
                  <a:gd name="T18" fmla="*/ 226 w 253"/>
                  <a:gd name="T19" fmla="*/ 294 h 347"/>
                  <a:gd name="T20" fmla="*/ 202 w 253"/>
                  <a:gd name="T21" fmla="*/ 322 h 347"/>
                  <a:gd name="T22" fmla="*/ 169 w 253"/>
                  <a:gd name="T23" fmla="*/ 340 h 347"/>
                  <a:gd name="T24" fmla="*/ 127 w 253"/>
                  <a:gd name="T25" fmla="*/ 347 h 347"/>
                  <a:gd name="T26" fmla="*/ 83 w 253"/>
                  <a:gd name="T27" fmla="*/ 340 h 347"/>
                  <a:gd name="T28" fmla="*/ 51 w 253"/>
                  <a:gd name="T29" fmla="*/ 322 h 347"/>
                  <a:gd name="T30" fmla="*/ 27 w 253"/>
                  <a:gd name="T31" fmla="*/ 294 h 347"/>
                  <a:gd name="T32" fmla="*/ 11 w 253"/>
                  <a:gd name="T33" fmla="*/ 259 h 347"/>
                  <a:gd name="T34" fmla="*/ 3 w 253"/>
                  <a:gd name="T35" fmla="*/ 218 h 347"/>
                  <a:gd name="T36" fmla="*/ 0 w 253"/>
                  <a:gd name="T37" fmla="*/ 173 h 347"/>
                  <a:gd name="T38" fmla="*/ 3 w 253"/>
                  <a:gd name="T39" fmla="*/ 129 h 347"/>
                  <a:gd name="T40" fmla="*/ 11 w 253"/>
                  <a:gd name="T41" fmla="*/ 88 h 347"/>
                  <a:gd name="T42" fmla="*/ 27 w 253"/>
                  <a:gd name="T43" fmla="*/ 52 h 347"/>
                  <a:gd name="T44" fmla="*/ 51 w 253"/>
                  <a:gd name="T45" fmla="*/ 25 h 347"/>
                  <a:gd name="T46" fmla="*/ 83 w 253"/>
                  <a:gd name="T47" fmla="*/ 6 h 347"/>
                  <a:gd name="T48" fmla="*/ 127 w 253"/>
                  <a:gd name="T49" fmla="*/ 0 h 347"/>
                  <a:gd name="T50" fmla="*/ 127 w 253"/>
                  <a:gd name="T51" fmla="*/ 45 h 347"/>
                  <a:gd name="T52" fmla="*/ 103 w 253"/>
                  <a:gd name="T53" fmla="*/ 50 h 347"/>
                  <a:gd name="T54" fmla="*/ 85 w 253"/>
                  <a:gd name="T55" fmla="*/ 65 h 347"/>
                  <a:gd name="T56" fmla="*/ 74 w 253"/>
                  <a:gd name="T57" fmla="*/ 86 h 347"/>
                  <a:gd name="T58" fmla="*/ 67 w 253"/>
                  <a:gd name="T59" fmla="*/ 113 h 347"/>
                  <a:gd name="T60" fmla="*/ 64 w 253"/>
                  <a:gd name="T61" fmla="*/ 142 h 347"/>
                  <a:gd name="T62" fmla="*/ 63 w 253"/>
                  <a:gd name="T63" fmla="*/ 173 h 347"/>
                  <a:gd name="T64" fmla="*/ 64 w 253"/>
                  <a:gd name="T65" fmla="*/ 204 h 347"/>
                  <a:gd name="T66" fmla="*/ 67 w 253"/>
                  <a:gd name="T67" fmla="*/ 233 h 347"/>
                  <a:gd name="T68" fmla="*/ 74 w 253"/>
                  <a:gd name="T69" fmla="*/ 260 h 347"/>
                  <a:gd name="T70" fmla="*/ 85 w 253"/>
                  <a:gd name="T71" fmla="*/ 282 h 347"/>
                  <a:gd name="T72" fmla="*/ 103 w 253"/>
                  <a:gd name="T73" fmla="*/ 296 h 347"/>
                  <a:gd name="T74" fmla="*/ 127 w 253"/>
                  <a:gd name="T75" fmla="*/ 301 h 347"/>
                  <a:gd name="T76" fmla="*/ 150 w 253"/>
                  <a:gd name="T77" fmla="*/ 296 h 347"/>
                  <a:gd name="T78" fmla="*/ 168 w 253"/>
                  <a:gd name="T79" fmla="*/ 282 h 347"/>
                  <a:gd name="T80" fmla="*/ 179 w 253"/>
                  <a:gd name="T81" fmla="*/ 260 h 347"/>
                  <a:gd name="T82" fmla="*/ 186 w 253"/>
                  <a:gd name="T83" fmla="*/ 233 h 347"/>
                  <a:gd name="T84" fmla="*/ 189 w 253"/>
                  <a:gd name="T85" fmla="*/ 204 h 347"/>
                  <a:gd name="T86" fmla="*/ 190 w 253"/>
                  <a:gd name="T87" fmla="*/ 173 h 347"/>
                  <a:gd name="T88" fmla="*/ 189 w 253"/>
                  <a:gd name="T89" fmla="*/ 142 h 347"/>
                  <a:gd name="T90" fmla="*/ 186 w 253"/>
                  <a:gd name="T91" fmla="*/ 113 h 347"/>
                  <a:gd name="T92" fmla="*/ 179 w 253"/>
                  <a:gd name="T93" fmla="*/ 86 h 347"/>
                  <a:gd name="T94" fmla="*/ 168 w 253"/>
                  <a:gd name="T95" fmla="*/ 65 h 347"/>
                  <a:gd name="T96" fmla="*/ 150 w 253"/>
                  <a:gd name="T97" fmla="*/ 50 h 347"/>
                  <a:gd name="T98" fmla="*/ 127 w 253"/>
                  <a:gd name="T99" fmla="*/ 4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3" h="347">
                    <a:moveTo>
                      <a:pt x="127" y="0"/>
                    </a:moveTo>
                    <a:cubicBezTo>
                      <a:pt x="143" y="0"/>
                      <a:pt x="157" y="2"/>
                      <a:pt x="169" y="6"/>
                    </a:cubicBezTo>
                    <a:cubicBezTo>
                      <a:pt x="182" y="11"/>
                      <a:pt x="193" y="17"/>
                      <a:pt x="202" y="25"/>
                    </a:cubicBezTo>
                    <a:cubicBezTo>
                      <a:pt x="212" y="32"/>
                      <a:pt x="219" y="42"/>
                      <a:pt x="226" y="52"/>
                    </a:cubicBezTo>
                    <a:cubicBezTo>
                      <a:pt x="232" y="63"/>
                      <a:pt x="237" y="75"/>
                      <a:pt x="241" y="88"/>
                    </a:cubicBezTo>
                    <a:cubicBezTo>
                      <a:pt x="245" y="101"/>
                      <a:pt x="248" y="114"/>
                      <a:pt x="250" y="129"/>
                    </a:cubicBezTo>
                    <a:cubicBezTo>
                      <a:pt x="252" y="143"/>
                      <a:pt x="253" y="158"/>
                      <a:pt x="253" y="173"/>
                    </a:cubicBezTo>
                    <a:cubicBezTo>
                      <a:pt x="253" y="188"/>
                      <a:pt x="252" y="203"/>
                      <a:pt x="250" y="218"/>
                    </a:cubicBezTo>
                    <a:cubicBezTo>
                      <a:pt x="248" y="232"/>
                      <a:pt x="245" y="246"/>
                      <a:pt x="241" y="259"/>
                    </a:cubicBezTo>
                    <a:cubicBezTo>
                      <a:pt x="237" y="271"/>
                      <a:pt x="232" y="283"/>
                      <a:pt x="226" y="294"/>
                    </a:cubicBezTo>
                    <a:cubicBezTo>
                      <a:pt x="219" y="305"/>
                      <a:pt x="212" y="314"/>
                      <a:pt x="202" y="322"/>
                    </a:cubicBezTo>
                    <a:cubicBezTo>
                      <a:pt x="193" y="330"/>
                      <a:pt x="182" y="336"/>
                      <a:pt x="169" y="340"/>
                    </a:cubicBezTo>
                    <a:cubicBezTo>
                      <a:pt x="157" y="344"/>
                      <a:pt x="143" y="347"/>
                      <a:pt x="127" y="347"/>
                    </a:cubicBezTo>
                    <a:cubicBezTo>
                      <a:pt x="110" y="347"/>
                      <a:pt x="96" y="344"/>
                      <a:pt x="83" y="340"/>
                    </a:cubicBezTo>
                    <a:cubicBezTo>
                      <a:pt x="71" y="336"/>
                      <a:pt x="60" y="330"/>
                      <a:pt x="51" y="322"/>
                    </a:cubicBezTo>
                    <a:cubicBezTo>
                      <a:pt x="41" y="314"/>
                      <a:pt x="33" y="305"/>
                      <a:pt x="27" y="294"/>
                    </a:cubicBezTo>
                    <a:cubicBezTo>
                      <a:pt x="21" y="283"/>
                      <a:pt x="15" y="271"/>
                      <a:pt x="11" y="259"/>
                    </a:cubicBezTo>
                    <a:cubicBezTo>
                      <a:pt x="8" y="246"/>
                      <a:pt x="5" y="232"/>
                      <a:pt x="3" y="218"/>
                    </a:cubicBezTo>
                    <a:cubicBezTo>
                      <a:pt x="1" y="203"/>
                      <a:pt x="0" y="188"/>
                      <a:pt x="0" y="173"/>
                    </a:cubicBezTo>
                    <a:cubicBezTo>
                      <a:pt x="0" y="158"/>
                      <a:pt x="1" y="143"/>
                      <a:pt x="3" y="129"/>
                    </a:cubicBezTo>
                    <a:cubicBezTo>
                      <a:pt x="5" y="114"/>
                      <a:pt x="8" y="101"/>
                      <a:pt x="11" y="88"/>
                    </a:cubicBezTo>
                    <a:cubicBezTo>
                      <a:pt x="15" y="75"/>
                      <a:pt x="21" y="63"/>
                      <a:pt x="27" y="52"/>
                    </a:cubicBezTo>
                    <a:cubicBezTo>
                      <a:pt x="33" y="42"/>
                      <a:pt x="41" y="32"/>
                      <a:pt x="51" y="25"/>
                    </a:cubicBezTo>
                    <a:cubicBezTo>
                      <a:pt x="60" y="17"/>
                      <a:pt x="71" y="11"/>
                      <a:pt x="83" y="6"/>
                    </a:cubicBezTo>
                    <a:cubicBezTo>
                      <a:pt x="96" y="2"/>
                      <a:pt x="110" y="0"/>
                      <a:pt x="127" y="0"/>
                    </a:cubicBezTo>
                    <a:close/>
                    <a:moveTo>
                      <a:pt x="127" y="45"/>
                    </a:moveTo>
                    <a:cubicBezTo>
                      <a:pt x="117" y="45"/>
                      <a:pt x="109" y="47"/>
                      <a:pt x="103" y="50"/>
                    </a:cubicBezTo>
                    <a:cubicBezTo>
                      <a:pt x="96" y="54"/>
                      <a:pt x="90" y="59"/>
                      <a:pt x="85" y="65"/>
                    </a:cubicBezTo>
                    <a:cubicBezTo>
                      <a:pt x="81" y="71"/>
                      <a:pt x="77" y="78"/>
                      <a:pt x="74" y="86"/>
                    </a:cubicBezTo>
                    <a:cubicBezTo>
                      <a:pt x="71" y="95"/>
                      <a:pt x="69" y="103"/>
                      <a:pt x="67" y="113"/>
                    </a:cubicBezTo>
                    <a:cubicBezTo>
                      <a:pt x="66" y="122"/>
                      <a:pt x="65" y="132"/>
                      <a:pt x="64" y="142"/>
                    </a:cubicBezTo>
                    <a:cubicBezTo>
                      <a:pt x="64" y="153"/>
                      <a:pt x="63" y="163"/>
                      <a:pt x="63" y="173"/>
                    </a:cubicBezTo>
                    <a:cubicBezTo>
                      <a:pt x="63" y="183"/>
                      <a:pt x="64" y="193"/>
                      <a:pt x="64" y="204"/>
                    </a:cubicBezTo>
                    <a:cubicBezTo>
                      <a:pt x="65" y="214"/>
                      <a:pt x="66" y="224"/>
                      <a:pt x="67" y="233"/>
                    </a:cubicBezTo>
                    <a:cubicBezTo>
                      <a:pt x="69" y="243"/>
                      <a:pt x="71" y="252"/>
                      <a:pt x="74" y="260"/>
                    </a:cubicBezTo>
                    <a:cubicBezTo>
                      <a:pt x="77" y="268"/>
                      <a:pt x="81" y="275"/>
                      <a:pt x="85" y="282"/>
                    </a:cubicBezTo>
                    <a:cubicBezTo>
                      <a:pt x="90" y="288"/>
                      <a:pt x="96" y="293"/>
                      <a:pt x="103" y="296"/>
                    </a:cubicBezTo>
                    <a:cubicBezTo>
                      <a:pt x="109" y="299"/>
                      <a:pt x="117" y="301"/>
                      <a:pt x="127" y="301"/>
                    </a:cubicBezTo>
                    <a:cubicBezTo>
                      <a:pt x="136" y="301"/>
                      <a:pt x="144" y="299"/>
                      <a:pt x="150" y="296"/>
                    </a:cubicBezTo>
                    <a:cubicBezTo>
                      <a:pt x="157" y="293"/>
                      <a:pt x="163" y="288"/>
                      <a:pt x="168" y="282"/>
                    </a:cubicBezTo>
                    <a:cubicBezTo>
                      <a:pt x="172" y="275"/>
                      <a:pt x="176" y="268"/>
                      <a:pt x="179" y="260"/>
                    </a:cubicBezTo>
                    <a:cubicBezTo>
                      <a:pt x="182" y="252"/>
                      <a:pt x="184" y="243"/>
                      <a:pt x="186" y="233"/>
                    </a:cubicBezTo>
                    <a:cubicBezTo>
                      <a:pt x="187" y="224"/>
                      <a:pt x="188" y="214"/>
                      <a:pt x="189" y="204"/>
                    </a:cubicBezTo>
                    <a:cubicBezTo>
                      <a:pt x="189" y="193"/>
                      <a:pt x="190" y="183"/>
                      <a:pt x="190" y="173"/>
                    </a:cubicBezTo>
                    <a:cubicBezTo>
                      <a:pt x="190" y="163"/>
                      <a:pt x="189" y="153"/>
                      <a:pt x="189" y="142"/>
                    </a:cubicBezTo>
                    <a:cubicBezTo>
                      <a:pt x="188" y="132"/>
                      <a:pt x="187" y="122"/>
                      <a:pt x="186" y="113"/>
                    </a:cubicBezTo>
                    <a:cubicBezTo>
                      <a:pt x="184" y="103"/>
                      <a:pt x="182" y="95"/>
                      <a:pt x="179" y="86"/>
                    </a:cubicBezTo>
                    <a:cubicBezTo>
                      <a:pt x="176" y="78"/>
                      <a:pt x="172" y="71"/>
                      <a:pt x="168" y="65"/>
                    </a:cubicBezTo>
                    <a:cubicBezTo>
                      <a:pt x="163" y="59"/>
                      <a:pt x="157" y="54"/>
                      <a:pt x="150" y="50"/>
                    </a:cubicBezTo>
                    <a:cubicBezTo>
                      <a:pt x="144" y="47"/>
                      <a:pt x="136" y="45"/>
                      <a:pt x="127"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
            <p:nvSpPr>
              <p:cNvPr id="20" name="Freeform 39"/>
              <p:cNvSpPr>
                <a:spLocks noEditPoints="1"/>
              </p:cNvSpPr>
              <p:nvPr/>
            </p:nvSpPr>
            <p:spPr bwMode="auto">
              <a:xfrm>
                <a:off x="8584806" y="5610225"/>
                <a:ext cx="348403" cy="440833"/>
              </a:xfrm>
              <a:custGeom>
                <a:avLst/>
                <a:gdLst>
                  <a:gd name="T0" fmla="*/ 126 w 271"/>
                  <a:gd name="T1" fmla="*/ 31 h 341"/>
                  <a:gd name="T2" fmla="*/ 149 w 271"/>
                  <a:gd name="T3" fmla="*/ 6 h 341"/>
                  <a:gd name="T4" fmla="*/ 178 w 271"/>
                  <a:gd name="T5" fmla="*/ 0 h 341"/>
                  <a:gd name="T6" fmla="*/ 194 w 271"/>
                  <a:gd name="T7" fmla="*/ 2 h 341"/>
                  <a:gd name="T8" fmla="*/ 208 w 271"/>
                  <a:gd name="T9" fmla="*/ 9 h 341"/>
                  <a:gd name="T10" fmla="*/ 217 w 271"/>
                  <a:gd name="T11" fmla="*/ 23 h 341"/>
                  <a:gd name="T12" fmla="*/ 221 w 271"/>
                  <a:gd name="T13" fmla="*/ 42 h 341"/>
                  <a:gd name="T14" fmla="*/ 221 w 271"/>
                  <a:gd name="T15" fmla="*/ 227 h 341"/>
                  <a:gd name="T16" fmla="*/ 250 w 271"/>
                  <a:gd name="T17" fmla="*/ 227 h 341"/>
                  <a:gd name="T18" fmla="*/ 259 w 271"/>
                  <a:gd name="T19" fmla="*/ 229 h 341"/>
                  <a:gd name="T20" fmla="*/ 266 w 271"/>
                  <a:gd name="T21" fmla="*/ 234 h 341"/>
                  <a:gd name="T22" fmla="*/ 270 w 271"/>
                  <a:gd name="T23" fmla="*/ 241 h 341"/>
                  <a:gd name="T24" fmla="*/ 271 w 271"/>
                  <a:gd name="T25" fmla="*/ 249 h 341"/>
                  <a:gd name="T26" fmla="*/ 270 w 271"/>
                  <a:gd name="T27" fmla="*/ 257 h 341"/>
                  <a:gd name="T28" fmla="*/ 266 w 271"/>
                  <a:gd name="T29" fmla="*/ 264 h 341"/>
                  <a:gd name="T30" fmla="*/ 259 w 271"/>
                  <a:gd name="T31" fmla="*/ 269 h 341"/>
                  <a:gd name="T32" fmla="*/ 250 w 271"/>
                  <a:gd name="T33" fmla="*/ 271 h 341"/>
                  <a:gd name="T34" fmla="*/ 221 w 271"/>
                  <a:gd name="T35" fmla="*/ 271 h 341"/>
                  <a:gd name="T36" fmla="*/ 221 w 271"/>
                  <a:gd name="T37" fmla="*/ 314 h 341"/>
                  <a:gd name="T38" fmla="*/ 218 w 271"/>
                  <a:gd name="T39" fmla="*/ 326 h 341"/>
                  <a:gd name="T40" fmla="*/ 211 w 271"/>
                  <a:gd name="T41" fmla="*/ 334 h 341"/>
                  <a:gd name="T42" fmla="*/ 202 w 271"/>
                  <a:gd name="T43" fmla="*/ 340 h 341"/>
                  <a:gd name="T44" fmla="*/ 191 w 271"/>
                  <a:gd name="T45" fmla="*/ 341 h 341"/>
                  <a:gd name="T46" fmla="*/ 181 w 271"/>
                  <a:gd name="T47" fmla="*/ 340 h 341"/>
                  <a:gd name="T48" fmla="*/ 171 w 271"/>
                  <a:gd name="T49" fmla="*/ 334 h 341"/>
                  <a:gd name="T50" fmla="*/ 164 w 271"/>
                  <a:gd name="T51" fmla="*/ 326 h 341"/>
                  <a:gd name="T52" fmla="*/ 161 w 271"/>
                  <a:gd name="T53" fmla="*/ 314 h 341"/>
                  <a:gd name="T54" fmla="*/ 161 w 271"/>
                  <a:gd name="T55" fmla="*/ 271 h 341"/>
                  <a:gd name="T56" fmla="*/ 30 w 271"/>
                  <a:gd name="T57" fmla="*/ 271 h 341"/>
                  <a:gd name="T58" fmla="*/ 8 w 271"/>
                  <a:gd name="T59" fmla="*/ 263 h 341"/>
                  <a:gd name="T60" fmla="*/ 0 w 271"/>
                  <a:gd name="T61" fmla="*/ 244 h 341"/>
                  <a:gd name="T62" fmla="*/ 2 w 271"/>
                  <a:gd name="T63" fmla="*/ 236 h 341"/>
                  <a:gd name="T64" fmla="*/ 6 w 271"/>
                  <a:gd name="T65" fmla="*/ 227 h 341"/>
                  <a:gd name="T66" fmla="*/ 126 w 271"/>
                  <a:gd name="T67" fmla="*/ 31 h 341"/>
                  <a:gd name="T68" fmla="*/ 54 w 271"/>
                  <a:gd name="T69" fmla="*/ 227 h 341"/>
                  <a:gd name="T70" fmla="*/ 161 w 271"/>
                  <a:gd name="T71" fmla="*/ 227 h 341"/>
                  <a:gd name="T72" fmla="*/ 161 w 271"/>
                  <a:gd name="T73" fmla="*/ 50 h 341"/>
                  <a:gd name="T74" fmla="*/ 54 w 271"/>
                  <a:gd name="T75" fmla="*/ 227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1" h="341">
                    <a:moveTo>
                      <a:pt x="126" y="31"/>
                    </a:moveTo>
                    <a:cubicBezTo>
                      <a:pt x="133" y="19"/>
                      <a:pt x="140" y="11"/>
                      <a:pt x="149" y="6"/>
                    </a:cubicBezTo>
                    <a:cubicBezTo>
                      <a:pt x="158" y="2"/>
                      <a:pt x="167" y="0"/>
                      <a:pt x="178" y="0"/>
                    </a:cubicBezTo>
                    <a:cubicBezTo>
                      <a:pt x="183" y="0"/>
                      <a:pt x="189" y="0"/>
                      <a:pt x="194" y="2"/>
                    </a:cubicBezTo>
                    <a:cubicBezTo>
                      <a:pt x="199" y="3"/>
                      <a:pt x="204" y="6"/>
                      <a:pt x="208" y="9"/>
                    </a:cubicBezTo>
                    <a:cubicBezTo>
                      <a:pt x="212" y="13"/>
                      <a:pt x="215" y="17"/>
                      <a:pt x="217" y="23"/>
                    </a:cubicBezTo>
                    <a:cubicBezTo>
                      <a:pt x="220" y="28"/>
                      <a:pt x="221" y="34"/>
                      <a:pt x="221" y="42"/>
                    </a:cubicBezTo>
                    <a:cubicBezTo>
                      <a:pt x="221" y="227"/>
                      <a:pt x="221" y="227"/>
                      <a:pt x="221" y="227"/>
                    </a:cubicBezTo>
                    <a:cubicBezTo>
                      <a:pt x="250" y="227"/>
                      <a:pt x="250" y="227"/>
                      <a:pt x="250" y="227"/>
                    </a:cubicBezTo>
                    <a:cubicBezTo>
                      <a:pt x="253" y="227"/>
                      <a:pt x="256" y="228"/>
                      <a:pt x="259" y="229"/>
                    </a:cubicBezTo>
                    <a:cubicBezTo>
                      <a:pt x="262" y="230"/>
                      <a:pt x="264" y="232"/>
                      <a:pt x="266" y="234"/>
                    </a:cubicBezTo>
                    <a:cubicBezTo>
                      <a:pt x="268" y="236"/>
                      <a:pt x="269" y="238"/>
                      <a:pt x="270" y="241"/>
                    </a:cubicBezTo>
                    <a:cubicBezTo>
                      <a:pt x="271" y="244"/>
                      <a:pt x="271" y="246"/>
                      <a:pt x="271" y="249"/>
                    </a:cubicBezTo>
                    <a:cubicBezTo>
                      <a:pt x="271" y="252"/>
                      <a:pt x="271" y="254"/>
                      <a:pt x="270" y="257"/>
                    </a:cubicBezTo>
                    <a:cubicBezTo>
                      <a:pt x="269" y="260"/>
                      <a:pt x="268" y="262"/>
                      <a:pt x="266" y="264"/>
                    </a:cubicBezTo>
                    <a:cubicBezTo>
                      <a:pt x="264" y="266"/>
                      <a:pt x="262" y="268"/>
                      <a:pt x="259" y="269"/>
                    </a:cubicBezTo>
                    <a:cubicBezTo>
                      <a:pt x="256" y="270"/>
                      <a:pt x="253" y="271"/>
                      <a:pt x="250" y="271"/>
                    </a:cubicBezTo>
                    <a:cubicBezTo>
                      <a:pt x="221" y="271"/>
                      <a:pt x="221" y="271"/>
                      <a:pt x="221" y="271"/>
                    </a:cubicBezTo>
                    <a:cubicBezTo>
                      <a:pt x="221" y="314"/>
                      <a:pt x="221" y="314"/>
                      <a:pt x="221" y="314"/>
                    </a:cubicBezTo>
                    <a:cubicBezTo>
                      <a:pt x="221" y="318"/>
                      <a:pt x="220" y="322"/>
                      <a:pt x="218" y="326"/>
                    </a:cubicBezTo>
                    <a:cubicBezTo>
                      <a:pt x="216" y="329"/>
                      <a:pt x="214" y="332"/>
                      <a:pt x="211" y="334"/>
                    </a:cubicBezTo>
                    <a:cubicBezTo>
                      <a:pt x="208" y="337"/>
                      <a:pt x="205" y="338"/>
                      <a:pt x="202" y="340"/>
                    </a:cubicBezTo>
                    <a:cubicBezTo>
                      <a:pt x="198" y="341"/>
                      <a:pt x="195" y="341"/>
                      <a:pt x="191" y="341"/>
                    </a:cubicBezTo>
                    <a:cubicBezTo>
                      <a:pt x="188" y="341"/>
                      <a:pt x="184" y="341"/>
                      <a:pt x="181" y="340"/>
                    </a:cubicBezTo>
                    <a:cubicBezTo>
                      <a:pt x="177" y="338"/>
                      <a:pt x="174" y="337"/>
                      <a:pt x="171" y="334"/>
                    </a:cubicBezTo>
                    <a:cubicBezTo>
                      <a:pt x="168" y="332"/>
                      <a:pt x="166" y="329"/>
                      <a:pt x="164" y="326"/>
                    </a:cubicBezTo>
                    <a:cubicBezTo>
                      <a:pt x="162" y="322"/>
                      <a:pt x="161" y="318"/>
                      <a:pt x="161" y="314"/>
                    </a:cubicBezTo>
                    <a:cubicBezTo>
                      <a:pt x="161" y="271"/>
                      <a:pt x="161" y="271"/>
                      <a:pt x="161" y="271"/>
                    </a:cubicBezTo>
                    <a:cubicBezTo>
                      <a:pt x="30" y="271"/>
                      <a:pt x="30" y="271"/>
                      <a:pt x="30" y="271"/>
                    </a:cubicBezTo>
                    <a:cubicBezTo>
                      <a:pt x="21" y="271"/>
                      <a:pt x="14" y="268"/>
                      <a:pt x="8" y="263"/>
                    </a:cubicBezTo>
                    <a:cubicBezTo>
                      <a:pt x="3" y="258"/>
                      <a:pt x="0" y="252"/>
                      <a:pt x="0" y="244"/>
                    </a:cubicBezTo>
                    <a:cubicBezTo>
                      <a:pt x="0" y="242"/>
                      <a:pt x="1" y="239"/>
                      <a:pt x="2" y="236"/>
                    </a:cubicBezTo>
                    <a:cubicBezTo>
                      <a:pt x="2" y="233"/>
                      <a:pt x="4" y="230"/>
                      <a:pt x="6" y="227"/>
                    </a:cubicBezTo>
                    <a:lnTo>
                      <a:pt x="126" y="31"/>
                    </a:lnTo>
                    <a:close/>
                    <a:moveTo>
                      <a:pt x="54" y="227"/>
                    </a:moveTo>
                    <a:cubicBezTo>
                      <a:pt x="161" y="227"/>
                      <a:pt x="161" y="227"/>
                      <a:pt x="161" y="227"/>
                    </a:cubicBezTo>
                    <a:cubicBezTo>
                      <a:pt x="161" y="50"/>
                      <a:pt x="161" y="50"/>
                      <a:pt x="161" y="50"/>
                    </a:cubicBezTo>
                    <a:lnTo>
                      <a:pt x="54" y="2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
            <p:nvSpPr>
              <p:cNvPr id="21" name="Freeform 40"/>
              <p:cNvSpPr>
                <a:spLocks noEditPoints="1"/>
              </p:cNvSpPr>
              <p:nvPr/>
            </p:nvSpPr>
            <p:spPr bwMode="auto">
              <a:xfrm>
                <a:off x="6565506" y="4259284"/>
                <a:ext cx="327070" cy="447946"/>
              </a:xfrm>
              <a:custGeom>
                <a:avLst/>
                <a:gdLst>
                  <a:gd name="T0" fmla="*/ 126 w 252"/>
                  <a:gd name="T1" fmla="*/ 0 h 347"/>
                  <a:gd name="T2" fmla="*/ 169 w 252"/>
                  <a:gd name="T3" fmla="*/ 7 h 347"/>
                  <a:gd name="T4" fmla="*/ 201 w 252"/>
                  <a:gd name="T5" fmla="*/ 25 h 347"/>
                  <a:gd name="T6" fmla="*/ 225 w 252"/>
                  <a:gd name="T7" fmla="*/ 53 h 347"/>
                  <a:gd name="T8" fmla="*/ 241 w 252"/>
                  <a:gd name="T9" fmla="*/ 88 h 347"/>
                  <a:gd name="T10" fmla="*/ 249 w 252"/>
                  <a:gd name="T11" fmla="*/ 129 h 347"/>
                  <a:gd name="T12" fmla="*/ 252 w 252"/>
                  <a:gd name="T13" fmla="*/ 173 h 347"/>
                  <a:gd name="T14" fmla="*/ 249 w 252"/>
                  <a:gd name="T15" fmla="*/ 218 h 347"/>
                  <a:gd name="T16" fmla="*/ 241 w 252"/>
                  <a:gd name="T17" fmla="*/ 259 h 347"/>
                  <a:gd name="T18" fmla="*/ 225 w 252"/>
                  <a:gd name="T19" fmla="*/ 294 h 347"/>
                  <a:gd name="T20" fmla="*/ 201 w 252"/>
                  <a:gd name="T21" fmla="*/ 322 h 347"/>
                  <a:gd name="T22" fmla="*/ 169 w 252"/>
                  <a:gd name="T23" fmla="*/ 340 h 347"/>
                  <a:gd name="T24" fmla="*/ 126 w 252"/>
                  <a:gd name="T25" fmla="*/ 347 h 347"/>
                  <a:gd name="T26" fmla="*/ 83 w 252"/>
                  <a:gd name="T27" fmla="*/ 340 h 347"/>
                  <a:gd name="T28" fmla="*/ 50 w 252"/>
                  <a:gd name="T29" fmla="*/ 322 h 347"/>
                  <a:gd name="T30" fmla="*/ 26 w 252"/>
                  <a:gd name="T31" fmla="*/ 294 h 347"/>
                  <a:gd name="T32" fmla="*/ 11 w 252"/>
                  <a:gd name="T33" fmla="*/ 259 h 347"/>
                  <a:gd name="T34" fmla="*/ 2 w 252"/>
                  <a:gd name="T35" fmla="*/ 218 h 347"/>
                  <a:gd name="T36" fmla="*/ 0 w 252"/>
                  <a:gd name="T37" fmla="*/ 173 h 347"/>
                  <a:gd name="T38" fmla="*/ 2 w 252"/>
                  <a:gd name="T39" fmla="*/ 129 h 347"/>
                  <a:gd name="T40" fmla="*/ 11 w 252"/>
                  <a:gd name="T41" fmla="*/ 88 h 347"/>
                  <a:gd name="T42" fmla="*/ 26 w 252"/>
                  <a:gd name="T43" fmla="*/ 53 h 347"/>
                  <a:gd name="T44" fmla="*/ 50 w 252"/>
                  <a:gd name="T45" fmla="*/ 25 h 347"/>
                  <a:gd name="T46" fmla="*/ 83 w 252"/>
                  <a:gd name="T47" fmla="*/ 7 h 347"/>
                  <a:gd name="T48" fmla="*/ 126 w 252"/>
                  <a:gd name="T49" fmla="*/ 0 h 347"/>
                  <a:gd name="T50" fmla="*/ 126 w 252"/>
                  <a:gd name="T51" fmla="*/ 45 h 347"/>
                  <a:gd name="T52" fmla="*/ 102 w 252"/>
                  <a:gd name="T53" fmla="*/ 50 h 347"/>
                  <a:gd name="T54" fmla="*/ 85 w 252"/>
                  <a:gd name="T55" fmla="*/ 65 h 347"/>
                  <a:gd name="T56" fmla="*/ 73 w 252"/>
                  <a:gd name="T57" fmla="*/ 87 h 347"/>
                  <a:gd name="T58" fmla="*/ 67 w 252"/>
                  <a:gd name="T59" fmla="*/ 113 h 347"/>
                  <a:gd name="T60" fmla="*/ 64 w 252"/>
                  <a:gd name="T61" fmla="*/ 143 h 347"/>
                  <a:gd name="T62" fmla="*/ 63 w 252"/>
                  <a:gd name="T63" fmla="*/ 173 h 347"/>
                  <a:gd name="T64" fmla="*/ 64 w 252"/>
                  <a:gd name="T65" fmla="*/ 204 h 347"/>
                  <a:gd name="T66" fmla="*/ 67 w 252"/>
                  <a:gd name="T67" fmla="*/ 234 h 347"/>
                  <a:gd name="T68" fmla="*/ 73 w 252"/>
                  <a:gd name="T69" fmla="*/ 260 h 347"/>
                  <a:gd name="T70" fmla="*/ 85 w 252"/>
                  <a:gd name="T71" fmla="*/ 282 h 347"/>
                  <a:gd name="T72" fmla="*/ 102 w 252"/>
                  <a:gd name="T73" fmla="*/ 296 h 347"/>
                  <a:gd name="T74" fmla="*/ 126 w 252"/>
                  <a:gd name="T75" fmla="*/ 301 h 347"/>
                  <a:gd name="T76" fmla="*/ 150 w 252"/>
                  <a:gd name="T77" fmla="*/ 296 h 347"/>
                  <a:gd name="T78" fmla="*/ 167 w 252"/>
                  <a:gd name="T79" fmla="*/ 282 h 347"/>
                  <a:gd name="T80" fmla="*/ 178 w 252"/>
                  <a:gd name="T81" fmla="*/ 260 h 347"/>
                  <a:gd name="T82" fmla="*/ 185 w 252"/>
                  <a:gd name="T83" fmla="*/ 234 h 347"/>
                  <a:gd name="T84" fmla="*/ 188 w 252"/>
                  <a:gd name="T85" fmla="*/ 204 h 347"/>
                  <a:gd name="T86" fmla="*/ 189 w 252"/>
                  <a:gd name="T87" fmla="*/ 173 h 347"/>
                  <a:gd name="T88" fmla="*/ 188 w 252"/>
                  <a:gd name="T89" fmla="*/ 143 h 347"/>
                  <a:gd name="T90" fmla="*/ 185 w 252"/>
                  <a:gd name="T91" fmla="*/ 113 h 347"/>
                  <a:gd name="T92" fmla="*/ 178 w 252"/>
                  <a:gd name="T93" fmla="*/ 87 h 347"/>
                  <a:gd name="T94" fmla="*/ 167 w 252"/>
                  <a:gd name="T95" fmla="*/ 65 h 347"/>
                  <a:gd name="T96" fmla="*/ 150 w 252"/>
                  <a:gd name="T97" fmla="*/ 50 h 347"/>
                  <a:gd name="T98" fmla="*/ 126 w 252"/>
                  <a:gd name="T99" fmla="*/ 4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 h="347">
                    <a:moveTo>
                      <a:pt x="126" y="0"/>
                    </a:moveTo>
                    <a:cubicBezTo>
                      <a:pt x="142" y="0"/>
                      <a:pt x="156" y="2"/>
                      <a:pt x="169" y="7"/>
                    </a:cubicBezTo>
                    <a:cubicBezTo>
                      <a:pt x="181" y="11"/>
                      <a:pt x="192" y="17"/>
                      <a:pt x="201" y="25"/>
                    </a:cubicBezTo>
                    <a:cubicBezTo>
                      <a:pt x="211" y="33"/>
                      <a:pt x="219" y="42"/>
                      <a:pt x="225" y="53"/>
                    </a:cubicBezTo>
                    <a:cubicBezTo>
                      <a:pt x="231" y="63"/>
                      <a:pt x="237" y="75"/>
                      <a:pt x="241" y="88"/>
                    </a:cubicBezTo>
                    <a:cubicBezTo>
                      <a:pt x="245" y="101"/>
                      <a:pt x="247" y="115"/>
                      <a:pt x="249" y="129"/>
                    </a:cubicBezTo>
                    <a:cubicBezTo>
                      <a:pt x="251" y="143"/>
                      <a:pt x="252" y="158"/>
                      <a:pt x="252" y="173"/>
                    </a:cubicBezTo>
                    <a:cubicBezTo>
                      <a:pt x="252" y="189"/>
                      <a:pt x="251" y="203"/>
                      <a:pt x="249" y="218"/>
                    </a:cubicBezTo>
                    <a:cubicBezTo>
                      <a:pt x="247" y="232"/>
                      <a:pt x="245" y="246"/>
                      <a:pt x="241" y="259"/>
                    </a:cubicBezTo>
                    <a:cubicBezTo>
                      <a:pt x="237" y="272"/>
                      <a:pt x="231" y="283"/>
                      <a:pt x="225" y="294"/>
                    </a:cubicBezTo>
                    <a:cubicBezTo>
                      <a:pt x="219" y="305"/>
                      <a:pt x="211" y="314"/>
                      <a:pt x="201" y="322"/>
                    </a:cubicBezTo>
                    <a:cubicBezTo>
                      <a:pt x="192" y="330"/>
                      <a:pt x="181" y="336"/>
                      <a:pt x="169" y="340"/>
                    </a:cubicBezTo>
                    <a:cubicBezTo>
                      <a:pt x="156" y="345"/>
                      <a:pt x="142" y="347"/>
                      <a:pt x="126" y="347"/>
                    </a:cubicBezTo>
                    <a:cubicBezTo>
                      <a:pt x="110" y="347"/>
                      <a:pt x="95" y="345"/>
                      <a:pt x="83" y="340"/>
                    </a:cubicBezTo>
                    <a:cubicBezTo>
                      <a:pt x="70" y="336"/>
                      <a:pt x="59" y="330"/>
                      <a:pt x="50" y="322"/>
                    </a:cubicBezTo>
                    <a:cubicBezTo>
                      <a:pt x="41" y="314"/>
                      <a:pt x="33" y="305"/>
                      <a:pt x="26" y="294"/>
                    </a:cubicBezTo>
                    <a:cubicBezTo>
                      <a:pt x="20" y="283"/>
                      <a:pt x="15" y="272"/>
                      <a:pt x="11" y="259"/>
                    </a:cubicBezTo>
                    <a:cubicBezTo>
                      <a:pt x="7" y="246"/>
                      <a:pt x="4" y="232"/>
                      <a:pt x="2" y="218"/>
                    </a:cubicBezTo>
                    <a:cubicBezTo>
                      <a:pt x="0" y="203"/>
                      <a:pt x="0" y="189"/>
                      <a:pt x="0" y="173"/>
                    </a:cubicBezTo>
                    <a:cubicBezTo>
                      <a:pt x="0" y="158"/>
                      <a:pt x="0" y="143"/>
                      <a:pt x="2" y="129"/>
                    </a:cubicBezTo>
                    <a:cubicBezTo>
                      <a:pt x="4" y="115"/>
                      <a:pt x="7" y="101"/>
                      <a:pt x="11" y="88"/>
                    </a:cubicBezTo>
                    <a:cubicBezTo>
                      <a:pt x="15" y="75"/>
                      <a:pt x="20" y="63"/>
                      <a:pt x="26" y="53"/>
                    </a:cubicBezTo>
                    <a:cubicBezTo>
                      <a:pt x="33" y="42"/>
                      <a:pt x="41" y="33"/>
                      <a:pt x="50" y="25"/>
                    </a:cubicBezTo>
                    <a:cubicBezTo>
                      <a:pt x="59" y="17"/>
                      <a:pt x="70" y="11"/>
                      <a:pt x="83" y="7"/>
                    </a:cubicBezTo>
                    <a:cubicBezTo>
                      <a:pt x="95" y="2"/>
                      <a:pt x="110" y="0"/>
                      <a:pt x="126" y="0"/>
                    </a:cubicBezTo>
                    <a:close/>
                    <a:moveTo>
                      <a:pt x="126" y="45"/>
                    </a:moveTo>
                    <a:cubicBezTo>
                      <a:pt x="116" y="45"/>
                      <a:pt x="108" y="47"/>
                      <a:pt x="102" y="50"/>
                    </a:cubicBezTo>
                    <a:cubicBezTo>
                      <a:pt x="95" y="54"/>
                      <a:pt x="89" y="59"/>
                      <a:pt x="85" y="65"/>
                    </a:cubicBezTo>
                    <a:cubicBezTo>
                      <a:pt x="80" y="71"/>
                      <a:pt x="76" y="78"/>
                      <a:pt x="73" y="87"/>
                    </a:cubicBezTo>
                    <a:cubicBezTo>
                      <a:pt x="70" y="95"/>
                      <a:pt x="68" y="104"/>
                      <a:pt x="67" y="113"/>
                    </a:cubicBezTo>
                    <a:cubicBezTo>
                      <a:pt x="65" y="123"/>
                      <a:pt x="64" y="132"/>
                      <a:pt x="64" y="143"/>
                    </a:cubicBezTo>
                    <a:cubicBezTo>
                      <a:pt x="63" y="153"/>
                      <a:pt x="63" y="163"/>
                      <a:pt x="63" y="173"/>
                    </a:cubicBezTo>
                    <a:cubicBezTo>
                      <a:pt x="63" y="183"/>
                      <a:pt x="63" y="194"/>
                      <a:pt x="64" y="204"/>
                    </a:cubicBezTo>
                    <a:cubicBezTo>
                      <a:pt x="64" y="214"/>
                      <a:pt x="65" y="224"/>
                      <a:pt x="67" y="234"/>
                    </a:cubicBezTo>
                    <a:cubicBezTo>
                      <a:pt x="68" y="243"/>
                      <a:pt x="70" y="252"/>
                      <a:pt x="73" y="260"/>
                    </a:cubicBezTo>
                    <a:cubicBezTo>
                      <a:pt x="76" y="268"/>
                      <a:pt x="80" y="276"/>
                      <a:pt x="85" y="282"/>
                    </a:cubicBezTo>
                    <a:cubicBezTo>
                      <a:pt x="89" y="288"/>
                      <a:pt x="95" y="293"/>
                      <a:pt x="102" y="296"/>
                    </a:cubicBezTo>
                    <a:cubicBezTo>
                      <a:pt x="108" y="300"/>
                      <a:pt x="116" y="301"/>
                      <a:pt x="126" y="301"/>
                    </a:cubicBezTo>
                    <a:cubicBezTo>
                      <a:pt x="135" y="301"/>
                      <a:pt x="143" y="300"/>
                      <a:pt x="150" y="296"/>
                    </a:cubicBezTo>
                    <a:cubicBezTo>
                      <a:pt x="156" y="293"/>
                      <a:pt x="162" y="288"/>
                      <a:pt x="167" y="282"/>
                    </a:cubicBezTo>
                    <a:cubicBezTo>
                      <a:pt x="172" y="276"/>
                      <a:pt x="175" y="268"/>
                      <a:pt x="178" y="260"/>
                    </a:cubicBezTo>
                    <a:cubicBezTo>
                      <a:pt x="181" y="252"/>
                      <a:pt x="183" y="243"/>
                      <a:pt x="185" y="234"/>
                    </a:cubicBezTo>
                    <a:cubicBezTo>
                      <a:pt x="186" y="224"/>
                      <a:pt x="188" y="214"/>
                      <a:pt x="188" y="204"/>
                    </a:cubicBezTo>
                    <a:cubicBezTo>
                      <a:pt x="189" y="194"/>
                      <a:pt x="189" y="183"/>
                      <a:pt x="189" y="173"/>
                    </a:cubicBezTo>
                    <a:cubicBezTo>
                      <a:pt x="189" y="163"/>
                      <a:pt x="189" y="153"/>
                      <a:pt x="188" y="143"/>
                    </a:cubicBezTo>
                    <a:cubicBezTo>
                      <a:pt x="188" y="132"/>
                      <a:pt x="186" y="123"/>
                      <a:pt x="185" y="113"/>
                    </a:cubicBezTo>
                    <a:cubicBezTo>
                      <a:pt x="183" y="104"/>
                      <a:pt x="181" y="95"/>
                      <a:pt x="178" y="87"/>
                    </a:cubicBezTo>
                    <a:cubicBezTo>
                      <a:pt x="175" y="78"/>
                      <a:pt x="172" y="71"/>
                      <a:pt x="167" y="65"/>
                    </a:cubicBezTo>
                    <a:cubicBezTo>
                      <a:pt x="162" y="59"/>
                      <a:pt x="156" y="54"/>
                      <a:pt x="150" y="50"/>
                    </a:cubicBezTo>
                    <a:cubicBezTo>
                      <a:pt x="143" y="47"/>
                      <a:pt x="135" y="45"/>
                      <a:pt x="126"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
            <p:nvSpPr>
              <p:cNvPr id="22" name="Freeform 41"/>
              <p:cNvSpPr>
                <a:spLocks/>
              </p:cNvSpPr>
              <p:nvPr/>
            </p:nvSpPr>
            <p:spPr bwMode="auto">
              <a:xfrm>
                <a:off x="6963678" y="4266392"/>
                <a:ext cx="298629" cy="440833"/>
              </a:xfrm>
              <a:custGeom>
                <a:avLst/>
                <a:gdLst>
                  <a:gd name="T0" fmla="*/ 5 w 234"/>
                  <a:gd name="T1" fmla="*/ 28 h 347"/>
                  <a:gd name="T2" fmla="*/ 13 w 234"/>
                  <a:gd name="T3" fmla="*/ 7 h 347"/>
                  <a:gd name="T4" fmla="*/ 37 w 234"/>
                  <a:gd name="T5" fmla="*/ 0 h 347"/>
                  <a:gd name="T6" fmla="*/ 198 w 234"/>
                  <a:gd name="T7" fmla="*/ 0 h 347"/>
                  <a:gd name="T8" fmla="*/ 207 w 234"/>
                  <a:gd name="T9" fmla="*/ 2 h 347"/>
                  <a:gd name="T10" fmla="*/ 214 w 234"/>
                  <a:gd name="T11" fmla="*/ 7 h 347"/>
                  <a:gd name="T12" fmla="*/ 218 w 234"/>
                  <a:gd name="T13" fmla="*/ 14 h 347"/>
                  <a:gd name="T14" fmla="*/ 219 w 234"/>
                  <a:gd name="T15" fmla="*/ 22 h 347"/>
                  <a:gd name="T16" fmla="*/ 218 w 234"/>
                  <a:gd name="T17" fmla="*/ 31 h 347"/>
                  <a:gd name="T18" fmla="*/ 214 w 234"/>
                  <a:gd name="T19" fmla="*/ 38 h 347"/>
                  <a:gd name="T20" fmla="*/ 207 w 234"/>
                  <a:gd name="T21" fmla="*/ 43 h 347"/>
                  <a:gd name="T22" fmla="*/ 198 w 234"/>
                  <a:gd name="T23" fmla="*/ 45 h 347"/>
                  <a:gd name="T24" fmla="*/ 56 w 234"/>
                  <a:gd name="T25" fmla="*/ 45 h 347"/>
                  <a:gd name="T26" fmla="*/ 55 w 234"/>
                  <a:gd name="T27" fmla="*/ 153 h 347"/>
                  <a:gd name="T28" fmla="*/ 90 w 234"/>
                  <a:gd name="T29" fmla="*/ 129 h 347"/>
                  <a:gd name="T30" fmla="*/ 132 w 234"/>
                  <a:gd name="T31" fmla="*/ 121 h 347"/>
                  <a:gd name="T32" fmla="*/ 174 w 234"/>
                  <a:gd name="T33" fmla="*/ 129 h 347"/>
                  <a:gd name="T34" fmla="*/ 206 w 234"/>
                  <a:gd name="T35" fmla="*/ 153 h 347"/>
                  <a:gd name="T36" fmla="*/ 227 w 234"/>
                  <a:gd name="T37" fmla="*/ 189 h 347"/>
                  <a:gd name="T38" fmla="*/ 234 w 234"/>
                  <a:gd name="T39" fmla="*/ 234 h 347"/>
                  <a:gd name="T40" fmla="*/ 225 w 234"/>
                  <a:gd name="T41" fmla="*/ 281 h 347"/>
                  <a:gd name="T42" fmla="*/ 199 w 234"/>
                  <a:gd name="T43" fmla="*/ 316 h 347"/>
                  <a:gd name="T44" fmla="*/ 159 w 234"/>
                  <a:gd name="T45" fmla="*/ 339 h 347"/>
                  <a:gd name="T46" fmla="*/ 110 w 234"/>
                  <a:gd name="T47" fmla="*/ 347 h 347"/>
                  <a:gd name="T48" fmla="*/ 77 w 234"/>
                  <a:gd name="T49" fmla="*/ 344 h 347"/>
                  <a:gd name="T50" fmla="*/ 48 w 234"/>
                  <a:gd name="T51" fmla="*/ 335 h 347"/>
                  <a:gd name="T52" fmla="*/ 24 w 234"/>
                  <a:gd name="T53" fmla="*/ 319 h 347"/>
                  <a:gd name="T54" fmla="*/ 6 w 234"/>
                  <a:gd name="T55" fmla="*/ 297 h 347"/>
                  <a:gd name="T56" fmla="*/ 2 w 234"/>
                  <a:gd name="T57" fmla="*/ 289 h 347"/>
                  <a:gd name="T58" fmla="*/ 0 w 234"/>
                  <a:gd name="T59" fmla="*/ 281 h 347"/>
                  <a:gd name="T60" fmla="*/ 6 w 234"/>
                  <a:gd name="T61" fmla="*/ 267 h 347"/>
                  <a:gd name="T62" fmla="*/ 19 w 234"/>
                  <a:gd name="T63" fmla="*/ 261 h 347"/>
                  <a:gd name="T64" fmla="*/ 27 w 234"/>
                  <a:gd name="T65" fmla="*/ 263 h 347"/>
                  <a:gd name="T66" fmla="*/ 35 w 234"/>
                  <a:gd name="T67" fmla="*/ 268 h 347"/>
                  <a:gd name="T68" fmla="*/ 64 w 234"/>
                  <a:gd name="T69" fmla="*/ 294 h 347"/>
                  <a:gd name="T70" fmla="*/ 105 w 234"/>
                  <a:gd name="T71" fmla="*/ 303 h 347"/>
                  <a:gd name="T72" fmla="*/ 134 w 234"/>
                  <a:gd name="T73" fmla="*/ 298 h 347"/>
                  <a:gd name="T74" fmla="*/ 155 w 234"/>
                  <a:gd name="T75" fmla="*/ 283 h 347"/>
                  <a:gd name="T76" fmla="*/ 167 w 234"/>
                  <a:gd name="T77" fmla="*/ 260 h 347"/>
                  <a:gd name="T78" fmla="*/ 172 w 234"/>
                  <a:gd name="T79" fmla="*/ 231 h 347"/>
                  <a:gd name="T80" fmla="*/ 168 w 234"/>
                  <a:gd name="T81" fmla="*/ 203 h 347"/>
                  <a:gd name="T82" fmla="*/ 156 w 234"/>
                  <a:gd name="T83" fmla="*/ 181 h 347"/>
                  <a:gd name="T84" fmla="*/ 138 w 234"/>
                  <a:gd name="T85" fmla="*/ 167 h 347"/>
                  <a:gd name="T86" fmla="*/ 114 w 234"/>
                  <a:gd name="T87" fmla="*/ 162 h 347"/>
                  <a:gd name="T88" fmla="*/ 94 w 234"/>
                  <a:gd name="T89" fmla="*/ 164 h 347"/>
                  <a:gd name="T90" fmla="*/ 78 w 234"/>
                  <a:gd name="T91" fmla="*/ 171 h 347"/>
                  <a:gd name="T92" fmla="*/ 66 w 234"/>
                  <a:gd name="T93" fmla="*/ 181 h 347"/>
                  <a:gd name="T94" fmla="*/ 59 w 234"/>
                  <a:gd name="T95" fmla="*/ 191 h 347"/>
                  <a:gd name="T96" fmla="*/ 47 w 234"/>
                  <a:gd name="T97" fmla="*/ 203 h 347"/>
                  <a:gd name="T98" fmla="*/ 30 w 234"/>
                  <a:gd name="T99" fmla="*/ 208 h 347"/>
                  <a:gd name="T100" fmla="*/ 21 w 234"/>
                  <a:gd name="T101" fmla="*/ 207 h 347"/>
                  <a:gd name="T102" fmla="*/ 13 w 234"/>
                  <a:gd name="T103" fmla="*/ 202 h 347"/>
                  <a:gd name="T104" fmla="*/ 8 w 234"/>
                  <a:gd name="T105" fmla="*/ 194 h 347"/>
                  <a:gd name="T106" fmla="*/ 5 w 234"/>
                  <a:gd name="T107" fmla="*/ 182 h 347"/>
                  <a:gd name="T108" fmla="*/ 5 w 234"/>
                  <a:gd name="T109" fmla="*/ 28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4" h="347">
                    <a:moveTo>
                      <a:pt x="5" y="28"/>
                    </a:moveTo>
                    <a:cubicBezTo>
                      <a:pt x="5" y="18"/>
                      <a:pt x="8" y="11"/>
                      <a:pt x="13" y="7"/>
                    </a:cubicBezTo>
                    <a:cubicBezTo>
                      <a:pt x="18" y="2"/>
                      <a:pt x="26" y="0"/>
                      <a:pt x="37" y="0"/>
                    </a:cubicBezTo>
                    <a:cubicBezTo>
                      <a:pt x="198" y="0"/>
                      <a:pt x="198" y="0"/>
                      <a:pt x="198" y="0"/>
                    </a:cubicBezTo>
                    <a:cubicBezTo>
                      <a:pt x="202" y="0"/>
                      <a:pt x="205" y="1"/>
                      <a:pt x="207" y="2"/>
                    </a:cubicBezTo>
                    <a:cubicBezTo>
                      <a:pt x="210" y="3"/>
                      <a:pt x="212" y="5"/>
                      <a:pt x="214" y="7"/>
                    </a:cubicBezTo>
                    <a:cubicBezTo>
                      <a:pt x="216" y="9"/>
                      <a:pt x="217" y="12"/>
                      <a:pt x="218" y="14"/>
                    </a:cubicBezTo>
                    <a:cubicBezTo>
                      <a:pt x="219" y="17"/>
                      <a:pt x="219" y="19"/>
                      <a:pt x="219" y="22"/>
                    </a:cubicBezTo>
                    <a:cubicBezTo>
                      <a:pt x="219" y="25"/>
                      <a:pt x="219" y="28"/>
                      <a:pt x="218" y="31"/>
                    </a:cubicBezTo>
                    <a:cubicBezTo>
                      <a:pt x="217" y="33"/>
                      <a:pt x="216" y="36"/>
                      <a:pt x="214" y="38"/>
                    </a:cubicBezTo>
                    <a:cubicBezTo>
                      <a:pt x="212" y="40"/>
                      <a:pt x="210" y="41"/>
                      <a:pt x="207" y="43"/>
                    </a:cubicBezTo>
                    <a:cubicBezTo>
                      <a:pt x="205" y="44"/>
                      <a:pt x="202" y="45"/>
                      <a:pt x="198" y="45"/>
                    </a:cubicBezTo>
                    <a:cubicBezTo>
                      <a:pt x="56" y="45"/>
                      <a:pt x="56" y="45"/>
                      <a:pt x="56" y="45"/>
                    </a:cubicBezTo>
                    <a:cubicBezTo>
                      <a:pt x="55" y="153"/>
                      <a:pt x="55" y="153"/>
                      <a:pt x="55" y="153"/>
                    </a:cubicBezTo>
                    <a:cubicBezTo>
                      <a:pt x="65" y="142"/>
                      <a:pt x="77" y="134"/>
                      <a:pt x="90" y="129"/>
                    </a:cubicBezTo>
                    <a:cubicBezTo>
                      <a:pt x="103" y="124"/>
                      <a:pt x="117" y="121"/>
                      <a:pt x="132" y="121"/>
                    </a:cubicBezTo>
                    <a:cubicBezTo>
                      <a:pt x="147" y="121"/>
                      <a:pt x="161" y="124"/>
                      <a:pt x="174" y="129"/>
                    </a:cubicBezTo>
                    <a:cubicBezTo>
                      <a:pt x="186" y="135"/>
                      <a:pt x="197" y="143"/>
                      <a:pt x="206" y="153"/>
                    </a:cubicBezTo>
                    <a:cubicBezTo>
                      <a:pt x="215" y="163"/>
                      <a:pt x="222" y="175"/>
                      <a:pt x="227" y="189"/>
                    </a:cubicBezTo>
                    <a:cubicBezTo>
                      <a:pt x="232" y="202"/>
                      <a:pt x="234" y="217"/>
                      <a:pt x="234" y="234"/>
                    </a:cubicBezTo>
                    <a:cubicBezTo>
                      <a:pt x="234" y="251"/>
                      <a:pt x="231" y="267"/>
                      <a:pt x="225" y="281"/>
                    </a:cubicBezTo>
                    <a:cubicBezTo>
                      <a:pt x="219" y="295"/>
                      <a:pt x="210" y="307"/>
                      <a:pt x="199" y="316"/>
                    </a:cubicBezTo>
                    <a:cubicBezTo>
                      <a:pt x="188" y="326"/>
                      <a:pt x="175" y="334"/>
                      <a:pt x="159" y="339"/>
                    </a:cubicBezTo>
                    <a:cubicBezTo>
                      <a:pt x="144" y="345"/>
                      <a:pt x="128" y="347"/>
                      <a:pt x="110" y="347"/>
                    </a:cubicBezTo>
                    <a:cubicBezTo>
                      <a:pt x="99" y="347"/>
                      <a:pt x="88" y="346"/>
                      <a:pt x="77" y="344"/>
                    </a:cubicBezTo>
                    <a:cubicBezTo>
                      <a:pt x="67" y="342"/>
                      <a:pt x="57" y="339"/>
                      <a:pt x="48" y="335"/>
                    </a:cubicBezTo>
                    <a:cubicBezTo>
                      <a:pt x="39" y="331"/>
                      <a:pt x="31" y="326"/>
                      <a:pt x="24" y="319"/>
                    </a:cubicBezTo>
                    <a:cubicBezTo>
                      <a:pt x="17" y="313"/>
                      <a:pt x="11" y="306"/>
                      <a:pt x="6" y="297"/>
                    </a:cubicBezTo>
                    <a:cubicBezTo>
                      <a:pt x="4" y="294"/>
                      <a:pt x="3" y="292"/>
                      <a:pt x="2" y="289"/>
                    </a:cubicBezTo>
                    <a:cubicBezTo>
                      <a:pt x="1" y="287"/>
                      <a:pt x="0" y="284"/>
                      <a:pt x="0" y="281"/>
                    </a:cubicBezTo>
                    <a:cubicBezTo>
                      <a:pt x="0" y="276"/>
                      <a:pt x="2" y="271"/>
                      <a:pt x="6" y="267"/>
                    </a:cubicBezTo>
                    <a:cubicBezTo>
                      <a:pt x="10" y="263"/>
                      <a:pt x="14" y="261"/>
                      <a:pt x="19" y="261"/>
                    </a:cubicBezTo>
                    <a:cubicBezTo>
                      <a:pt x="22" y="261"/>
                      <a:pt x="25" y="262"/>
                      <a:pt x="27" y="263"/>
                    </a:cubicBezTo>
                    <a:cubicBezTo>
                      <a:pt x="30" y="264"/>
                      <a:pt x="32" y="266"/>
                      <a:pt x="35" y="268"/>
                    </a:cubicBezTo>
                    <a:cubicBezTo>
                      <a:pt x="42" y="280"/>
                      <a:pt x="51" y="289"/>
                      <a:pt x="64" y="294"/>
                    </a:cubicBezTo>
                    <a:cubicBezTo>
                      <a:pt x="76" y="300"/>
                      <a:pt x="90" y="303"/>
                      <a:pt x="105" y="303"/>
                    </a:cubicBezTo>
                    <a:cubicBezTo>
                      <a:pt x="116" y="303"/>
                      <a:pt x="126" y="301"/>
                      <a:pt x="134" y="298"/>
                    </a:cubicBezTo>
                    <a:cubicBezTo>
                      <a:pt x="142" y="294"/>
                      <a:pt x="149" y="289"/>
                      <a:pt x="155" y="283"/>
                    </a:cubicBezTo>
                    <a:cubicBezTo>
                      <a:pt x="160" y="277"/>
                      <a:pt x="164" y="269"/>
                      <a:pt x="167" y="260"/>
                    </a:cubicBezTo>
                    <a:cubicBezTo>
                      <a:pt x="170" y="251"/>
                      <a:pt x="172" y="242"/>
                      <a:pt x="172" y="231"/>
                    </a:cubicBezTo>
                    <a:cubicBezTo>
                      <a:pt x="172" y="221"/>
                      <a:pt x="170" y="212"/>
                      <a:pt x="168" y="203"/>
                    </a:cubicBezTo>
                    <a:cubicBezTo>
                      <a:pt x="165" y="195"/>
                      <a:pt x="161" y="187"/>
                      <a:pt x="156" y="181"/>
                    </a:cubicBezTo>
                    <a:cubicBezTo>
                      <a:pt x="151" y="175"/>
                      <a:pt x="145" y="170"/>
                      <a:pt x="138" y="167"/>
                    </a:cubicBezTo>
                    <a:cubicBezTo>
                      <a:pt x="131" y="163"/>
                      <a:pt x="123" y="162"/>
                      <a:pt x="114" y="162"/>
                    </a:cubicBezTo>
                    <a:cubicBezTo>
                      <a:pt x="106" y="162"/>
                      <a:pt x="100" y="163"/>
                      <a:pt x="94" y="164"/>
                    </a:cubicBezTo>
                    <a:cubicBezTo>
                      <a:pt x="88" y="166"/>
                      <a:pt x="83" y="168"/>
                      <a:pt x="78" y="171"/>
                    </a:cubicBezTo>
                    <a:cubicBezTo>
                      <a:pt x="73" y="174"/>
                      <a:pt x="69" y="177"/>
                      <a:pt x="66" y="181"/>
                    </a:cubicBezTo>
                    <a:cubicBezTo>
                      <a:pt x="63" y="184"/>
                      <a:pt x="61" y="187"/>
                      <a:pt x="59" y="191"/>
                    </a:cubicBezTo>
                    <a:cubicBezTo>
                      <a:pt x="56" y="196"/>
                      <a:pt x="52" y="200"/>
                      <a:pt x="47" y="203"/>
                    </a:cubicBezTo>
                    <a:cubicBezTo>
                      <a:pt x="42" y="207"/>
                      <a:pt x="36" y="208"/>
                      <a:pt x="30" y="208"/>
                    </a:cubicBezTo>
                    <a:cubicBezTo>
                      <a:pt x="27" y="208"/>
                      <a:pt x="24" y="208"/>
                      <a:pt x="21" y="207"/>
                    </a:cubicBezTo>
                    <a:cubicBezTo>
                      <a:pt x="18" y="206"/>
                      <a:pt x="15" y="204"/>
                      <a:pt x="13" y="202"/>
                    </a:cubicBezTo>
                    <a:cubicBezTo>
                      <a:pt x="11" y="200"/>
                      <a:pt x="9" y="197"/>
                      <a:pt x="8" y="194"/>
                    </a:cubicBezTo>
                    <a:cubicBezTo>
                      <a:pt x="6" y="190"/>
                      <a:pt x="5" y="187"/>
                      <a:pt x="5" y="182"/>
                    </a:cubicBezTo>
                    <a:lnTo>
                      <a:pt x="5"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grpSp>
      </p:grpSp>
      <p:sp>
        <p:nvSpPr>
          <p:cNvPr id="23" name="文本框 106"/>
          <p:cNvSpPr txBox="1"/>
          <p:nvPr/>
        </p:nvSpPr>
        <p:spPr>
          <a:xfrm>
            <a:off x="963113" y="1503206"/>
            <a:ext cx="2031325" cy="830997"/>
          </a:xfrm>
          <a:prstGeom prst="rect">
            <a:avLst/>
          </a:prstGeom>
          <a:noFill/>
        </p:spPr>
        <p:txBody>
          <a:bodyPr wrap="none" rtlCol="0">
            <a:spAutoFit/>
          </a:bodyPr>
          <a:lstStyle/>
          <a:p>
            <a:pPr algn="ctr"/>
            <a:r>
              <a:rPr lang="zh-TW" altLang="en-US" u="none" dirty="0">
                <a:latin typeface="微軟正黑體" panose="020B0604030504040204" pitchFamily="34" charset="-120"/>
                <a:ea typeface="微軟正黑體" panose="020B0604030504040204" pitchFamily="34" charset="-120"/>
              </a:rPr>
              <a:t>學習資料分析</a:t>
            </a:r>
            <a:endParaRPr lang="en-US" altLang="zh-TW" u="none" dirty="0">
              <a:latin typeface="微軟正黑體" panose="020B0604030504040204" pitchFamily="34" charset="-120"/>
              <a:ea typeface="微軟正黑體" panose="020B0604030504040204" pitchFamily="34" charset="-120"/>
            </a:endParaRPr>
          </a:p>
          <a:p>
            <a:pPr algn="ctr"/>
            <a:r>
              <a:rPr lang="zh-TW" altLang="en-US" u="none" dirty="0">
                <a:latin typeface="微軟正黑體" panose="020B0604030504040204" pitchFamily="34" charset="-120"/>
                <a:ea typeface="微軟正黑體" panose="020B0604030504040204" pitchFamily="34" charset="-120"/>
              </a:rPr>
              <a:t>與處理</a:t>
            </a:r>
          </a:p>
        </p:txBody>
      </p:sp>
      <p:sp>
        <p:nvSpPr>
          <p:cNvPr id="24" name="Freeform 3824"/>
          <p:cNvSpPr>
            <a:spLocks/>
          </p:cNvSpPr>
          <p:nvPr/>
        </p:nvSpPr>
        <p:spPr bwMode="auto">
          <a:xfrm>
            <a:off x="619684" y="4033308"/>
            <a:ext cx="2045120" cy="73102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F47C0D"/>
          </a:solidFill>
          <a:ln>
            <a:noFill/>
          </a:ln>
          <a:extLst/>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
        <p:nvSpPr>
          <p:cNvPr id="25" name="Freeform 3824"/>
          <p:cNvSpPr>
            <a:spLocks/>
          </p:cNvSpPr>
          <p:nvPr/>
        </p:nvSpPr>
        <p:spPr bwMode="auto">
          <a:xfrm>
            <a:off x="1276014" y="1927912"/>
            <a:ext cx="1980708" cy="73102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B9B824"/>
          </a:solidFill>
          <a:ln>
            <a:noFill/>
          </a:ln>
          <a:extLst/>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
        <p:nvSpPr>
          <p:cNvPr id="26" name="文本框 109"/>
          <p:cNvSpPr txBox="1"/>
          <p:nvPr/>
        </p:nvSpPr>
        <p:spPr>
          <a:xfrm>
            <a:off x="238083" y="3612151"/>
            <a:ext cx="2031325" cy="830997"/>
          </a:xfrm>
          <a:prstGeom prst="rect">
            <a:avLst/>
          </a:prstGeom>
          <a:noFill/>
        </p:spPr>
        <p:txBody>
          <a:bodyPr wrap="none" rtlCol="0">
            <a:spAutoFit/>
          </a:bodyPr>
          <a:lstStyle/>
          <a:p>
            <a:pPr algn="ctr"/>
            <a:r>
              <a:rPr lang="zh-TW" altLang="en-US" u="none" dirty="0">
                <a:latin typeface="微軟正黑體" panose="020B0604030504040204" pitchFamily="34" charset="-120"/>
                <a:ea typeface="微軟正黑體" panose="020B0604030504040204" pitchFamily="34" charset="-120"/>
              </a:rPr>
              <a:t>了解放款</a:t>
            </a:r>
            <a:r>
              <a:rPr lang="zh-TW" altLang="en-US" u="none" dirty="0" smtClean="0">
                <a:latin typeface="微軟正黑體" panose="020B0604030504040204" pitchFamily="34" charset="-120"/>
                <a:ea typeface="微軟正黑體" panose="020B0604030504040204" pitchFamily="34" charset="-120"/>
              </a:rPr>
              <a:t>業務</a:t>
            </a:r>
            <a:endParaRPr lang="en-US" altLang="zh-TW" u="none" dirty="0" smtClean="0">
              <a:latin typeface="微軟正黑體" panose="020B0604030504040204" pitchFamily="34" charset="-120"/>
              <a:ea typeface="微軟正黑體" panose="020B0604030504040204" pitchFamily="34" charset="-120"/>
            </a:endParaRPr>
          </a:p>
          <a:p>
            <a:pPr algn="ctr"/>
            <a:r>
              <a:rPr lang="zh-TW" altLang="en-US" u="none" dirty="0" smtClean="0">
                <a:latin typeface="微軟正黑體" panose="020B0604030504040204" pitchFamily="34" charset="-120"/>
                <a:ea typeface="微軟正黑體" panose="020B0604030504040204" pitchFamily="34" charset="-120"/>
              </a:rPr>
              <a:t>與</a:t>
            </a:r>
            <a:r>
              <a:rPr lang="zh-TW" altLang="en-US" u="none" dirty="0">
                <a:latin typeface="微軟正黑體" panose="020B0604030504040204" pitchFamily="34" charset="-120"/>
                <a:ea typeface="微軟正黑體" panose="020B0604030504040204" pitchFamily="34" charset="-120"/>
              </a:rPr>
              <a:t>流程</a:t>
            </a:r>
            <a:endParaRPr lang="zh-CN" altLang="en-US" u="none" dirty="0">
              <a:latin typeface="微軟正黑體" panose="020B0604030504040204" pitchFamily="34" charset="-120"/>
              <a:ea typeface="微軟正黑體" panose="020B0604030504040204" pitchFamily="34" charset="-120"/>
            </a:endParaRPr>
          </a:p>
        </p:txBody>
      </p:sp>
      <p:sp>
        <p:nvSpPr>
          <p:cNvPr id="27" name="Freeform 3824"/>
          <p:cNvSpPr>
            <a:spLocks/>
          </p:cNvSpPr>
          <p:nvPr/>
        </p:nvSpPr>
        <p:spPr bwMode="auto">
          <a:xfrm flipH="1" flipV="1">
            <a:off x="5467628" y="5770318"/>
            <a:ext cx="2290707" cy="73102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CC4209"/>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CC4209"/>
              </a:solidFill>
              <a:latin typeface="微軟正黑體" panose="020B0604030504040204" pitchFamily="34" charset="-120"/>
              <a:ea typeface="微軟正黑體" panose="020B0604030504040204" pitchFamily="34" charset="-120"/>
            </a:endParaRPr>
          </a:p>
        </p:txBody>
      </p:sp>
      <p:sp>
        <p:nvSpPr>
          <p:cNvPr id="28" name="文本框 111"/>
          <p:cNvSpPr txBox="1"/>
          <p:nvPr/>
        </p:nvSpPr>
        <p:spPr>
          <a:xfrm>
            <a:off x="6076849" y="6087831"/>
            <a:ext cx="2339103" cy="461665"/>
          </a:xfrm>
          <a:prstGeom prst="rect">
            <a:avLst/>
          </a:prstGeom>
          <a:noFill/>
        </p:spPr>
        <p:txBody>
          <a:bodyPr wrap="none" rtlCol="0">
            <a:spAutoFit/>
          </a:bodyPr>
          <a:lstStyle/>
          <a:p>
            <a:pPr algn="ctr"/>
            <a:r>
              <a:rPr lang="zh-TW" altLang="en-US" u="none" dirty="0">
                <a:latin typeface="微軟正黑體" panose="020B0604030504040204" pitchFamily="34" charset="-120"/>
                <a:ea typeface="微軟正黑體" panose="020B0604030504040204" pitchFamily="34" charset="-120"/>
              </a:rPr>
              <a:t>理論與實務結合</a:t>
            </a:r>
            <a:endParaRPr lang="zh-CN" altLang="en-US" u="none" dirty="0">
              <a:latin typeface="微軟正黑體" panose="020B0604030504040204" pitchFamily="34" charset="-120"/>
              <a:ea typeface="微軟正黑體" panose="020B0604030504040204" pitchFamily="34" charset="-120"/>
            </a:endParaRPr>
          </a:p>
        </p:txBody>
      </p:sp>
      <p:sp>
        <p:nvSpPr>
          <p:cNvPr id="29" name="Freeform 3824"/>
          <p:cNvSpPr>
            <a:spLocks/>
          </p:cNvSpPr>
          <p:nvPr/>
        </p:nvSpPr>
        <p:spPr bwMode="auto">
          <a:xfrm flipH="1" flipV="1">
            <a:off x="6314353" y="4646903"/>
            <a:ext cx="2290707" cy="73102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A11B5A"/>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CC4209"/>
              </a:solidFill>
              <a:latin typeface="微軟正黑體" panose="020B0604030504040204" pitchFamily="34" charset="-120"/>
              <a:ea typeface="微軟正黑體" panose="020B0604030504040204" pitchFamily="34" charset="-120"/>
            </a:endParaRPr>
          </a:p>
        </p:txBody>
      </p:sp>
      <p:sp>
        <p:nvSpPr>
          <p:cNvPr id="30" name="文本框 113"/>
          <p:cNvSpPr txBox="1"/>
          <p:nvPr/>
        </p:nvSpPr>
        <p:spPr>
          <a:xfrm>
            <a:off x="6961580" y="4915065"/>
            <a:ext cx="2031326" cy="461665"/>
          </a:xfrm>
          <a:prstGeom prst="rect">
            <a:avLst/>
          </a:prstGeom>
          <a:noFill/>
        </p:spPr>
        <p:txBody>
          <a:bodyPr wrap="none" rtlCol="0">
            <a:spAutoFit/>
          </a:bodyPr>
          <a:lstStyle/>
          <a:p>
            <a:pPr algn="ctr"/>
            <a:r>
              <a:rPr lang="zh-TW" altLang="en-US" u="none" dirty="0">
                <a:latin typeface="微軟正黑體" panose="020B0604030504040204" pitchFamily="34" charset="-120"/>
                <a:ea typeface="微軟正黑體" panose="020B0604030504040204" pitchFamily="34" charset="-120"/>
              </a:rPr>
              <a:t>預測結果分析</a:t>
            </a:r>
            <a:endParaRPr lang="zh-CN" altLang="en-US" u="none" dirty="0">
              <a:latin typeface="微軟正黑體" panose="020B0604030504040204" pitchFamily="34" charset="-120"/>
              <a:ea typeface="微軟正黑體" panose="020B0604030504040204" pitchFamily="34" charset="-120"/>
            </a:endParaRPr>
          </a:p>
        </p:txBody>
      </p:sp>
      <p:sp>
        <p:nvSpPr>
          <p:cNvPr id="31" name="Freeform 3824"/>
          <p:cNvSpPr>
            <a:spLocks/>
          </p:cNvSpPr>
          <p:nvPr/>
        </p:nvSpPr>
        <p:spPr bwMode="auto">
          <a:xfrm flipH="1">
            <a:off x="6252280" y="1970570"/>
            <a:ext cx="2045120" cy="73102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58B7B2"/>
          </a:solidFill>
          <a:ln>
            <a:noFill/>
          </a:ln>
          <a:extLst/>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
        <p:nvSpPr>
          <p:cNvPr id="32" name="文本框 115"/>
          <p:cNvSpPr txBox="1"/>
          <p:nvPr/>
        </p:nvSpPr>
        <p:spPr>
          <a:xfrm>
            <a:off x="6848229" y="1512049"/>
            <a:ext cx="2031325" cy="461665"/>
          </a:xfrm>
          <a:prstGeom prst="rect">
            <a:avLst/>
          </a:prstGeom>
          <a:noFill/>
        </p:spPr>
        <p:txBody>
          <a:bodyPr wrap="none" rtlCol="0">
            <a:spAutoFit/>
          </a:bodyPr>
          <a:lstStyle/>
          <a:p>
            <a:r>
              <a:rPr lang="zh-TW" altLang="en-US" u="none" dirty="0">
                <a:latin typeface="微軟正黑體" panose="020B0604030504040204" pitchFamily="34" charset="-120"/>
                <a:ea typeface="微軟正黑體" panose="020B0604030504040204" pitchFamily="34" charset="-120"/>
              </a:rPr>
              <a:t>學習建置模型</a:t>
            </a:r>
            <a:endParaRPr lang="zh-CN" altLang="en-US" u="none" dirty="0">
              <a:solidFill>
                <a:srgbClr val="605E5E"/>
              </a:solidFill>
              <a:latin typeface="微軟正黑體" panose="020B0604030504040204" pitchFamily="34" charset="-120"/>
              <a:ea typeface="微軟正黑體" panose="020B0604030504040204" pitchFamily="34" charset="-120"/>
              <a:cs typeface="Arial Unicode MS" panose="020B0604020202020204" pitchFamily="34" charset="-122"/>
            </a:endParaRPr>
          </a:p>
        </p:txBody>
      </p:sp>
      <p:sp>
        <p:nvSpPr>
          <p:cNvPr id="33" name="Freeform 29"/>
          <p:cNvSpPr>
            <a:spLocks noEditPoints="1"/>
          </p:cNvSpPr>
          <p:nvPr/>
        </p:nvSpPr>
        <p:spPr bwMode="auto">
          <a:xfrm>
            <a:off x="3939835" y="3023056"/>
            <a:ext cx="1442646" cy="1538524"/>
          </a:xfrm>
          <a:custGeom>
            <a:avLst/>
            <a:gdLst>
              <a:gd name="T0" fmla="*/ 127 w 358"/>
              <a:gd name="T1" fmla="*/ 292 h 382"/>
              <a:gd name="T2" fmla="*/ 322 w 358"/>
              <a:gd name="T3" fmla="*/ 63 h 382"/>
              <a:gd name="T4" fmla="*/ 333 w 358"/>
              <a:gd name="T5" fmla="*/ 113 h 382"/>
              <a:gd name="T6" fmla="*/ 336 w 358"/>
              <a:gd name="T7" fmla="*/ 178 h 382"/>
              <a:gd name="T8" fmla="*/ 338 w 358"/>
              <a:gd name="T9" fmla="*/ 245 h 382"/>
              <a:gd name="T10" fmla="*/ 321 w 358"/>
              <a:gd name="T11" fmla="*/ 314 h 382"/>
              <a:gd name="T12" fmla="*/ 271 w 358"/>
              <a:gd name="T13" fmla="*/ 382 h 382"/>
              <a:gd name="T14" fmla="*/ 172 w 358"/>
              <a:gd name="T15" fmla="*/ 226 h 382"/>
              <a:gd name="T16" fmla="*/ 123 w 358"/>
              <a:gd name="T17" fmla="*/ 197 h 382"/>
              <a:gd name="T18" fmla="*/ 125 w 358"/>
              <a:gd name="T19" fmla="*/ 208 h 382"/>
              <a:gd name="T20" fmla="*/ 174 w 358"/>
              <a:gd name="T21" fmla="*/ 236 h 382"/>
              <a:gd name="T22" fmla="*/ 172 w 358"/>
              <a:gd name="T23" fmla="*/ 226 h 382"/>
              <a:gd name="T24" fmla="*/ 288 w 358"/>
              <a:gd name="T25" fmla="*/ 136 h 382"/>
              <a:gd name="T26" fmla="*/ 263 w 358"/>
              <a:gd name="T27" fmla="*/ 125 h 382"/>
              <a:gd name="T28" fmla="*/ 171 w 358"/>
              <a:gd name="T29" fmla="*/ 70 h 382"/>
              <a:gd name="T30" fmla="*/ 148 w 358"/>
              <a:gd name="T31" fmla="*/ 54 h 382"/>
              <a:gd name="T32" fmla="*/ 171 w 358"/>
              <a:gd name="T33" fmla="*/ 70 h 382"/>
              <a:gd name="T34" fmla="*/ 204 w 358"/>
              <a:gd name="T35" fmla="*/ 39 h 382"/>
              <a:gd name="T36" fmla="*/ 193 w 358"/>
              <a:gd name="T37" fmla="*/ 64 h 382"/>
              <a:gd name="T38" fmla="*/ 258 w 358"/>
              <a:gd name="T39" fmla="*/ 103 h 382"/>
              <a:gd name="T40" fmla="*/ 274 w 358"/>
              <a:gd name="T41" fmla="*/ 80 h 382"/>
              <a:gd name="T42" fmla="*/ 258 w 358"/>
              <a:gd name="T43" fmla="*/ 103 h 382"/>
              <a:gd name="T44" fmla="*/ 249 w 358"/>
              <a:gd name="T45" fmla="*/ 55 h 382"/>
              <a:gd name="T46" fmla="*/ 226 w 358"/>
              <a:gd name="T47" fmla="*/ 71 h 382"/>
              <a:gd name="T48" fmla="*/ 182 w 358"/>
              <a:gd name="T49" fmla="*/ 209 h 382"/>
              <a:gd name="T50" fmla="*/ 133 w 358"/>
              <a:gd name="T51" fmla="*/ 180 h 382"/>
              <a:gd name="T52" fmla="*/ 135 w 358"/>
              <a:gd name="T53" fmla="*/ 190 h 382"/>
              <a:gd name="T54" fmla="*/ 184 w 358"/>
              <a:gd name="T55" fmla="*/ 219 h 382"/>
              <a:gd name="T56" fmla="*/ 182 w 358"/>
              <a:gd name="T57" fmla="*/ 209 h 382"/>
              <a:gd name="T58" fmla="*/ 157 w 358"/>
              <a:gd name="T59" fmla="*/ 104 h 382"/>
              <a:gd name="T60" fmla="*/ 186 w 358"/>
              <a:gd name="T61" fmla="*/ 195 h 382"/>
              <a:gd name="T62" fmla="*/ 222 w 358"/>
              <a:gd name="T63" fmla="*/ 90 h 382"/>
              <a:gd name="T64" fmla="*/ 136 w 358"/>
              <a:gd name="T65" fmla="*/ 238 h 382"/>
              <a:gd name="T66" fmla="*/ 129 w 358"/>
              <a:gd name="T67" fmla="*/ 21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8" h="382">
                <a:moveTo>
                  <a:pt x="131" y="382"/>
                </a:moveTo>
                <a:cubicBezTo>
                  <a:pt x="135" y="352"/>
                  <a:pt x="135" y="320"/>
                  <a:pt x="127" y="292"/>
                </a:cubicBezTo>
                <a:cubicBezTo>
                  <a:pt x="0" y="220"/>
                  <a:pt x="34" y="56"/>
                  <a:pt x="140" y="23"/>
                </a:cubicBezTo>
                <a:cubicBezTo>
                  <a:pt x="196" y="0"/>
                  <a:pt x="272" y="14"/>
                  <a:pt x="322" y="63"/>
                </a:cubicBezTo>
                <a:cubicBezTo>
                  <a:pt x="358" y="99"/>
                  <a:pt x="340" y="109"/>
                  <a:pt x="340" y="109"/>
                </a:cubicBezTo>
                <a:cubicBezTo>
                  <a:pt x="333" y="113"/>
                  <a:pt x="333" y="113"/>
                  <a:pt x="333" y="113"/>
                </a:cubicBezTo>
                <a:cubicBezTo>
                  <a:pt x="337" y="130"/>
                  <a:pt x="345" y="162"/>
                  <a:pt x="344" y="166"/>
                </a:cubicBezTo>
                <a:cubicBezTo>
                  <a:pt x="342" y="172"/>
                  <a:pt x="336" y="178"/>
                  <a:pt x="336" y="178"/>
                </a:cubicBezTo>
                <a:cubicBezTo>
                  <a:pt x="354" y="239"/>
                  <a:pt x="354" y="239"/>
                  <a:pt x="354" y="239"/>
                </a:cubicBezTo>
                <a:cubicBezTo>
                  <a:pt x="338" y="245"/>
                  <a:pt x="338" y="245"/>
                  <a:pt x="338" y="245"/>
                </a:cubicBezTo>
                <a:cubicBezTo>
                  <a:pt x="341" y="265"/>
                  <a:pt x="343" y="281"/>
                  <a:pt x="341" y="300"/>
                </a:cubicBezTo>
                <a:cubicBezTo>
                  <a:pt x="341" y="304"/>
                  <a:pt x="330" y="313"/>
                  <a:pt x="321" y="314"/>
                </a:cubicBezTo>
                <a:cubicBezTo>
                  <a:pt x="267" y="317"/>
                  <a:pt x="267" y="317"/>
                  <a:pt x="267" y="317"/>
                </a:cubicBezTo>
                <a:cubicBezTo>
                  <a:pt x="271" y="382"/>
                  <a:pt x="271" y="382"/>
                  <a:pt x="271" y="382"/>
                </a:cubicBezTo>
                <a:cubicBezTo>
                  <a:pt x="131" y="382"/>
                  <a:pt x="131" y="382"/>
                  <a:pt x="131" y="382"/>
                </a:cubicBezTo>
                <a:close/>
                <a:moveTo>
                  <a:pt x="172" y="226"/>
                </a:moveTo>
                <a:cubicBezTo>
                  <a:pt x="132" y="196"/>
                  <a:pt x="132" y="196"/>
                  <a:pt x="132" y="196"/>
                </a:cubicBezTo>
                <a:cubicBezTo>
                  <a:pt x="129" y="193"/>
                  <a:pt x="125" y="194"/>
                  <a:pt x="123" y="197"/>
                </a:cubicBezTo>
                <a:cubicBezTo>
                  <a:pt x="123" y="197"/>
                  <a:pt x="123" y="197"/>
                  <a:pt x="123" y="197"/>
                </a:cubicBezTo>
                <a:cubicBezTo>
                  <a:pt x="121" y="201"/>
                  <a:pt x="122" y="205"/>
                  <a:pt x="125" y="208"/>
                </a:cubicBezTo>
                <a:cubicBezTo>
                  <a:pt x="165" y="238"/>
                  <a:pt x="165" y="238"/>
                  <a:pt x="165" y="238"/>
                </a:cubicBezTo>
                <a:cubicBezTo>
                  <a:pt x="168" y="240"/>
                  <a:pt x="172" y="239"/>
                  <a:pt x="174" y="236"/>
                </a:cubicBezTo>
                <a:cubicBezTo>
                  <a:pt x="174" y="236"/>
                  <a:pt x="174" y="236"/>
                  <a:pt x="174" y="236"/>
                </a:cubicBezTo>
                <a:cubicBezTo>
                  <a:pt x="176" y="233"/>
                  <a:pt x="175" y="228"/>
                  <a:pt x="172" y="226"/>
                </a:cubicBezTo>
                <a:close/>
                <a:moveTo>
                  <a:pt x="263" y="136"/>
                </a:moveTo>
                <a:cubicBezTo>
                  <a:pt x="288" y="136"/>
                  <a:pt x="288" y="136"/>
                  <a:pt x="288" y="136"/>
                </a:cubicBezTo>
                <a:cubicBezTo>
                  <a:pt x="288" y="125"/>
                  <a:pt x="288" y="125"/>
                  <a:pt x="288" y="125"/>
                </a:cubicBezTo>
                <a:cubicBezTo>
                  <a:pt x="263" y="125"/>
                  <a:pt x="263" y="125"/>
                  <a:pt x="263" y="125"/>
                </a:cubicBezTo>
                <a:cubicBezTo>
                  <a:pt x="263" y="136"/>
                  <a:pt x="263" y="136"/>
                  <a:pt x="263" y="136"/>
                </a:cubicBezTo>
                <a:close/>
                <a:moveTo>
                  <a:pt x="171" y="70"/>
                </a:moveTo>
                <a:cubicBezTo>
                  <a:pt x="158" y="48"/>
                  <a:pt x="158" y="48"/>
                  <a:pt x="158" y="48"/>
                </a:cubicBezTo>
                <a:cubicBezTo>
                  <a:pt x="148" y="54"/>
                  <a:pt x="148" y="54"/>
                  <a:pt x="148" y="54"/>
                </a:cubicBezTo>
                <a:cubicBezTo>
                  <a:pt x="161" y="76"/>
                  <a:pt x="161" y="76"/>
                  <a:pt x="161" y="76"/>
                </a:cubicBezTo>
                <a:cubicBezTo>
                  <a:pt x="171" y="70"/>
                  <a:pt x="171" y="70"/>
                  <a:pt x="171" y="70"/>
                </a:cubicBezTo>
                <a:close/>
                <a:moveTo>
                  <a:pt x="204" y="64"/>
                </a:moveTo>
                <a:cubicBezTo>
                  <a:pt x="204" y="39"/>
                  <a:pt x="204" y="39"/>
                  <a:pt x="204" y="39"/>
                </a:cubicBezTo>
                <a:cubicBezTo>
                  <a:pt x="193" y="39"/>
                  <a:pt x="193" y="39"/>
                  <a:pt x="193" y="39"/>
                </a:cubicBezTo>
                <a:cubicBezTo>
                  <a:pt x="193" y="64"/>
                  <a:pt x="193" y="64"/>
                  <a:pt x="193" y="64"/>
                </a:cubicBezTo>
                <a:cubicBezTo>
                  <a:pt x="204" y="64"/>
                  <a:pt x="204" y="64"/>
                  <a:pt x="204" y="64"/>
                </a:cubicBezTo>
                <a:close/>
                <a:moveTo>
                  <a:pt x="258" y="103"/>
                </a:moveTo>
                <a:cubicBezTo>
                  <a:pt x="279" y="90"/>
                  <a:pt x="279" y="90"/>
                  <a:pt x="279" y="90"/>
                </a:cubicBezTo>
                <a:cubicBezTo>
                  <a:pt x="274" y="80"/>
                  <a:pt x="274" y="80"/>
                  <a:pt x="274" y="80"/>
                </a:cubicBezTo>
                <a:cubicBezTo>
                  <a:pt x="252" y="93"/>
                  <a:pt x="252" y="93"/>
                  <a:pt x="252" y="93"/>
                </a:cubicBezTo>
                <a:cubicBezTo>
                  <a:pt x="258" y="103"/>
                  <a:pt x="258" y="103"/>
                  <a:pt x="258" y="103"/>
                </a:cubicBezTo>
                <a:close/>
                <a:moveTo>
                  <a:pt x="236" y="76"/>
                </a:moveTo>
                <a:cubicBezTo>
                  <a:pt x="249" y="55"/>
                  <a:pt x="249" y="55"/>
                  <a:pt x="249" y="55"/>
                </a:cubicBezTo>
                <a:cubicBezTo>
                  <a:pt x="239" y="49"/>
                  <a:pt x="239" y="49"/>
                  <a:pt x="239" y="49"/>
                </a:cubicBezTo>
                <a:cubicBezTo>
                  <a:pt x="226" y="71"/>
                  <a:pt x="226" y="71"/>
                  <a:pt x="226" y="71"/>
                </a:cubicBezTo>
                <a:cubicBezTo>
                  <a:pt x="236" y="76"/>
                  <a:pt x="236" y="76"/>
                  <a:pt x="236" y="76"/>
                </a:cubicBezTo>
                <a:close/>
                <a:moveTo>
                  <a:pt x="182" y="209"/>
                </a:moveTo>
                <a:cubicBezTo>
                  <a:pt x="142" y="178"/>
                  <a:pt x="142" y="178"/>
                  <a:pt x="142" y="178"/>
                </a:cubicBezTo>
                <a:cubicBezTo>
                  <a:pt x="139" y="176"/>
                  <a:pt x="135" y="177"/>
                  <a:pt x="133" y="180"/>
                </a:cubicBezTo>
                <a:cubicBezTo>
                  <a:pt x="133" y="180"/>
                  <a:pt x="133" y="180"/>
                  <a:pt x="133" y="180"/>
                </a:cubicBezTo>
                <a:cubicBezTo>
                  <a:pt x="131" y="183"/>
                  <a:pt x="132" y="188"/>
                  <a:pt x="135" y="190"/>
                </a:cubicBezTo>
                <a:cubicBezTo>
                  <a:pt x="175" y="221"/>
                  <a:pt x="175" y="221"/>
                  <a:pt x="175" y="221"/>
                </a:cubicBezTo>
                <a:cubicBezTo>
                  <a:pt x="178" y="223"/>
                  <a:pt x="182" y="222"/>
                  <a:pt x="184" y="219"/>
                </a:cubicBezTo>
                <a:cubicBezTo>
                  <a:pt x="184" y="219"/>
                  <a:pt x="184" y="219"/>
                  <a:pt x="184" y="219"/>
                </a:cubicBezTo>
                <a:cubicBezTo>
                  <a:pt x="186" y="216"/>
                  <a:pt x="185" y="211"/>
                  <a:pt x="182" y="209"/>
                </a:cubicBezTo>
                <a:close/>
                <a:moveTo>
                  <a:pt x="222" y="90"/>
                </a:moveTo>
                <a:cubicBezTo>
                  <a:pt x="198" y="76"/>
                  <a:pt x="169" y="83"/>
                  <a:pt x="157" y="104"/>
                </a:cubicBezTo>
                <a:cubicBezTo>
                  <a:pt x="144" y="126"/>
                  <a:pt x="160" y="151"/>
                  <a:pt x="149" y="174"/>
                </a:cubicBezTo>
                <a:cubicBezTo>
                  <a:pt x="186" y="195"/>
                  <a:pt x="186" y="195"/>
                  <a:pt x="186" y="195"/>
                </a:cubicBezTo>
                <a:cubicBezTo>
                  <a:pt x="200" y="174"/>
                  <a:pt x="229" y="176"/>
                  <a:pt x="242" y="154"/>
                </a:cubicBezTo>
                <a:cubicBezTo>
                  <a:pt x="255" y="132"/>
                  <a:pt x="245" y="104"/>
                  <a:pt x="222" y="90"/>
                </a:cubicBezTo>
                <a:close/>
                <a:moveTo>
                  <a:pt x="129" y="216"/>
                </a:moveTo>
                <a:cubicBezTo>
                  <a:pt x="125" y="224"/>
                  <a:pt x="128" y="233"/>
                  <a:pt x="136" y="238"/>
                </a:cubicBezTo>
                <a:cubicBezTo>
                  <a:pt x="142" y="241"/>
                  <a:pt x="150" y="240"/>
                  <a:pt x="155" y="236"/>
                </a:cubicBezTo>
                <a:lnTo>
                  <a:pt x="129" y="216"/>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07543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8610" name="內容版面配置區 5"/>
          <p:cNvSpPr>
            <a:spLocks noGrp="1"/>
          </p:cNvSpPr>
          <p:nvPr>
            <p:ph idx="4294967295"/>
          </p:nvPr>
        </p:nvSpPr>
        <p:spPr bwMode="auto">
          <a:xfrm>
            <a:off x="1187450" y="1557338"/>
            <a:ext cx="6559550" cy="35464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gn="ctr">
              <a:lnSpc>
                <a:spcPct val="150000"/>
              </a:lnSpc>
              <a:spcBef>
                <a:spcPct val="0"/>
              </a:spcBef>
              <a:spcAft>
                <a:spcPts val="500"/>
              </a:spcAft>
              <a:buFontTx/>
              <a:buNone/>
            </a:pPr>
            <a:r>
              <a:rPr lang="zh-TW" altLang="en-US" sz="3600" b="1" dirty="0" smtClean="0"/>
              <a:t>未來展望</a:t>
            </a:r>
          </a:p>
        </p:txBody>
      </p:sp>
      <p:sp>
        <p:nvSpPr>
          <p:cNvPr id="68611"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lnSpc>
                <a:spcPct val="100000"/>
              </a:lnSpc>
              <a:spcBef>
                <a:spcPct val="0"/>
              </a:spcBef>
            </a:pPr>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未來展望</a:t>
            </a:r>
          </a:p>
        </p:txBody>
      </p:sp>
      <p:sp>
        <p:nvSpPr>
          <p:cNvPr id="47107" name="內容版面配置區 2"/>
          <p:cNvSpPr>
            <a:spLocks noGrp="1"/>
          </p:cNvSpPr>
          <p:nvPr>
            <p:ph sz="quarter" idx="10"/>
          </p:nvPr>
        </p:nvSpPr>
        <p:spPr bwMode="auto">
          <a:xfrm>
            <a:off x="601663" y="1196975"/>
            <a:ext cx="7993062" cy="51117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zh-TW" altLang="en-US" dirty="0" smtClean="0"/>
              <a:t>持續提升準確度降低誤差值。</a:t>
            </a:r>
            <a:endParaRPr lang="en-US" altLang="zh-TW" dirty="0" smtClean="0"/>
          </a:p>
          <a:p>
            <a:pPr>
              <a:defRPr/>
            </a:pPr>
            <a:endParaRPr lang="en-US" altLang="zh-TW" dirty="0"/>
          </a:p>
          <a:p>
            <a:pPr>
              <a:defRPr/>
            </a:pPr>
            <a:r>
              <a:rPr lang="zh-TW" altLang="en-US" dirty="0" smtClean="0"/>
              <a:t>提供放款鑑價專員作參考依據。</a:t>
            </a:r>
            <a:endParaRPr lang="en-US" altLang="zh-TW" dirty="0" smtClean="0"/>
          </a:p>
          <a:p>
            <a:pPr>
              <a:defRPr/>
            </a:pPr>
            <a:endParaRPr lang="en-US" altLang="zh-TW" dirty="0"/>
          </a:p>
          <a:p>
            <a:pPr>
              <a:defRPr/>
            </a:pPr>
            <a:r>
              <a:rPr lang="zh-TW" altLang="en-US" dirty="0" smtClean="0"/>
              <a:t>未來利用實價登錄資料分析。</a:t>
            </a:r>
            <a:endParaRPr lang="en-US" altLang="zh-TW" dirty="0" smtClean="0"/>
          </a:p>
          <a:p>
            <a:pPr>
              <a:defRPr/>
            </a:pPr>
            <a:endParaRPr lang="en-US" altLang="zh-TW" dirty="0" smtClean="0"/>
          </a:p>
          <a:p>
            <a:pPr>
              <a:defRPr/>
            </a:pPr>
            <a:r>
              <a:rPr lang="zh-TW" altLang="en-US" dirty="0" smtClean="0"/>
              <a:t>與現行房貸</a:t>
            </a:r>
            <a:r>
              <a:rPr lang="en-US" altLang="zh-TW" dirty="0" smtClean="0"/>
              <a:t>PD</a:t>
            </a:r>
            <a:r>
              <a:rPr lang="zh-TW" altLang="en-US" dirty="0" smtClean="0"/>
              <a:t>模型</a:t>
            </a:r>
            <a:r>
              <a:rPr lang="en-US" altLang="zh-TW" dirty="0" smtClean="0"/>
              <a:t>(</a:t>
            </a:r>
            <a:r>
              <a:rPr lang="zh-TW" altLang="en-US" dirty="0" smtClean="0"/>
              <a:t>進件、行為</a:t>
            </a:r>
            <a:r>
              <a:rPr lang="en-US" altLang="zh-TW" dirty="0" smtClean="0"/>
              <a:t>)</a:t>
            </a:r>
            <a:r>
              <a:rPr lang="zh-TW" altLang="en-US" dirty="0" smtClean="0"/>
              <a:t>進行結合。</a:t>
            </a:r>
            <a:endParaRPr lang="en-US" altLang="zh-TW" dirty="0"/>
          </a:p>
          <a:p>
            <a:pPr marL="0" indent="0">
              <a:buFontTx/>
              <a:buNone/>
              <a:defRPr/>
            </a:pPr>
            <a:endParaRPr lang="zh-TW" altLang="en-US" dirty="0" smtClean="0"/>
          </a:p>
          <a:p>
            <a:pPr>
              <a:defRPr/>
            </a:pPr>
            <a:r>
              <a:rPr lang="zh-TW" altLang="en-US" dirty="0" smtClean="0"/>
              <a:t>持續性專案</a:t>
            </a:r>
            <a:r>
              <a:rPr lang="en-US" altLang="zh-TW" dirty="0" smtClean="0"/>
              <a:t>-</a:t>
            </a:r>
            <a:r>
              <a:rPr lang="zh-TW" altLang="en-US" dirty="0" smtClean="0"/>
              <a:t>未來有新的實習生進來，可持續完善模型。</a:t>
            </a:r>
            <a:endParaRPr lang="en-US" altLang="zh-TW" dirty="0" smtClean="0"/>
          </a:p>
          <a:p>
            <a:pPr>
              <a:defRPr/>
            </a:pPr>
            <a:endParaRPr lang="en-US" altLang="zh-TW" dirty="0" smtClean="0"/>
          </a:p>
          <a:p>
            <a:pPr>
              <a:defRPr/>
            </a:pPr>
            <a:r>
              <a:rPr lang="zh-TW" altLang="en-US" dirty="0" smtClean="0"/>
              <a:t>請實習生將資訊帶回學校分享，若有興趣同學可以進來學</a:t>
            </a:r>
            <a:r>
              <a:rPr lang="zh-TW" altLang="en-US" dirty="0"/>
              <a:t>習</a:t>
            </a:r>
            <a:r>
              <a:rPr lang="zh-TW" altLang="en-US" dirty="0" smtClean="0"/>
              <a:t>該專案。</a:t>
            </a:r>
          </a:p>
        </p:txBody>
      </p:sp>
      <p:sp>
        <p:nvSpPr>
          <p:cNvPr id="69636"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146" name="Text Box 6"/>
          <p:cNvSpPr txBox="1">
            <a:spLocks noChangeArrowheads="1"/>
          </p:cNvSpPr>
          <p:nvPr/>
        </p:nvSpPr>
        <p:spPr bwMode="auto">
          <a:xfrm>
            <a:off x="1547813" y="3143250"/>
            <a:ext cx="60483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u="sng">
                <a:solidFill>
                  <a:schemeClr val="tx1"/>
                </a:solidFill>
                <a:latin typeface="Times New Roman" pitchFamily="18" charset="0"/>
                <a:ea typeface="PMingLiU" pitchFamily="18" charset="-120"/>
              </a:defRPr>
            </a:lvl1pPr>
            <a:lvl2pPr marL="742950" indent="-285750" eaLnBrk="0" hangingPunct="0">
              <a:defRPr kumimoji="1" sz="2400" u="sng">
                <a:solidFill>
                  <a:schemeClr val="tx1"/>
                </a:solidFill>
                <a:latin typeface="Times New Roman" pitchFamily="18" charset="0"/>
                <a:ea typeface="PMingLiU" pitchFamily="18" charset="-120"/>
              </a:defRPr>
            </a:lvl2pPr>
            <a:lvl3pPr marL="1143000" indent="-228600" eaLnBrk="0" hangingPunct="0">
              <a:defRPr kumimoji="1" sz="2400" u="sng">
                <a:solidFill>
                  <a:schemeClr val="tx1"/>
                </a:solidFill>
                <a:latin typeface="Times New Roman" pitchFamily="18" charset="0"/>
                <a:ea typeface="PMingLiU" pitchFamily="18" charset="-120"/>
              </a:defRPr>
            </a:lvl3pPr>
            <a:lvl4pPr marL="1600200" indent="-228600" eaLnBrk="0" hangingPunct="0">
              <a:defRPr kumimoji="1" sz="2400" u="sng">
                <a:solidFill>
                  <a:schemeClr val="tx1"/>
                </a:solidFill>
                <a:latin typeface="Times New Roman" pitchFamily="18" charset="0"/>
                <a:ea typeface="PMingLiU" pitchFamily="18" charset="-120"/>
              </a:defRPr>
            </a:lvl4pPr>
            <a:lvl5pPr marL="2057400" indent="-228600" eaLnBrk="0" hangingPunct="0">
              <a:defRPr kumimoji="1" sz="2400" u="sng">
                <a:solidFill>
                  <a:schemeClr val="tx1"/>
                </a:solidFill>
                <a:latin typeface="Times New Roman" pitchFamily="18" charset="0"/>
                <a:ea typeface="PMingLiU"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PMingLiU"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PMingLiU"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PMingLiU"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PMingLiU" pitchFamily="18" charset="-120"/>
              </a:defRPr>
            </a:lvl9pPr>
          </a:lstStyle>
          <a:p>
            <a:pPr algn="ctr" eaLnBrk="1" hangingPunct="1">
              <a:spcBef>
                <a:spcPct val="30000"/>
              </a:spcBef>
              <a:defRPr/>
            </a:pPr>
            <a:r>
              <a:rPr lang="zh-TW" altLang="en-US" sz="4800" u="none" dirty="0" smtClean="0">
                <a:solidFill>
                  <a:schemeClr val="tx1">
                    <a:lumMod val="50000"/>
                    <a:lumOff val="50000"/>
                  </a:schemeClr>
                </a:solidFill>
                <a:latin typeface="微軟正黑體" pitchFamily="34" charset="-120"/>
                <a:ea typeface="微軟正黑體" pitchFamily="34" charset="-120"/>
              </a:rPr>
              <a:t>報告完畢，謝謝指教</a:t>
            </a:r>
          </a:p>
        </p:txBody>
      </p:sp>
      <p:sp>
        <p:nvSpPr>
          <p:cNvPr id="71683"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3275856" y="1557586"/>
            <a:ext cx="4615160" cy="35464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nSpc>
                <a:spcPct val="150000"/>
              </a:lnSpc>
              <a:spcBef>
                <a:spcPct val="0"/>
              </a:spcBef>
              <a:spcAft>
                <a:spcPts val="504"/>
              </a:spcAft>
              <a:buFontTx/>
              <a:buNone/>
              <a:defRPr/>
            </a:pPr>
            <a:r>
              <a:rPr lang="zh-TW" altLang="en-US" sz="3600" b="1" dirty="0" smtClean="0"/>
              <a:t>研究方法</a:t>
            </a:r>
            <a:endParaRPr lang="en-US" altLang="zh-TW" sz="3600" b="1"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solidFill>
                  <a:srgbClr val="0070C0"/>
                </a:solidFill>
              </a:rPr>
              <a:t>機器學習</a:t>
            </a:r>
            <a:endParaRPr lang="en-US" altLang="zh-TW" dirty="0" smtClean="0">
              <a:solidFill>
                <a:srgbClr val="0070C0"/>
              </a:solidFill>
            </a:endParaRPr>
          </a:p>
          <a:p>
            <a:pPr marL="287933" indent="-287933">
              <a:lnSpc>
                <a:spcPct val="150000"/>
              </a:lnSpc>
              <a:spcBef>
                <a:spcPct val="0"/>
              </a:spcBef>
              <a:spcAft>
                <a:spcPts val="504"/>
              </a:spcAft>
              <a:buFont typeface="Wingdings" panose="05000000000000000000" pitchFamily="2" charset="2"/>
              <a:buChar char="Ø"/>
              <a:defRPr/>
            </a:pPr>
            <a:r>
              <a:rPr lang="zh-TW" altLang="en-US" dirty="0" smtClean="0">
                <a:solidFill>
                  <a:srgbClr val="0070C0"/>
                </a:solidFill>
              </a:rPr>
              <a:t>線性回歸介紹</a:t>
            </a:r>
            <a:endParaRPr lang="en-US" altLang="zh-TW" dirty="0" smtClean="0">
              <a:solidFill>
                <a:srgbClr val="0070C0"/>
              </a:solidFill>
            </a:endParaRPr>
          </a:p>
          <a:p>
            <a:pPr marL="287933" indent="-287933">
              <a:lnSpc>
                <a:spcPct val="150000"/>
              </a:lnSpc>
              <a:spcBef>
                <a:spcPct val="0"/>
              </a:spcBef>
              <a:spcAft>
                <a:spcPts val="504"/>
              </a:spcAft>
              <a:buFont typeface="Wingdings" panose="05000000000000000000" pitchFamily="2" charset="2"/>
              <a:buChar char="Ø"/>
              <a:defRPr/>
            </a:pPr>
            <a:r>
              <a:rPr lang="en-US" altLang="zh-TW" dirty="0" err="1" smtClean="0">
                <a:solidFill>
                  <a:srgbClr val="0070C0"/>
                </a:solidFill>
              </a:rPr>
              <a:t>XGBoost</a:t>
            </a:r>
            <a:r>
              <a:rPr lang="zh-TW" altLang="en-US" dirty="0" smtClean="0">
                <a:solidFill>
                  <a:srgbClr val="0070C0"/>
                </a:solidFill>
              </a:rPr>
              <a:t>介紹</a:t>
            </a:r>
            <a:endParaRPr lang="en-US" altLang="zh-TW" dirty="0">
              <a:solidFill>
                <a:srgbClr val="0070C0"/>
              </a:solidFill>
            </a:endParaRPr>
          </a:p>
          <a:p>
            <a:pPr marL="287933" indent="-287933">
              <a:lnSpc>
                <a:spcPct val="150000"/>
              </a:lnSpc>
              <a:spcBef>
                <a:spcPct val="0"/>
              </a:spcBef>
              <a:spcAft>
                <a:spcPts val="504"/>
              </a:spcAft>
              <a:buFont typeface="Wingdings" panose="05000000000000000000" pitchFamily="2" charset="2"/>
              <a:buChar char="Ø"/>
              <a:defRPr/>
            </a:pPr>
            <a:endParaRPr lang="zh-TW" altLang="en-US" b="1" dirty="0"/>
          </a:p>
        </p:txBody>
      </p:sp>
      <p:sp>
        <p:nvSpPr>
          <p:cNvPr id="14339"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lnSpc>
                <a:spcPct val="100000"/>
              </a:lnSpc>
              <a:spcBef>
                <a:spcPct val="0"/>
              </a:spcBef>
            </a:pPr>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機器學習</a:t>
            </a:r>
            <a:r>
              <a:rPr lang="en-US" altLang="zh-TW" b="1" dirty="0" smtClean="0"/>
              <a:t>-1</a:t>
            </a:r>
            <a:endParaRPr lang="zh-TW" altLang="en-US" b="1" dirty="0" smtClean="0"/>
          </a:p>
        </p:txBody>
      </p:sp>
      <p:sp>
        <p:nvSpPr>
          <p:cNvPr id="15363"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smtClean="0">
                <a:latin typeface="微軟正黑體" panose="020B0604030504040204" pitchFamily="34" charset="-120"/>
                <a:ea typeface="微軟正黑體" panose="020B0604030504040204" pitchFamily="34" charset="-120"/>
              </a:rPr>
              <a:t>機密等級：密            日期：</a:t>
            </a:r>
            <a:r>
              <a:rPr lang="en-US" altLang="zh-TW" sz="900" u="none" dirty="0" smtClean="0">
                <a:latin typeface="微軟正黑體" panose="020B0604030504040204" pitchFamily="34" charset="-120"/>
                <a:ea typeface="微軟正黑體" panose="020B0604030504040204" pitchFamily="34" charset="-120"/>
              </a:rPr>
              <a:t>2020/07/22</a:t>
            </a:r>
            <a:endParaRPr lang="zh-TW" altLang="en-US" sz="900" u="none" dirty="0" smtClean="0">
              <a:latin typeface="微軟正黑體" panose="020B0604030504040204" pitchFamily="34" charset="-120"/>
              <a:ea typeface="微軟正黑體" panose="020B0604030504040204" pitchFamily="34" charset="-120"/>
            </a:endParaRPr>
          </a:p>
        </p:txBody>
      </p:sp>
      <p:sp>
        <p:nvSpPr>
          <p:cNvPr id="15364" name="文字方塊 6"/>
          <p:cNvSpPr txBox="1">
            <a:spLocks noChangeArrowheads="1"/>
          </p:cNvSpPr>
          <p:nvPr/>
        </p:nvSpPr>
        <p:spPr bwMode="auto">
          <a:xfrm>
            <a:off x="684213" y="4637088"/>
            <a:ext cx="35274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1400" b="1" u="none" dirty="0" smtClean="0">
                <a:solidFill>
                  <a:srgbClr val="00B050"/>
                </a:solidFill>
                <a:latin typeface="微軟正黑體" panose="020B0604030504040204" pitchFamily="34" charset="-120"/>
                <a:ea typeface="微軟正黑體" panose="020B0604030504040204" pitchFamily="34" charset="-120"/>
              </a:rPr>
              <a:t>回歸</a:t>
            </a:r>
            <a:r>
              <a:rPr lang="zh-TW" altLang="en-US" sz="1400" b="1" u="none" dirty="0">
                <a:solidFill>
                  <a:srgbClr val="00B050"/>
                </a:solidFill>
                <a:latin typeface="微軟正黑體" panose="020B0604030504040204" pitchFamily="34" charset="-120"/>
                <a:ea typeface="微軟正黑體" panose="020B0604030504040204" pitchFamily="34" charset="-120"/>
              </a:rPr>
              <a:t>分析 </a:t>
            </a:r>
            <a:r>
              <a:rPr lang="en-US" altLang="zh-TW" sz="1400" b="1" u="none" dirty="0">
                <a:solidFill>
                  <a:srgbClr val="00B050"/>
                </a:solidFill>
                <a:latin typeface="微軟正黑體" panose="020B0604030504040204" pitchFamily="34" charset="-120"/>
                <a:ea typeface="微軟正黑體" panose="020B0604030504040204" pitchFamily="34" charset="-120"/>
              </a:rPr>
              <a:t>(Regression Analysis</a:t>
            </a:r>
            <a:r>
              <a:rPr lang="en-US" altLang="zh-TW" sz="1400" b="1" u="none" dirty="0" smtClean="0">
                <a:solidFill>
                  <a:srgbClr val="00B050"/>
                </a:solidFill>
                <a:latin typeface="微軟正黑體" panose="020B0604030504040204" pitchFamily="34" charset="-120"/>
                <a:ea typeface="微軟正黑體" panose="020B0604030504040204" pitchFamily="34" charset="-120"/>
              </a:rPr>
              <a:t>)</a:t>
            </a:r>
          </a:p>
          <a:p>
            <a:r>
              <a:rPr lang="zh-TW" altLang="en-US" sz="1400" b="1" u="none" dirty="0" smtClean="0">
                <a:solidFill>
                  <a:srgbClr val="00B050"/>
                </a:solidFill>
                <a:latin typeface="微軟正黑體" panose="020B0604030504040204" pitchFamily="34" charset="-120"/>
                <a:ea typeface="微軟正黑體" panose="020B0604030504040204" pitchFamily="34" charset="-120"/>
              </a:rPr>
              <a:t>   </a:t>
            </a:r>
            <a:r>
              <a:rPr lang="en-US" altLang="zh-TW" sz="1400" b="1" u="none" dirty="0" smtClean="0">
                <a:solidFill>
                  <a:srgbClr val="00B050"/>
                </a:solidFill>
                <a:latin typeface="微軟正黑體" panose="020B0604030504040204" pitchFamily="34" charset="-120"/>
                <a:ea typeface="微軟正黑體" panose="020B0604030504040204" pitchFamily="34" charset="-120"/>
              </a:rPr>
              <a:t>-</a:t>
            </a:r>
            <a:r>
              <a:rPr lang="zh-TW" altLang="en-US" sz="1400" b="1" u="none" dirty="0" smtClean="0">
                <a:solidFill>
                  <a:srgbClr val="00B050"/>
                </a:solidFill>
                <a:latin typeface="微軟正黑體" panose="020B0604030504040204" pitchFamily="34" charset="-120"/>
                <a:ea typeface="微軟正黑體" panose="020B0604030504040204" pitchFamily="34" charset="-120"/>
              </a:rPr>
              <a:t>線性回歸</a:t>
            </a:r>
            <a:endParaRPr lang="en-US" altLang="zh-TW" sz="1400" b="1" u="none" dirty="0" smtClean="0">
              <a:solidFill>
                <a:srgbClr val="00B050"/>
              </a:solidFill>
              <a:latin typeface="微軟正黑體" panose="020B0604030504040204" pitchFamily="34" charset="-120"/>
              <a:ea typeface="微軟正黑體" panose="020B0604030504040204" pitchFamily="34" charset="-120"/>
            </a:endParaRPr>
          </a:p>
          <a:p>
            <a:r>
              <a:rPr lang="zh-TW" altLang="en-US" sz="1400" b="1" u="none" dirty="0">
                <a:solidFill>
                  <a:srgbClr val="00B050"/>
                </a:solidFill>
                <a:latin typeface="微軟正黑體" panose="020B0604030504040204" pitchFamily="34" charset="-120"/>
                <a:ea typeface="微軟正黑體" panose="020B0604030504040204" pitchFamily="34" charset="-120"/>
              </a:rPr>
              <a:t>決策樹 </a:t>
            </a:r>
            <a:r>
              <a:rPr lang="en-US" altLang="zh-TW" sz="1400" b="1" u="none" dirty="0">
                <a:solidFill>
                  <a:srgbClr val="00B050"/>
                </a:solidFill>
                <a:latin typeface="微軟正黑體" panose="020B0604030504040204" pitchFamily="34" charset="-120"/>
                <a:ea typeface="微軟正黑體" panose="020B0604030504040204" pitchFamily="34" charset="-120"/>
              </a:rPr>
              <a:t>(Decision Tree</a:t>
            </a:r>
            <a:r>
              <a:rPr lang="en-US" altLang="zh-TW" sz="1400" b="1" u="none" dirty="0" smtClean="0">
                <a:solidFill>
                  <a:srgbClr val="00B050"/>
                </a:solidFill>
                <a:latin typeface="微軟正黑體" panose="020B0604030504040204" pitchFamily="34" charset="-120"/>
                <a:ea typeface="微軟正黑體" panose="020B0604030504040204" pitchFamily="34" charset="-120"/>
              </a:rPr>
              <a:t>)</a:t>
            </a:r>
          </a:p>
          <a:p>
            <a:r>
              <a:rPr lang="zh-TW" altLang="en-US" sz="1400" b="1" u="none" dirty="0">
                <a:solidFill>
                  <a:srgbClr val="00B050"/>
                </a:solidFill>
                <a:latin typeface="微軟正黑體" panose="020B0604030504040204" pitchFamily="34" charset="-120"/>
                <a:ea typeface="微軟正黑體" panose="020B0604030504040204" pitchFamily="34" charset="-120"/>
              </a:rPr>
              <a:t> </a:t>
            </a:r>
            <a:r>
              <a:rPr lang="zh-TW" altLang="en-US" sz="1400" b="1" u="none" dirty="0" smtClean="0">
                <a:solidFill>
                  <a:srgbClr val="00B050"/>
                </a:solidFill>
                <a:latin typeface="微軟正黑體" panose="020B0604030504040204" pitchFamily="34" charset="-120"/>
                <a:ea typeface="微軟正黑體" panose="020B0604030504040204" pitchFamily="34" charset="-120"/>
              </a:rPr>
              <a:t>  </a:t>
            </a:r>
            <a:r>
              <a:rPr lang="en-US" altLang="zh-TW" sz="1400" b="1" u="none" dirty="0" smtClean="0">
                <a:solidFill>
                  <a:srgbClr val="00B050"/>
                </a:solidFill>
                <a:latin typeface="微軟正黑體" panose="020B0604030504040204" pitchFamily="34" charset="-120"/>
                <a:ea typeface="微軟正黑體" panose="020B0604030504040204" pitchFamily="34" charset="-120"/>
              </a:rPr>
              <a:t>-</a:t>
            </a:r>
            <a:r>
              <a:rPr lang="en-US" altLang="zh-TW" sz="1400" b="1" u="none" dirty="0" err="1" smtClean="0">
                <a:solidFill>
                  <a:srgbClr val="00B050"/>
                </a:solidFill>
                <a:latin typeface="微軟正黑體" panose="020B0604030504040204" pitchFamily="34" charset="-120"/>
                <a:ea typeface="微軟正黑體" panose="020B0604030504040204" pitchFamily="34" charset="-120"/>
              </a:rPr>
              <a:t>XGBoost</a:t>
            </a:r>
            <a:endParaRPr lang="en-US" altLang="zh-TW" sz="1400" b="1" u="none" dirty="0">
              <a:solidFill>
                <a:srgbClr val="00B050"/>
              </a:solidFill>
              <a:latin typeface="微軟正黑體" panose="020B0604030504040204" pitchFamily="34" charset="-120"/>
              <a:ea typeface="微軟正黑體" panose="020B0604030504040204" pitchFamily="34" charset="-120"/>
            </a:endParaRPr>
          </a:p>
        </p:txBody>
      </p:sp>
      <p:sp>
        <p:nvSpPr>
          <p:cNvPr id="15365" name="文字方塊 7"/>
          <p:cNvSpPr txBox="1">
            <a:spLocks noChangeArrowheads="1"/>
          </p:cNvSpPr>
          <p:nvPr/>
        </p:nvSpPr>
        <p:spPr bwMode="auto">
          <a:xfrm>
            <a:off x="4788024" y="4637088"/>
            <a:ext cx="395922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1400" b="1" u="none" dirty="0">
                <a:solidFill>
                  <a:srgbClr val="00B050"/>
                </a:solidFill>
                <a:latin typeface="微軟正黑體" panose="020B0604030504040204" pitchFamily="34" charset="-120"/>
                <a:ea typeface="微軟正黑體" panose="020B0604030504040204" pitchFamily="34" charset="-120"/>
              </a:rPr>
              <a:t>群集分析 </a:t>
            </a:r>
            <a:r>
              <a:rPr lang="en-US" altLang="zh-TW" sz="1400" b="1" u="none" dirty="0">
                <a:solidFill>
                  <a:srgbClr val="00B050"/>
                </a:solidFill>
                <a:latin typeface="微軟正黑體" panose="020B0604030504040204" pitchFamily="34" charset="-120"/>
                <a:ea typeface="微軟正黑體" panose="020B0604030504040204" pitchFamily="34" charset="-120"/>
              </a:rPr>
              <a:t>(Cluster Analysis)</a:t>
            </a:r>
          </a:p>
          <a:p>
            <a:r>
              <a:rPr lang="zh-TW" altLang="en-US" sz="1400" b="1" u="none" dirty="0">
                <a:solidFill>
                  <a:srgbClr val="00B050"/>
                </a:solidFill>
                <a:latin typeface="微軟正黑體" panose="020B0604030504040204" pitchFamily="34" charset="-120"/>
                <a:ea typeface="微軟正黑體" panose="020B0604030504040204" pitchFamily="34" charset="-120"/>
              </a:rPr>
              <a:t>主成分分析 </a:t>
            </a:r>
            <a:r>
              <a:rPr lang="en-US" altLang="zh-TW" sz="1400" b="1" u="none" dirty="0">
                <a:solidFill>
                  <a:srgbClr val="00B050"/>
                </a:solidFill>
                <a:latin typeface="微軟正黑體" panose="020B0604030504040204" pitchFamily="34" charset="-120"/>
                <a:ea typeface="微軟正黑體" panose="020B0604030504040204" pitchFamily="34" charset="-120"/>
              </a:rPr>
              <a:t>(Principal Component Analysis)</a:t>
            </a:r>
          </a:p>
          <a:p>
            <a:r>
              <a:rPr lang="zh-TW" altLang="en-US" sz="1400" b="1" u="none" dirty="0">
                <a:solidFill>
                  <a:srgbClr val="00B050"/>
                </a:solidFill>
                <a:latin typeface="微軟正黑體" panose="020B0604030504040204" pitchFamily="34" charset="-120"/>
                <a:ea typeface="微軟正黑體" panose="020B0604030504040204" pitchFamily="34" charset="-120"/>
              </a:rPr>
              <a:t>關聯分析 </a:t>
            </a:r>
            <a:r>
              <a:rPr lang="en-US" altLang="zh-TW" sz="1400" b="1" u="none" dirty="0">
                <a:solidFill>
                  <a:srgbClr val="00B050"/>
                </a:solidFill>
                <a:latin typeface="微軟正黑體" panose="020B0604030504040204" pitchFamily="34" charset="-120"/>
                <a:ea typeface="微軟正黑體" panose="020B0604030504040204" pitchFamily="34" charset="-120"/>
              </a:rPr>
              <a:t>(Association Rule</a:t>
            </a:r>
            <a:r>
              <a:rPr lang="zh-TW" altLang="en-US" sz="1400" b="1" u="none" dirty="0">
                <a:solidFill>
                  <a:srgbClr val="00B050"/>
                </a:solidFill>
                <a:latin typeface="微軟正黑體" panose="020B0604030504040204" pitchFamily="34" charset="-120"/>
                <a:ea typeface="微軟正黑體" panose="020B0604030504040204" pitchFamily="34" charset="-120"/>
              </a:rPr>
              <a:t> </a:t>
            </a:r>
            <a:r>
              <a:rPr lang="en-US" altLang="zh-TW" sz="1400" b="1" u="none" dirty="0">
                <a:solidFill>
                  <a:srgbClr val="00B050"/>
                </a:solidFill>
                <a:latin typeface="微軟正黑體" panose="020B0604030504040204" pitchFamily="34" charset="-120"/>
                <a:ea typeface="微軟正黑體" panose="020B0604030504040204" pitchFamily="34" charset="-120"/>
              </a:rPr>
              <a:t>Analysis</a:t>
            </a:r>
            <a:r>
              <a:rPr lang="en-US" altLang="zh-TW" sz="1400" b="1" u="none" dirty="0" smtClean="0">
                <a:solidFill>
                  <a:srgbClr val="00B050"/>
                </a:solidFill>
                <a:latin typeface="微軟正黑體" panose="020B0604030504040204" pitchFamily="34" charset="-120"/>
                <a:ea typeface="微軟正黑體" panose="020B0604030504040204" pitchFamily="34" charset="-120"/>
              </a:rPr>
              <a:t>)</a:t>
            </a:r>
            <a:endParaRPr lang="en-US" altLang="zh-TW" sz="1400" b="1" u="none" dirty="0">
              <a:solidFill>
                <a:srgbClr val="00B050"/>
              </a:solidFill>
              <a:latin typeface="微軟正黑體" panose="020B0604030504040204" pitchFamily="34" charset="-120"/>
              <a:ea typeface="微軟正黑體" panose="020B0604030504040204" pitchFamily="34" charset="-120"/>
            </a:endParaRPr>
          </a:p>
        </p:txBody>
      </p:sp>
      <p:pic>
        <p:nvPicPr>
          <p:cNvPr id="15366"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054100"/>
            <a:ext cx="2824162"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7"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1054100"/>
            <a:ext cx="2884487"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機器學習</a:t>
            </a:r>
            <a:r>
              <a:rPr lang="en-US" altLang="zh-TW" b="1" dirty="0" smtClean="0"/>
              <a:t>-2</a:t>
            </a:r>
            <a:endParaRPr lang="zh-TW" altLang="en-US" b="1" dirty="0" smtClean="0"/>
          </a:p>
        </p:txBody>
      </p:sp>
      <p:sp>
        <p:nvSpPr>
          <p:cNvPr id="17411"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pic>
        <p:nvPicPr>
          <p:cNvPr id="174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0475" y="1401763"/>
            <a:ext cx="2855913" cy="3421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412875"/>
            <a:ext cx="2735262" cy="3421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414" name="文字方塊 6"/>
          <p:cNvSpPr txBox="1">
            <a:spLocks noChangeArrowheads="1"/>
          </p:cNvSpPr>
          <p:nvPr/>
        </p:nvSpPr>
        <p:spPr bwMode="auto">
          <a:xfrm>
            <a:off x="1016348" y="4935538"/>
            <a:ext cx="3529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1400" b="1" u="none" dirty="0">
                <a:solidFill>
                  <a:srgbClr val="00B050"/>
                </a:solidFill>
                <a:latin typeface="微軟正黑體" panose="020B0604030504040204" pitchFamily="34" charset="-120"/>
                <a:ea typeface="微軟正黑體" panose="020B0604030504040204" pitchFamily="34" charset="-120"/>
              </a:rPr>
              <a:t>自我訓練 </a:t>
            </a:r>
            <a:r>
              <a:rPr lang="en-US" altLang="zh-TW" sz="1400" b="1" u="none" dirty="0">
                <a:solidFill>
                  <a:srgbClr val="00B050"/>
                </a:solidFill>
                <a:latin typeface="微軟正黑體" panose="020B0604030504040204" pitchFamily="34" charset="-120"/>
                <a:ea typeface="微軟正黑體" panose="020B0604030504040204" pitchFamily="34" charset="-120"/>
              </a:rPr>
              <a:t>(self-training)</a:t>
            </a:r>
          </a:p>
        </p:txBody>
      </p:sp>
      <p:sp>
        <p:nvSpPr>
          <p:cNvPr id="17415" name="文字方塊 7"/>
          <p:cNvSpPr txBox="1">
            <a:spLocks noChangeArrowheads="1"/>
          </p:cNvSpPr>
          <p:nvPr/>
        </p:nvSpPr>
        <p:spPr bwMode="auto">
          <a:xfrm>
            <a:off x="4848225" y="4935538"/>
            <a:ext cx="39608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1400" b="1" u="none">
                <a:solidFill>
                  <a:srgbClr val="00B050"/>
                </a:solidFill>
                <a:latin typeface="微軟正黑體" panose="020B0604030504040204" pitchFamily="34" charset="-120"/>
                <a:ea typeface="微軟正黑體" panose="020B0604030504040204" pitchFamily="34" charset="-120"/>
              </a:rPr>
              <a:t>馬可夫決策過程 </a:t>
            </a:r>
            <a:r>
              <a:rPr lang="en-US" altLang="zh-TW" sz="1400" b="1" u="none">
                <a:solidFill>
                  <a:srgbClr val="00B050"/>
                </a:solidFill>
                <a:latin typeface="微軟正黑體" panose="020B0604030504040204" pitchFamily="34" charset="-120"/>
                <a:ea typeface="微軟正黑體" panose="020B0604030504040204" pitchFamily="34" charset="-120"/>
              </a:rPr>
              <a:t>(Markov Decision Process)</a:t>
            </a:r>
          </a:p>
          <a:p>
            <a:r>
              <a:rPr lang="zh-TW" altLang="en-US" sz="1400" b="1" u="none">
                <a:solidFill>
                  <a:srgbClr val="00B050"/>
                </a:solidFill>
                <a:latin typeface="微軟正黑體" panose="020B0604030504040204" pitchFamily="34" charset="-120"/>
                <a:ea typeface="微軟正黑體" panose="020B0604030504040204" pitchFamily="34" charset="-120"/>
              </a:rPr>
              <a:t>多拉桿吃角子老虎機 </a:t>
            </a:r>
            <a:r>
              <a:rPr lang="en-US" altLang="zh-TW" sz="1400" b="1" u="none">
                <a:solidFill>
                  <a:srgbClr val="00B050"/>
                </a:solidFill>
                <a:latin typeface="微軟正黑體" panose="020B0604030504040204" pitchFamily="34" charset="-120"/>
                <a:ea typeface="微軟正黑體" panose="020B0604030504040204" pitchFamily="34" charset="-120"/>
              </a:rPr>
              <a:t>(Multi-armed Bandit)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a:t>
            </a:r>
            <a:r>
              <a:rPr lang="zh-TW" altLang="en-US" b="1" dirty="0" smtClean="0"/>
              <a:t>介紹</a:t>
            </a:r>
            <a:r>
              <a:rPr lang="en-US" altLang="zh-TW" b="1" dirty="0" smtClean="0"/>
              <a:t>-1</a:t>
            </a:r>
            <a:endParaRPr lang="zh-TW" altLang="en-US" b="1" dirty="0" smtClean="0"/>
          </a:p>
        </p:txBody>
      </p:sp>
      <p:sp>
        <p:nvSpPr>
          <p:cNvPr id="19459" name="頁尾版面配置區 3"/>
          <p:cNvSpPr>
            <a:spLocks noGrp="1"/>
          </p:cNvSpPr>
          <p:nvPr>
            <p:ph type="ftr" sz="quarter" idx="11"/>
          </p:nvPr>
        </p:nvSpPr>
        <p:spPr bwMode="auto">
          <a:xfrm>
            <a:off x="593725" y="6226175"/>
            <a:ext cx="6783388" cy="287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smtClean="0">
                <a:latin typeface="微軟正黑體" panose="020B0604030504040204" pitchFamily="34" charset="-120"/>
                <a:ea typeface="微軟正黑體" panose="020B0604030504040204" pitchFamily="34" charset="-120"/>
              </a:rPr>
              <a:t>機密等級：密            日期：</a:t>
            </a:r>
            <a:r>
              <a:rPr lang="en-US" altLang="zh-TW" sz="900" u="none" dirty="0" smtClean="0">
                <a:latin typeface="微軟正黑體" panose="020B0604030504040204" pitchFamily="34" charset="-120"/>
                <a:ea typeface="微軟正黑體" panose="020B0604030504040204" pitchFamily="34" charset="-120"/>
              </a:rPr>
              <a:t>2020/07/22</a:t>
            </a:r>
            <a:endParaRPr lang="zh-TW" altLang="en-US" sz="900" u="none" dirty="0" smtClean="0">
              <a:latin typeface="微軟正黑體" panose="020B0604030504040204" pitchFamily="34" charset="-120"/>
              <a:ea typeface="微軟正黑體" panose="020B0604030504040204" pitchFamily="34" charset="-120"/>
            </a:endParaRPr>
          </a:p>
        </p:txBody>
      </p:sp>
      <p:sp>
        <p:nvSpPr>
          <p:cNvPr id="6" name="內容版面配置區 5"/>
          <p:cNvSpPr txBox="1">
            <a:spLocks/>
          </p:cNvSpPr>
          <p:nvPr/>
        </p:nvSpPr>
        <p:spPr>
          <a:xfrm>
            <a:off x="395288" y="1125538"/>
            <a:ext cx="8229600" cy="5100637"/>
          </a:xfrm>
          <a:prstGeom prst="rect">
            <a:avLst/>
          </a:prstGeom>
        </p:spPr>
        <p:txBody>
          <a:bodyPr>
            <a:normAutofit/>
          </a:bodyPr>
          <a:lstStyle>
            <a:lvl1pPr marL="342900" indent="-342900" algn="l" rtl="0" eaLnBrk="0" fontAlgn="base" hangingPunct="0">
              <a:spcBef>
                <a:spcPct val="20000"/>
              </a:spcBef>
              <a:spcAft>
                <a:spcPct val="0"/>
              </a:spcAft>
              <a:buChar char="•"/>
              <a:defRPr kumimoji="1">
                <a:solidFill>
                  <a:schemeClr val="tx1"/>
                </a:solidFill>
                <a:latin typeface="微軟正黑體" panose="020B0604030504040204" pitchFamily="34" charset="-120"/>
                <a:ea typeface="微軟正黑體" panose="020B0604030504040204" pitchFamily="34" charset="-120"/>
                <a:cs typeface="+mn-cs"/>
              </a:defRPr>
            </a:lvl1pPr>
            <a:lvl2pPr marL="742950" indent="-285750" algn="l" rtl="0" eaLnBrk="0" fontAlgn="base" hangingPunct="0">
              <a:spcBef>
                <a:spcPct val="20000"/>
              </a:spcBef>
              <a:spcAft>
                <a:spcPct val="0"/>
              </a:spcAft>
              <a:buChar char="–"/>
              <a:defRPr kumimoji="1" sz="2800">
                <a:solidFill>
                  <a:schemeClr val="tx1"/>
                </a:solidFill>
                <a:latin typeface="標楷體" pitchFamily="65" charset="-120"/>
                <a:ea typeface="標楷體" pitchFamily="65" charset="-120"/>
              </a:defRPr>
            </a:lvl2pPr>
            <a:lvl3pPr marL="1143000" indent="-228600" algn="l" rtl="0" eaLnBrk="0" fontAlgn="base" hangingPunct="0">
              <a:spcBef>
                <a:spcPct val="20000"/>
              </a:spcBef>
              <a:spcAft>
                <a:spcPct val="0"/>
              </a:spcAft>
              <a:buChar char="•"/>
              <a:defRPr kumimoji="1" sz="2400">
                <a:solidFill>
                  <a:schemeClr val="tx1"/>
                </a:solidFill>
                <a:latin typeface="標楷體" pitchFamily="65" charset="-120"/>
                <a:ea typeface="標楷體" pitchFamily="65" charset="-120"/>
              </a:defRPr>
            </a:lvl3pPr>
            <a:lvl4pPr marL="16002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4pPr>
            <a:lvl5pPr marL="20574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defRPr/>
            </a:pPr>
            <a:r>
              <a:rPr lang="zh-TW" altLang="en-US" sz="1600" u="none" kern="0" dirty="0" smtClean="0"/>
              <a:t>今天想賣房子</a:t>
            </a:r>
            <a:r>
              <a:rPr lang="zh-TW" altLang="en-US" sz="1600" u="none" kern="0" dirty="0"/>
              <a:t>，</a:t>
            </a:r>
            <a:r>
              <a:rPr lang="zh-TW" altLang="en-US" sz="1600" u="none" kern="0" dirty="0" smtClean="0"/>
              <a:t>如何預測房子售價</a:t>
            </a:r>
            <a:r>
              <a:rPr lang="en-US" altLang="zh-TW" sz="1600" u="none" kern="0" dirty="0" smtClean="0"/>
              <a:t>?</a:t>
            </a:r>
          </a:p>
          <a:p>
            <a:pPr>
              <a:defRPr/>
            </a:pPr>
            <a:endParaRPr lang="en-US" altLang="zh-TW" sz="1600" u="none" kern="0" dirty="0"/>
          </a:p>
          <a:p>
            <a:pPr>
              <a:defRPr/>
            </a:pPr>
            <a:endParaRPr lang="en-US" altLang="zh-TW" sz="1600" u="none" kern="0" dirty="0" smtClean="0"/>
          </a:p>
          <a:p>
            <a:pPr>
              <a:defRPr/>
            </a:pPr>
            <a:endParaRPr lang="en-US" altLang="zh-TW" sz="1600" u="none" kern="0" dirty="0"/>
          </a:p>
          <a:p>
            <a:pPr>
              <a:defRPr/>
            </a:pPr>
            <a:endParaRPr lang="en-US" altLang="zh-TW" sz="1600" u="none" kern="0" dirty="0" smtClean="0"/>
          </a:p>
          <a:p>
            <a:pPr>
              <a:defRPr/>
            </a:pPr>
            <a:endParaRPr lang="en-US" altLang="zh-TW" sz="1600" u="none" kern="0" dirty="0"/>
          </a:p>
          <a:p>
            <a:pPr>
              <a:defRPr/>
            </a:pPr>
            <a:endParaRPr lang="en-US" altLang="zh-TW" sz="1600" u="none" kern="0" dirty="0" smtClean="0"/>
          </a:p>
          <a:p>
            <a:pPr>
              <a:defRPr/>
            </a:pPr>
            <a:endParaRPr lang="en-US" altLang="zh-TW" sz="1600" u="none" kern="0" dirty="0"/>
          </a:p>
          <a:p>
            <a:pPr>
              <a:defRPr/>
            </a:pPr>
            <a:endParaRPr lang="en-US" altLang="zh-TW" sz="1600" u="none" kern="0" dirty="0" smtClean="0"/>
          </a:p>
          <a:p>
            <a:pPr>
              <a:defRPr/>
            </a:pPr>
            <a:endParaRPr lang="en-US" altLang="zh-TW" sz="1600" u="none" kern="0" dirty="0"/>
          </a:p>
          <a:p>
            <a:pPr>
              <a:defRPr/>
            </a:pPr>
            <a:endParaRPr lang="en-US" altLang="zh-TW" sz="1600" u="none" kern="0" dirty="0" smtClean="0"/>
          </a:p>
          <a:p>
            <a:pPr>
              <a:defRPr/>
            </a:pPr>
            <a:endParaRPr lang="en-US" altLang="zh-TW" sz="1600" u="none" kern="0" dirty="0"/>
          </a:p>
          <a:p>
            <a:pPr>
              <a:defRPr/>
            </a:pPr>
            <a:endParaRPr lang="en-US" altLang="zh-TW" sz="1600" u="none" kern="0" dirty="0" smtClean="0"/>
          </a:p>
          <a:p>
            <a:pPr>
              <a:defRPr/>
            </a:pPr>
            <a:endParaRPr lang="en-US" altLang="zh-TW" sz="1600" u="none" kern="0" dirty="0"/>
          </a:p>
        </p:txBody>
      </p:sp>
      <p:pic>
        <p:nvPicPr>
          <p:cNvPr id="4" name="圖片 3"/>
          <p:cNvPicPr>
            <a:picLocks noChangeAspect="1"/>
          </p:cNvPicPr>
          <p:nvPr/>
        </p:nvPicPr>
        <p:blipFill>
          <a:blip r:embed="rId3"/>
          <a:stretch>
            <a:fillRect/>
          </a:stretch>
        </p:blipFill>
        <p:spPr>
          <a:xfrm>
            <a:off x="179513" y="1419439"/>
            <a:ext cx="8856984" cy="479006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線性回歸介紹</a:t>
            </a:r>
            <a:r>
              <a:rPr lang="en-US" altLang="zh-TW" b="1" dirty="0" smtClean="0"/>
              <a:t>-2</a:t>
            </a:r>
            <a:endParaRPr lang="zh-TW" altLang="en-US" b="1" dirty="0" smtClean="0"/>
          </a:p>
        </p:txBody>
      </p:sp>
      <p:sp>
        <p:nvSpPr>
          <p:cNvPr id="21507"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依照坪數與成交價可以繪出下面的圖，每一個點代表一間房子的成交</a:t>
            </a:r>
            <a:r>
              <a:rPr lang="zh-TW" altLang="en-US" dirty="0"/>
              <a:t>價</a:t>
            </a:r>
            <a:r>
              <a:rPr lang="zh-TW" altLang="en-US" dirty="0" smtClean="0"/>
              <a:t>。</a:t>
            </a:r>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r>
              <a:rPr lang="en-US" altLang="zh-TW" dirty="0" smtClean="0"/>
              <a:t>X:</a:t>
            </a:r>
            <a:r>
              <a:rPr lang="zh-TW" altLang="en-US" dirty="0" smtClean="0"/>
              <a:t>坪數</a:t>
            </a:r>
            <a:r>
              <a:rPr lang="en-US" altLang="zh-TW" dirty="0" smtClean="0"/>
              <a:t>(</a:t>
            </a:r>
            <a:r>
              <a:rPr lang="zh-TW" altLang="en-US" dirty="0" smtClean="0"/>
              <a:t>特徵值</a:t>
            </a:r>
            <a:r>
              <a:rPr lang="en-US" altLang="zh-TW" dirty="0" smtClean="0"/>
              <a:t>)</a:t>
            </a:r>
          </a:p>
          <a:p>
            <a:r>
              <a:rPr lang="en-US" altLang="zh-TW" dirty="0" smtClean="0"/>
              <a:t>Y:</a:t>
            </a:r>
            <a:r>
              <a:rPr lang="zh-TW" altLang="en-US" dirty="0" smtClean="0"/>
              <a:t>成交</a:t>
            </a:r>
            <a:r>
              <a:rPr lang="zh-TW" altLang="en-US" dirty="0"/>
              <a:t>價</a:t>
            </a:r>
            <a:r>
              <a:rPr lang="en-US" altLang="zh-TW" dirty="0" smtClean="0"/>
              <a:t>(</a:t>
            </a:r>
            <a:r>
              <a:rPr lang="zh-TW" altLang="en-US" dirty="0" smtClean="0"/>
              <a:t>觀察值</a:t>
            </a:r>
            <a:r>
              <a:rPr lang="en-US" altLang="zh-TW" dirty="0" smtClean="0"/>
              <a:t>)</a:t>
            </a:r>
          </a:p>
        </p:txBody>
      </p:sp>
      <p:sp>
        <p:nvSpPr>
          <p:cNvPr id="21508"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a:latin typeface="微軟正黑體" panose="020B0604030504040204" pitchFamily="34" charset="-120"/>
                <a:ea typeface="微軟正黑體" panose="020B0604030504040204" pitchFamily="34" charset="-120"/>
              </a:rPr>
              <a:t>機密等級：密            日期：</a:t>
            </a:r>
            <a:r>
              <a:rPr lang="en-US" altLang="zh-TW" sz="900" u="none" dirty="0">
                <a:latin typeface="微軟正黑體" panose="020B0604030504040204" pitchFamily="34" charset="-120"/>
                <a:ea typeface="微軟正黑體" panose="020B0604030504040204" pitchFamily="34" charset="-120"/>
              </a:rPr>
              <a:t>2020/07/22</a:t>
            </a:r>
            <a:endParaRPr lang="zh-TW" altLang="en-US" sz="900" u="none" dirty="0">
              <a:latin typeface="微軟正黑體" panose="020B0604030504040204" pitchFamily="34" charset="-120"/>
              <a:ea typeface="微軟正黑體" panose="020B0604030504040204" pitchFamily="34" charset="-120"/>
            </a:endParaRPr>
          </a:p>
        </p:txBody>
      </p:sp>
      <p:pic>
        <p:nvPicPr>
          <p:cNvPr id="21509" name="Picture 2" descr="https://ithelp.ithome.com.tw/upload/images/20171220/201074484vcDSGEq6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1846263"/>
            <a:ext cx="5580063" cy="357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預設簡報設計">
  <a:themeElements>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預設簡報設計">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87_預設簡報設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預設簡報設計">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文件" ma:contentTypeID="0x0101002F834950E6E8EC4987003F88DFC9B5CE" ma:contentTypeVersion="" ma:contentTypeDescription="建立新的文件。" ma:contentTypeScope="" ma:versionID="f8649297cceefdfdcd508960509e4249">
  <xsd:schema xmlns:xsd="http://www.w3.org/2001/XMLSchema" xmlns:xs="http://www.w3.org/2001/XMLSchema" xmlns:p="http://schemas.microsoft.com/office/2006/metadata/properties" targetNamespace="http://schemas.microsoft.com/office/2006/metadata/properties" ma:root="true" ma:fieldsID="684b3c36135c6fbac31a56fab451a81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161D03-AEAF-454A-9930-BDD74521DECA}">
  <ds:schemaRefs>
    <ds:schemaRef ds:uri="http://schemas.microsoft.com/sharepoint/v3/contenttype/forms"/>
  </ds:schemaRefs>
</ds:datastoreItem>
</file>

<file path=customXml/itemProps2.xml><?xml version="1.0" encoding="utf-8"?>
<ds:datastoreItem xmlns:ds="http://schemas.openxmlformats.org/officeDocument/2006/customXml" ds:itemID="{2644028D-06C8-4BE5-961F-162173EF2CF0}">
  <ds:schemaRefs>
    <ds:schemaRef ds:uri="http://schemas.microsoft.com/office/2006/documentManagement/types"/>
    <ds:schemaRef ds:uri="http://purl.org/dc/elements/1.1/"/>
    <ds:schemaRef ds:uri="http://purl.org/dc/terms/"/>
    <ds:schemaRef ds:uri="http://schemas.openxmlformats.org/package/2006/metadata/core-properties"/>
    <ds:schemaRef ds:uri="http://www.w3.org/XML/1998/namespace"/>
    <ds:schemaRef ds:uri="http://purl.org/dc/dcmitype/"/>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DAA5427F-1FCE-4ABC-BDEE-5B390CA541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4086</TotalTime>
  <Words>3237</Words>
  <Application>Microsoft Office PowerPoint</Application>
  <PresentationFormat>自訂</PresentationFormat>
  <Paragraphs>672</Paragraphs>
  <Slides>42</Slides>
  <Notes>19</Notes>
  <HiddenSlides>0</HiddenSlides>
  <MMClips>0</MMClips>
  <ScaleCrop>false</ScaleCrop>
  <HeadingPairs>
    <vt:vector size="6" baseType="variant">
      <vt:variant>
        <vt:lpstr>使用字型</vt:lpstr>
      </vt:variant>
      <vt:variant>
        <vt:i4>10</vt:i4>
      </vt:variant>
      <vt:variant>
        <vt:lpstr>佈景主題</vt:lpstr>
      </vt:variant>
      <vt:variant>
        <vt:i4>2</vt:i4>
      </vt:variant>
      <vt:variant>
        <vt:lpstr>投影片標題</vt:lpstr>
      </vt:variant>
      <vt:variant>
        <vt:i4>42</vt:i4>
      </vt:variant>
    </vt:vector>
  </HeadingPairs>
  <TitlesOfParts>
    <vt:vector size="54" baseType="lpstr">
      <vt:lpstr>Aharoni</vt:lpstr>
      <vt:lpstr>Arial Unicode MS</vt:lpstr>
      <vt:lpstr>微軟正黑體</vt:lpstr>
      <vt:lpstr>新細明體</vt:lpstr>
      <vt:lpstr>標楷體</vt:lpstr>
      <vt:lpstr>Arial</vt:lpstr>
      <vt:lpstr>Calibri</vt:lpstr>
      <vt:lpstr>Tahoma</vt:lpstr>
      <vt:lpstr>Times New Roman</vt:lpstr>
      <vt:lpstr>Wingdings</vt:lpstr>
      <vt:lpstr>預設簡報設計</vt:lpstr>
      <vt:lpstr>87_預設簡報設計</vt:lpstr>
      <vt:lpstr>PowerPoint 簡報</vt:lpstr>
      <vt:lpstr>目錄</vt:lpstr>
      <vt:lpstr>PowerPoint 簡報</vt:lpstr>
      <vt:lpstr>研究目的</vt:lpstr>
      <vt:lpstr>PowerPoint 簡報</vt:lpstr>
      <vt:lpstr>機器學習-1</vt:lpstr>
      <vt:lpstr>機器學習-2</vt:lpstr>
      <vt:lpstr>線性回歸介紹-1</vt:lpstr>
      <vt:lpstr>線性回歸介紹-2</vt:lpstr>
      <vt:lpstr>線性回歸介紹-3</vt:lpstr>
      <vt:lpstr>線性回歸介紹-4</vt:lpstr>
      <vt:lpstr>線性回歸介紹-5</vt:lpstr>
      <vt:lpstr>線性回歸介紹-6</vt:lpstr>
      <vt:lpstr>XGBoost介紹-1</vt:lpstr>
      <vt:lpstr>XGBoost介紹-2</vt:lpstr>
      <vt:lpstr>PowerPoint 簡報</vt:lpstr>
      <vt:lpstr>流程圖</vt:lpstr>
      <vt:lpstr>目標</vt:lpstr>
      <vt:lpstr>模型評估指標</vt:lpstr>
      <vt:lpstr>PowerPoint 簡報</vt:lpstr>
      <vt:lpstr>波士頓房價-資料來源</vt:lpstr>
      <vt:lpstr>波士頓房價-特徵值說明</vt:lpstr>
      <vt:lpstr>波士頓房價-資料前處理</vt:lpstr>
      <vt:lpstr>波士頓房價-相關性分析</vt:lpstr>
      <vt:lpstr>波士頓房價-建立與分析模型-1</vt:lpstr>
      <vt:lpstr>波士頓房價-建立與分析模型-2</vt:lpstr>
      <vt:lpstr>波士頓房價-顯示預測值&amp;上傳結果</vt:lpstr>
      <vt:lpstr>PowerPoint 簡報</vt:lpstr>
      <vt:lpstr>放款資料-資料來源</vt:lpstr>
      <vt:lpstr>放款資料-特徵值說明</vt:lpstr>
      <vt:lpstr>放款資料-資料前處理</vt:lpstr>
      <vt:lpstr>放款資料-相關性分析</vt:lpstr>
      <vt:lpstr>放款資料-建立與分析模型-1</vt:lpstr>
      <vt:lpstr>放款資料-建立與分析模型-2</vt:lpstr>
      <vt:lpstr>放款資料-建立與分析模型-3</vt:lpstr>
      <vt:lpstr>放款資料-預測資料</vt:lpstr>
      <vt:lpstr>PowerPoint 簡報</vt:lpstr>
      <vt:lpstr>波士頓房價vs放款資料</vt:lpstr>
      <vt:lpstr>總結</vt:lpstr>
      <vt:lpstr>PowerPoint 簡報</vt:lpstr>
      <vt:lpstr>未來展望</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洪杏鎮  經理</dc:creator>
  <cp:lastModifiedBy>林清河</cp:lastModifiedBy>
  <cp:revision>295</cp:revision>
  <dcterms:created xsi:type="dcterms:W3CDTF">2006-01-17T02:14:02Z</dcterms:created>
  <dcterms:modified xsi:type="dcterms:W3CDTF">2020-07-21T05:47:49Z</dcterms:modified>
</cp:coreProperties>
</file>