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6" r:id="rId10"/>
    <p:sldId id="262" r:id="rId11"/>
    <p:sldId id="263" r:id="rId12"/>
    <p:sldId id="267" r:id="rId13"/>
  </p:sldIdLst>
  <p:sldSz cx="12192000" cy="6858000"/>
  <p:notesSz cx="6784975" cy="9906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7020" autoAdjust="0"/>
  </p:normalViewPr>
  <p:slideViewPr>
    <p:cSldViewPr snapToGrid="0">
      <p:cViewPr varScale="1">
        <p:scale>
          <a:sx n="100" d="100"/>
          <a:sy n="100" d="100"/>
        </p:scale>
        <p:origin x="-990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96A5E-44A9-4587-A04A-586DA67985D6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3249" y="9408981"/>
            <a:ext cx="2940156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97D28-30E8-4248-B3B5-3C80BF6D71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29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A0A92-6E47-4F5F-850B-876FDE159DEF}" type="datetimeFigureOut">
              <a:rPr lang="zh-TW" altLang="en-US" smtClean="0"/>
              <a:t>2019/11/11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8498" y="4767262"/>
            <a:ext cx="5427980" cy="3900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3249" y="9408981"/>
            <a:ext cx="2940156" cy="49701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41488-7ADE-45A6-90A7-D2897FA39F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380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565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6141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825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241488-7ADE-45A6-90A7-D2897FA39F6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58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28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3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3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7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9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4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7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1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76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11/11/2019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79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3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11/11/2019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Real-Time Monitoring System Base On OPC UA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學生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林清河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指導教授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黃士嘉 老師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授課老師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李宗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演 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師</a:t>
            </a:r>
          </a:p>
        </p:txBody>
      </p:sp>
    </p:spTree>
    <p:extLst>
      <p:ext uri="{BB962C8B-B14F-4D97-AF65-F5344CB8AC3E}">
        <p14:creationId xmlns:p14="http://schemas.microsoft.com/office/powerpoint/2010/main" val="36752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Considering the upgrade cost of the machine and the flexibility of the equipment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expansion, we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propose the "OPC-based UA machine information monitoring system"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Design a system to read the sensor and machine information.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display machine information via the web and app.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Need to be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customized.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Improve the ability of traditional manufacturing information integration.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7803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W. K and M. S, “Standalone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OPC UA Wrapper for Industrial Monitoring and Control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Systems,”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6, pp. 36557-36570, Jul. 2018.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K. Kim, Y. J. </a:t>
            </a:r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J. C. Na, “Design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unidirectional security gateway system for secure monitoring of OPC-UA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data,” in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Proc. ICTC.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Korea, Oct. 2017.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 G, J. P, F. Palm, “RESTful Industrial Communication With OPC UA,” </a:t>
            </a:r>
            <a:r>
              <a:rPr lang="en-US" altLang="zh-TW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Industrial Informatics,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vol. 12, pp.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1832-1841, Feb. 2016.</a:t>
            </a:r>
          </a:p>
        </p:txBody>
      </p:sp>
    </p:spTree>
    <p:extLst>
      <p:ext uri="{BB962C8B-B14F-4D97-AF65-F5344CB8AC3E}">
        <p14:creationId xmlns:p14="http://schemas.microsoft.com/office/powerpoint/2010/main" val="138606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TW" sz="7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zh-TW" altLang="en-US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3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9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Assist in Upgrading Industries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Towards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Industry 4.0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:Smart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Manufacturing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It’s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very difficult to replace the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new machine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Cost too high.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Collecting Machine Data.</a:t>
            </a:r>
          </a:p>
          <a:p>
            <a:pPr lvl="1"/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 sensor. </a:t>
            </a: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 the existing information of the machine and add the ability to share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 for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traditional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machine. </a:t>
            </a:r>
            <a:endParaRPr lang="en-US" altLang="zh-TW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industrial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communication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standard: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OPC UA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protocol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develop a system with data collection and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monitoring. </a:t>
            </a:r>
          </a:p>
          <a:p>
            <a:pPr lvl="1"/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Transfer data to server use 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wifi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</a:t>
            </a:r>
            <a:r>
              <a:rPr lang="en-US" altLang="zh-TW" sz="2600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luetooth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/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Display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monitoring data by web and app.</a:t>
            </a:r>
            <a:endParaRPr lang="zh-TW" altLang="en-US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96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Introduction(con.)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 a monitoring system with cross-platform and unified communication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standards.</a:t>
            </a:r>
          </a:p>
          <a:p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Single board computer as external sensor </a:t>
            </a:r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Low-cost.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Expandability.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Break through the limited of factory space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sz="2600" dirty="0" smtClea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600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OPC UA advantage: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achine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 machine communication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protocol.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Focus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 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data collection and 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control.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Open, Cross-platform, SOA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Robust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security.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 Connect: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Manufacturing standard.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Lightweight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Open,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Flexible protocol.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Read-only.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OPC: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tandards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and specifications for industrial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telecommunication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process control and manufacturing automation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applications.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Base on Microsoft.</a:t>
            </a:r>
          </a:p>
          <a:p>
            <a:r>
              <a:rPr lang="en-US" altLang="zh-TW" dirty="0" err="1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MTConnect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-OPC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UA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Communicate with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other.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Including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advantages of both, but it’s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difficulties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implementation.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127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Work(con.)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841174"/>
              </p:ext>
            </p:extLst>
          </p:nvPr>
        </p:nvGraphicFramePr>
        <p:xfrm>
          <a:off x="1530111" y="1898316"/>
          <a:ext cx="8704753" cy="46771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9342">
                  <a:extLst>
                    <a:ext uri="{9D8B030D-6E8A-4147-A177-3AD203B41FA5}">
                      <a16:colId xmlns="" xmlns:a16="http://schemas.microsoft.com/office/drawing/2014/main" val="2920368674"/>
                    </a:ext>
                  </a:extLst>
                </a:gridCol>
                <a:gridCol w="1540042">
                  <a:extLst>
                    <a:ext uri="{9D8B030D-6E8A-4147-A177-3AD203B41FA5}">
                      <a16:colId xmlns="" xmlns:a16="http://schemas.microsoft.com/office/drawing/2014/main" val="3881534218"/>
                    </a:ext>
                  </a:extLst>
                </a:gridCol>
                <a:gridCol w="2021306">
                  <a:extLst>
                    <a:ext uri="{9D8B030D-6E8A-4147-A177-3AD203B41FA5}">
                      <a16:colId xmlns="" xmlns:a16="http://schemas.microsoft.com/office/drawing/2014/main" val="4114780468"/>
                    </a:ext>
                  </a:extLst>
                </a:gridCol>
                <a:gridCol w="2092274">
                  <a:extLst>
                    <a:ext uri="{9D8B030D-6E8A-4147-A177-3AD203B41FA5}">
                      <a16:colId xmlns="" xmlns:a16="http://schemas.microsoft.com/office/drawing/2014/main" val="1611189798"/>
                    </a:ext>
                  </a:extLst>
                </a:gridCol>
                <a:gridCol w="1741789">
                  <a:extLst>
                    <a:ext uri="{9D8B030D-6E8A-4147-A177-3AD203B41FA5}">
                      <a16:colId xmlns="" xmlns:a16="http://schemas.microsoft.com/office/drawing/2014/main" val="4120165768"/>
                    </a:ext>
                  </a:extLst>
                </a:gridCol>
              </a:tblGrid>
              <a:tr h="66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MTConnect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OPC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OPC UA 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MTConnect</a:t>
                      </a: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-OPC UA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7103563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Transport format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XML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binary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698880496"/>
                  </a:ext>
                </a:extLst>
              </a:tr>
              <a:tr h="66218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b="0" i="0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communication  </a:t>
                      </a:r>
                      <a:r>
                        <a:rPr lang="en-US" altLang="zh-TW" sz="2000" b="0" i="0" kern="1200" dirty="0" err="1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protocal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HTTP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Web Service</a:t>
                      </a: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、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TCP</a:t>
                      </a:r>
                      <a:endParaRPr lang="zh-TW" sz="2000" kern="10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529843316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complexity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Medium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77730682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security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756121212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write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080252995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Cross-platform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alt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No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Yes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20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286811203"/>
                  </a:ext>
                </a:extLst>
              </a:tr>
              <a:tr h="3310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interoperability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Low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2000" kern="100" dirty="0" smtClean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High</a:t>
                      </a:r>
                      <a:endParaRPr lang="zh-TW" sz="20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="" xmlns:a16="http://schemas.microsoft.com/office/drawing/2014/main" val="3103053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and Design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76398" y="2641602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714" y="3874642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35740" y="2647721"/>
            <a:ext cx="4005943" cy="234248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 UA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69569" y="4335570"/>
            <a:ext cx="3294743" cy="447903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42140" y="3306076"/>
            <a:ext cx="760206" cy="8176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I/0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358140" y="3306076"/>
            <a:ext cx="957943" cy="817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91855" y="3306076"/>
            <a:ext cx="972457" cy="8176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9795" y="3544770"/>
            <a:ext cx="1087948" cy="5225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355743" y="3874642"/>
            <a:ext cx="1009367" cy="66754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348083" y="2196671"/>
            <a:ext cx="1850885" cy="16093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OPC UA Client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94553" y="2656118"/>
            <a:ext cx="957943" cy="8176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/>
          <p:cNvCxnSpPr>
            <a:stCxn id="4" idx="3"/>
            <a:endCxn id="8" idx="1"/>
          </p:cNvCxnSpPr>
          <p:nvPr/>
        </p:nvCxnSpPr>
        <p:spPr>
          <a:xfrm>
            <a:off x="2823027" y="2946402"/>
            <a:ext cx="1519113" cy="7685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11" idx="3"/>
            <a:endCxn id="12" idx="1"/>
          </p:cNvCxnSpPr>
          <p:nvPr/>
        </p:nvCxnSpPr>
        <p:spPr>
          <a:xfrm>
            <a:off x="1847743" y="3806027"/>
            <a:ext cx="508000" cy="402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stCxn id="12" idx="3"/>
          </p:cNvCxnSpPr>
          <p:nvPr/>
        </p:nvCxnSpPr>
        <p:spPr>
          <a:xfrm flipV="1">
            <a:off x="3365110" y="3874642"/>
            <a:ext cx="996515" cy="333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8700209" y="4208414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645438" y="2760161"/>
            <a:ext cx="1146629" cy="609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endParaRPr lang="zh-TW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單箭頭接點 19"/>
          <p:cNvCxnSpPr>
            <a:stCxn id="14" idx="3"/>
            <a:endCxn id="19" idx="1"/>
          </p:cNvCxnSpPr>
          <p:nvPr/>
        </p:nvCxnSpPr>
        <p:spPr>
          <a:xfrm>
            <a:off x="9752496" y="3064961"/>
            <a:ext cx="89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10" idx="3"/>
            <a:endCxn id="14" idx="1"/>
          </p:cNvCxnSpPr>
          <p:nvPr/>
        </p:nvCxnSpPr>
        <p:spPr>
          <a:xfrm flipV="1">
            <a:off x="7564312" y="3064961"/>
            <a:ext cx="1230241" cy="649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18" idx="1"/>
          </p:cNvCxnSpPr>
          <p:nvPr/>
        </p:nvCxnSpPr>
        <p:spPr>
          <a:xfrm>
            <a:off x="7564312" y="3714919"/>
            <a:ext cx="1135897" cy="79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existing way :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only see the current information,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and historical data cannot be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known.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Unable to monitor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instantly.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754" y="3070389"/>
            <a:ext cx="2486025" cy="282892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45" y="4002913"/>
            <a:ext cx="1590675" cy="159067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0973" y="4260089"/>
            <a:ext cx="17621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50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Use OPC UA: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 time monitor factory information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See the history data.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show wrong message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Real-time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Transmission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One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sensor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:12-14 time/s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About 280KB each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</a:t>
            </a:r>
          </a:p>
          <a:p>
            <a:pPr lvl="1"/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Total:3.3-3.9Mbps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Bluetooth transmission 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speed:24Mbps</a:t>
            </a:r>
          </a:p>
          <a:p>
            <a:pPr lvl="1"/>
            <a:r>
              <a:rPr lang="en-US" altLang="zh-TW" dirty="0"/>
              <a:t>achieves </a:t>
            </a:r>
            <a:r>
              <a:rPr lang="en-US" altLang="zh-TW" dirty="0" smtClean="0"/>
              <a:t>purpose of real time monitor</a:t>
            </a:r>
            <a: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/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7082972" y="1943781"/>
            <a:ext cx="4118427" cy="4115026"/>
            <a:chOff x="5109029" y="1690688"/>
            <a:chExt cx="4118427" cy="4115026"/>
          </a:xfrm>
        </p:grpSpPr>
        <p:sp>
          <p:nvSpPr>
            <p:cNvPr id="12" name="矩形 11"/>
            <p:cNvSpPr/>
            <p:nvPr/>
          </p:nvSpPr>
          <p:spPr>
            <a:xfrm>
              <a:off x="5109029" y="1690688"/>
              <a:ext cx="4118427" cy="411502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642428" y="3319063"/>
              <a:ext cx="1146629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Browser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593396" y="1993500"/>
              <a:ext cx="114662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Monitor Screen</a:t>
              </a:r>
              <a:endParaRPr lang="zh-TW" altLang="en-US" dirty="0"/>
            </a:p>
          </p:txBody>
        </p:sp>
        <p:sp>
          <p:nvSpPr>
            <p:cNvPr id="8" name="矩形 7"/>
            <p:cNvSpPr/>
            <p:nvPr/>
          </p:nvSpPr>
          <p:spPr>
            <a:xfrm>
              <a:off x="7928853" y="1969466"/>
              <a:ext cx="997291" cy="6336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Yield</a:t>
              </a:r>
              <a:endParaRPr lang="zh-TW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450183" y="4483030"/>
              <a:ext cx="1531118" cy="7491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Historical production report</a:t>
              </a:r>
              <a:endParaRPr lang="zh-TW" altLang="en-US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5257939" y="2019613"/>
              <a:ext cx="1146629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Real-Time</a:t>
              </a:r>
            </a:p>
            <a:p>
              <a:pPr algn="ctr"/>
              <a:r>
                <a:rPr lang="en-US" altLang="zh-TW" dirty="0" smtClean="0"/>
                <a:t>Information</a:t>
              </a:r>
              <a:endParaRPr lang="zh-TW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278914" y="3300635"/>
              <a:ext cx="1146629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APP</a:t>
              </a:r>
              <a:endParaRPr lang="zh-TW" alt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542264" y="4543960"/>
              <a:ext cx="885234" cy="6272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Alarm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46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1476</TotalTime>
  <Words>586</Words>
  <Application>Microsoft Office PowerPoint</Application>
  <PresentationFormat>自訂</PresentationFormat>
  <Paragraphs>140</Paragraphs>
  <Slides>12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3" baseType="lpstr">
      <vt:lpstr>Office 佈景主題</vt:lpstr>
      <vt:lpstr>Machine Real-Time Monitoring System Base On OPC UA</vt:lpstr>
      <vt:lpstr>Outline</vt:lpstr>
      <vt:lpstr>Introduction</vt:lpstr>
      <vt:lpstr>Introduction(con.)</vt:lpstr>
      <vt:lpstr>Related Work</vt:lpstr>
      <vt:lpstr>Related Work(con.)</vt:lpstr>
      <vt:lpstr>System Architecture and Design</vt:lpstr>
      <vt:lpstr>Experimental Results</vt:lpstr>
      <vt:lpstr>Experimental Results</vt:lpstr>
      <vt:lpstr>Conclusion</vt:lpstr>
      <vt:lpstr>Reference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林清河</cp:lastModifiedBy>
  <cp:revision>59</cp:revision>
  <cp:lastPrinted>2019-11-11T08:28:34Z</cp:lastPrinted>
  <dcterms:created xsi:type="dcterms:W3CDTF">2019-10-29T10:49:11Z</dcterms:created>
  <dcterms:modified xsi:type="dcterms:W3CDTF">2019-11-11T09:27:04Z</dcterms:modified>
</cp:coreProperties>
</file>