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notesMasterIdLst>
    <p:notesMasterId r:id="rId17"/>
  </p:notesMasterIdLst>
  <p:sldIdLst>
    <p:sldId id="256" r:id="rId2"/>
    <p:sldId id="257" r:id="rId3"/>
    <p:sldId id="258" r:id="rId4"/>
    <p:sldId id="273" r:id="rId5"/>
    <p:sldId id="282" r:id="rId6"/>
    <p:sldId id="274" r:id="rId7"/>
    <p:sldId id="276" r:id="rId8"/>
    <p:sldId id="275" r:id="rId9"/>
    <p:sldId id="277" r:id="rId10"/>
    <p:sldId id="278" r:id="rId11"/>
    <p:sldId id="279" r:id="rId12"/>
    <p:sldId id="280" r:id="rId13"/>
    <p:sldId id="281" r:id="rId14"/>
    <p:sldId id="283"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03" autoAdjust="0"/>
    <p:restoredTop sz="77331" autoAdjust="0"/>
  </p:normalViewPr>
  <p:slideViewPr>
    <p:cSldViewPr snapToGrid="0">
      <p:cViewPr varScale="1">
        <p:scale>
          <a:sx n="53" d="100"/>
          <a:sy n="53" d="100"/>
        </p:scale>
        <p:origin x="149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20FC0F-5BFB-41EC-AD6B-01BE8275B2D7}" type="datetimeFigureOut">
              <a:rPr lang="zh-TW" altLang="en-US" smtClean="0"/>
              <a:t>2019/6/3</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DBF1EC-E7C4-494E-B48B-0EF61BABF824}" type="slidenum">
              <a:rPr lang="zh-TW" altLang="en-US" smtClean="0"/>
              <a:t>‹#›</a:t>
            </a:fld>
            <a:endParaRPr lang="zh-TW" altLang="en-US"/>
          </a:p>
        </p:txBody>
      </p:sp>
    </p:spTree>
    <p:extLst>
      <p:ext uri="{BB962C8B-B14F-4D97-AF65-F5344CB8AC3E}">
        <p14:creationId xmlns:p14="http://schemas.microsoft.com/office/powerpoint/2010/main" val="1470605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無線網絡已廣泛應用於民用和軍用領域，成為我們日常生活中不可或缺的一部分。人們非常依賴無線網絡來傳輸重要</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私人信息，例如信用卡信息，能源定價，電子健康數據，命令和控制消息。</a:t>
            </a:r>
            <a:endParaRPr lang="zh-TW" altLang="en-US" dirty="0"/>
          </a:p>
        </p:txBody>
      </p:sp>
      <p:sp>
        <p:nvSpPr>
          <p:cNvPr id="4" name="投影片編號版面配置區 3"/>
          <p:cNvSpPr>
            <a:spLocks noGrp="1"/>
          </p:cNvSpPr>
          <p:nvPr>
            <p:ph type="sldNum" sz="quarter" idx="10"/>
          </p:nvPr>
        </p:nvSpPr>
        <p:spPr/>
        <p:txBody>
          <a:bodyPr/>
          <a:lstStyle/>
          <a:p>
            <a:fld id="{9ADBF1EC-E7C4-494E-B48B-0EF61BABF824}" type="slidenum">
              <a:rPr lang="zh-TW" altLang="en-US" smtClean="0"/>
              <a:t>3</a:t>
            </a:fld>
            <a:endParaRPr lang="zh-TW" altLang="en-US"/>
          </a:p>
        </p:txBody>
      </p:sp>
    </p:spTree>
    <p:extLst>
      <p:ext uri="{BB962C8B-B14F-4D97-AF65-F5344CB8AC3E}">
        <p14:creationId xmlns:p14="http://schemas.microsoft.com/office/powerpoint/2010/main" val="1571870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dirty="0" smtClean="0">
                <a:latin typeface="Times New Roman" panose="02020603050405020304" pitchFamily="18" charset="0"/>
                <a:ea typeface="標楷體" panose="03000509000000000000" pitchFamily="65" charset="-120"/>
                <a:cs typeface="Times New Roman" panose="02020603050405020304" pitchFamily="18" charset="0"/>
              </a:rPr>
              <a:t>LDPC:</a:t>
            </a:r>
            <a:r>
              <a:rPr lang="zh-TW" altLang="en-US" sz="1200" dirty="0" smtClean="0">
                <a:latin typeface="Times New Roman" panose="02020603050405020304" pitchFamily="18" charset="0"/>
                <a:ea typeface="標楷體" panose="03000509000000000000" pitchFamily="65" charset="-120"/>
                <a:cs typeface="Times New Roman" panose="02020603050405020304" pitchFamily="18" charset="0"/>
              </a:rPr>
              <a:t>高通</a:t>
            </a:r>
            <a:endParaRPr lang="en-US" altLang="zh-TW" sz="1200" dirty="0" smtClean="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sz="1200" b="0" i="0" kern="1200" dirty="0" smtClean="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Polar code:</a:t>
            </a:r>
            <a:r>
              <a:rPr lang="zh-TW" altLang="en-US" sz="1200" b="0" i="0" kern="1200" dirty="0" smtClean="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華為</a:t>
            </a:r>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頻寬足夠寬，即使信道非常嘈雜也 能進行可靠傳輸</a:t>
            </a:r>
            <a:r>
              <a:rPr lang="zh-TW" altLang="en-US" dirty="0" smtClean="0"/>
              <a:t/>
            </a:r>
            <a:br>
              <a:rPr lang="zh-TW" altLang="en-US" dirty="0" smtClean="0"/>
            </a:br>
            <a:r>
              <a:rPr lang="zh-TW" altLang="en-US" sz="1200" b="0" i="0" kern="1200" dirty="0" smtClean="0">
                <a:solidFill>
                  <a:schemeClr val="tx1"/>
                </a:solidFill>
                <a:effectLst/>
                <a:latin typeface="+mn-lt"/>
                <a:ea typeface="+mn-ea"/>
                <a:cs typeface="+mn-cs"/>
              </a:rPr>
              <a:t>要提高系統容量，在信噪比無法再提高的情況下，可以 增大信道帶寬來提高系統容量，即用頻帶換取信噪比，這就是擴頻通信的基本原理。</a:t>
            </a:r>
            <a:r>
              <a:rPr lang="zh-TW" altLang="en-US" dirty="0" smtClean="0"/>
              <a:t/>
            </a:r>
            <a:br>
              <a:rPr lang="zh-TW" altLang="en-US" dirty="0" smtClean="0"/>
            </a:br>
            <a:r>
              <a:rPr lang="zh-TW" altLang="en-US" dirty="0" smtClean="0"/>
              <a:t/>
            </a:r>
            <a:br>
              <a:rPr lang="zh-TW" altLang="en-US" dirty="0" smtClean="0"/>
            </a:br>
            <a:r>
              <a:rPr lang="zh-TW" altLang="en-US" dirty="0" smtClean="0"/>
              <a:t/>
            </a:r>
            <a:br>
              <a:rPr lang="zh-TW" altLang="en-US" dirty="0" smtClean="0"/>
            </a:br>
            <a:endParaRPr lang="zh-TW" altLang="en-US" dirty="0"/>
          </a:p>
        </p:txBody>
      </p:sp>
      <p:sp>
        <p:nvSpPr>
          <p:cNvPr id="4" name="投影片編號版面配置區 3"/>
          <p:cNvSpPr>
            <a:spLocks noGrp="1"/>
          </p:cNvSpPr>
          <p:nvPr>
            <p:ph type="sldNum" sz="quarter" idx="10"/>
          </p:nvPr>
        </p:nvSpPr>
        <p:spPr/>
        <p:txBody>
          <a:bodyPr/>
          <a:lstStyle/>
          <a:p>
            <a:fld id="{9ADBF1EC-E7C4-494E-B48B-0EF61BABF824}" type="slidenum">
              <a:rPr lang="zh-TW" altLang="en-US" smtClean="0"/>
              <a:t>5</a:t>
            </a:fld>
            <a:endParaRPr lang="zh-TW" altLang="en-US"/>
          </a:p>
        </p:txBody>
      </p:sp>
    </p:spTree>
    <p:extLst>
      <p:ext uri="{BB962C8B-B14F-4D97-AF65-F5344CB8AC3E}">
        <p14:creationId xmlns:p14="http://schemas.microsoft.com/office/powerpoint/2010/main" val="1202625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C8018ACA-FB63-4E1C-B1A9-11B6566FDAEA}" type="datetime1">
              <a:rPr lang="zh-TW" altLang="en-US" smtClean="0"/>
              <a:t>2019/6/3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35E806C-2CC7-4C48-835D-BC478D10B692}"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0739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C64222DF-BD6E-4ADF-8712-A8B2F1233E83}" type="datetime1">
              <a:rPr lang="zh-TW" altLang="en-US" smtClean="0"/>
              <a:t>2019/6/3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35E806C-2CC7-4C48-835D-BC478D10B692}" type="slidenum">
              <a:rPr lang="zh-TW" altLang="en-US" smtClean="0"/>
              <a:t>‹#›</a:t>
            </a:fld>
            <a:endParaRPr lang="zh-TW" altLang="en-US"/>
          </a:p>
        </p:txBody>
      </p:sp>
    </p:spTree>
    <p:extLst>
      <p:ext uri="{BB962C8B-B14F-4D97-AF65-F5344CB8AC3E}">
        <p14:creationId xmlns:p14="http://schemas.microsoft.com/office/powerpoint/2010/main" val="3788946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8EDEC04A-3B34-418E-BEE7-66699B218F95}" type="datetime1">
              <a:rPr lang="zh-TW" altLang="en-US" smtClean="0"/>
              <a:t>2019/6/3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35E806C-2CC7-4C48-835D-BC478D10B692}" type="slidenum">
              <a:rPr lang="zh-TW" altLang="en-US" smtClean="0"/>
              <a:t>‹#›</a:t>
            </a:fld>
            <a:endParaRPr lang="zh-TW" altLang="en-US"/>
          </a:p>
        </p:txBody>
      </p:sp>
    </p:spTree>
    <p:extLst>
      <p:ext uri="{BB962C8B-B14F-4D97-AF65-F5344CB8AC3E}">
        <p14:creationId xmlns:p14="http://schemas.microsoft.com/office/powerpoint/2010/main" val="3916050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91916241-FC54-4D6B-A390-CCB62E186FDE}" type="datetime1">
              <a:rPr lang="zh-TW" altLang="en-US" smtClean="0"/>
              <a:t>2019/6/3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35E806C-2CC7-4C48-835D-BC478D10B692}" type="slidenum">
              <a:rPr lang="zh-TW" altLang="en-US" smtClean="0"/>
              <a:t>‹#›</a:t>
            </a:fld>
            <a:endParaRPr lang="zh-TW" altLang="en-US"/>
          </a:p>
        </p:txBody>
      </p:sp>
    </p:spTree>
    <p:extLst>
      <p:ext uri="{BB962C8B-B14F-4D97-AF65-F5344CB8AC3E}">
        <p14:creationId xmlns:p14="http://schemas.microsoft.com/office/powerpoint/2010/main" val="1527779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81946BB4-7430-4254-84C7-36EB0BC5E848}" type="datetime1">
              <a:rPr lang="zh-TW" altLang="en-US" smtClean="0"/>
              <a:t>2019/6/3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35E806C-2CC7-4C48-835D-BC478D10B692}"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6859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727E5E77-8571-452F-A9E3-B41B88FF2AE8}" type="datetime1">
              <a:rPr lang="zh-TW" altLang="en-US" smtClean="0"/>
              <a:t>2019/6/3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35E806C-2CC7-4C48-835D-BC478D10B692}" type="slidenum">
              <a:rPr lang="zh-TW" altLang="en-US" smtClean="0"/>
              <a:t>‹#›</a:t>
            </a:fld>
            <a:endParaRPr lang="zh-TW" altLang="en-US"/>
          </a:p>
        </p:txBody>
      </p:sp>
    </p:spTree>
    <p:extLst>
      <p:ext uri="{BB962C8B-B14F-4D97-AF65-F5344CB8AC3E}">
        <p14:creationId xmlns:p14="http://schemas.microsoft.com/office/powerpoint/2010/main" val="3690818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097280" y="2582334"/>
            <a:ext cx="4937760" cy="33782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217920" y="2582334"/>
            <a:ext cx="4937760" cy="33782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93F0C0F5-E431-4767-A922-A37D1BE449C7}" type="datetime1">
              <a:rPr lang="zh-TW" altLang="en-US" smtClean="0"/>
              <a:t>2019/6/3</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135E806C-2CC7-4C48-835D-BC478D10B692}" type="slidenum">
              <a:rPr lang="zh-TW" altLang="en-US" smtClean="0"/>
              <a:t>‹#›</a:t>
            </a:fld>
            <a:endParaRPr lang="zh-TW" altLang="en-US"/>
          </a:p>
        </p:txBody>
      </p:sp>
    </p:spTree>
    <p:extLst>
      <p:ext uri="{BB962C8B-B14F-4D97-AF65-F5344CB8AC3E}">
        <p14:creationId xmlns:p14="http://schemas.microsoft.com/office/powerpoint/2010/main" val="526055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F4F5C535-3333-495B-9D6D-3AD99CC79C79}" type="datetime1">
              <a:rPr lang="zh-TW" altLang="en-US" smtClean="0"/>
              <a:t>2019/6/3</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135E806C-2CC7-4C48-835D-BC478D10B692}" type="slidenum">
              <a:rPr lang="zh-TW" altLang="en-US" smtClean="0"/>
              <a:t>‹#›</a:t>
            </a:fld>
            <a:endParaRPr lang="zh-TW" altLang="en-US"/>
          </a:p>
        </p:txBody>
      </p:sp>
    </p:spTree>
    <p:extLst>
      <p:ext uri="{BB962C8B-B14F-4D97-AF65-F5344CB8AC3E}">
        <p14:creationId xmlns:p14="http://schemas.microsoft.com/office/powerpoint/2010/main" val="1180006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F018D5C-65EC-4B88-BC3A-EA9D2B3643D7}" type="datetime1">
              <a:rPr lang="zh-TW" altLang="en-US" smtClean="0"/>
              <a:t>2019/6/3</a:t>
            </a:fld>
            <a:endParaRPr lang="zh-TW"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TW" altLang="en-US"/>
          </a:p>
        </p:txBody>
      </p:sp>
      <p:sp>
        <p:nvSpPr>
          <p:cNvPr id="9" name="Slide Number Placeholder 8"/>
          <p:cNvSpPr>
            <a:spLocks noGrp="1"/>
          </p:cNvSpPr>
          <p:nvPr>
            <p:ph type="sldNum" sz="quarter" idx="12"/>
          </p:nvPr>
        </p:nvSpPr>
        <p:spPr/>
        <p:txBody>
          <a:bodyPr/>
          <a:lstStyle/>
          <a:p>
            <a:fld id="{135E806C-2CC7-4C48-835D-BC478D10B692}" type="slidenum">
              <a:rPr lang="zh-TW" altLang="en-US" smtClean="0"/>
              <a:t>‹#›</a:t>
            </a:fld>
            <a:endParaRPr lang="zh-TW" altLang="en-US"/>
          </a:p>
        </p:txBody>
      </p:sp>
    </p:spTree>
    <p:extLst>
      <p:ext uri="{BB962C8B-B14F-4D97-AF65-F5344CB8AC3E}">
        <p14:creationId xmlns:p14="http://schemas.microsoft.com/office/powerpoint/2010/main" val="2495091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FF8C00F-A1C3-4327-8E6A-08A091B94834}" type="datetime1">
              <a:rPr lang="zh-TW" altLang="en-US" smtClean="0"/>
              <a:t>2019/6/3</a:t>
            </a:fld>
            <a:endParaRPr lang="zh-TW"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35E806C-2CC7-4C48-835D-BC478D10B692}" type="slidenum">
              <a:rPr lang="zh-TW" altLang="en-US" smtClean="0"/>
              <a:t>‹#›</a:t>
            </a:fld>
            <a:endParaRPr lang="zh-TW" altLang="en-US"/>
          </a:p>
        </p:txBody>
      </p:sp>
    </p:spTree>
    <p:extLst>
      <p:ext uri="{BB962C8B-B14F-4D97-AF65-F5344CB8AC3E}">
        <p14:creationId xmlns:p14="http://schemas.microsoft.com/office/powerpoint/2010/main" val="1746731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2802236D-C96C-48E6-A95A-DF818928E55B}" type="datetime1">
              <a:rPr lang="zh-TW" altLang="en-US" smtClean="0"/>
              <a:t>2019/6/3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35E806C-2CC7-4C48-835D-BC478D10B692}" type="slidenum">
              <a:rPr lang="zh-TW" altLang="en-US" smtClean="0"/>
              <a:t>‹#›</a:t>
            </a:fld>
            <a:endParaRPr lang="zh-TW" altLang="en-US"/>
          </a:p>
        </p:txBody>
      </p:sp>
    </p:spTree>
    <p:extLst>
      <p:ext uri="{BB962C8B-B14F-4D97-AF65-F5344CB8AC3E}">
        <p14:creationId xmlns:p14="http://schemas.microsoft.com/office/powerpoint/2010/main" val="2739950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EBC3E68-7C0F-4F14-B91C-89811F2148A4}" type="datetime1">
              <a:rPr lang="zh-TW" altLang="en-US" smtClean="0"/>
              <a:t>2019/6/3</a:t>
            </a:fld>
            <a:endParaRPr lang="zh-TW"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TW"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35E806C-2CC7-4C48-835D-BC478D10B692}" type="slidenum">
              <a:rPr lang="zh-TW" altLang="en-US" smtClean="0"/>
              <a:t>‹#›</a:t>
            </a:fld>
            <a:endParaRPr lang="zh-TW"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2204444"/>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507067" y="1881051"/>
            <a:ext cx="9635550" cy="2495006"/>
          </a:xfrm>
        </p:spPr>
        <p:txBody>
          <a:bodyPr anchor="ctr">
            <a:normAutofit fontScale="90000"/>
          </a:bodyPr>
          <a:lstStyle/>
          <a:p>
            <a:pPr>
              <a:lnSpc>
                <a:spcPct val="150000"/>
              </a:lnSpc>
              <a:spcBef>
                <a:spcPts val="600"/>
              </a:spcBef>
              <a:spcAft>
                <a:spcPts val="1200"/>
              </a:spcAft>
            </a:pPr>
            <a:r>
              <a:rPr lang="en-US" altLang="zh-TW" sz="3600" dirty="0" smtClean="0">
                <a:latin typeface="Times New Roman" panose="02020603050405020304" pitchFamily="18" charset="0"/>
                <a:ea typeface="標楷體" panose="03000509000000000000" pitchFamily="65" charset="-120"/>
                <a:cs typeface="Times New Roman" panose="02020603050405020304" pitchFamily="18" charset="0"/>
              </a:rPr>
              <a:t>5G</a:t>
            </a:r>
            <a:r>
              <a:rPr lang="zh-TW" altLang="en-US" sz="3600" dirty="0" smtClean="0">
                <a:latin typeface="Times New Roman" panose="02020603050405020304" pitchFamily="18" charset="0"/>
                <a:ea typeface="標楷體" panose="03000509000000000000" pitchFamily="65" charset="-120"/>
                <a:cs typeface="Times New Roman" panose="02020603050405020304" pitchFamily="18" charset="0"/>
              </a:rPr>
              <a:t>無線網絡物理層安全技術綜述及未來挑戰</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
            </a:r>
            <a:b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b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A Survey of Physical Layer Security Techniques for 5G Wireless Networks and Challenges Ahead</a:t>
            </a:r>
            <a:r>
              <a:rPr lang="en-US" altLang="zh-TW" b="1" dirty="0"/>
              <a:t/>
            </a:r>
            <a:br>
              <a:rPr lang="en-US" altLang="zh-TW" b="1" dirty="0"/>
            </a:br>
            <a:endParaRPr lang="zh-TW" altLang="en-US" sz="24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副標題 2"/>
          <p:cNvSpPr>
            <a:spLocks noGrp="1"/>
          </p:cNvSpPr>
          <p:nvPr>
            <p:ph type="subTitle" idx="1"/>
          </p:nvPr>
        </p:nvSpPr>
        <p:spPr>
          <a:xfrm>
            <a:off x="1507067" y="4573347"/>
            <a:ext cx="7766936" cy="1096899"/>
          </a:xfrm>
        </p:spPr>
        <p:txBody>
          <a:bodyPr>
            <a:normAutofit/>
          </a:bodyPr>
          <a:lstStyle/>
          <a:p>
            <a:pPr algn="l"/>
            <a:r>
              <a:rPr lang="zh-TW" altLang="en-US" sz="1800" dirty="0" smtClean="0">
                <a:latin typeface="標楷體" panose="03000509000000000000" pitchFamily="65" charset="-120"/>
                <a:ea typeface="標楷體" panose="03000509000000000000" pitchFamily="65" charset="-120"/>
              </a:rPr>
              <a:t>報告人</a:t>
            </a:r>
            <a:r>
              <a:rPr lang="en-US" altLang="zh-TW" sz="1800" dirty="0" smtClean="0">
                <a:latin typeface="標楷體" panose="03000509000000000000" pitchFamily="65" charset="-120"/>
                <a:ea typeface="標楷體" panose="03000509000000000000" pitchFamily="65" charset="-120"/>
              </a:rPr>
              <a:t>:</a:t>
            </a:r>
            <a:r>
              <a:rPr lang="zh-TW" altLang="en-US" sz="1800" dirty="0" smtClean="0">
                <a:latin typeface="標楷體" panose="03000509000000000000" pitchFamily="65" charset="-120"/>
                <a:ea typeface="標楷體" panose="03000509000000000000" pitchFamily="65" charset="-120"/>
              </a:rPr>
              <a:t> 林清河</a:t>
            </a:r>
            <a:endParaRPr lang="en-US" altLang="zh-TW" sz="1800" dirty="0" smtClean="0">
              <a:latin typeface="標楷體" panose="03000509000000000000" pitchFamily="65" charset="-120"/>
              <a:ea typeface="標楷體" panose="03000509000000000000" pitchFamily="65" charset="-120"/>
            </a:endParaRPr>
          </a:p>
          <a:p>
            <a:pPr algn="l"/>
            <a:r>
              <a:rPr lang="zh-TW" altLang="en-US" sz="1800" dirty="0" smtClean="0">
                <a:latin typeface="標楷體" panose="03000509000000000000" pitchFamily="65" charset="-120"/>
                <a:ea typeface="標楷體" panose="03000509000000000000" pitchFamily="65" charset="-120"/>
              </a:rPr>
              <a:t>指導老師</a:t>
            </a:r>
            <a:r>
              <a:rPr lang="en-US" altLang="zh-TW" sz="1800" dirty="0" smtClean="0">
                <a:latin typeface="標楷體" panose="03000509000000000000" pitchFamily="65" charset="-120"/>
                <a:ea typeface="標楷體" panose="03000509000000000000" pitchFamily="65" charset="-120"/>
              </a:rPr>
              <a:t>:</a:t>
            </a:r>
            <a:r>
              <a:rPr lang="zh-TW" altLang="en-US" sz="1800" dirty="0" smtClean="0">
                <a:latin typeface="標楷體" panose="03000509000000000000" pitchFamily="65" charset="-120"/>
                <a:ea typeface="標楷體" panose="03000509000000000000" pitchFamily="65" charset="-120"/>
              </a:rPr>
              <a:t>曾恕銘 教授</a:t>
            </a:r>
            <a:endParaRPr lang="zh-TW" altLang="en-US" sz="18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135E806C-2CC7-4C48-835D-BC478D10B692}" type="slidenum">
              <a:rPr lang="zh-TW" altLang="en-US" smtClean="0"/>
              <a:t>1</a:t>
            </a:fld>
            <a:endParaRPr lang="zh-TW" altLang="en-US"/>
          </a:p>
        </p:txBody>
      </p:sp>
    </p:spTree>
    <p:extLst>
      <p:ext uri="{BB962C8B-B14F-4D97-AF65-F5344CB8AC3E}">
        <p14:creationId xmlns:p14="http://schemas.microsoft.com/office/powerpoint/2010/main" val="26348934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非正交多址（</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NOMA</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a:t>
            </a:r>
          </a:p>
        </p:txBody>
      </p:sp>
      <p:sp>
        <p:nvSpPr>
          <p:cNvPr id="3" name="內容版面配置區 2"/>
          <p:cNvSpPr>
            <a:spLocks noGrp="1"/>
          </p:cNvSpPr>
          <p:nvPr>
            <p:ph idx="1"/>
          </p:nvPr>
        </p:nvSpPr>
        <p:spPr/>
        <p:txBody>
          <a:bodyPr/>
          <a:lstStyle/>
          <a:p>
            <a:pPr marL="457200" indent="-457200">
              <a:buFont typeface="+mj-lt"/>
              <a:buAutoNum type="arabicPeriod"/>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通過在高路徑損耗環境中部署更多低功耗</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BS</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，可以提高安全性能</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Font typeface="+mj-lt"/>
              <a:buAutoNum type="arabicPeriod"/>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建立了竊聽者禁區。</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Font typeface="+mj-lt"/>
              <a:buAutoNum type="arabicPeriod"/>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提出的波束成形和功率分配設計有效地擴大</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了</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
            </a:r>
            <a:b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b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兩</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組用戶的有效信道增益之間的差異</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
            </a:r>
            <a:b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b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這</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增加了保密率。</a:t>
            </a:r>
          </a:p>
          <a:p>
            <a:pPr marL="457200" indent="-457200">
              <a:buFont typeface="+mj-lt"/>
              <a:buAutoNum type="arabicPeriod"/>
            </a:pP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dirty="0" smtClean="0"/>
          </a:p>
        </p:txBody>
      </p:sp>
      <p:sp>
        <p:nvSpPr>
          <p:cNvPr id="4" name="投影片編號版面配置區 3"/>
          <p:cNvSpPr>
            <a:spLocks noGrp="1"/>
          </p:cNvSpPr>
          <p:nvPr>
            <p:ph type="sldNum" sz="quarter" idx="12"/>
          </p:nvPr>
        </p:nvSpPr>
        <p:spPr/>
        <p:txBody>
          <a:bodyPr/>
          <a:lstStyle/>
          <a:p>
            <a:fld id="{135E806C-2CC7-4C48-835D-BC478D10B692}" type="slidenum">
              <a:rPr lang="zh-TW" altLang="en-US" smtClean="0"/>
              <a:t>10</a:t>
            </a:fld>
            <a:endParaRPr lang="zh-TW" altLang="en-US"/>
          </a:p>
        </p:txBody>
      </p:sp>
      <p:pic>
        <p:nvPicPr>
          <p:cNvPr id="5" name="圖片 4"/>
          <p:cNvPicPr>
            <a:picLocks noChangeAspect="1"/>
          </p:cNvPicPr>
          <p:nvPr/>
        </p:nvPicPr>
        <p:blipFill>
          <a:blip r:embed="rId2"/>
          <a:stretch>
            <a:fillRect/>
          </a:stretch>
        </p:blipFill>
        <p:spPr>
          <a:xfrm>
            <a:off x="7651863" y="2328051"/>
            <a:ext cx="3560620" cy="3274339"/>
          </a:xfrm>
          <a:prstGeom prst="rect">
            <a:avLst/>
          </a:prstGeom>
        </p:spPr>
      </p:pic>
    </p:spTree>
    <p:extLst>
      <p:ext uri="{BB962C8B-B14F-4D97-AF65-F5344CB8AC3E}">
        <p14:creationId xmlns:p14="http://schemas.microsoft.com/office/powerpoint/2010/main" val="19398032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全雙工</a:t>
            </a:r>
            <a:r>
              <a:rPr lang="zh-TW" altLang="en-US" dirty="0" smtClean="0">
                <a:latin typeface="標楷體" panose="03000509000000000000" pitchFamily="65" charset="-120"/>
                <a:ea typeface="標楷體" panose="03000509000000000000" pitchFamily="65" charset="-120"/>
              </a:rPr>
              <a:t>技術</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p:txBody>
          <a:bodyPr/>
          <a:lstStyle/>
          <a:p>
            <a:pPr>
              <a:buFont typeface="Wingdings" panose="05000000000000000000" pitchFamily="2" charset="2"/>
              <a:buChar char="l"/>
            </a:pP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全雙工</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接收器</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a:t>
            </a:r>
          </a:p>
          <a:p>
            <a:pPr marL="457200" indent="-457200">
              <a:buFont typeface="+mj-lt"/>
              <a:buAutoNum type="arabicPeriod"/>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單天線輸入，多天線輸出和具有不完美</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SIC</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的多天線竊聽（</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SIMOME</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）竊聽信道的聯合發射和接收波束成形設計</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Font typeface="+mj-lt"/>
              <a:buAutoNum type="arabicPeriod"/>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具有全雙工接收機的單天線多載波竊聽信道，其中子載波之間的功率分配被設計成在總功率和合法鏈路和速率約束下最大化保密率</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Font typeface="+mj-lt"/>
              <a:buAutoNum type="arabicPeriod"/>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採用混合全</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半雙工接收器部署策略。</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Font typeface="+mj-lt"/>
              <a:buAutoNum type="arabicPeriod"/>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設計了具有多天線全雙工輔助接收器的認知竊聽信道的保密通信方案。</a:t>
            </a:r>
          </a:p>
          <a:p>
            <a:pPr marL="457200" indent="-457200">
              <a:buFont typeface="+mj-lt"/>
              <a:buAutoNum type="arabicPeriod"/>
            </a:pP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Font typeface="+mj-lt"/>
              <a:buAutoNum type="arabicPeriod"/>
            </a:pP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135E806C-2CC7-4C48-835D-BC478D10B692}" type="slidenum">
              <a:rPr lang="zh-TW" altLang="en-US" smtClean="0"/>
              <a:t>11</a:t>
            </a:fld>
            <a:endParaRPr lang="zh-TW" altLang="en-US"/>
          </a:p>
        </p:txBody>
      </p:sp>
    </p:spTree>
    <p:extLst>
      <p:ext uri="{BB962C8B-B14F-4D97-AF65-F5344CB8AC3E}">
        <p14:creationId xmlns:p14="http://schemas.microsoft.com/office/powerpoint/2010/main" val="16357161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全雙工</a:t>
            </a:r>
            <a:r>
              <a:rPr lang="zh-TW" altLang="en-US" dirty="0" smtClean="0">
                <a:latin typeface="標楷體" panose="03000509000000000000" pitchFamily="65" charset="-120"/>
                <a:ea typeface="標楷體" panose="03000509000000000000" pitchFamily="65" charset="-120"/>
              </a:rPr>
              <a:t>技術</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p:txBody>
          <a:bodyPr/>
          <a:lstStyle/>
          <a:p>
            <a:pPr>
              <a:buFont typeface="Wingdings" panose="05000000000000000000" pitchFamily="2" charset="2"/>
              <a:buChar char="l"/>
            </a:pP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全雙工發射器和</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接收器</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a:t>
            </a:r>
          </a:p>
          <a:p>
            <a:pPr marL="457200" indent="-457200">
              <a:buFont typeface="+mj-lt"/>
              <a:buAutoNum type="arabicPeriod"/>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優化合法節點的信息承載信號的同時傳輸</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
            </a:r>
            <a:b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b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以</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充當針對竊聽者的人工噪聲</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Font typeface="+mj-lt"/>
              <a:buAutoNum type="arabicPeriod"/>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多輸入單輸出雙向通信系統的全雙</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工</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
            </a:r>
            <a:b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b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FD</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）安全波束成形設計</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a:buFont typeface="Wingdings" panose="05000000000000000000" pitchFamily="2" charset="2"/>
              <a:buChar char="l"/>
            </a:pP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全雙工基</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站</a:t>
            </a:r>
            <a:endPar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Font typeface="+mj-lt"/>
              <a:buAutoNum type="arabicPeriod"/>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研究基站的聯合預編碼和</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AN</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生成設計，具有全局</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完美</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
            </a:r>
            <a:b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b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的</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CSI</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和完善</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的</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SIC</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，以保證上行鏈路和下行鏈路</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的</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
            </a:r>
            <a:b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b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傳輸</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安全性。</a:t>
            </a:r>
          </a:p>
          <a:p>
            <a:pPr marL="457200" indent="-457200">
              <a:buFont typeface="+mj-lt"/>
              <a:buAutoNum type="arabicPeriod"/>
            </a:pPr>
            <a:endParaRPr lang="zh-TW" altLang="en-US" sz="2400" dirty="0">
              <a:latin typeface="Times New Roman" panose="02020603050405020304" pitchFamily="18" charset="0"/>
              <a:ea typeface="標楷體" panose="03000509000000000000" pitchFamily="65" charset="-120"/>
              <a:cs typeface="Times New Roman" panose="02020603050405020304" pitchFamily="18" charset="0"/>
            </a:endParaRPr>
          </a:p>
          <a:p>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135E806C-2CC7-4C48-835D-BC478D10B692}" type="slidenum">
              <a:rPr lang="zh-TW" altLang="en-US" smtClean="0"/>
              <a:t>12</a:t>
            </a:fld>
            <a:endParaRPr lang="zh-TW" altLang="en-US"/>
          </a:p>
        </p:txBody>
      </p:sp>
      <p:pic>
        <p:nvPicPr>
          <p:cNvPr id="5" name="圖片 4"/>
          <p:cNvPicPr>
            <a:picLocks noChangeAspect="1"/>
          </p:cNvPicPr>
          <p:nvPr/>
        </p:nvPicPr>
        <p:blipFill>
          <a:blip r:embed="rId2"/>
          <a:stretch>
            <a:fillRect/>
          </a:stretch>
        </p:blipFill>
        <p:spPr>
          <a:xfrm>
            <a:off x="7600605" y="1737360"/>
            <a:ext cx="3723678" cy="3271562"/>
          </a:xfrm>
          <a:prstGeom prst="rect">
            <a:avLst/>
          </a:prstGeom>
        </p:spPr>
      </p:pic>
    </p:spTree>
    <p:extLst>
      <p:ext uri="{BB962C8B-B14F-4D97-AF65-F5344CB8AC3E}">
        <p14:creationId xmlns:p14="http://schemas.microsoft.com/office/powerpoint/2010/main" val="19379822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全雙工</a:t>
            </a:r>
            <a:r>
              <a:rPr lang="zh-TW" altLang="en-US" dirty="0" smtClean="0">
                <a:latin typeface="標楷體" panose="03000509000000000000" pitchFamily="65" charset="-120"/>
                <a:ea typeface="標楷體" panose="03000509000000000000" pitchFamily="65" charset="-120"/>
              </a:rPr>
              <a:t>技術</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p:txBody>
          <a:bodyPr/>
          <a:lstStyle/>
          <a:p>
            <a:pPr>
              <a:buFont typeface="Wingdings" panose="05000000000000000000" pitchFamily="2" charset="2"/>
              <a:buChar char="l"/>
            </a:pP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全雙工竊聽</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者</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sz="2400" dirty="0">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Font typeface="+mj-lt"/>
              <a:buAutoNum type="arabicPeriod"/>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將活躍的竊聽者問題制定為分層遊戲理論問題，其中竊聽者和合法用戶表現為領導者和追隨者。然後，設計了竊聽者和合法用戶側的</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最佳傳輸</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策略</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Font typeface="+mj-lt"/>
              <a:buAutoNum type="arabicPeriod"/>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利用多天線全雙工有源竊聽器和多天線全雙工接收器設計魯棒傳輸方案以最大化保密率。</a:t>
            </a:r>
          </a:p>
          <a:p>
            <a:pPr marL="457200" indent="-457200">
              <a:buFont typeface="+mj-lt"/>
              <a:buAutoNum type="arabicPeriod"/>
            </a:pP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135E806C-2CC7-4C48-835D-BC478D10B692}" type="slidenum">
              <a:rPr lang="zh-TW" altLang="en-US" smtClean="0"/>
              <a:t>13</a:t>
            </a:fld>
            <a:endParaRPr lang="zh-TW" altLang="en-US"/>
          </a:p>
        </p:txBody>
      </p:sp>
    </p:spTree>
    <p:extLst>
      <p:ext uri="{BB962C8B-B14F-4D97-AF65-F5344CB8AC3E}">
        <p14:creationId xmlns:p14="http://schemas.microsoft.com/office/powerpoint/2010/main" val="17926250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標楷體" panose="03000509000000000000" pitchFamily="65" charset="-120"/>
                <a:ea typeface="標楷體" panose="03000509000000000000" pitchFamily="65" charset="-120"/>
              </a:rPr>
              <a:t>結論</a:t>
            </a:r>
            <a:endParaRPr lang="zh-TW" altLang="en-US" dirty="0"/>
          </a:p>
        </p:txBody>
      </p:sp>
      <p:sp>
        <p:nvSpPr>
          <p:cNvPr id="3" name="內容版面配置區 2"/>
          <p:cNvSpPr>
            <a:spLocks noGrp="1"/>
          </p:cNvSpPr>
          <p:nvPr>
            <p:ph idx="1"/>
          </p:nvPr>
        </p:nvSpPr>
        <p:spPr/>
        <p:txBody>
          <a:bodyPr/>
          <a:lstStyle/>
          <a:p>
            <a:pPr>
              <a:buFont typeface="Wingdings" panose="05000000000000000000" pitchFamily="2" charset="2"/>
              <a:buChar char="l"/>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物理層安全方法對於越來越先進的被動和主動竊聽者</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是有</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益</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的</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，並且對於</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5G</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網絡中的秘密密鑰生成是靈活的</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pPr>
              <a:buFont typeface="Wingdings" panose="05000000000000000000" pitchFamily="2" charset="2"/>
              <a:buChar char="l"/>
            </a:pP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通過</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精心管理和實施，物理層安全性和傳統加密技術可以一起制定良好集成的安全解決方案，從而有效地保護</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5G</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網絡中的機密和隱私通信數據</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pPr>
              <a:buFont typeface="Wingdings" panose="05000000000000000000" pitchFamily="2" charset="2"/>
              <a:buChar char="l"/>
            </a:pP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本文目的是更</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好地了解物理層安全技術為</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5G</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和未來無線網絡帶來的</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好處。</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135E806C-2CC7-4C48-835D-BC478D10B692}" type="slidenum">
              <a:rPr lang="zh-TW" altLang="en-US" smtClean="0"/>
              <a:t>14</a:t>
            </a:fld>
            <a:endParaRPr lang="zh-TW" altLang="en-US"/>
          </a:p>
        </p:txBody>
      </p:sp>
    </p:spTree>
    <p:extLst>
      <p:ext uri="{BB962C8B-B14F-4D97-AF65-F5344CB8AC3E}">
        <p14:creationId xmlns:p14="http://schemas.microsoft.com/office/powerpoint/2010/main" val="13065788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pPr algn="ctr"/>
            <a:r>
              <a:rPr lang="en-US" altLang="zh-TW" sz="7200" b="1" dirty="0" smtClean="0">
                <a:solidFill>
                  <a:schemeClr val="tx1"/>
                </a:solidFill>
                <a:latin typeface="Times New Roman" panose="02020603050405020304" pitchFamily="18" charset="0"/>
                <a:cs typeface="Times New Roman" panose="02020603050405020304" pitchFamily="18" charset="0"/>
              </a:rPr>
              <a:t>Thank you</a:t>
            </a:r>
            <a:endParaRPr lang="zh-TW" altLang="en-US" sz="7200" b="1" dirty="0">
              <a:solidFill>
                <a:schemeClr val="tx1"/>
              </a:solidFill>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135E806C-2CC7-4C48-835D-BC478D10B692}" type="slidenum">
              <a:rPr lang="zh-TW" altLang="en-US" smtClean="0"/>
              <a:t>15</a:t>
            </a:fld>
            <a:endParaRPr lang="zh-TW" altLang="en-US"/>
          </a:p>
        </p:txBody>
      </p:sp>
    </p:spTree>
    <p:extLst>
      <p:ext uri="{BB962C8B-B14F-4D97-AF65-F5344CB8AC3E}">
        <p14:creationId xmlns:p14="http://schemas.microsoft.com/office/powerpoint/2010/main" val="19613587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800" dirty="0" smtClean="0">
                <a:latin typeface="標楷體" panose="03000509000000000000" pitchFamily="65" charset="-120"/>
                <a:ea typeface="標楷體" panose="03000509000000000000" pitchFamily="65" charset="-120"/>
              </a:rPr>
              <a:t>大綱</a:t>
            </a:r>
            <a:endParaRPr lang="zh-TW" altLang="en-US" sz="4800"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p:txBody>
          <a:bodyPr>
            <a:normAutofit/>
          </a:bodyPr>
          <a:lstStyle/>
          <a:p>
            <a:pPr>
              <a:buFont typeface="Wingdings" panose="05000000000000000000" pitchFamily="2" charset="2"/>
              <a:buChar char="l"/>
            </a:pPr>
            <a:r>
              <a:rPr lang="zh-TW" altLang="en-US" sz="2800" dirty="0" smtClean="0">
                <a:latin typeface="Times New Roman" panose="02020603050405020304" pitchFamily="18" charset="0"/>
                <a:ea typeface="標楷體" panose="03000509000000000000" pitchFamily="65" charset="-120"/>
                <a:cs typeface="Times New Roman" panose="02020603050405020304" pitchFamily="18" charset="0"/>
              </a:rPr>
              <a:t>介紹</a:t>
            </a:r>
            <a:endParaRPr lang="en-US" altLang="zh-TW" sz="2800" dirty="0" smtClean="0">
              <a:latin typeface="Times New Roman" panose="02020603050405020304" pitchFamily="18" charset="0"/>
              <a:ea typeface="標楷體" panose="03000509000000000000" pitchFamily="65" charset="-120"/>
              <a:cs typeface="Times New Roman" panose="02020603050405020304" pitchFamily="18" charset="0"/>
            </a:endParaRPr>
          </a:p>
          <a:p>
            <a:pPr>
              <a:buFont typeface="Wingdings" panose="05000000000000000000" pitchFamily="2" charset="2"/>
              <a:buChar char="l"/>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物理層安全</a:t>
            </a:r>
            <a:r>
              <a:rPr lang="zh-TW" altLang="en-US" sz="2800" dirty="0" smtClean="0">
                <a:latin typeface="Times New Roman" panose="02020603050405020304" pitchFamily="18" charset="0"/>
                <a:ea typeface="標楷體" panose="03000509000000000000" pitchFamily="65" charset="-120"/>
                <a:cs typeface="Times New Roman" panose="02020603050405020304" pitchFamily="18" charset="0"/>
              </a:rPr>
              <a:t>技術</a:t>
            </a:r>
            <a:endParaRPr lang="en-US" altLang="zh-TW" sz="2800" dirty="0" smtClean="0">
              <a:latin typeface="Times New Roman" panose="02020603050405020304" pitchFamily="18" charset="0"/>
              <a:ea typeface="標楷體" panose="03000509000000000000" pitchFamily="65" charset="-120"/>
              <a:cs typeface="Times New Roman" panose="02020603050405020304" pitchFamily="18" charset="0"/>
            </a:endParaRPr>
          </a:p>
          <a:p>
            <a:pPr>
              <a:buFont typeface="Wingdings" panose="05000000000000000000" pitchFamily="2" charset="2"/>
              <a:buChar char="l"/>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結論</a:t>
            </a:r>
          </a:p>
          <a:p>
            <a:pPr>
              <a:buFont typeface="Wingdings" panose="05000000000000000000" pitchFamily="2" charset="2"/>
              <a:buChar char="l"/>
            </a:pPr>
            <a:endParaRPr lang="en-US" altLang="zh-TW" sz="2800" dirty="0" smtClean="0">
              <a:latin typeface="Times New Roman" panose="02020603050405020304" pitchFamily="18" charset="0"/>
              <a:ea typeface="標楷體" panose="03000509000000000000" pitchFamily="65" charset="-120"/>
              <a:cs typeface="Times New Roman" panose="02020603050405020304" pitchFamily="18" charset="0"/>
            </a:endParaRPr>
          </a:p>
          <a:p>
            <a:pPr>
              <a:buFont typeface="Wingdings" panose="05000000000000000000" pitchFamily="2" charset="2"/>
              <a:buChar char="l"/>
            </a:pPr>
            <a:endParaRPr lang="en-US" altLang="zh-TW" sz="2800" dirty="0" smtClean="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135E806C-2CC7-4C48-835D-BC478D10B692}" type="slidenum">
              <a:rPr lang="zh-TW" altLang="en-US" smtClean="0"/>
              <a:t>2</a:t>
            </a:fld>
            <a:endParaRPr lang="zh-TW" altLang="en-US"/>
          </a:p>
        </p:txBody>
      </p:sp>
    </p:spTree>
    <p:extLst>
      <p:ext uri="{BB962C8B-B14F-4D97-AF65-F5344CB8AC3E}">
        <p14:creationId xmlns:p14="http://schemas.microsoft.com/office/powerpoint/2010/main" val="1856623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介紹</a:t>
            </a:r>
            <a:endParaRPr lang="zh-TW" altLang="en-US" dirty="0"/>
          </a:p>
        </p:txBody>
      </p:sp>
      <p:sp>
        <p:nvSpPr>
          <p:cNvPr id="3" name="內容版面配置區 2"/>
          <p:cNvSpPr>
            <a:spLocks noGrp="1"/>
          </p:cNvSpPr>
          <p:nvPr>
            <p:ph idx="1"/>
          </p:nvPr>
        </p:nvSpPr>
        <p:spPr/>
        <p:txBody>
          <a:bodyPr>
            <a:normAutofit/>
          </a:bodyPr>
          <a:lstStyle/>
          <a:p>
            <a:pPr>
              <a:buFont typeface="Wingdings" panose="05000000000000000000" pitchFamily="2" charset="2"/>
              <a:buChar char="l"/>
            </a:pPr>
            <a:r>
              <a:rPr lang="en-US" altLang="zh-TW" sz="2600" dirty="0" smtClean="0">
                <a:latin typeface="Times New Roman" panose="02020603050405020304" pitchFamily="18" charset="0"/>
                <a:ea typeface="標楷體" panose="03000509000000000000" pitchFamily="65" charset="-120"/>
                <a:cs typeface="Times New Roman" panose="02020603050405020304" pitchFamily="18" charset="0"/>
              </a:rPr>
              <a:t>5G</a:t>
            </a:r>
            <a:r>
              <a:rPr lang="zh-TW" altLang="en-US" sz="2600" dirty="0" smtClean="0">
                <a:latin typeface="Times New Roman" panose="02020603050405020304" pitchFamily="18" charset="0"/>
                <a:ea typeface="標楷體" panose="03000509000000000000" pitchFamily="65" charset="-120"/>
                <a:cs typeface="Times New Roman" panose="02020603050405020304" pitchFamily="18" charset="0"/>
              </a:rPr>
              <a:t>的崛起的隱憂</a:t>
            </a:r>
            <a:r>
              <a:rPr lang="en-US" altLang="zh-TW" sz="2600" dirty="0" smtClean="0">
                <a:latin typeface="Times New Roman" panose="02020603050405020304" pitchFamily="18" charset="0"/>
                <a:ea typeface="標楷體" panose="03000509000000000000" pitchFamily="65" charset="-120"/>
                <a:cs typeface="Times New Roman" panose="02020603050405020304" pitchFamily="18" charset="0"/>
              </a:rPr>
              <a:t>:</a:t>
            </a:r>
          </a:p>
          <a:p>
            <a:pPr lvl="1">
              <a:buFont typeface="Wingdings" panose="05000000000000000000" pitchFamily="2" charset="2"/>
              <a:buChar char="l"/>
            </a:pP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依賴</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無線網絡來傳輸重要</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私人</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信息。</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pPr>
              <a:buFont typeface="Wingdings" panose="05000000000000000000" pitchFamily="2" charset="2"/>
              <a:buChar char="l"/>
            </a:pPr>
            <a:r>
              <a:rPr lang="zh-TW" altLang="en-US" sz="2600" dirty="0">
                <a:latin typeface="Times New Roman" panose="02020603050405020304" pitchFamily="18" charset="0"/>
                <a:ea typeface="標楷體" panose="03000509000000000000" pitchFamily="65" charset="-120"/>
                <a:cs typeface="Times New Roman" panose="02020603050405020304" pitchFamily="18" charset="0"/>
              </a:rPr>
              <a:t>物理層安全</a:t>
            </a:r>
            <a:r>
              <a:rPr lang="zh-TW" altLang="en-US" sz="2600" dirty="0" smtClean="0">
                <a:latin typeface="Times New Roman" panose="02020603050405020304" pitchFamily="18" charset="0"/>
                <a:ea typeface="標楷體" panose="03000509000000000000" pitchFamily="65" charset="-120"/>
                <a:cs typeface="Times New Roman" panose="02020603050405020304" pitchFamily="18" charset="0"/>
              </a:rPr>
              <a:t>性</a:t>
            </a:r>
            <a:r>
              <a:rPr lang="en-US" altLang="zh-TW" sz="2600" dirty="0" smtClean="0">
                <a:latin typeface="Times New Roman" panose="02020603050405020304" pitchFamily="18" charset="0"/>
                <a:ea typeface="標楷體" panose="03000509000000000000" pitchFamily="65" charset="-120"/>
                <a:cs typeface="Times New Roman" panose="02020603050405020304" pitchFamily="18" charset="0"/>
              </a:rPr>
              <a:t>:</a:t>
            </a:r>
          </a:p>
          <a:p>
            <a:pPr lvl="1">
              <a:buFont typeface="Wingdings" panose="05000000000000000000" pitchFamily="2" charset="2"/>
              <a:buChar char="l"/>
            </a:pP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從</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訊</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息</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理論</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基礎</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出發建立</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新</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的</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安全方法，並關注</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傳播通</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道</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的</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保密</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能力。</a:t>
            </a:r>
            <a:endParaRPr lang="en-US" altLang="zh-TW" sz="2000" dirty="0" smtClean="0">
              <a:latin typeface="Times New Roman" panose="02020603050405020304" pitchFamily="18" charset="0"/>
              <a:ea typeface="標楷體" panose="03000509000000000000" pitchFamily="65" charset="-120"/>
              <a:cs typeface="Times New Roman" panose="02020603050405020304" pitchFamily="18" charset="0"/>
            </a:endParaRPr>
          </a:p>
          <a:p>
            <a:pPr>
              <a:buFont typeface="Wingdings" panose="05000000000000000000" pitchFamily="2" charset="2"/>
              <a:buChar char="l"/>
            </a:pPr>
            <a:r>
              <a:rPr lang="zh-TW" altLang="en-US" sz="2600" dirty="0">
                <a:latin typeface="Times New Roman" panose="02020603050405020304" pitchFamily="18" charset="0"/>
                <a:ea typeface="標楷體" panose="03000509000000000000" pitchFamily="65" charset="-120"/>
                <a:cs typeface="Times New Roman" panose="02020603050405020304" pitchFamily="18" charset="0"/>
              </a:rPr>
              <a:t>採用物理層安全技術的</a:t>
            </a:r>
            <a:r>
              <a:rPr lang="en-US" altLang="zh-TW" sz="2600" dirty="0">
                <a:latin typeface="Times New Roman" panose="02020603050405020304" pitchFamily="18" charset="0"/>
                <a:ea typeface="標楷體" panose="03000509000000000000" pitchFamily="65" charset="-120"/>
                <a:cs typeface="Times New Roman" panose="02020603050405020304" pitchFamily="18" charset="0"/>
              </a:rPr>
              <a:t>5G</a:t>
            </a:r>
            <a:r>
              <a:rPr lang="zh-TW" altLang="en-US" sz="2600" dirty="0">
                <a:latin typeface="Times New Roman" panose="02020603050405020304" pitchFamily="18" charset="0"/>
                <a:ea typeface="標楷體" panose="03000509000000000000" pitchFamily="65" charset="-120"/>
                <a:cs typeface="Times New Roman" panose="02020603050405020304" pitchFamily="18" charset="0"/>
              </a:rPr>
              <a:t>網絡的</a:t>
            </a:r>
            <a:r>
              <a:rPr lang="zh-TW" altLang="en-US" sz="2600" dirty="0" smtClean="0">
                <a:latin typeface="Times New Roman" panose="02020603050405020304" pitchFamily="18" charset="0"/>
                <a:ea typeface="標楷體" panose="03000509000000000000" pitchFamily="65" charset="-120"/>
                <a:cs typeface="Times New Roman" panose="02020603050405020304" pitchFamily="18" charset="0"/>
              </a:rPr>
              <a:t>優勢</a:t>
            </a:r>
            <a:r>
              <a:rPr lang="en-US" altLang="zh-TW" sz="2600" dirty="0" smtClean="0">
                <a:latin typeface="Times New Roman" panose="02020603050405020304" pitchFamily="18" charset="0"/>
                <a:ea typeface="標楷體" panose="03000509000000000000" pitchFamily="65" charset="-120"/>
                <a:cs typeface="Times New Roman" panose="02020603050405020304" pitchFamily="18" charset="0"/>
              </a:rPr>
              <a:t>:</a:t>
            </a:r>
          </a:p>
          <a:p>
            <a:pPr lvl="1">
              <a:buFont typeface="Wingdings" panose="05000000000000000000" pitchFamily="2" charset="2"/>
              <a:buChar char="l"/>
            </a:pP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不</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依賴於計算複雜性</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000" dirty="0" smtClean="0">
              <a:latin typeface="Times New Roman" panose="02020603050405020304" pitchFamily="18" charset="0"/>
              <a:ea typeface="標楷體" panose="03000509000000000000" pitchFamily="65" charset="-120"/>
              <a:cs typeface="Times New Roman" panose="02020603050405020304" pitchFamily="18" charset="0"/>
            </a:endParaRPr>
          </a:p>
          <a:p>
            <a:pPr lvl="1">
              <a:buFont typeface="Wingdings" panose="05000000000000000000" pitchFamily="2" charset="2"/>
              <a:buChar char="l"/>
            </a:pP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通過</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仔細管理和實施，物理層安全性可以在現有安全方案之上用作額外的</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保護。</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投影片編號版面配置區 4"/>
          <p:cNvSpPr>
            <a:spLocks noGrp="1"/>
          </p:cNvSpPr>
          <p:nvPr>
            <p:ph type="sldNum" sz="quarter" idx="12"/>
          </p:nvPr>
        </p:nvSpPr>
        <p:spPr/>
        <p:txBody>
          <a:bodyPr/>
          <a:lstStyle/>
          <a:p>
            <a:fld id="{135E806C-2CC7-4C48-835D-BC478D10B692}" type="slidenum">
              <a:rPr lang="zh-TW" altLang="en-US" smtClean="0"/>
              <a:t>3</a:t>
            </a:fld>
            <a:endParaRPr lang="zh-TW" altLang="en-US"/>
          </a:p>
        </p:txBody>
      </p:sp>
    </p:spTree>
    <p:extLst>
      <p:ext uri="{BB962C8B-B14F-4D97-AF65-F5344CB8AC3E}">
        <p14:creationId xmlns:p14="http://schemas.microsoft.com/office/powerpoint/2010/main" val="13658412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介紹</a:t>
            </a:r>
            <a:endParaRPr lang="zh-TW" altLang="en-US" dirty="0"/>
          </a:p>
        </p:txBody>
      </p:sp>
      <p:sp>
        <p:nvSpPr>
          <p:cNvPr id="3" name="內容版面配置區 2"/>
          <p:cNvSpPr>
            <a:spLocks noGrp="1"/>
          </p:cNvSpPr>
          <p:nvPr>
            <p:ph idx="1"/>
          </p:nvPr>
        </p:nvSpPr>
        <p:spPr/>
        <p:txBody>
          <a:bodyPr>
            <a:normAutofit/>
          </a:bodyPr>
          <a:lstStyle/>
          <a:p>
            <a:pPr marL="263525" indent="-263525">
              <a:buFont typeface="Wingdings" panose="05000000000000000000" pitchFamily="2" charset="2"/>
              <a:buChar char="l"/>
            </a:pPr>
            <a:r>
              <a:rPr lang="zh-TW" altLang="en-US" sz="2600" dirty="0">
                <a:latin typeface="Times New Roman" panose="02020603050405020304" pitchFamily="18" charset="0"/>
                <a:ea typeface="標楷體" panose="03000509000000000000" pitchFamily="65" charset="-120"/>
                <a:cs typeface="Times New Roman" panose="02020603050405020304" pitchFamily="18" charset="0"/>
              </a:rPr>
              <a:t>本文的目的是對</a:t>
            </a:r>
            <a:r>
              <a:rPr lang="en-US" altLang="zh-TW" sz="2600" dirty="0">
                <a:latin typeface="Times New Roman" panose="02020603050405020304" pitchFamily="18" charset="0"/>
                <a:ea typeface="標楷體" panose="03000509000000000000" pitchFamily="65" charset="-120"/>
                <a:cs typeface="Times New Roman" panose="02020603050405020304" pitchFamily="18" charset="0"/>
              </a:rPr>
              <a:t>5G</a:t>
            </a:r>
            <a:r>
              <a:rPr lang="zh-TW" altLang="en-US" sz="2600" dirty="0">
                <a:latin typeface="Times New Roman" panose="02020603050405020304" pitchFamily="18" charset="0"/>
                <a:ea typeface="標楷體" panose="03000509000000000000" pitchFamily="65" charset="-120"/>
                <a:cs typeface="Times New Roman" panose="02020603050405020304" pitchFamily="18" charset="0"/>
              </a:rPr>
              <a:t>無線網絡關鍵技術的最新物理層安全研究成果</a:t>
            </a:r>
            <a:r>
              <a:rPr lang="zh-TW" altLang="en-US" sz="2600" dirty="0" smtClean="0">
                <a:latin typeface="Times New Roman" panose="02020603050405020304" pitchFamily="18" charset="0"/>
                <a:ea typeface="標楷體" panose="03000509000000000000" pitchFamily="65" charset="-120"/>
                <a:cs typeface="Times New Roman" panose="02020603050405020304" pitchFamily="18" charset="0"/>
              </a:rPr>
              <a:t>進行</a:t>
            </a:r>
            <a:r>
              <a:rPr lang="zh-TW" altLang="en-US" sz="2600" dirty="0">
                <a:latin typeface="Times New Roman" panose="02020603050405020304" pitchFamily="18" charset="0"/>
                <a:ea typeface="標楷體" panose="03000509000000000000" pitchFamily="65" charset="-120"/>
                <a:cs typeface="Times New Roman" panose="02020603050405020304" pitchFamily="18" charset="0"/>
              </a:rPr>
              <a:t>全面總結</a:t>
            </a:r>
            <a:r>
              <a:rPr lang="zh-TW" altLang="en-US" sz="2600"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6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292608" lvl="1" indent="0">
              <a:buNone/>
            </a:pP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1.</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物理</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層安全</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編碼</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marL="292608" lvl="1" indent="0">
              <a:buNone/>
            </a:pP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2</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大規模</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MIMO</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marL="292608" lvl="1" indent="0">
              <a:buNone/>
            </a:pP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3.</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毫米波</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err="1">
                <a:latin typeface="Times New Roman" panose="02020603050405020304" pitchFamily="18" charset="0"/>
                <a:ea typeface="標楷體" panose="03000509000000000000" pitchFamily="65" charset="-120"/>
                <a:cs typeface="Times New Roman" panose="02020603050405020304" pitchFamily="18" charset="0"/>
              </a:rPr>
              <a:t>mmWave</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）通訊</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marL="292608" lvl="1" indent="0">
              <a:buNone/>
            </a:pP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4.</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異構</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網絡</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(Heterogeneous networks)</a:t>
            </a:r>
          </a:p>
          <a:p>
            <a:pPr marL="292608" lvl="1" indent="0">
              <a:buNone/>
            </a:pP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5.</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非</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正交多址（</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NOMA</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marL="292608" lvl="1" indent="0">
              <a:buNone/>
            </a:pP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6.</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全</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雙工技術。</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marL="263525" indent="-263525">
              <a:buFont typeface="Wingdings" panose="05000000000000000000" pitchFamily="2" charset="2"/>
              <a:buChar char="l"/>
            </a:pPr>
            <a:endParaRPr lang="zh-TW" altLang="en-US" sz="2600" dirty="0">
              <a:latin typeface="標楷體" panose="03000509000000000000" pitchFamily="65" charset="-120"/>
              <a:ea typeface="標楷體" panose="03000509000000000000" pitchFamily="65" charset="-120"/>
            </a:endParaRPr>
          </a:p>
          <a:p>
            <a:endParaRPr lang="en-US" altLang="zh-TW" dirty="0" smtClean="0"/>
          </a:p>
          <a:p>
            <a:endParaRPr lang="en-US" altLang="zh-TW" dirty="0"/>
          </a:p>
        </p:txBody>
      </p:sp>
      <p:sp>
        <p:nvSpPr>
          <p:cNvPr id="4" name="投影片編號版面配置區 3"/>
          <p:cNvSpPr>
            <a:spLocks noGrp="1"/>
          </p:cNvSpPr>
          <p:nvPr>
            <p:ph type="sldNum" sz="quarter" idx="12"/>
          </p:nvPr>
        </p:nvSpPr>
        <p:spPr/>
        <p:txBody>
          <a:bodyPr/>
          <a:lstStyle/>
          <a:p>
            <a:fld id="{135E806C-2CC7-4C48-835D-BC478D10B692}" type="slidenum">
              <a:rPr lang="zh-TW" altLang="en-US" smtClean="0"/>
              <a:t>4</a:t>
            </a:fld>
            <a:endParaRPr lang="zh-TW" altLang="en-US"/>
          </a:p>
        </p:txBody>
      </p:sp>
    </p:spTree>
    <p:extLst>
      <p:ext uri="{BB962C8B-B14F-4D97-AF65-F5344CB8AC3E}">
        <p14:creationId xmlns:p14="http://schemas.microsoft.com/office/powerpoint/2010/main" val="27100130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物理層安全編碼</a:t>
            </a:r>
            <a:endParaRPr lang="zh-TW" altLang="en-US" dirty="0"/>
          </a:p>
        </p:txBody>
      </p:sp>
      <p:sp>
        <p:nvSpPr>
          <p:cNvPr id="3" name="內容版面配置區 2"/>
          <p:cNvSpPr>
            <a:spLocks noGrp="1"/>
          </p:cNvSpPr>
          <p:nvPr>
            <p:ph idx="1"/>
          </p:nvPr>
        </p:nvSpPr>
        <p:spPr/>
        <p:txBody>
          <a:bodyPr>
            <a:normAutofit lnSpcReduction="10000"/>
          </a:bodyPr>
          <a:lstStyle/>
          <a:p>
            <a:pPr>
              <a:buFont typeface="Wingdings" panose="05000000000000000000" pitchFamily="2" charset="2"/>
              <a:buChar char="l"/>
            </a:pPr>
            <a:r>
              <a:rPr lang="en-US" altLang="zh-TW" sz="2600" dirty="0" smtClean="0">
                <a:latin typeface="Times New Roman" panose="02020603050405020304" pitchFamily="18" charset="0"/>
                <a:ea typeface="標楷體" panose="03000509000000000000" pitchFamily="65" charset="-120"/>
                <a:cs typeface="Times New Roman" panose="02020603050405020304" pitchFamily="18" charset="0"/>
              </a:rPr>
              <a:t>LDPC:</a:t>
            </a:r>
          </a:p>
          <a:p>
            <a:pPr lvl="1">
              <a:buFont typeface="Wingdings" panose="05000000000000000000" pitchFamily="2" charset="2"/>
              <a:buChar char="l"/>
            </a:pPr>
            <a:r>
              <a:rPr lang="zh-TW" altLang="en-US" sz="2200" dirty="0" smtClean="0">
                <a:latin typeface="Times New Roman" panose="02020603050405020304" pitchFamily="18" charset="0"/>
                <a:ea typeface="標楷體" panose="03000509000000000000" pitchFamily="65" charset="-120"/>
                <a:cs typeface="Times New Roman" panose="02020603050405020304" pitchFamily="18" charset="0"/>
              </a:rPr>
              <a:t>技術成熟逼近</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香</a:t>
            </a:r>
            <a:r>
              <a:rPr lang="zh-TW" altLang="en-US" sz="2200" dirty="0" smtClean="0">
                <a:latin typeface="Times New Roman" panose="02020603050405020304" pitchFamily="18" charset="0"/>
                <a:ea typeface="標楷體" panose="03000509000000000000" pitchFamily="65" charset="-120"/>
                <a:cs typeface="Times New Roman" panose="02020603050405020304" pitchFamily="18" charset="0"/>
              </a:rPr>
              <a:t>農</a:t>
            </a:r>
            <a:r>
              <a:rPr lang="en-US" altLang="zh-TW" sz="2200"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Shannon</a:t>
            </a:r>
            <a:r>
              <a:rPr lang="en-US" altLang="zh-TW" sz="22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200" dirty="0" smtClean="0">
                <a:latin typeface="Times New Roman" panose="02020603050405020304" pitchFamily="18" charset="0"/>
                <a:ea typeface="標楷體" panose="03000509000000000000" pitchFamily="65" charset="-120"/>
                <a:cs typeface="Times New Roman" panose="02020603050405020304" pitchFamily="18" charset="0"/>
              </a:rPr>
              <a:t>極限</a:t>
            </a:r>
            <a:r>
              <a:rPr lang="zh-TW" altLang="en-US" sz="2200" dirty="0" smtClean="0">
                <a:latin typeface="Times New Roman" panose="02020603050405020304" pitchFamily="18" charset="0"/>
                <a:ea typeface="標楷體" panose="03000509000000000000" pitchFamily="65" charset="-120"/>
                <a:cs typeface="Times New Roman" panose="02020603050405020304" pitchFamily="18" charset="0"/>
              </a:rPr>
              <a:t>的</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良好性能，而且解碼複雜度較</a:t>
            </a:r>
            <a:r>
              <a:rPr lang="zh-TW" altLang="en-US" sz="2200" dirty="0" smtClean="0">
                <a:latin typeface="Times New Roman" panose="02020603050405020304" pitchFamily="18" charset="0"/>
                <a:ea typeface="標楷體" panose="03000509000000000000" pitchFamily="65" charset="-120"/>
                <a:cs typeface="Times New Roman" panose="02020603050405020304" pitchFamily="18" charset="0"/>
              </a:rPr>
              <a:t>低</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200" dirty="0" smtClean="0">
                <a:latin typeface="Times New Roman" panose="02020603050405020304" pitchFamily="18" charset="0"/>
                <a:ea typeface="標楷體" panose="03000509000000000000" pitchFamily="65" charset="-120"/>
                <a:cs typeface="Times New Roman" panose="02020603050405020304" pitchFamily="18" charset="0"/>
              </a:rPr>
              <a:t>結構靈活。</a:t>
            </a:r>
            <a:endParaRPr lang="en-US" altLang="zh-TW" sz="2200" dirty="0" smtClean="0">
              <a:latin typeface="Times New Roman" panose="02020603050405020304" pitchFamily="18" charset="0"/>
              <a:ea typeface="標楷體" panose="03000509000000000000" pitchFamily="65" charset="-120"/>
              <a:cs typeface="Times New Roman" panose="02020603050405020304" pitchFamily="18" charset="0"/>
            </a:endParaRPr>
          </a:p>
          <a:p>
            <a:pPr lvl="1">
              <a:buFont typeface="Wingdings" panose="05000000000000000000" pitchFamily="2" charset="2"/>
              <a:buChar char="l"/>
            </a:pPr>
            <a:r>
              <a:rPr lang="en-US" altLang="zh-TW" sz="2200" dirty="0" smtClean="0">
                <a:latin typeface="Times New Roman" panose="02020603050405020304" pitchFamily="18" charset="0"/>
                <a:ea typeface="標楷體" panose="03000509000000000000" pitchFamily="65" charset="-120"/>
                <a:cs typeface="Times New Roman" panose="02020603050405020304" pitchFamily="18" charset="0"/>
              </a:rPr>
              <a:t>LDPC</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先前已被</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WIFI</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標準所採用</a:t>
            </a:r>
            <a:r>
              <a:rPr lang="zh-TW" altLang="en-US" sz="2200"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200" dirty="0" smtClean="0">
                <a:latin typeface="Times New Roman" panose="02020603050405020304" pitchFamily="18" charset="0"/>
                <a:ea typeface="標楷體" panose="03000509000000000000" pitchFamily="65" charset="-120"/>
                <a:cs typeface="Times New Roman" panose="02020603050405020304" pitchFamily="18" charset="0"/>
              </a:rPr>
              <a:t>3GPP</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選</a:t>
            </a:r>
            <a:r>
              <a:rPr lang="zh-TW" altLang="en-US" sz="2200" dirty="0" smtClean="0">
                <a:latin typeface="Times New Roman" panose="02020603050405020304" pitchFamily="18" charset="0"/>
                <a:ea typeface="標楷體" panose="03000509000000000000" pitchFamily="65" charset="-120"/>
                <a:cs typeface="Times New Roman" panose="02020603050405020304" pitchFamily="18" charset="0"/>
              </a:rPr>
              <a:t>為</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行動</a:t>
            </a:r>
            <a:r>
              <a:rPr lang="zh-TW" altLang="en-US" sz="2200" dirty="0" smtClean="0">
                <a:latin typeface="Times New Roman" panose="02020603050405020304" pitchFamily="18" charset="0"/>
                <a:ea typeface="標楷體" panose="03000509000000000000" pitchFamily="65" charset="-120"/>
                <a:cs typeface="Times New Roman" panose="02020603050405020304" pitchFamily="18" charset="0"/>
              </a:rPr>
              <a:t>寬頻</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200" dirty="0" err="1">
                <a:latin typeface="Times New Roman" panose="02020603050405020304" pitchFamily="18" charset="0"/>
                <a:ea typeface="標楷體" panose="03000509000000000000" pitchFamily="65" charset="-120"/>
                <a:cs typeface="Times New Roman" panose="02020603050405020304" pitchFamily="18" charset="0"/>
              </a:rPr>
              <a:t>eMBB</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）的中長及短碼數據</a:t>
            </a:r>
            <a:r>
              <a:rPr lang="zh-TW" altLang="en-US" sz="2200" dirty="0" smtClean="0">
                <a:latin typeface="Times New Roman" panose="02020603050405020304" pitchFamily="18" charset="0"/>
                <a:ea typeface="標楷體" panose="03000509000000000000" pitchFamily="65" charset="-120"/>
                <a:cs typeface="Times New Roman" panose="02020603050405020304" pitchFamily="18" charset="0"/>
              </a:rPr>
              <a:t>傳輸</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編碼</a:t>
            </a:r>
            <a:r>
              <a:rPr lang="zh-TW" altLang="en-US" sz="2200" dirty="0" smtClean="0">
                <a:latin typeface="Times New Roman" panose="02020603050405020304" pitchFamily="18" charset="0"/>
                <a:ea typeface="標楷體" panose="03000509000000000000" pitchFamily="65" charset="-120"/>
                <a:cs typeface="Times New Roman" panose="02020603050405020304" pitchFamily="18" charset="0"/>
              </a:rPr>
              <a:t>標準</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，負責大量行動寬頻</a:t>
            </a:r>
            <a:r>
              <a:rPr lang="zh-TW" altLang="en-US" sz="2200" dirty="0" smtClean="0">
                <a:latin typeface="Times New Roman" panose="02020603050405020304" pitchFamily="18" charset="0"/>
                <a:ea typeface="標楷體" panose="03000509000000000000" pitchFamily="65" charset="-120"/>
                <a:cs typeface="Times New Roman" panose="02020603050405020304" pitchFamily="18" charset="0"/>
              </a:rPr>
              <a:t>業務，其中</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超過</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99%</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都必須採用</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LDPC</a:t>
            </a:r>
            <a:r>
              <a:rPr lang="zh-TW" altLang="en-US" sz="2200"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a:p>
            <a:pPr>
              <a:buFont typeface="Wingdings" panose="05000000000000000000" pitchFamily="2" charset="2"/>
              <a:buChar char="l"/>
            </a:pPr>
            <a:r>
              <a:rPr lang="en-US" altLang="zh-TW" sz="2600" dirty="0">
                <a:latin typeface="Times New Roman" panose="02020603050405020304" pitchFamily="18" charset="0"/>
                <a:ea typeface="標楷體" panose="03000509000000000000" pitchFamily="65" charset="-120"/>
                <a:cs typeface="Times New Roman" panose="02020603050405020304" pitchFamily="18" charset="0"/>
              </a:rPr>
              <a:t>Polar </a:t>
            </a:r>
            <a:r>
              <a:rPr lang="en-US" altLang="zh-TW" sz="2600" dirty="0" smtClean="0">
                <a:latin typeface="Times New Roman" panose="02020603050405020304" pitchFamily="18" charset="0"/>
                <a:ea typeface="標楷體" panose="03000509000000000000" pitchFamily="65" charset="-120"/>
                <a:cs typeface="Times New Roman" panose="02020603050405020304" pitchFamily="18" charset="0"/>
              </a:rPr>
              <a:t>Codes:</a:t>
            </a:r>
          </a:p>
          <a:p>
            <a:pPr lvl="1">
              <a:buFont typeface="Wingdings" panose="05000000000000000000" pitchFamily="2" charset="2"/>
              <a:buChar char="l"/>
            </a:pPr>
            <a:r>
              <a:rPr lang="zh-TW" altLang="en-US" sz="2200" dirty="0" smtClean="0">
                <a:latin typeface="Times New Roman" panose="02020603050405020304" pitchFamily="18" charset="0"/>
                <a:ea typeface="標楷體" panose="03000509000000000000" pitchFamily="65" charset="-120"/>
                <a:cs typeface="Times New Roman" panose="02020603050405020304" pitchFamily="18" charset="0"/>
              </a:rPr>
              <a:t>為</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目前唯一可理論證明達到香</a:t>
            </a:r>
            <a:r>
              <a:rPr lang="zh-TW" altLang="en-US" sz="2200" dirty="0" smtClean="0">
                <a:latin typeface="Times New Roman" panose="02020603050405020304" pitchFamily="18" charset="0"/>
                <a:ea typeface="標楷體" panose="03000509000000000000" pitchFamily="65" charset="-120"/>
                <a:cs typeface="Times New Roman" panose="02020603050405020304" pitchFamily="18" charset="0"/>
              </a:rPr>
              <a:t>農</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(Shannon)</a:t>
            </a:r>
            <a:r>
              <a:rPr lang="zh-TW" altLang="en-US" sz="2200" dirty="0" smtClean="0">
                <a:latin typeface="Times New Roman" panose="02020603050405020304" pitchFamily="18" charset="0"/>
                <a:ea typeface="標楷體" panose="03000509000000000000" pitchFamily="65" charset="-120"/>
                <a:cs typeface="Times New Roman" panose="02020603050405020304" pitchFamily="18" charset="0"/>
              </a:rPr>
              <a:t>極限</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，並且具有可實用的線性複雜度編解碼能力的信道編碼</a:t>
            </a:r>
            <a:r>
              <a:rPr lang="zh-TW" altLang="en-US" sz="2200" dirty="0" smtClean="0">
                <a:latin typeface="Times New Roman" panose="02020603050405020304" pitchFamily="18" charset="0"/>
                <a:ea typeface="標楷體" panose="03000509000000000000" pitchFamily="65" charset="-120"/>
                <a:cs typeface="Times New Roman" panose="02020603050405020304" pitchFamily="18" charset="0"/>
              </a:rPr>
              <a:t>技術。</a:t>
            </a:r>
            <a:endParaRPr lang="en-US" altLang="zh-TW" sz="2200" dirty="0" smtClean="0">
              <a:latin typeface="Times New Roman" panose="02020603050405020304" pitchFamily="18" charset="0"/>
              <a:ea typeface="標楷體" panose="03000509000000000000" pitchFamily="65" charset="-120"/>
              <a:cs typeface="Times New Roman" panose="02020603050405020304" pitchFamily="18" charset="0"/>
            </a:endParaRPr>
          </a:p>
          <a:p>
            <a:pPr lvl="1">
              <a:buFont typeface="Wingdings" panose="05000000000000000000" pitchFamily="2" charset="2"/>
              <a:buChar char="l"/>
            </a:pP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3GPP</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選為移動寬頻（</a:t>
            </a:r>
            <a:r>
              <a:rPr lang="en-US" altLang="zh-TW" sz="2200" dirty="0" err="1">
                <a:latin typeface="Times New Roman" panose="02020603050405020304" pitchFamily="18" charset="0"/>
                <a:ea typeface="標楷體" panose="03000509000000000000" pitchFamily="65" charset="-120"/>
                <a:cs typeface="Times New Roman" panose="02020603050405020304" pitchFamily="18" charset="0"/>
              </a:rPr>
              <a:t>eMBB</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）的控制頻道編碼，負責大量行動寬頻業務佔不超過</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1%</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流量</a:t>
            </a:r>
            <a:r>
              <a:rPr lang="zh-TW" altLang="en-US" sz="22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r>
            <a:br>
              <a:rPr lang="zh-TW" altLang="en-US" dirty="0">
                <a:latin typeface="Times New Roman" panose="02020603050405020304" pitchFamily="18" charset="0"/>
                <a:ea typeface="標楷體" panose="03000509000000000000" pitchFamily="65" charset="-120"/>
                <a:cs typeface="Times New Roman" panose="02020603050405020304" pitchFamily="18" charset="0"/>
              </a:rPr>
            </a:b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r>
            <a:br>
              <a:rPr lang="zh-TW" altLang="en-US" dirty="0">
                <a:latin typeface="Times New Roman" panose="02020603050405020304" pitchFamily="18" charset="0"/>
                <a:ea typeface="標楷體" panose="03000509000000000000" pitchFamily="65" charset="-120"/>
                <a:cs typeface="Times New Roman" panose="02020603050405020304" pitchFamily="18" charset="0"/>
              </a:rPr>
            </a:br>
            <a:r>
              <a:rPr lang="en-US" altLang="zh-TW" dirty="0">
                <a:latin typeface="Times New Roman" panose="02020603050405020304" pitchFamily="18" charset="0"/>
                <a:ea typeface="標楷體" panose="03000509000000000000" pitchFamily="65" charset="-120"/>
                <a:cs typeface="Times New Roman" panose="02020603050405020304" pitchFamily="18" charset="0"/>
              </a:rPr>
              <a:t>C</a:t>
            </a:r>
            <a:r>
              <a:rPr lang="en-US" altLang="zh-TW" sz="2200" dirty="0" smtClean="0">
                <a:latin typeface="Times New Roman" panose="02020603050405020304" pitchFamily="18" charset="0"/>
                <a:ea typeface="標楷體" panose="03000509000000000000" pitchFamily="65" charset="-120"/>
                <a:cs typeface="Times New Roman" panose="02020603050405020304" pitchFamily="18" charset="0"/>
              </a:rPr>
              <a:t>=B</a:t>
            </a:r>
            <a:r>
              <a:rPr lang="zh-TW" altLang="en-US" sz="2200"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200" dirty="0" smtClean="0">
                <a:latin typeface="Times New Roman" panose="02020603050405020304" pitchFamily="18" charset="0"/>
                <a:ea typeface="標楷體" panose="03000509000000000000" pitchFamily="65" charset="-120"/>
                <a:cs typeface="Times New Roman" panose="02020603050405020304" pitchFamily="18" charset="0"/>
              </a:rPr>
              <a:t>log (</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1+S/N</a:t>
            </a:r>
            <a:r>
              <a:rPr lang="en-US" altLang="zh-TW" sz="2200"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 C</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為信道容量，單位為</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bps</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B</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為帶寬，單位為</a:t>
            </a:r>
            <a:r>
              <a:rPr lang="en-US" altLang="zh-TW" sz="2200" dirty="0" err="1">
                <a:latin typeface="Times New Roman" panose="02020603050405020304" pitchFamily="18" charset="0"/>
                <a:ea typeface="標楷體" panose="03000509000000000000" pitchFamily="65" charset="-120"/>
                <a:cs typeface="Times New Roman" panose="02020603050405020304" pitchFamily="18" charset="0"/>
              </a:rPr>
              <a:t>Hz,S</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/N</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為信噪比。 </a:t>
            </a: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a:p>
            <a:pPr lvl="1">
              <a:buFont typeface="Wingdings" panose="05000000000000000000" pitchFamily="2" charset="2"/>
              <a:buChar char="l"/>
            </a:pPr>
            <a:endParaRPr lang="zh-TW" altLang="en-US" sz="2200" dirty="0">
              <a:latin typeface="Times New Roman" panose="02020603050405020304" pitchFamily="18" charset="0"/>
              <a:ea typeface="標楷體" panose="03000509000000000000" pitchFamily="65" charset="-120"/>
              <a:cs typeface="Times New Roman" panose="02020603050405020304" pitchFamily="18" charset="0"/>
            </a:endParaRPr>
          </a:p>
          <a:p>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135E806C-2CC7-4C48-835D-BC478D10B692}" type="slidenum">
              <a:rPr lang="zh-TW" altLang="en-US" smtClean="0"/>
              <a:t>5</a:t>
            </a:fld>
            <a:endParaRPr lang="zh-TW" altLang="en-US"/>
          </a:p>
        </p:txBody>
      </p:sp>
    </p:spTree>
    <p:extLst>
      <p:ext uri="{BB962C8B-B14F-4D97-AF65-F5344CB8AC3E}">
        <p14:creationId xmlns:p14="http://schemas.microsoft.com/office/powerpoint/2010/main" val="22322122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大規模</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MIMO</a:t>
            </a:r>
            <a:endParaRPr lang="zh-TW" altLang="en-US" dirty="0"/>
          </a:p>
        </p:txBody>
      </p:sp>
      <p:sp>
        <p:nvSpPr>
          <p:cNvPr id="3" name="內容版面配置區 2"/>
          <p:cNvSpPr>
            <a:spLocks noGrp="1"/>
          </p:cNvSpPr>
          <p:nvPr>
            <p:ph idx="1"/>
          </p:nvPr>
        </p:nvSpPr>
        <p:spPr/>
        <p:txBody>
          <a:bodyPr/>
          <a:lstStyle/>
          <a:p>
            <a:pPr>
              <a:buFont typeface="Wingdings" panose="05000000000000000000" pitchFamily="2" charset="2"/>
              <a:buChar char="l"/>
            </a:pPr>
            <a:r>
              <a:rPr lang="zh-TW" altLang="en-US" sz="2600" dirty="0">
                <a:latin typeface="Times New Roman" panose="02020603050405020304" pitchFamily="18" charset="0"/>
                <a:ea typeface="標楷體" panose="03000509000000000000" pitchFamily="65" charset="-120"/>
                <a:cs typeface="Times New Roman" panose="02020603050405020304" pitchFamily="18" charset="0"/>
              </a:rPr>
              <a:t>被動竊聽</a:t>
            </a:r>
            <a:r>
              <a:rPr lang="zh-TW" altLang="en-US" sz="2600" dirty="0" smtClean="0">
                <a:latin typeface="Times New Roman" panose="02020603050405020304" pitchFamily="18" charset="0"/>
                <a:ea typeface="標楷體" panose="03000509000000000000" pitchFamily="65" charset="-120"/>
                <a:cs typeface="Times New Roman" panose="02020603050405020304" pitchFamily="18" charset="0"/>
              </a:rPr>
              <a:t>者</a:t>
            </a:r>
            <a:r>
              <a:rPr lang="en-US" altLang="zh-TW" sz="2600" dirty="0" smtClean="0">
                <a:latin typeface="Times New Roman" panose="02020603050405020304" pitchFamily="18" charset="0"/>
                <a:ea typeface="標楷體" panose="03000509000000000000" pitchFamily="65" charset="-120"/>
                <a:cs typeface="Times New Roman" panose="02020603050405020304" pitchFamily="18" charset="0"/>
              </a:rPr>
              <a:t>:</a:t>
            </a:r>
          </a:p>
          <a:p>
            <a:pPr lvl="1">
              <a:buFont typeface="Wingdings" panose="05000000000000000000" pitchFamily="2" charset="2"/>
              <a:buChar char="l"/>
            </a:pP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竊聽</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者在竊聽過程中只偵聽合法用戶的傳輸信息，而不採取主動干擾。</a:t>
            </a:r>
            <a:endParaRPr lang="en-US" altLang="zh-TW" sz="20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658368" lvl="1" indent="-457200">
              <a:buFont typeface="+mj-lt"/>
              <a:buAutoNum type="arabicPeriod"/>
            </a:pP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提出</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了幾種匹配的濾波預編碼和</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人工噪聲（</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AN</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）生成</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設計，以降低竊聽者</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的頻道並</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保護所</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需用戶的通道。</a:t>
            </a:r>
            <a:endPar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658368" lvl="1" indent="-457200">
              <a:buFont typeface="+mj-lt"/>
              <a:buAutoNum type="arabicPeriod"/>
            </a:pP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設計了正規</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化</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通</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道</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反轉</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和</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AN</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傳輸方案，進一步提高保密程度。</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marL="658368" lvl="1" indent="-457200">
              <a:buFont typeface="+mj-lt"/>
              <a:buAutoNum type="arabicPeriod"/>
            </a:pP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最小化受用戶的</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SINR</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約束的總和發射功率和分別誰是竊聽者。</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marL="658368" lvl="1" indent="-457200">
              <a:buFont typeface="+mj-lt"/>
              <a:buAutoNum type="arabicPeriod"/>
            </a:pP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提出了用於中繼輔助大規模</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MIMO</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系統的功率分配方案，防止竊聽。</a:t>
            </a:r>
            <a:r>
              <a:rPr lang="en-US" altLang="zh-TW" sz="2400" dirty="0">
                <a:latin typeface="標楷體" panose="03000509000000000000" pitchFamily="65" charset="-120"/>
                <a:ea typeface="標楷體" panose="03000509000000000000" pitchFamily="65" charset="-120"/>
              </a:rPr>
              <a:t/>
            </a:r>
            <a:br>
              <a:rPr lang="en-US" altLang="zh-TW" sz="2400" dirty="0">
                <a:latin typeface="標楷體" panose="03000509000000000000" pitchFamily="65" charset="-120"/>
                <a:ea typeface="標楷體" panose="03000509000000000000" pitchFamily="65" charset="-120"/>
              </a:rPr>
            </a:br>
            <a:endParaRPr lang="en-US" altLang="zh-TW" sz="2400" dirty="0">
              <a:latin typeface="標楷體" panose="03000509000000000000" pitchFamily="65" charset="-120"/>
              <a:ea typeface="標楷體" panose="03000509000000000000" pitchFamily="65" charset="-120"/>
            </a:endParaRPr>
          </a:p>
          <a:p>
            <a:pPr marL="658368" lvl="1" indent="-457200">
              <a:buFont typeface="+mj-lt"/>
              <a:buAutoNum type="arabicPeriod"/>
            </a:pPr>
            <a:endPar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endParaRPr>
          </a:p>
          <a:p>
            <a:pPr>
              <a:buFont typeface="Wingdings" panose="05000000000000000000" pitchFamily="2" charset="2"/>
              <a:buChar char="l"/>
            </a:pPr>
            <a:endParaRPr lang="en-US" altLang="zh-TW" sz="2600" dirty="0">
              <a:latin typeface="標楷體" panose="03000509000000000000" pitchFamily="65" charset="-120"/>
              <a:ea typeface="標楷體" panose="03000509000000000000" pitchFamily="65" charset="-120"/>
            </a:endParaRPr>
          </a:p>
          <a:p>
            <a:endParaRPr lang="zh-TW" altLang="en-US" dirty="0"/>
          </a:p>
        </p:txBody>
      </p:sp>
      <p:sp>
        <p:nvSpPr>
          <p:cNvPr id="4" name="投影片編號版面配置區 3"/>
          <p:cNvSpPr>
            <a:spLocks noGrp="1"/>
          </p:cNvSpPr>
          <p:nvPr>
            <p:ph type="sldNum" sz="quarter" idx="12"/>
          </p:nvPr>
        </p:nvSpPr>
        <p:spPr/>
        <p:txBody>
          <a:bodyPr/>
          <a:lstStyle/>
          <a:p>
            <a:fld id="{135E806C-2CC7-4C48-835D-BC478D10B692}" type="slidenum">
              <a:rPr lang="zh-TW" altLang="en-US" smtClean="0"/>
              <a:t>6</a:t>
            </a:fld>
            <a:endParaRPr lang="zh-TW" altLang="en-US"/>
          </a:p>
        </p:txBody>
      </p:sp>
    </p:spTree>
    <p:extLst>
      <p:ext uri="{BB962C8B-B14F-4D97-AF65-F5344CB8AC3E}">
        <p14:creationId xmlns:p14="http://schemas.microsoft.com/office/powerpoint/2010/main" val="40452120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大規模</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MIMO</a:t>
            </a:r>
            <a:endParaRPr lang="zh-TW" altLang="en-US" dirty="0"/>
          </a:p>
        </p:txBody>
      </p:sp>
      <p:sp>
        <p:nvSpPr>
          <p:cNvPr id="3" name="內容版面配置區 2"/>
          <p:cNvSpPr>
            <a:spLocks noGrp="1"/>
          </p:cNvSpPr>
          <p:nvPr>
            <p:ph idx="1"/>
          </p:nvPr>
        </p:nvSpPr>
        <p:spPr/>
        <p:txBody>
          <a:bodyPr>
            <a:normAutofit lnSpcReduction="10000"/>
          </a:bodyPr>
          <a:lstStyle/>
          <a:p>
            <a:pPr>
              <a:buFont typeface="Wingdings" panose="05000000000000000000" pitchFamily="2" charset="2"/>
              <a:buChar char="l"/>
            </a:pPr>
            <a:r>
              <a:rPr lang="zh-TW" altLang="en-US" sz="2600" dirty="0" smtClean="0">
                <a:latin typeface="Times New Roman" panose="02020603050405020304" pitchFamily="18" charset="0"/>
                <a:ea typeface="標楷體" panose="03000509000000000000" pitchFamily="65" charset="-120"/>
                <a:cs typeface="Times New Roman" panose="02020603050405020304" pitchFamily="18" charset="0"/>
              </a:rPr>
              <a:t>主動</a:t>
            </a:r>
            <a:r>
              <a:rPr lang="zh-TW" altLang="en-US" sz="2600" dirty="0">
                <a:latin typeface="Times New Roman" panose="02020603050405020304" pitchFamily="18" charset="0"/>
                <a:ea typeface="標楷體" panose="03000509000000000000" pitchFamily="65" charset="-120"/>
                <a:cs typeface="Times New Roman" panose="02020603050405020304" pitchFamily="18" charset="0"/>
              </a:rPr>
              <a:t>竊聽者</a:t>
            </a:r>
            <a:r>
              <a:rPr lang="en-US" altLang="zh-TW" sz="2600" dirty="0" smtClean="0">
                <a:latin typeface="Times New Roman" panose="02020603050405020304" pitchFamily="18" charset="0"/>
                <a:ea typeface="標楷體" panose="03000509000000000000" pitchFamily="65" charset="-120"/>
                <a:cs typeface="Times New Roman" panose="02020603050405020304" pitchFamily="18" charset="0"/>
              </a:rPr>
              <a:t>:</a:t>
            </a:r>
          </a:p>
          <a:p>
            <a:pPr lvl="1">
              <a:buFont typeface="Wingdings" panose="05000000000000000000" pitchFamily="2" charset="2"/>
              <a:buChar char="l"/>
            </a:pP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發送</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與合法用戶相同的導頻序列，</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使基地台無法</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準確地區別合法用戶與竊聽用戶，基地台將會把要發送給合法用戶的信息也同時發送給竊聽用戶</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0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457200" indent="-277813">
              <a:lnSpc>
                <a:spcPct val="100000"/>
              </a:lnSpc>
              <a:buFont typeface="+mj-lt"/>
              <a:buAutoNum type="arabicPeriod"/>
            </a:pP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用於多用戶時分雙工系統的密鑰協議（</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SKA</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
            </a:r>
            <a:b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b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協議。</a:t>
            </a:r>
            <a:endPar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457200" indent="-277813">
              <a:lnSpc>
                <a:spcPct val="100000"/>
              </a:lnSpc>
              <a:buFont typeface="+mj-lt"/>
              <a:buAutoNum type="arabicPeriod"/>
            </a:pP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結合了匹配濾波器預編碼和</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AN</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生成設計</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以及</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
            </a:r>
            <a:b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b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零</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空間</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設計，攻擊</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下的可靠安全</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通信。</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marL="457200" indent="-277813">
              <a:buFont typeface="+mj-lt"/>
              <a:buAutoNum type="arabicPeriod"/>
            </a:pPr>
            <a:endPar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zh-TW" altLang="en-US" sz="2800" dirty="0"/>
              <a:t/>
            </a:r>
            <a:br>
              <a:rPr lang="zh-TW" altLang="en-US" sz="2800" dirty="0"/>
            </a:br>
            <a:endParaRPr lang="en-US" altLang="zh-TW"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135E806C-2CC7-4C48-835D-BC478D10B692}" type="slidenum">
              <a:rPr lang="zh-TW" altLang="en-US" smtClean="0"/>
              <a:t>7</a:t>
            </a:fld>
            <a:endParaRPr lang="zh-TW" altLang="en-US"/>
          </a:p>
        </p:txBody>
      </p:sp>
      <p:pic>
        <p:nvPicPr>
          <p:cNvPr id="5" name="圖片 4"/>
          <p:cNvPicPr>
            <a:picLocks noChangeAspect="1"/>
          </p:cNvPicPr>
          <p:nvPr/>
        </p:nvPicPr>
        <p:blipFill>
          <a:blip r:embed="rId2"/>
          <a:stretch>
            <a:fillRect/>
          </a:stretch>
        </p:blipFill>
        <p:spPr>
          <a:xfrm>
            <a:off x="7536179" y="2780327"/>
            <a:ext cx="4100945" cy="2460567"/>
          </a:xfrm>
          <a:prstGeom prst="rect">
            <a:avLst/>
          </a:prstGeom>
        </p:spPr>
      </p:pic>
    </p:spTree>
    <p:extLst>
      <p:ext uri="{BB962C8B-B14F-4D97-AF65-F5344CB8AC3E}">
        <p14:creationId xmlns:p14="http://schemas.microsoft.com/office/powerpoint/2010/main" val="28176600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毫米波（</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mmWave</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）通訊</a:t>
            </a:r>
          </a:p>
        </p:txBody>
      </p:sp>
      <p:sp>
        <p:nvSpPr>
          <p:cNvPr id="3" name="內容版面配置區 2"/>
          <p:cNvSpPr>
            <a:spLocks noGrp="1"/>
          </p:cNvSpPr>
          <p:nvPr>
            <p:ph idx="1"/>
          </p:nvPr>
        </p:nvSpPr>
        <p:spPr/>
        <p:txBody>
          <a:bodyPr>
            <a:noAutofit/>
          </a:bodyPr>
          <a:lstStyle/>
          <a:p>
            <a:pPr marL="457200" indent="-457200">
              <a:buFont typeface="+mj-lt"/>
              <a:buAutoNum type="arabicPeriod"/>
            </a:pP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對於</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大量的</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發射</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天線，延遲容忍傳輸模式可以在</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mmWave</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頻率下實現每秒數千兆比特的保密率</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Font typeface="+mj-lt"/>
              <a:buAutoNum type="arabicPeriod"/>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分析了匹配濾波器預編碼和</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AN</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生成設計中的保密中斷概率和保密性。所獲得的結果表明，期望用戶和竊聽者的空間可解析路徑之間的重疊對</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mmWave</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通信的保密性能具有顯著重要的影響</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Font typeface="+mj-lt"/>
              <a:buAutoNum type="arabicPeriod"/>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用於</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mmWave</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多輸入，多輸出，多天線竊聽器（</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MIMOME</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）竊聽信道的混合預編碼器設計。</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Font typeface="+mj-lt"/>
              <a:buAutoNum type="arabicPeriod"/>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天線陣列模式，基站強度和</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AN</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生成對保密性能的影響。</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Font typeface="+mj-lt"/>
              <a:buAutoNum type="arabicPeriod"/>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用於</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mmWave</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蜂窩通信的系統保密性能分析方法。</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Font typeface="+mj-lt"/>
              <a:buAutoNum type="arabicPeriod"/>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在發射機和期望的接收機之間使用定向波束形成，並導出相應的平均保密率。</a:t>
            </a:r>
          </a:p>
          <a:p>
            <a:pPr marL="457200" indent="-457200">
              <a:buFont typeface="+mj-lt"/>
              <a:buAutoNum type="arabicPeriod"/>
            </a:pP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135E806C-2CC7-4C48-835D-BC478D10B692}" type="slidenum">
              <a:rPr lang="zh-TW" altLang="en-US" smtClean="0"/>
              <a:t>8</a:t>
            </a:fld>
            <a:endParaRPr lang="zh-TW" altLang="en-US"/>
          </a:p>
        </p:txBody>
      </p:sp>
    </p:spTree>
    <p:extLst>
      <p:ext uri="{BB962C8B-B14F-4D97-AF65-F5344CB8AC3E}">
        <p14:creationId xmlns:p14="http://schemas.microsoft.com/office/powerpoint/2010/main" val="26421335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異構網</a:t>
            </a:r>
            <a:r>
              <a:rPr lang="zh-TW" altLang="en-US" dirty="0" smtClean="0">
                <a:latin typeface="標楷體" panose="03000509000000000000" pitchFamily="65" charset="-120"/>
                <a:ea typeface="標楷體" panose="03000509000000000000" pitchFamily="65" charset="-120"/>
              </a:rPr>
              <a:t>絡</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(Heterogeneous networks)</a:t>
            </a:r>
            <a:endParaRPr lang="zh-TW" altLang="en-US" dirty="0">
              <a:latin typeface="標楷體" panose="03000509000000000000" pitchFamily="65" charset="-120"/>
              <a:ea typeface="標楷體" panose="03000509000000000000" pitchFamily="65" charset="-120"/>
            </a:endParaRPr>
          </a:p>
        </p:txBody>
      </p:sp>
      <p:pic>
        <p:nvPicPr>
          <p:cNvPr id="5" name="內容版面配置區 4"/>
          <p:cNvPicPr>
            <a:picLocks noGrp="1" noChangeAspect="1"/>
          </p:cNvPicPr>
          <p:nvPr>
            <p:ph idx="1"/>
          </p:nvPr>
        </p:nvPicPr>
        <p:blipFill>
          <a:blip r:embed="rId2"/>
          <a:stretch>
            <a:fillRect/>
          </a:stretch>
        </p:blipFill>
        <p:spPr>
          <a:xfrm>
            <a:off x="6971485" y="1737360"/>
            <a:ext cx="4184195" cy="4022725"/>
          </a:xfrm>
          <a:prstGeom prst="rect">
            <a:avLst/>
          </a:prstGeom>
        </p:spPr>
      </p:pic>
      <p:sp>
        <p:nvSpPr>
          <p:cNvPr id="4" name="投影片編號版面配置區 3"/>
          <p:cNvSpPr>
            <a:spLocks noGrp="1"/>
          </p:cNvSpPr>
          <p:nvPr>
            <p:ph type="sldNum" sz="quarter" idx="12"/>
          </p:nvPr>
        </p:nvSpPr>
        <p:spPr/>
        <p:txBody>
          <a:bodyPr/>
          <a:lstStyle/>
          <a:p>
            <a:fld id="{135E806C-2CC7-4C48-835D-BC478D10B692}" type="slidenum">
              <a:rPr lang="zh-TW" altLang="en-US" smtClean="0"/>
              <a:t>9</a:t>
            </a:fld>
            <a:endParaRPr lang="zh-TW" altLang="en-US"/>
          </a:p>
        </p:txBody>
      </p:sp>
      <p:sp>
        <p:nvSpPr>
          <p:cNvPr id="6" name="內容版面配置區 2"/>
          <p:cNvSpPr txBox="1">
            <a:spLocks/>
          </p:cNvSpPr>
          <p:nvPr/>
        </p:nvSpPr>
        <p:spPr>
          <a:xfrm>
            <a:off x="1097280" y="1845734"/>
            <a:ext cx="10058400" cy="350212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buFont typeface="+mj-lt"/>
              <a:buAutoNum type="arabicPeriod"/>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提出了三種</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STB</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方案，即</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STB-OM</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STB-SMF</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和</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
            </a:r>
            <a:b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b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STB-JMF</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，以最大化被竊聽用戶的保密率</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Font typeface="+mj-lt"/>
              <a:buAutoNum type="arabicPeriod"/>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提出動態協調多點傳輸（</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CoMP</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方案</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
            </a:r>
            <a:b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b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以</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增加安全通信覆蓋範圍。</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Font typeface="+mj-lt"/>
              <a:buAutoNum type="arabicPeriod"/>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增加基站密度有利於保密和連接中斷概率性能。</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Font typeface="+mj-lt"/>
              <a:buAutoNum type="arabicPeriod"/>
            </a:pP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684657614"/>
      </p:ext>
    </p:extLst>
  </p:cSld>
  <p:clrMapOvr>
    <a:masterClrMapping/>
  </p:clrMapOvr>
  <p:timing>
    <p:tnLst>
      <p:par>
        <p:cTn id="1" dur="indefinite" restart="never" nodeType="tmRoot"/>
      </p:par>
    </p:tnLst>
  </p:timing>
</p:sld>
</file>

<file path=ppt/theme/theme1.xml><?xml version="1.0" encoding="utf-8"?>
<a:theme xmlns:a="http://schemas.openxmlformats.org/drawingml/2006/main" name="回顧">
  <a:themeElements>
    <a:clrScheme name="回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752</TotalTime>
  <Words>1095</Words>
  <Application>Microsoft Office PowerPoint</Application>
  <PresentationFormat>寬螢幕</PresentationFormat>
  <Paragraphs>105</Paragraphs>
  <Slides>15</Slides>
  <Notes>2</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15</vt:i4>
      </vt:variant>
    </vt:vector>
  </HeadingPairs>
  <TitlesOfParts>
    <vt:vector size="22" baseType="lpstr">
      <vt:lpstr>新細明體</vt:lpstr>
      <vt:lpstr>標楷體</vt:lpstr>
      <vt:lpstr>Calibri</vt:lpstr>
      <vt:lpstr>Calibri Light</vt:lpstr>
      <vt:lpstr>Times New Roman</vt:lpstr>
      <vt:lpstr>Wingdings</vt:lpstr>
      <vt:lpstr>回顧</vt:lpstr>
      <vt:lpstr>5G無線網絡物理層安全技術綜述及未來挑戰 A Survey of Physical Layer Security Techniques for 5G Wireless Networks and Challenges Ahead </vt:lpstr>
      <vt:lpstr>大綱</vt:lpstr>
      <vt:lpstr>介紹</vt:lpstr>
      <vt:lpstr>介紹</vt:lpstr>
      <vt:lpstr>物理層安全編碼</vt:lpstr>
      <vt:lpstr>大規模MIMO</vt:lpstr>
      <vt:lpstr>大規模MIMO</vt:lpstr>
      <vt:lpstr>毫米波（mmWave）通訊</vt:lpstr>
      <vt:lpstr>異構網絡(Heterogeneous networks)</vt:lpstr>
      <vt:lpstr>非正交多址（NOMA）</vt:lpstr>
      <vt:lpstr>全雙工技術</vt:lpstr>
      <vt:lpstr>全雙工技術</vt:lpstr>
      <vt:lpstr>全雙工技術</vt:lpstr>
      <vt:lpstr>結論</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user</cp:lastModifiedBy>
  <cp:revision>50</cp:revision>
  <dcterms:created xsi:type="dcterms:W3CDTF">2019-05-09T15:18:26Z</dcterms:created>
  <dcterms:modified xsi:type="dcterms:W3CDTF">2019-06-03T13:23:36Z</dcterms:modified>
</cp:coreProperties>
</file>