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7"/>
  </p:notesMasterIdLst>
  <p:sldIdLst>
    <p:sldId id="256" r:id="rId2"/>
    <p:sldId id="257" r:id="rId3"/>
    <p:sldId id="258" r:id="rId4"/>
    <p:sldId id="273" r:id="rId5"/>
    <p:sldId id="282" r:id="rId6"/>
    <p:sldId id="274" r:id="rId7"/>
    <p:sldId id="276" r:id="rId8"/>
    <p:sldId id="275" r:id="rId9"/>
    <p:sldId id="277" r:id="rId10"/>
    <p:sldId id="278" r:id="rId11"/>
    <p:sldId id="279" r:id="rId12"/>
    <p:sldId id="280" r:id="rId13"/>
    <p:sldId id="281" r:id="rId14"/>
    <p:sldId id="283"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69470" autoAdjust="0"/>
  </p:normalViewPr>
  <p:slideViewPr>
    <p:cSldViewPr snapToGrid="0">
      <p:cViewPr>
        <p:scale>
          <a:sx n="75" d="100"/>
          <a:sy n="75" d="100"/>
        </p:scale>
        <p:origin x="618" y="-672"/>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0FC0F-5BFB-41EC-AD6B-01BE8275B2D7}" type="datetimeFigureOut">
              <a:rPr lang="zh-TW" altLang="en-US" smtClean="0"/>
              <a:t>2019/6/5</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BF1EC-E7C4-494E-B48B-0EF61BABF824}" type="slidenum">
              <a:rPr lang="zh-TW" altLang="en-US" smtClean="0"/>
              <a:t>‹#›</a:t>
            </a:fld>
            <a:endParaRPr lang="zh-TW" altLang="en-US"/>
          </a:p>
        </p:txBody>
      </p:sp>
    </p:spTree>
    <p:extLst>
      <p:ext uri="{BB962C8B-B14F-4D97-AF65-F5344CB8AC3E}">
        <p14:creationId xmlns:p14="http://schemas.microsoft.com/office/powerpoint/2010/main" val="147060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 5G</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崛起的隱憂</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a:t>
            </a:r>
          </a:p>
          <a:p>
            <a:r>
              <a:rPr lang="zh-TW" altLang="en-US" sz="1200" b="0" i="0" kern="1200" dirty="0" smtClean="0">
                <a:solidFill>
                  <a:schemeClr val="tx1"/>
                </a:solidFill>
                <a:effectLst/>
                <a:latin typeface="+mn-lt"/>
                <a:ea typeface="+mn-ea"/>
                <a:cs typeface="+mn-cs"/>
              </a:rPr>
              <a:t>無線網路已</a:t>
            </a:r>
            <a:r>
              <a:rPr lang="zh-TW" altLang="en-US" sz="1200" b="0" i="0" kern="1200" dirty="0" smtClean="0">
                <a:solidFill>
                  <a:schemeClr val="tx1"/>
                </a:solidFill>
                <a:effectLst/>
                <a:latin typeface="+mn-lt"/>
                <a:ea typeface="+mn-ea"/>
                <a:cs typeface="+mn-cs"/>
              </a:rPr>
              <a:t>廣泛應用於民用和軍用領域，</a:t>
            </a:r>
            <a:r>
              <a:rPr lang="zh-TW" altLang="en-US" sz="1200" b="0" i="0" kern="1200" dirty="0" smtClean="0">
                <a:solidFill>
                  <a:schemeClr val="tx1"/>
                </a:solidFill>
                <a:effectLst/>
                <a:latin typeface="+mn-lt"/>
                <a:ea typeface="+mn-ea"/>
                <a:cs typeface="+mn-cs"/>
              </a:rPr>
              <a:t>成為我們日常生活</a:t>
            </a:r>
            <a:r>
              <a:rPr lang="zh-TW" altLang="en-US" sz="1200" b="0" i="0" kern="1200" dirty="0" smtClean="0">
                <a:solidFill>
                  <a:schemeClr val="tx1"/>
                </a:solidFill>
                <a:effectLst/>
                <a:latin typeface="+mn-lt"/>
                <a:ea typeface="+mn-ea"/>
                <a:cs typeface="+mn-cs"/>
              </a:rPr>
              <a:t>中不可或缺的一部分。人們非常依賴</a:t>
            </a:r>
            <a:r>
              <a:rPr lang="zh-TW" altLang="en-US" sz="1200" b="0" i="0" kern="1200" dirty="0" smtClean="0">
                <a:solidFill>
                  <a:schemeClr val="tx1"/>
                </a:solidFill>
                <a:effectLst/>
                <a:latin typeface="+mn-lt"/>
                <a:ea typeface="+mn-ea"/>
                <a:cs typeface="+mn-cs"/>
              </a:rPr>
              <a:t>無線網路來</a:t>
            </a:r>
            <a:r>
              <a:rPr lang="zh-TW" altLang="en-US" sz="1200" b="0" i="0" kern="1200" dirty="0" smtClean="0">
                <a:solidFill>
                  <a:schemeClr val="tx1"/>
                </a:solidFill>
                <a:effectLst/>
                <a:latin typeface="+mn-lt"/>
                <a:ea typeface="+mn-ea"/>
                <a:cs typeface="+mn-cs"/>
              </a:rPr>
              <a:t>傳輸重要</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私人信息，例如信用卡信息</a:t>
            </a:r>
            <a:r>
              <a:rPr lang="zh-TW" altLang="en-US" sz="1200" b="0" i="0" kern="1200" dirty="0" smtClean="0">
                <a:solidFill>
                  <a:schemeClr val="tx1"/>
                </a:solidFill>
                <a:effectLst/>
                <a:latin typeface="+mn-lt"/>
                <a:ea typeface="+mn-ea"/>
                <a:cs typeface="+mn-cs"/>
              </a:rPr>
              <a:t>，健康數據等等。</a:t>
            </a:r>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當今的安全性依賴於資料加密技術和傳輸協議。這些解決方案具有缺點：像公共無線網路中的標準化保護不夠安全，並且它們的許多弱點是眾所皆知的</a:t>
            </a:r>
            <a:r>
              <a:rPr lang="en-US" altLang="zh-TW" sz="1200" b="0" i="0" kern="1200" dirty="0" smtClean="0">
                <a:solidFill>
                  <a:schemeClr val="tx1"/>
                </a:solidFill>
                <a:effectLst/>
                <a:latin typeface="+mn-lt"/>
                <a:ea typeface="+mn-ea"/>
                <a:cs typeface="+mn-cs"/>
              </a:rPr>
              <a:t>; </a:t>
            </a:r>
            <a:r>
              <a:rPr lang="zh-TW" altLang="en-US" sz="1200" b="0" i="0" kern="1200" dirty="0" smtClean="0">
                <a:solidFill>
                  <a:schemeClr val="tx1"/>
                </a:solidFill>
                <a:effectLst/>
                <a:latin typeface="+mn-lt"/>
                <a:ea typeface="+mn-ea"/>
                <a:cs typeface="+mn-cs"/>
              </a:rPr>
              <a:t>即使存在增強的加密和認證協議，它們也會對公共網路用戶等產生強大的約束和高額外成本。因此，從信息理論基礎出發新的安全方法，並關注傳播信道的保密能力，稱為物理層安全性。</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其背後的關鍵思想是利用傳輸信道的內在隨機性來保證物理層的安全性。</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smtClean="0"/>
              <a:t>3.</a:t>
            </a:r>
            <a:r>
              <a:rPr lang="zh-TW" altLang="en-US" dirty="0" smtClean="0"/>
              <a:t>那</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採用物理層安全技術的</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網路有甚麼優勢，</a:t>
            </a:r>
            <a:r>
              <a:rPr lang="zh-TW" altLang="en-US" sz="1200" b="0" i="0" kern="1200" dirty="0" smtClean="0">
                <a:solidFill>
                  <a:schemeClr val="tx1"/>
                </a:solidFill>
                <a:effectLst/>
                <a:latin typeface="+mn-lt"/>
                <a:ea typeface="+mn-ea"/>
                <a:cs typeface="+mn-cs"/>
              </a:rPr>
              <a:t>如果竊聽者的設備具有足夠的計算能力來解決數學問題，則基於計算的密碼技術的安全性將受到損害。</a:t>
            </a:r>
            <a:r>
              <a:rPr lang="en-US" altLang="zh-TW" sz="1200" b="0" i="0" kern="1200" dirty="0" smtClean="0">
                <a:solidFill>
                  <a:schemeClr val="tx1"/>
                </a:solidFill>
                <a:effectLst/>
                <a:latin typeface="+mn-lt"/>
                <a:ea typeface="+mn-ea"/>
                <a:cs typeface="+mn-cs"/>
              </a:rPr>
              <a:t>5G</a:t>
            </a:r>
            <a:r>
              <a:rPr lang="zh-TW" altLang="en-US" sz="1200" b="0" i="0" kern="1200" dirty="0" smtClean="0">
                <a:solidFill>
                  <a:schemeClr val="tx1"/>
                </a:solidFill>
                <a:effectLst/>
                <a:latin typeface="+mn-lt"/>
                <a:ea typeface="+mn-ea"/>
                <a:cs typeface="+mn-cs"/>
              </a:rPr>
              <a:t>網路的結構通常是分散的，這意味著設備可以在任何時刻隨機連接或離開網路。對於這種情況，加密密鑰分發和管理變得非常具有挑戰性。但</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通過仔細管理和實施，物理層安全性可以在現有安全方案之上用作額外的保護</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3</a:t>
            </a:fld>
            <a:endParaRPr lang="zh-TW" altLang="en-US"/>
          </a:p>
        </p:txBody>
      </p:sp>
    </p:spTree>
    <p:extLst>
      <p:ext uri="{BB962C8B-B14F-4D97-AF65-F5344CB8AC3E}">
        <p14:creationId xmlns:p14="http://schemas.microsoft.com/office/powerpoint/2010/main" val="1571870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物理層安全的大部分研究工作集中在合法用戶的研究和策略設計上，存在全雙工主動竊聽者時的物理層安全問題，該主動竊聽者發動干擾攻擊以進一步改善竊聽品質。</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全雙工發送器和接收器可以生成人工雜音以降低竊聽者的性能，而全雙工竊聽器也可以生成人工雜音以乾擾發送器和接收器。利用賽局理論考慮遊戲中的個體的預測行為和實際行為，並研究它們的優化策略，賽局理論提供了一個強大的數學工具，它對研究兩個利益衝突之間的問題特別有效。</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特別是在遊戲理論框架下，可以分別為合法用戶和全雙工主動竊聽者制定策略。然後通過探究遊戲的平衡，可以從合法和竊聽者雙方之間的相互作用中檢查策略，並突出強化安全性的策略設計，需要思考它們之間產生的相互作用來評估安全性。</a:t>
            </a:r>
            <a:endParaRPr lang="en-US" altLang="zh-TW" sz="1200" b="0" i="0" kern="1200" dirty="0" smtClean="0">
              <a:solidFill>
                <a:schemeClr val="tx1"/>
              </a:solidFill>
              <a:effectLst/>
              <a:latin typeface="+mn-lt"/>
              <a:ea typeface="+mn-ea"/>
              <a:cs typeface="+mn-cs"/>
            </a:endParaRPr>
          </a:p>
          <a:p>
            <a:r>
              <a:rPr lang="en-US" altLang="zh-TW" dirty="0" smtClean="0"/>
              <a:t>2.</a:t>
            </a:r>
            <a:r>
              <a:rPr lang="zh-TW" altLang="en-US" sz="1200" b="0" i="0" kern="1200" dirty="0" smtClean="0">
                <a:solidFill>
                  <a:schemeClr val="tx1"/>
                </a:solidFill>
                <a:effectLst/>
                <a:latin typeface="+mn-lt"/>
                <a:ea typeface="+mn-ea"/>
                <a:cs typeface="+mn-cs"/>
              </a:rPr>
              <a:t> 全雙工接收器節點在存在基於全雙工的主動竊聽者（</a:t>
            </a:r>
            <a:r>
              <a:rPr lang="en-US" altLang="zh-TW" sz="1200" b="0" i="0" kern="1200" dirty="0" smtClean="0">
                <a:solidFill>
                  <a:schemeClr val="tx1"/>
                </a:solidFill>
                <a:effectLst/>
                <a:latin typeface="+mn-lt"/>
                <a:ea typeface="+mn-ea"/>
                <a:cs typeface="+mn-cs"/>
              </a:rPr>
              <a:t>FD-AE</a:t>
            </a:r>
            <a:r>
              <a:rPr lang="zh-TW" altLang="en-US" sz="1200" b="0" i="0" kern="1200" dirty="0" smtClean="0">
                <a:solidFill>
                  <a:schemeClr val="tx1"/>
                </a:solidFill>
                <a:effectLst/>
                <a:latin typeface="+mn-lt"/>
                <a:ea typeface="+mn-ea"/>
                <a:cs typeface="+mn-cs"/>
              </a:rPr>
              <a:t>類別）的同時充當干擾器和接收器的潛在好處，其目的是提高保密數據率。</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13</a:t>
            </a:fld>
            <a:endParaRPr lang="zh-TW" altLang="en-US"/>
          </a:p>
        </p:txBody>
      </p:sp>
    </p:spTree>
    <p:extLst>
      <p:ext uri="{BB962C8B-B14F-4D97-AF65-F5344CB8AC3E}">
        <p14:creationId xmlns:p14="http://schemas.microsoft.com/office/powerpoint/2010/main" val="703037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介紹的是</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及</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Polar Codes</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這兩個通道編碼老師在課堂上都有介紹過。</a:t>
            </a:r>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其中</a:t>
            </a: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1200" b="0" i="0" u="none" strike="noStrike" kern="1200" dirty="0" smtClean="0">
                <a:solidFill>
                  <a:schemeClr val="tx1"/>
                </a:solidFill>
                <a:effectLst/>
                <a:latin typeface="+mn-lt"/>
                <a:ea typeface="+mn-ea"/>
                <a:cs typeface="+mn-cs"/>
              </a:rPr>
              <a:t>行動網路</a:t>
            </a:r>
            <a:r>
              <a:rPr lang="zh-TW" altLang="en-US" sz="1200" b="0" i="0" kern="1200" dirty="0" smtClean="0">
                <a:solidFill>
                  <a:schemeClr val="tx1"/>
                </a:solidFill>
                <a:effectLst/>
                <a:latin typeface="+mn-lt"/>
                <a:ea typeface="+mn-ea"/>
                <a:cs typeface="+mn-cs"/>
              </a:rPr>
              <a:t>系統規範的標準化組織</a:t>
            </a:r>
            <a:endPar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200" b="0" i="0" kern="1200" dirty="0" smtClean="0">
                <a:solidFill>
                  <a:schemeClr val="tx1"/>
                </a:solidFill>
                <a:effectLst/>
                <a:latin typeface="+mn-lt"/>
                <a:ea typeface="+mn-ea"/>
                <a:cs typeface="+mn-cs"/>
              </a:rPr>
              <a:t>頻</a:t>
            </a:r>
            <a:r>
              <a:rPr lang="zh-TW" altLang="en-US" sz="1200" b="0" i="0" kern="1200" dirty="0" smtClean="0">
                <a:solidFill>
                  <a:schemeClr val="tx1"/>
                </a:solidFill>
                <a:effectLst/>
                <a:latin typeface="+mn-lt"/>
                <a:ea typeface="+mn-ea"/>
                <a:cs typeface="+mn-cs"/>
              </a:rPr>
              <a:t>寬足夠寬，即使信道非常嘈雜也 能進行可靠傳輸</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要提高系統容量，在信噪比無法再提高的情況下，可以 增大信道帶寬來提高系統容量，即用頻帶換取信噪比，這就是擴頻通信的基本原理</a:t>
            </a:r>
            <a:r>
              <a:rPr lang="zh-TW" altLang="en-US" sz="1200" b="0" i="0" kern="1200" dirty="0" smtClean="0">
                <a:solidFill>
                  <a:schemeClr val="tx1"/>
                </a:solidFill>
                <a:effectLst/>
                <a:latin typeface="+mn-lt"/>
                <a:ea typeface="+mn-ea"/>
                <a:cs typeface="+mn-cs"/>
              </a:rPr>
              <a:t>。</a:t>
            </a:r>
            <a:endParaRPr lang="en-US" altLang="zh-TW"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1200" dirty="0" smtClean="0">
                <a:latin typeface="Times New Roman" panose="02020603050405020304" pitchFamily="18" charset="0"/>
                <a:ea typeface="標楷體" panose="03000509000000000000" pitchFamily="65" charset="-120"/>
                <a:cs typeface="Times New Roman" panose="02020603050405020304" pitchFamily="18" charset="0"/>
              </a:rPr>
              <a:t>高通提出、</a:t>
            </a:r>
            <a:r>
              <a:rPr lang="en-US" altLang="zh-TW"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Polar code:</a:t>
            </a:r>
            <a:r>
              <a:rPr lang="zh-TW" altLang="en-US" sz="1200" b="0" i="0" kern="1200" dirty="0" smtClean="0">
                <a:solidFill>
                  <a:schemeClr val="tx1"/>
                </a:solidFill>
                <a:effectLst/>
                <a:latin typeface="Times New Roman" panose="02020603050405020304" pitchFamily="18" charset="0"/>
                <a:ea typeface="標楷體" panose="03000509000000000000" pitchFamily="65" charset="-120"/>
                <a:cs typeface="Times New Roman" panose="02020603050405020304" pitchFamily="18" charset="0"/>
              </a:rPr>
              <a:t>華為提出，其他採用的人必須向提出標準者付出專利使用費</a:t>
            </a:r>
            <a:endParaRPr lang="en-US" altLang="zh-TW" sz="1200" b="0" i="0" kern="1200" dirty="0" smtClean="0">
              <a:solidFill>
                <a:schemeClr val="tx1"/>
              </a:solidFill>
              <a:effectLst/>
              <a:latin typeface="+mn-lt"/>
              <a:ea typeface="+mn-ea"/>
              <a:cs typeface="+mn-cs"/>
            </a:endParaRPr>
          </a:p>
          <a:p>
            <a:r>
              <a:rPr lang="zh-TW" altLang="en-US" dirty="0" smtClean="0"/>
              <a:t/>
            </a:r>
            <a:br>
              <a:rPr lang="zh-TW" altLang="en-US" dirty="0" smtClean="0"/>
            </a:b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5</a:t>
            </a:fld>
            <a:endParaRPr lang="zh-TW" altLang="en-US"/>
          </a:p>
        </p:txBody>
      </p:sp>
    </p:spTree>
    <p:extLst>
      <p:ext uri="{BB962C8B-B14F-4D97-AF65-F5344CB8AC3E}">
        <p14:creationId xmlns:p14="http://schemas.microsoft.com/office/powerpoint/2010/main" val="1202625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大規模天線陣列系統</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在基站端布置幾百根天線，對幾十個目標接收機調製各自的波束，通過空間信號隔離，在同一頻率資源上同時傳輸幾十條信號。這種對空間資源的充分挖掘，可以有效利用寶貴而稀缺的頻帶資源，並且成幾十倍地</a:t>
            </a:r>
            <a:r>
              <a:rPr lang="zh-TW" altLang="en-US" sz="1200" b="0" i="0" kern="1200" dirty="0" smtClean="0">
                <a:solidFill>
                  <a:schemeClr val="tx1"/>
                </a:solidFill>
                <a:effectLst/>
                <a:latin typeface="+mn-lt"/>
                <a:ea typeface="+mn-ea"/>
                <a:cs typeface="+mn-cs"/>
              </a:rPr>
              <a:t>提升網路容量</a:t>
            </a:r>
            <a:r>
              <a:rPr lang="zh-TW" altLang="en-US" sz="1200" b="0" i="0" kern="1200" dirty="0" smtClean="0">
                <a:solidFill>
                  <a:schemeClr val="tx1"/>
                </a:solidFill>
                <a:effectLst/>
                <a:latin typeface="+mn-lt"/>
                <a:ea typeface="+mn-ea"/>
                <a:cs typeface="+mn-cs"/>
              </a:rPr>
              <a:t>。</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發射能量可以匯集到用戶所在位置，而不向其他方向擴散，並且基站可以通過監測用戶的信號，對其進行實時跟蹤，使最佳發射方向跟隨用戶的移動，保證在任何時候手機接收點的電磁波信號都處於疊加狀態。</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打個比方，傳統通信就像燈泡，照亮整個房間，而波速成形就像手電筒，光亮可以智能地匯集到目標位置上。</a:t>
            </a:r>
            <a:r>
              <a:rPr lang="zh-TW" altLang="en-US" dirty="0" smtClean="0"/>
              <a:t/>
            </a:r>
            <a:br>
              <a:rPr lang="zh-TW" altLang="en-US" dirty="0" smtClean="0"/>
            </a:br>
            <a:r>
              <a:rPr lang="zh-TW" altLang="en-US" sz="1200" b="0" i="0" kern="1200" dirty="0" smtClean="0">
                <a:solidFill>
                  <a:schemeClr val="tx1"/>
                </a:solidFill>
                <a:effectLst/>
                <a:latin typeface="+mn-lt"/>
                <a:ea typeface="+mn-ea"/>
                <a:cs typeface="+mn-cs"/>
              </a:rPr>
              <a:t>多天線的基站也可以同時瞄準多個用戶，構造朝向多個目標客戶的不同波束，並有效減小各個波束之間的干擾。這種多用戶的波束成形在空間上有效地分離了不同用戶間的電磁波，是大規模天線的基礎所在。</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6</a:t>
            </a:fld>
            <a:endParaRPr lang="zh-TW" altLang="en-US"/>
          </a:p>
        </p:txBody>
      </p:sp>
    </p:spTree>
    <p:extLst>
      <p:ext uri="{BB962C8B-B14F-4D97-AF65-F5344CB8AC3E}">
        <p14:creationId xmlns:p14="http://schemas.microsoft.com/office/powerpoint/2010/main" val="1916017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其中具有大天線陣列的基地台在存在非干擾竊聽者的情況下與用戶共享秘密密鑰。在該系統中，當基地台向合法用戶發送隨機序列以共享共同隨機性時，竊聽者可以嘗試發送導頻訊號攻擊，其中每個竊聽者發送其目標用戶的訓練序列，以期通過導向束獲取可能的信息，竊聽者和目標用戶的接收信號強度之間存在著重要的互補關係。這種關係告訴我們，竊聽者不可避免地留下痕跡，使我們能夠設計一種方法來測量洩漏到竊聽者的信息量，即使導頻訊號參數未知。為此，我們推導出從基地台到竊聽者的信道增益的估計器，並提出了用於調整導頻訊號下的秘密密鑰長度的速率適配方案。</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7</a:t>
            </a:fld>
            <a:endParaRPr lang="zh-TW" altLang="en-US"/>
          </a:p>
        </p:txBody>
      </p:sp>
    </p:spTree>
    <p:extLst>
      <p:ext uri="{BB962C8B-B14F-4D97-AF65-F5344CB8AC3E}">
        <p14:creationId xmlns:p14="http://schemas.microsoft.com/office/powerpoint/2010/main" val="290468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指​波長​由 </a:t>
            </a:r>
            <a:r>
              <a:rPr lang="en-US" altLang="zh-TW" sz="1200" b="0" i="0" kern="1200" dirty="0" smtClean="0">
                <a:solidFill>
                  <a:schemeClr val="tx1"/>
                </a:solidFill>
                <a:effectLst/>
                <a:latin typeface="+mn-lt"/>
                <a:ea typeface="+mn-ea"/>
                <a:cs typeface="+mn-cs"/>
              </a:rPr>
              <a:t>1 mm </a:t>
            </a:r>
            <a:r>
              <a:rPr lang="zh-TW" altLang="en-US" sz="1200" b="0" i="0" kern="1200" dirty="0" smtClean="0">
                <a:solidFill>
                  <a:schemeClr val="tx1"/>
                </a:solidFill>
                <a:effectLst/>
                <a:latin typeface="+mn-lt"/>
                <a:ea typeface="+mn-ea"/>
                <a:cs typeface="+mn-cs"/>
              </a:rPr>
              <a:t>到 </a:t>
            </a:r>
            <a:r>
              <a:rPr lang="en-US" altLang="zh-TW" sz="1200" b="0" i="0" kern="1200" dirty="0" smtClean="0">
                <a:solidFill>
                  <a:schemeClr val="tx1"/>
                </a:solidFill>
                <a:effectLst/>
                <a:latin typeface="+mn-lt"/>
                <a:ea typeface="+mn-ea"/>
                <a:cs typeface="+mn-cs"/>
              </a:rPr>
              <a:t>10 mm </a:t>
            </a:r>
            <a:r>
              <a:rPr lang="zh-TW" altLang="en-US" sz="1200" b="0" i="0" kern="1200" dirty="0" smtClean="0">
                <a:solidFill>
                  <a:schemeClr val="tx1"/>
                </a:solidFill>
                <a:effectLst/>
                <a:latin typeface="+mn-lt"/>
                <a:ea typeface="+mn-ea"/>
                <a:cs typeface="+mn-cs"/>
              </a:rPr>
              <a:t>的​電磁波，​頻率​範圍​是 </a:t>
            </a:r>
            <a:r>
              <a:rPr lang="en-US" altLang="zh-TW" sz="1200" b="0" i="0" kern="1200" dirty="0" smtClean="0">
                <a:solidFill>
                  <a:schemeClr val="tx1"/>
                </a:solidFill>
                <a:effectLst/>
                <a:latin typeface="+mn-lt"/>
                <a:ea typeface="+mn-ea"/>
                <a:cs typeface="+mn-cs"/>
              </a:rPr>
              <a:t>30 </a:t>
            </a:r>
            <a:r>
              <a:rPr lang="zh-TW" altLang="en-US" sz="1200" b="0" i="0" kern="1200" dirty="0" smtClean="0">
                <a:solidFill>
                  <a:schemeClr val="tx1"/>
                </a:solidFill>
                <a:effectLst/>
                <a:latin typeface="+mn-lt"/>
                <a:ea typeface="+mn-ea"/>
                <a:cs typeface="+mn-cs"/>
              </a:rPr>
              <a:t>到 </a:t>
            </a:r>
            <a:r>
              <a:rPr lang="en-US" altLang="zh-TW" sz="1200" b="0" i="0" kern="1200" dirty="0" smtClean="0">
                <a:solidFill>
                  <a:schemeClr val="tx1"/>
                </a:solidFill>
                <a:effectLst/>
                <a:latin typeface="+mn-lt"/>
                <a:ea typeface="+mn-ea"/>
                <a:cs typeface="+mn-cs"/>
              </a:rPr>
              <a:t>300 GHz</a:t>
            </a:r>
            <a:r>
              <a:rPr lang="zh-TW" altLang="en-US" sz="1200" b="0" i="0" kern="1200" dirty="0" smtClean="0">
                <a:solidFill>
                  <a:schemeClr val="tx1"/>
                </a:solidFill>
                <a:effectLst/>
                <a:latin typeface="+mn-lt"/>
                <a:ea typeface="+mn-ea"/>
                <a:cs typeface="+mn-cs"/>
              </a:rPr>
              <a:t>。​在​無線電​頻譜​裡，​毫米波​位於​微波​和​紅外​波​的​範圍​內，它以直射波的方式在空間進行傳播，波束很窄，具有良好的方向性</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優點</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高頻寬、大且連續的頻段、高訊號分辨</a:t>
            </a:r>
            <a:endParaRPr lang="en-US" altLang="zh-TW" sz="1200" b="0" i="0" kern="1200" dirty="0" smtClean="0">
              <a:solidFill>
                <a:schemeClr val="tx1"/>
              </a:solidFill>
              <a:effectLst/>
              <a:latin typeface="+mn-lt"/>
              <a:ea typeface="+mn-ea"/>
              <a:cs typeface="+mn-cs"/>
            </a:endParaRPr>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8</a:t>
            </a:fld>
            <a:endParaRPr lang="zh-TW" altLang="en-US"/>
          </a:p>
        </p:txBody>
      </p:sp>
    </p:spTree>
    <p:extLst>
      <p:ext uri="{BB962C8B-B14F-4D97-AF65-F5344CB8AC3E}">
        <p14:creationId xmlns:p14="http://schemas.microsoft.com/office/powerpoint/2010/main" val="82239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是由不同製造商生產的電腦，網路設備和系統組成的，大部分情況下運行在不同的協定上支持不同的功能。</a:t>
            </a:r>
            <a:r>
              <a:rPr lang="en-US" altLang="zh-TW" sz="1200" b="0" i="0" kern="1200" dirty="0" err="1" smtClean="0">
                <a:solidFill>
                  <a:schemeClr val="tx1"/>
                </a:solidFill>
                <a:effectLst/>
                <a:latin typeface="+mn-lt"/>
                <a:ea typeface="+mn-ea"/>
                <a:cs typeface="+mn-cs"/>
              </a:rPr>
              <a:t>Ex:Bluetooth</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wifi</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4G</a:t>
            </a:r>
            <a:r>
              <a:rPr lang="zh-TW" altLang="en-US" sz="1200" b="0" i="0" kern="1200" dirty="0" smtClean="0">
                <a:solidFill>
                  <a:schemeClr val="tx1"/>
                </a:solidFill>
                <a:effectLst/>
                <a:latin typeface="+mn-lt"/>
                <a:ea typeface="+mn-ea"/>
                <a:cs typeface="+mn-cs"/>
              </a:rPr>
              <a:t>等等。</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異構網路可能引起嚴重的跨層干擾</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r>
              <a:rPr lang="en-US" altLang="zh-TW" dirty="0" err="1" smtClean="0">
                <a:latin typeface="Times New Roman" panose="02020603050405020304" pitchFamily="18" charset="0"/>
                <a:ea typeface="標楷體" panose="03000509000000000000" pitchFamily="65" charset="-120"/>
                <a:cs typeface="Times New Roman" panose="02020603050405020304" pitchFamily="18" charset="0"/>
              </a:rPr>
              <a:t>CoMP</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200" b="0" i="0" kern="1200" dirty="0" smtClean="0">
                <a:solidFill>
                  <a:schemeClr val="tx1"/>
                </a:solidFill>
                <a:effectLst/>
                <a:latin typeface="+mn-lt"/>
                <a:ea typeface="+mn-ea"/>
                <a:cs typeface="+mn-cs"/>
              </a:rPr>
              <a:t>多個基地台之間的協調，當一支手機進行電話撥打或上網，而該手機所處的位置是在兩個以上的基地台所共同覆蓋的區域，則基地台之間會相互協調由誰服務該手機；經協調後，未工作的基地台可暫時降低發送功率，減少區域的重疊覆蓋</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動態調整覆蓋面積、覆蓋邊界</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，使真正提供服務的基地台與手機間的干擾降低，以平順、快速完成傳輸。</a:t>
            </a: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9</a:t>
            </a:fld>
            <a:endParaRPr lang="zh-TW" altLang="en-US"/>
          </a:p>
        </p:txBody>
      </p:sp>
    </p:spTree>
    <p:extLst>
      <p:ext uri="{BB962C8B-B14F-4D97-AF65-F5344CB8AC3E}">
        <p14:creationId xmlns:p14="http://schemas.microsoft.com/office/powerpoint/2010/main" val="2303911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在正交多址技術</a:t>
            </a:r>
            <a:r>
              <a:rPr lang="en-US" altLang="zh-TW" sz="1200" b="0" i="0" kern="1200" dirty="0" smtClean="0">
                <a:solidFill>
                  <a:schemeClr val="tx1"/>
                </a:solidFill>
                <a:effectLst/>
                <a:latin typeface="+mn-lt"/>
                <a:ea typeface="+mn-ea"/>
                <a:cs typeface="+mn-cs"/>
              </a:rPr>
              <a:t>(OMA)</a:t>
            </a:r>
            <a:r>
              <a:rPr lang="zh-TW" altLang="en-US" sz="1200" b="0" i="0" kern="1200" dirty="0" smtClean="0">
                <a:solidFill>
                  <a:schemeClr val="tx1"/>
                </a:solidFill>
                <a:effectLst/>
                <a:latin typeface="+mn-lt"/>
                <a:ea typeface="+mn-ea"/>
                <a:cs typeface="+mn-cs"/>
              </a:rPr>
              <a:t>中，只能為一個用戶分配單一的無線資源，例如按頻率分割或按時間分割，而</a:t>
            </a:r>
            <a:r>
              <a:rPr lang="en-US" altLang="zh-TW" sz="1200" b="0" i="0" kern="1200" dirty="0" smtClean="0">
                <a:solidFill>
                  <a:schemeClr val="tx1"/>
                </a:solidFill>
                <a:effectLst/>
                <a:latin typeface="+mn-lt"/>
                <a:ea typeface="+mn-ea"/>
                <a:cs typeface="+mn-cs"/>
              </a:rPr>
              <a:t>NOMA</a:t>
            </a:r>
            <a:r>
              <a:rPr lang="zh-TW" altLang="en-US" sz="1200" b="0" i="0" kern="1200" dirty="0" smtClean="0">
                <a:solidFill>
                  <a:schemeClr val="tx1"/>
                </a:solidFill>
                <a:effectLst/>
                <a:latin typeface="+mn-lt"/>
                <a:ea typeface="+mn-ea"/>
                <a:cs typeface="+mn-cs"/>
              </a:rPr>
              <a:t>方式可將一個資源分配給多個用戶。</a:t>
            </a:r>
            <a:r>
              <a:rPr lang="zh-TW" altLang="en-US" dirty="0" smtClean="0"/>
              <a:t/>
            </a:r>
            <a:br>
              <a:rPr lang="zh-TW" altLang="en-US" dirty="0" smtClean="0"/>
            </a:br>
            <a:r>
              <a:rPr lang="zh-TW" altLang="en-US" dirty="0" smtClean="0"/>
              <a:t/>
            </a:r>
            <a:br>
              <a:rPr lang="zh-TW" altLang="en-US" dirty="0" smtClean="0"/>
            </a:br>
            <a:r>
              <a:rPr lang="en-US" altLang="zh-TW" sz="1200" b="0" i="0" kern="1200" dirty="0" smtClean="0">
                <a:solidFill>
                  <a:schemeClr val="tx1"/>
                </a:solidFill>
                <a:effectLst/>
                <a:latin typeface="+mn-lt"/>
                <a:ea typeface="+mn-ea"/>
                <a:cs typeface="+mn-cs"/>
              </a:rPr>
              <a:t>NOMA</a:t>
            </a:r>
            <a:r>
              <a:rPr lang="zh-TW" altLang="en-US" sz="1200" b="0" i="0" kern="1200" dirty="0" smtClean="0">
                <a:solidFill>
                  <a:schemeClr val="tx1"/>
                </a:solidFill>
                <a:effectLst/>
                <a:latin typeface="+mn-lt"/>
                <a:ea typeface="+mn-ea"/>
                <a:cs typeface="+mn-cs"/>
              </a:rPr>
              <a:t>不同於傳統的正交傳輸，在發送端採用非正交發送，主動引入干擾信息，在接收端通過串行干擾刪除技術實現正確解調。與正交傳輸相比，接收機複雜度有所提升，但可以獲得更高的頻譜效率。非正交傳輸的基本思想是利用複雜的接收機設計來換取更高的頻譜效率。</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10</a:t>
            </a:fld>
            <a:endParaRPr lang="zh-TW" altLang="en-US"/>
          </a:p>
        </p:txBody>
      </p:sp>
    </p:spTree>
    <p:extLst>
      <p:ext uri="{BB962C8B-B14F-4D97-AF65-F5344CB8AC3E}">
        <p14:creationId xmlns:p14="http://schemas.microsoft.com/office/powerpoint/2010/main" val="1936073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它是指通訊裝置可以在同時間同頻段進行資料傳輸與接收，可改善傳統半雙工技術的頻譜使用效率，但在效能表現上，常受到自我干擾影響，造成系統效能降低。</a:t>
            </a:r>
            <a:endParaRPr lang="en-US" altLang="zh-TW" dirty="0" smtClean="0"/>
          </a:p>
          <a:p>
            <a:r>
              <a:rPr lang="zh-TW" altLang="en-US" sz="1200" b="0" i="0" kern="1200" dirty="0" smtClean="0">
                <a:solidFill>
                  <a:schemeClr val="tx1"/>
                </a:solidFill>
                <a:effectLst/>
                <a:latin typeface="+mn-lt"/>
                <a:ea typeface="+mn-ea"/>
                <a:cs typeface="+mn-cs"/>
              </a:rPr>
              <a:t>半雙工（</a:t>
            </a:r>
            <a:r>
              <a:rPr lang="en-US" altLang="zh-TW" sz="1200" b="1" i="0" kern="1200" dirty="0" smtClean="0">
                <a:solidFill>
                  <a:schemeClr val="tx1"/>
                </a:solidFill>
                <a:effectLst/>
                <a:latin typeface="+mn-lt"/>
                <a:ea typeface="+mn-ea"/>
                <a:cs typeface="+mn-cs"/>
              </a:rPr>
              <a:t>half-duplex</a:t>
            </a:r>
            <a:r>
              <a:rPr lang="zh-TW" altLang="en-US" sz="1200" b="0" i="0" kern="1200" dirty="0" smtClean="0">
                <a:solidFill>
                  <a:schemeClr val="tx1"/>
                </a:solidFill>
                <a:effectLst/>
                <a:latin typeface="+mn-lt"/>
                <a:ea typeface="+mn-ea"/>
                <a:cs typeface="+mn-cs"/>
              </a:rPr>
              <a:t>）的系統允許二台裝置之間的雙向資料傳輸，但不能同時進行。因此同一時間只允許一裝置傳送資料，若另一裝置要傳送資料，需等原來傳送資料的裝置傳送完成後再處理。</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單工：簡單的說就是一方只能發信息，另一方則只能收信息，通信是單向的。</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提出了兩種天線接收方案：</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）隨機選擇組合，其中</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全雙工輔助接收器</a:t>
            </a:r>
            <a:r>
              <a:rPr lang="zh-TW" altLang="en-US" sz="1200" b="0" i="0" kern="1200" dirty="0" smtClean="0">
                <a:solidFill>
                  <a:schemeClr val="tx1"/>
                </a:solidFill>
                <a:effectLst/>
                <a:latin typeface="+mn-lt"/>
                <a:ea typeface="+mn-ea"/>
                <a:cs typeface="+mn-cs"/>
              </a:rPr>
              <a:t>隨機選擇天線以組合接收信號</a:t>
            </a:r>
            <a:r>
              <a:rPr lang="en-US" altLang="zh-TW" sz="1200" b="0" i="0" kern="1200" dirty="0" smtClean="0">
                <a:solidFill>
                  <a:schemeClr val="tx1"/>
                </a:solidFill>
                <a:effectLst/>
                <a:latin typeface="+mn-lt"/>
                <a:ea typeface="+mn-ea"/>
                <a:cs typeface="+mn-cs"/>
              </a:rPr>
              <a:t>;</a:t>
            </a:r>
            <a:r>
              <a:rPr lang="zh-TW" altLang="en-US" sz="1200" b="0" i="0" kern="1200" dirty="0" smtClean="0">
                <a:solidFill>
                  <a:schemeClr val="tx1"/>
                </a:solidFill>
                <a:effectLst/>
                <a:latin typeface="+mn-lt"/>
                <a:ea typeface="+mn-ea"/>
                <a:cs typeface="+mn-cs"/>
              </a:rPr>
              <a:t>以及</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）廣義選擇組合，其中</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全雙工輔助接收器</a:t>
            </a:r>
            <a:r>
              <a:rPr lang="zh-TW" altLang="en-US" sz="1200" b="0" i="0" kern="1200" dirty="0" smtClean="0">
                <a:solidFill>
                  <a:schemeClr val="tx1"/>
                </a:solidFill>
                <a:effectLst/>
                <a:latin typeface="+mn-lt"/>
                <a:ea typeface="+mn-ea"/>
                <a:cs typeface="+mn-cs"/>
              </a:rPr>
              <a:t>選擇最強天線來組合收到的信號。</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11</a:t>
            </a:fld>
            <a:endParaRPr lang="zh-TW" altLang="en-US"/>
          </a:p>
        </p:txBody>
      </p:sp>
    </p:spTree>
    <p:extLst>
      <p:ext uri="{BB962C8B-B14F-4D97-AF65-F5344CB8AC3E}">
        <p14:creationId xmlns:p14="http://schemas.microsoft.com/office/powerpoint/2010/main" val="974929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提出了一種全局最優解，它通過二維（</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2-D</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）搜索解決了優化問題。</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研究一種更通用的系統，其中多天線全雙工基地台從多個單天線上傳網路用戶接收信息，並在存在多個潛在竊聽者的情況下同時向多個單天線下載網路用戶發送信息，如圖</a:t>
            </a:r>
            <a:r>
              <a:rPr lang="en-US" altLang="zh-TW" sz="1200" b="0" i="0" u="none" strike="noStrike" kern="1200" dirty="0" smtClean="0">
                <a:solidFill>
                  <a:schemeClr val="tx1"/>
                </a:solidFill>
                <a:effectLst/>
                <a:latin typeface="+mn-lt"/>
                <a:ea typeface="+mn-ea"/>
                <a:cs typeface="+mn-cs"/>
              </a:rPr>
              <a:t>7</a:t>
            </a:r>
            <a:r>
              <a:rPr lang="zh-TW" altLang="en-US" sz="1200" b="0" i="0" kern="1200" dirty="0" smtClean="0">
                <a:solidFill>
                  <a:schemeClr val="tx1"/>
                </a:solidFill>
                <a:effectLst/>
                <a:latin typeface="+mn-lt"/>
                <a:ea typeface="+mn-ea"/>
                <a:cs typeface="+mn-cs"/>
              </a:rPr>
              <a:t>所示。假設在基地台只有不完美的竊聽者</a:t>
            </a:r>
            <a:r>
              <a:rPr lang="en-US" altLang="zh-TW" sz="1200" b="0" i="0" kern="1200" dirty="0" smtClean="0">
                <a:solidFill>
                  <a:schemeClr val="tx1"/>
                </a:solidFill>
                <a:effectLst/>
                <a:latin typeface="+mn-lt"/>
                <a:ea typeface="+mn-ea"/>
                <a:cs typeface="+mn-cs"/>
              </a:rPr>
              <a:t>CSI</a:t>
            </a:r>
            <a:r>
              <a:rPr lang="zh-TW" altLang="en-US" sz="1200" b="0" i="0" kern="1200" dirty="0" smtClean="0">
                <a:solidFill>
                  <a:schemeClr val="tx1"/>
                </a:solidFill>
                <a:effectLst/>
                <a:latin typeface="+mn-lt"/>
                <a:ea typeface="+mn-ea"/>
                <a:cs typeface="+mn-cs"/>
              </a:rPr>
              <a:t>。設計穩健的資源分配方案以最小化受上行鏈路和下行鏈路速率和安全速率約束影響的上行鏈路和下行鏈路發射功率的總和。</a:t>
            </a:r>
            <a:endParaRPr lang="en-US" altLang="zh-TW" sz="1200" b="0" i="0" kern="1200" dirty="0" smtClean="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9ADBF1EC-E7C4-494E-B48B-0EF61BABF824}" type="slidenum">
              <a:rPr lang="zh-TW" altLang="en-US" smtClean="0"/>
              <a:t>12</a:t>
            </a:fld>
            <a:endParaRPr lang="zh-TW" altLang="en-US"/>
          </a:p>
        </p:txBody>
      </p:sp>
    </p:spTree>
    <p:extLst>
      <p:ext uri="{BB962C8B-B14F-4D97-AF65-F5344CB8AC3E}">
        <p14:creationId xmlns:p14="http://schemas.microsoft.com/office/powerpoint/2010/main" val="225026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C8018ACA-FB63-4E1C-B1A9-11B6566FDAEA}"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39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C64222DF-BD6E-4ADF-8712-A8B2F1233E83}"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788946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8EDEC04A-3B34-418E-BEE7-66699B218F95}"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916050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91916241-FC54-4D6B-A390-CCB62E186FDE}"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52777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81946BB4-7430-4254-84C7-36EB0BC5E848}" type="datetime1">
              <a:rPr lang="zh-TW" altLang="en-US" smtClean="0"/>
              <a:t>2019/6/5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35E806C-2CC7-4C48-835D-BC478D10B692}"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85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727E5E77-8571-452F-A9E3-B41B88FF2AE8}" type="datetime1">
              <a:rPr lang="zh-TW" altLang="en-US" smtClean="0"/>
              <a:t>2019/6/5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3690818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93F0C0F5-E431-4767-A922-A37D1BE449C7}" type="datetime1">
              <a:rPr lang="zh-TW" altLang="en-US" smtClean="0"/>
              <a:t>2019/6/5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52605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F4F5C535-3333-495B-9D6D-3AD99CC79C79}" type="datetime1">
              <a:rPr lang="zh-TW" altLang="en-US" smtClean="0"/>
              <a:t>2019/6/5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18000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018D5C-65EC-4B88-BC3A-EA9D2B3643D7}" type="datetime1">
              <a:rPr lang="zh-TW" altLang="en-US" smtClean="0"/>
              <a:t>2019/6/5</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49509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FF8C00F-A1C3-4327-8E6A-08A091B94834}" type="datetime1">
              <a:rPr lang="zh-TW" altLang="en-US" smtClean="0"/>
              <a:t>2019/6/5</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174673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2802236D-C96C-48E6-A95A-DF818928E55B}" type="datetime1">
              <a:rPr lang="zh-TW" altLang="en-US" smtClean="0"/>
              <a:t>2019/6/5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35E806C-2CC7-4C48-835D-BC478D10B692}" type="slidenum">
              <a:rPr lang="zh-TW" altLang="en-US" smtClean="0"/>
              <a:t>‹#›</a:t>
            </a:fld>
            <a:endParaRPr lang="zh-TW" altLang="en-US"/>
          </a:p>
        </p:txBody>
      </p:sp>
    </p:spTree>
    <p:extLst>
      <p:ext uri="{BB962C8B-B14F-4D97-AF65-F5344CB8AC3E}">
        <p14:creationId xmlns:p14="http://schemas.microsoft.com/office/powerpoint/2010/main" val="273995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EBC3E68-7C0F-4F14-B91C-89811F2148A4}" type="datetime1">
              <a:rPr lang="zh-TW" altLang="en-US" smtClean="0"/>
              <a:t>2019/6/5</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35E806C-2CC7-4C48-835D-BC478D10B692}"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04444"/>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07067" y="1881051"/>
            <a:ext cx="9635550" cy="2495006"/>
          </a:xfrm>
        </p:spPr>
        <p:txBody>
          <a:bodyPr anchor="ctr">
            <a:normAutofit fontScale="90000"/>
          </a:bodyPr>
          <a:lstStyle/>
          <a:p>
            <a:pPr>
              <a:lnSpc>
                <a:spcPct val="150000"/>
              </a:lnSpc>
              <a:spcBef>
                <a:spcPts val="600"/>
              </a:spcBef>
              <a:spcAft>
                <a:spcPts val="1200"/>
              </a:spcAft>
            </a:pPr>
            <a:r>
              <a:rPr lang="en-US" altLang="zh-TW" sz="3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無線</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sz="3600"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物理</a:t>
            </a:r>
            <a:r>
              <a:rPr lang="zh-TW" altLang="en-US" sz="3600" dirty="0" smtClean="0">
                <a:latin typeface="Times New Roman" panose="02020603050405020304" pitchFamily="18" charset="0"/>
                <a:ea typeface="標楷體" panose="03000509000000000000" pitchFamily="65" charset="-120"/>
                <a:cs typeface="Times New Roman" panose="02020603050405020304" pitchFamily="18" charset="0"/>
              </a:rPr>
              <a:t>層安全技術綜述及未來挑戰</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 Survey of Physical Layer Security Techniques for 5G Wireless Networks and Challenges Ahead</a:t>
            </a:r>
            <a:r>
              <a:rPr lang="en-US" altLang="zh-TW" b="1" dirty="0"/>
              <a:t/>
            </a:r>
            <a:br>
              <a:rPr lang="en-US" altLang="zh-TW" b="1" dirty="0"/>
            </a:b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3" name="副標題 2"/>
          <p:cNvSpPr>
            <a:spLocks noGrp="1"/>
          </p:cNvSpPr>
          <p:nvPr>
            <p:ph type="subTitle" idx="1"/>
          </p:nvPr>
        </p:nvSpPr>
        <p:spPr>
          <a:xfrm>
            <a:off x="1507067" y="4573347"/>
            <a:ext cx="7766936" cy="1096899"/>
          </a:xfrm>
        </p:spPr>
        <p:txBody>
          <a:bodyPr>
            <a:normAutofit/>
          </a:bodyPr>
          <a:lstStyle/>
          <a:p>
            <a:pPr algn="l"/>
            <a:r>
              <a:rPr lang="zh-TW" altLang="en-US" sz="1800" dirty="0" smtClean="0">
                <a:latin typeface="標楷體" panose="03000509000000000000" pitchFamily="65" charset="-120"/>
                <a:ea typeface="標楷體" panose="03000509000000000000" pitchFamily="65" charset="-120"/>
              </a:rPr>
              <a:t>報 告 人</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林清河</a:t>
            </a:r>
            <a:endParaRPr lang="en-US" altLang="zh-TW" sz="1800" dirty="0" smtClean="0">
              <a:latin typeface="標楷體" panose="03000509000000000000" pitchFamily="65" charset="-120"/>
              <a:ea typeface="標楷體" panose="03000509000000000000" pitchFamily="65" charset="-120"/>
            </a:endParaRPr>
          </a:p>
          <a:p>
            <a:pPr algn="l"/>
            <a:r>
              <a:rPr lang="zh-TW" altLang="en-US" sz="1800" dirty="0" smtClean="0">
                <a:latin typeface="標楷體" panose="03000509000000000000" pitchFamily="65" charset="-120"/>
                <a:ea typeface="標楷體" panose="03000509000000000000" pitchFamily="65" charset="-120"/>
              </a:rPr>
              <a:t>指導老師</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曾恕銘 教授</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a:t>
            </a:fld>
            <a:endParaRPr lang="zh-TW" altLang="en-US"/>
          </a:p>
        </p:txBody>
      </p:sp>
    </p:spTree>
    <p:extLst>
      <p:ext uri="{BB962C8B-B14F-4D97-AF65-F5344CB8AC3E}">
        <p14:creationId xmlns:p14="http://schemas.microsoft.com/office/powerpoint/2010/main" val="2634893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非正交多址（</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p>
        </p:txBody>
      </p:sp>
      <p:sp>
        <p:nvSpPr>
          <p:cNvPr id="3" name="內容版面配置區 2"/>
          <p:cNvSpPr>
            <a:spLocks noGrp="1"/>
          </p:cNvSpPr>
          <p:nvPr>
            <p:ph idx="1"/>
          </p:nvPr>
        </p:nvSpPr>
        <p:spPr/>
        <p:txBody>
          <a:bodyPr/>
          <a:lstStyle/>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通過在高路徑損耗環境中部署更多低功</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耗基地台，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可以提高安全性能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建立了竊聽者禁區。</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提出的波束成形和功率分配設計有效地擴大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了</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兩</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組用戶的有效信道增益之間的差異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增加了保密率。</a:t>
            </a: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10</a:t>
            </a:fld>
            <a:endParaRPr lang="zh-TW" altLang="en-US"/>
          </a:p>
        </p:txBody>
      </p:sp>
      <p:pic>
        <p:nvPicPr>
          <p:cNvPr id="5" name="圖片 4"/>
          <p:cNvPicPr>
            <a:picLocks noChangeAspect="1"/>
          </p:cNvPicPr>
          <p:nvPr/>
        </p:nvPicPr>
        <p:blipFill>
          <a:blip r:embed="rId3"/>
          <a:stretch>
            <a:fillRect/>
          </a:stretch>
        </p:blipFill>
        <p:spPr>
          <a:xfrm>
            <a:off x="8000206" y="2220244"/>
            <a:ext cx="3560620" cy="3274339"/>
          </a:xfrm>
          <a:prstGeom prst="rect">
            <a:avLst/>
          </a:prstGeom>
        </p:spPr>
      </p:pic>
    </p:spTree>
    <p:extLst>
      <p:ext uri="{BB962C8B-B14F-4D97-AF65-F5344CB8AC3E}">
        <p14:creationId xmlns:p14="http://schemas.microsoft.com/office/powerpoint/2010/main" val="1939803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lnSpcReduction="10000"/>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單天線發射機，雙天線全雙工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接收機和單天線竊聽器竊聽信道，其中全雙工接收機使用一個天線接收信號，另一個天線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人工雜訊</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發送給竊聽者。在接收器處假設完美的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自我干擾消除</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損害</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竊聽</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信道。</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研究出在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最大化可實現保密率的人工雜訊生成</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矩陣，接收</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數據時，接收器</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人工雜訊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降低竊聽者信道。所提出的自我保護</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方案並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提供了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系統穩定性。。</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發送器和全雙工接收器都將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發送人工雜訊以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降低竊聽者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的信道。並同時最佳化預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編碼矩陣</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人工雜訊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生成矩陣可實現最大化的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率。</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採用混合全</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半雙工接收器部署</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策略。通過讓一小部分合法接收機</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在全雙工模式</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下工作發送干擾信號以使竊聽者在其信息接收上混淆，並讓其他接收機接收來保護合法傳輸。只需接收所需信號即可在半雙工模式下工作。</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設計</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了具有多天線全雙工輔助</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並同時發送干擾</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信號的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通信方案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11</a:t>
            </a:fld>
            <a:endParaRPr lang="zh-TW" altLang="en-US"/>
          </a:p>
        </p:txBody>
      </p:sp>
    </p:spTree>
    <p:extLst>
      <p:ext uri="{BB962C8B-B14F-4D97-AF65-F5344CB8AC3E}">
        <p14:creationId xmlns:p14="http://schemas.microsoft.com/office/powerpoint/2010/main" val="1635716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全雙工發射器和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接收器</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優化合法節點</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的信號</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同時</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針對竊聽者</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發送人工雜訊以增加安全性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提出安全波束成形設計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目標</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在發射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功率約束下最大</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化保密率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全雙工基站</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研究基地台的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聯合預編碼</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和</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人工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雜音</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生成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具有</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全局</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完美</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通道訊息和</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完善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的完美自我干擾消除</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以保證下載和上傳的傳輸</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安全性。</a:t>
            </a:r>
          </a:p>
          <a:p>
            <a:pPr marL="457200" indent="-457200">
              <a:buFont typeface="+mj-lt"/>
              <a:buAutoNum type="arabicPeriod"/>
            </a:pPr>
            <a:endParaRPr lang="zh-TW" altLang="en-US" sz="24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12</a:t>
            </a:fld>
            <a:endParaRPr lang="zh-TW" altLang="en-US"/>
          </a:p>
        </p:txBody>
      </p:sp>
      <p:pic>
        <p:nvPicPr>
          <p:cNvPr id="5" name="圖片 4"/>
          <p:cNvPicPr>
            <a:picLocks noChangeAspect="1"/>
          </p:cNvPicPr>
          <p:nvPr/>
        </p:nvPicPr>
        <p:blipFill>
          <a:blip r:embed="rId3"/>
          <a:stretch>
            <a:fillRect/>
          </a:stretch>
        </p:blipFill>
        <p:spPr>
          <a:xfrm>
            <a:off x="7704705" y="1845734"/>
            <a:ext cx="3723678" cy="3271562"/>
          </a:xfrm>
          <a:prstGeom prst="rect">
            <a:avLst/>
          </a:prstGeom>
        </p:spPr>
      </p:pic>
    </p:spTree>
    <p:extLst>
      <p:ext uri="{BB962C8B-B14F-4D97-AF65-F5344CB8AC3E}">
        <p14:creationId xmlns:p14="http://schemas.microsoft.com/office/powerpoint/2010/main" val="1937982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全雙工</a:t>
            </a:r>
            <a:r>
              <a:rPr lang="zh-TW" altLang="en-US" dirty="0" smtClean="0">
                <a:latin typeface="標楷體" panose="03000509000000000000" pitchFamily="65" charset="-120"/>
                <a:ea typeface="標楷體" panose="03000509000000000000" pitchFamily="65" charset="-120"/>
              </a:rPr>
              <a:t>技術</a:t>
            </a:r>
            <a:endParaRPr lang="zh-TW" altLang="en-US"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全雙工竊聽</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透過賽局理論，</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設計了竊聽者和合法用戶側的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最佳傳輸</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策略。</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提出了一個強大的資源分配框架</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適當分配可用資源來最大化可實現的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保密率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。以在存在活動竊聽者的情況下提高物理層安全性。</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13</a:t>
            </a:fld>
            <a:endParaRPr lang="zh-TW" altLang="en-US"/>
          </a:p>
        </p:txBody>
      </p:sp>
    </p:spTree>
    <p:extLst>
      <p:ext uri="{BB962C8B-B14F-4D97-AF65-F5344CB8AC3E}">
        <p14:creationId xmlns:p14="http://schemas.microsoft.com/office/powerpoint/2010/main" val="1792625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結論</a:t>
            </a:r>
            <a:endParaRPr lang="zh-TW" altLang="en-US" dirty="0"/>
          </a:p>
        </p:txBody>
      </p:sp>
      <p:sp>
        <p:nvSpPr>
          <p:cNvPr id="3" name="內容版面配置區 2"/>
          <p:cNvSpPr>
            <a:spLocks noGrp="1"/>
          </p:cNvSpPr>
          <p:nvPr>
            <p:ph idx="1"/>
          </p:nvPr>
        </p:nvSpPr>
        <p:spPr/>
        <p:txBody>
          <a:bodyPr/>
          <a:lstStyle/>
          <a:p>
            <a:pPr marL="177800" indent="-177800">
              <a:buFont typeface="Wingdings" panose="05000000000000000000" pitchFamily="2" charset="2"/>
              <a:buChar char="l"/>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物理層安全方法對於越來越先進的被動和主動竊聽者</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是有</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益</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，並且對於</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網路中的秘密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密鑰生成是靈活的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177800" indent="-177800">
              <a:buFont typeface="Wingdings" panose="05000000000000000000" pitchFamily="2" charset="2"/>
              <a:buChar char="l"/>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精心管理和實施，物理層安全性和傳統加密技術可以一起制定良好集成的安全解決方案，從而有效地保護</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網路中的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機密和隱私通信數據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本文目的是更</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好地了解物理層安全技術為</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和未來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無線網路帶來</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好處。</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14</a:t>
            </a:fld>
            <a:endParaRPr lang="zh-TW" altLang="en-US"/>
          </a:p>
        </p:txBody>
      </p:sp>
    </p:spTree>
    <p:extLst>
      <p:ext uri="{BB962C8B-B14F-4D97-AF65-F5344CB8AC3E}">
        <p14:creationId xmlns:p14="http://schemas.microsoft.com/office/powerpoint/2010/main" val="1306578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normAutofit/>
          </a:bodyPr>
          <a:lstStyle/>
          <a:p>
            <a:pPr algn="ctr"/>
            <a:r>
              <a:rPr lang="en-US" altLang="zh-TW" sz="7200" b="1" dirty="0" smtClean="0">
                <a:solidFill>
                  <a:schemeClr val="tx1"/>
                </a:solidFill>
                <a:latin typeface="Times New Roman" panose="02020603050405020304" pitchFamily="18" charset="0"/>
                <a:cs typeface="Times New Roman" panose="02020603050405020304" pitchFamily="18" charset="0"/>
              </a:rPr>
              <a:t>Thank you</a:t>
            </a:r>
            <a:endParaRPr lang="zh-TW" altLang="en-US" sz="7200" b="1" dirty="0">
              <a:solidFill>
                <a:schemeClr val="tx1"/>
              </a:solidFill>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15</a:t>
            </a:fld>
            <a:endParaRPr lang="zh-TW" altLang="en-US"/>
          </a:p>
        </p:txBody>
      </p:sp>
    </p:spTree>
    <p:extLst>
      <p:ext uri="{BB962C8B-B14F-4D97-AF65-F5344CB8AC3E}">
        <p14:creationId xmlns:p14="http://schemas.microsoft.com/office/powerpoint/2010/main" val="1961358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dirty="0" smtClean="0">
                <a:latin typeface="標楷體" panose="03000509000000000000" pitchFamily="65" charset="-120"/>
                <a:ea typeface="標楷體" panose="03000509000000000000" pitchFamily="65" charset="-120"/>
              </a:rPr>
              <a:t>大綱</a:t>
            </a:r>
            <a:endParaRPr lang="zh-TW" altLang="en-US" sz="48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介紹</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8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結論</a:t>
            </a: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800" dirty="0" smtClean="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2</a:t>
            </a:fld>
            <a:endParaRPr lang="zh-TW" altLang="en-US"/>
          </a:p>
        </p:txBody>
      </p:sp>
    </p:spTree>
    <p:extLst>
      <p:ext uri="{BB962C8B-B14F-4D97-AF65-F5344CB8AC3E}">
        <p14:creationId xmlns:p14="http://schemas.microsoft.com/office/powerpoint/2010/main" val="185662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崛起</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的隱憂</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依賴</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無線</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網路</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來</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傳輸重要</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私人</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信息。</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物理層安全</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性</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從訊</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息</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理論</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基礎</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出發建立</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新</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安全方法，並</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關注</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傳送</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通道</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能力。</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採用物理層安全技術的</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優勢</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不</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依賴於計算複雜性</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通過</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仔細管理和實施，物理層安全性可以在現有安全方案之上用作額外的</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保護。</a:t>
            </a:r>
            <a:endParaRPr lang="en-US" altLang="zh-TW"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投影片編號版面配置區 4"/>
          <p:cNvSpPr>
            <a:spLocks noGrp="1"/>
          </p:cNvSpPr>
          <p:nvPr>
            <p:ph type="sldNum" sz="quarter" idx="12"/>
          </p:nvPr>
        </p:nvSpPr>
        <p:spPr/>
        <p:txBody>
          <a:bodyPr/>
          <a:lstStyle/>
          <a:p>
            <a:fld id="{135E806C-2CC7-4C48-835D-BC478D10B692}" type="slidenum">
              <a:rPr lang="zh-TW" altLang="en-US" smtClean="0"/>
              <a:t>3</a:t>
            </a:fld>
            <a:endParaRPr lang="zh-TW" altLang="en-US"/>
          </a:p>
        </p:txBody>
      </p:sp>
    </p:spTree>
    <p:extLst>
      <p:ext uri="{BB962C8B-B14F-4D97-AF65-F5344CB8AC3E}">
        <p14:creationId xmlns:p14="http://schemas.microsoft.com/office/powerpoint/2010/main" val="1365841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介紹</a:t>
            </a:r>
            <a:endParaRPr lang="zh-TW" altLang="en-US" dirty="0"/>
          </a:p>
        </p:txBody>
      </p:sp>
      <p:sp>
        <p:nvSpPr>
          <p:cNvPr id="3" name="內容版面配置區 2"/>
          <p:cNvSpPr>
            <a:spLocks noGrp="1"/>
          </p:cNvSpPr>
          <p:nvPr>
            <p:ph idx="1"/>
          </p:nvPr>
        </p:nvSpPr>
        <p:spPr/>
        <p:txBody>
          <a:bodyPr>
            <a:normAutofit/>
          </a:bodyPr>
          <a:lstStyle/>
          <a:p>
            <a:pPr marL="263525" indent="-263525">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本文的目的是對</a:t>
            </a: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無線網路關鍵</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技術的最新物理層安全研究成果</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進行</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全面總結</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物理</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層安全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編碼</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2</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MIMO)</a:t>
            </a: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3.</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毫米波（</a:t>
            </a:r>
            <a:r>
              <a:rPr lang="en-US" altLang="zh-TW" sz="2400" dirty="0" err="1" smtClean="0">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4</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異構網路</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Heterogeneous networks)</a:t>
            </a: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5.</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非</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正交多址（</a:t>
            </a:r>
            <a:r>
              <a:rPr lang="en-US" altLang="zh-TW" sz="2400" dirty="0">
                <a:latin typeface="Times New Roman" panose="02020603050405020304" pitchFamily="18" charset="0"/>
                <a:ea typeface="標楷體" panose="03000509000000000000" pitchFamily="65" charset="-120"/>
                <a:cs typeface="Times New Roman" panose="02020603050405020304" pitchFamily="18" charset="0"/>
              </a:rPr>
              <a:t>NOMA</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92608" lvl="1" indent="0">
              <a:buNone/>
            </a:pP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6.</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全</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雙工技術。</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263525" indent="-263525">
              <a:buFont typeface="Wingdings" panose="05000000000000000000" pitchFamily="2" charset="2"/>
              <a:buChar char="l"/>
            </a:pPr>
            <a:endParaRPr lang="zh-TW" altLang="en-US" sz="2600" dirty="0">
              <a:latin typeface="標楷體" panose="03000509000000000000" pitchFamily="65" charset="-120"/>
              <a:ea typeface="標楷體" panose="03000509000000000000" pitchFamily="65" charset="-120"/>
            </a:endParaRPr>
          </a:p>
          <a:p>
            <a:endParaRPr lang="en-US" altLang="zh-TW" dirty="0" smtClean="0"/>
          </a:p>
          <a:p>
            <a:endParaRPr lang="en-US" altLang="zh-TW"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4</a:t>
            </a:fld>
            <a:endParaRPr lang="zh-TW" altLang="en-US"/>
          </a:p>
        </p:txBody>
      </p:sp>
    </p:spTree>
    <p:extLst>
      <p:ext uri="{BB962C8B-B14F-4D97-AF65-F5344CB8AC3E}">
        <p14:creationId xmlns:p14="http://schemas.microsoft.com/office/powerpoint/2010/main" val="27100130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物理層安全編碼</a:t>
            </a:r>
            <a:endParaRPr lang="zh-TW" altLang="en-US" dirty="0"/>
          </a:p>
        </p:txBody>
      </p:sp>
      <p:sp>
        <p:nvSpPr>
          <p:cNvPr id="3" name="內容版面配置區 2"/>
          <p:cNvSpPr>
            <a:spLocks noGrp="1"/>
          </p:cNvSpPr>
          <p:nvPr>
            <p:ph idx="1"/>
          </p:nvPr>
        </p:nvSpPr>
        <p:spPr>
          <a:xfrm>
            <a:off x="1097280" y="1845734"/>
            <a:ext cx="10058400" cy="4023360"/>
          </a:xfrm>
        </p:spPr>
        <p:txBody>
          <a:bodyPr>
            <a:normAutofit/>
          </a:bodyPr>
          <a:lstStyle/>
          <a:p>
            <a:pPr>
              <a:buFont typeface="Wingdings" panose="05000000000000000000" pitchFamily="2" charset="2"/>
              <a:buChar char="l"/>
            </a:pP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LDPC:</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技術成熟逼近</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良好性能，而且解碼複雜度較</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低</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結構靈活。</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先前已被</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WIFI</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標準所採用</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行動寬頻的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中長及短碼數據</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傳輸</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標準</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，負責大量行動寬頻</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業務，其中</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99%</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都必須採用</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LDPC</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r>
              <a:rPr lang="en-US" altLang="zh-TW" sz="2600" dirty="0">
                <a:latin typeface="Times New Roman" panose="02020603050405020304" pitchFamily="18" charset="0"/>
                <a:ea typeface="標楷體" panose="03000509000000000000" pitchFamily="65" charset="-120"/>
                <a:cs typeface="Times New Roman" panose="02020603050405020304" pitchFamily="18" charset="0"/>
              </a:rPr>
              <a:t>Polar </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Codes:</a:t>
            </a:r>
          </a:p>
          <a:p>
            <a:pPr lvl="1">
              <a:buFont typeface="Wingdings" panose="05000000000000000000" pitchFamily="2" charset="2"/>
              <a:buChar char="l"/>
            </a:pP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目前唯一可理論證明達到香</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農</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(Shannon)</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極限</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，並且具有可實用的線性複雜度編解碼能力的信道編碼</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技術。</a:t>
            </a:r>
            <a:endParaRPr lang="en-US" altLang="zh-TW" sz="2200" dirty="0" smtClean="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3GPP</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選</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5G</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行動</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寬頻</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控制頻道編碼，負責大量行動寬頻業務佔不超過</a:t>
            </a:r>
            <a:r>
              <a:rPr lang="en-US" altLang="zh-TW" sz="2200" dirty="0">
                <a:latin typeface="Times New Roman" panose="02020603050405020304" pitchFamily="18" charset="0"/>
                <a:ea typeface="標楷體" panose="03000509000000000000" pitchFamily="65" charset="-120"/>
                <a:cs typeface="Times New Roman" panose="02020603050405020304" pitchFamily="18" charset="0"/>
              </a:rPr>
              <a:t>1%</a:t>
            </a:r>
            <a:r>
              <a:rPr lang="zh-TW" altLang="en-US" sz="2200" dirty="0">
                <a:latin typeface="Times New Roman" panose="02020603050405020304" pitchFamily="18" charset="0"/>
                <a:ea typeface="標楷體" panose="03000509000000000000" pitchFamily="65" charset="-120"/>
                <a:cs typeface="Times New Roman" panose="02020603050405020304" pitchFamily="18" charset="0"/>
              </a:rPr>
              <a:t>流量</a:t>
            </a:r>
            <a:r>
              <a:rPr lang="zh-TW" altLang="en-US" sz="22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a:latin typeface="Times New Roman" panose="02020603050405020304" pitchFamily="18" charset="0"/>
                <a:ea typeface="標楷體" panose="03000509000000000000" pitchFamily="65" charset="-120"/>
                <a:cs typeface="Times New Roman" panose="02020603050405020304" pitchFamily="18" charset="0"/>
              </a:rPr>
              <a:t/>
            </a:r>
            <a:br>
              <a:rPr lang="zh-TW" altLang="en-US" dirty="0">
                <a:latin typeface="Times New Roman" panose="02020603050405020304" pitchFamily="18" charset="0"/>
                <a:ea typeface="標楷體" panose="03000509000000000000" pitchFamily="65" charset="-120"/>
                <a:cs typeface="Times New Roman" panose="02020603050405020304" pitchFamily="18" charset="0"/>
              </a:rPr>
            </a:br>
            <a:r>
              <a:rPr lang="en-US" altLang="zh-TW" dirty="0">
                <a:latin typeface="Times New Roman" panose="02020603050405020304" pitchFamily="18" charset="0"/>
                <a:ea typeface="標楷體" panose="03000509000000000000" pitchFamily="65" charset="-120"/>
                <a:cs typeface="Times New Roman" panose="02020603050405020304" pitchFamily="18" charset="0"/>
              </a:rPr>
              <a:t>C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log (1+S/N); </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C</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為信道</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容量、單位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bps</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B</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為頻寬、單位</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Hz</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 ， </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S/N</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為信噪比。 </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lvl="1">
              <a:buFont typeface="Wingdings" panose="05000000000000000000" pitchFamily="2" charset="2"/>
              <a:buChar char="l"/>
            </a:pPr>
            <a:endParaRPr lang="zh-TW" altLang="en-US" sz="2200"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5</a:t>
            </a:fld>
            <a:endParaRPr lang="zh-TW" altLang="en-US"/>
          </a:p>
        </p:txBody>
      </p:sp>
    </p:spTree>
    <p:extLst>
      <p:ext uri="{BB962C8B-B14F-4D97-AF65-F5344CB8AC3E}">
        <p14:creationId xmlns:p14="http://schemas.microsoft.com/office/powerpoint/2010/main" val="2232212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dirty="0"/>
          </a:p>
        </p:txBody>
      </p:sp>
      <p:sp>
        <p:nvSpPr>
          <p:cNvPr id="3" name="內容版面配置區 2"/>
          <p:cNvSpPr>
            <a:spLocks noGrp="1"/>
          </p:cNvSpPr>
          <p:nvPr>
            <p:ph idx="1"/>
          </p:nvPr>
        </p:nvSpPr>
        <p:spPr/>
        <p:txBody>
          <a:bodyPr/>
          <a:lstStyle/>
          <a:p>
            <a:pPr>
              <a:buFont typeface="Wingdings" panose="05000000000000000000" pitchFamily="2" charset="2"/>
              <a:buChar char="l"/>
            </a:pP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被動竊聽</a:t>
            </a: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竊聽</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者在竊聽過程中只偵聽合法用戶的傳輸信息，而不採取主動干擾。</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了幾種匹配的濾波預編碼和</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人工雜音生成</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設計，以降低竊聽者</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的頻道並</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保護所</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需用戶的通道。</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設計了正規</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化通</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道</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反轉</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和人工雜音傳輸</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方案，進一步提高保密程度。</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最小化受用戶</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的信號</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與干擾雜音比</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約束</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的總和發射</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功率</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來</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辨別</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誰</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是竊聽者。</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658368" lvl="1" indent="-457200">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提出了用於中繼</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輔助大規模多天線陣列系統</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的功率分配方案，防止竊聽。</a:t>
            </a:r>
            <a:r>
              <a:rPr lang="en-US" altLang="zh-TW" sz="2400" dirty="0">
                <a:latin typeface="標楷體" panose="03000509000000000000" pitchFamily="65" charset="-120"/>
                <a:ea typeface="標楷體" panose="03000509000000000000" pitchFamily="65" charset="-120"/>
              </a:rPr>
              <a:t/>
            </a:r>
            <a:br>
              <a:rPr lang="en-US" altLang="zh-TW" sz="2400" dirty="0">
                <a:latin typeface="標楷體" panose="03000509000000000000" pitchFamily="65" charset="-120"/>
                <a:ea typeface="標楷體" panose="03000509000000000000" pitchFamily="65" charset="-120"/>
              </a:rPr>
            </a:br>
            <a:endParaRPr lang="en-US" altLang="zh-TW" sz="2400" dirty="0">
              <a:latin typeface="標楷體" panose="03000509000000000000" pitchFamily="65" charset="-120"/>
              <a:ea typeface="標楷體" panose="03000509000000000000" pitchFamily="65" charset="-120"/>
            </a:endParaRPr>
          </a:p>
          <a:p>
            <a:pPr marL="658368" lvl="1" indent="-457200">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a:buFont typeface="Wingdings" panose="05000000000000000000" pitchFamily="2" charset="2"/>
              <a:buChar char="l"/>
            </a:pPr>
            <a:endParaRPr lang="en-US" altLang="zh-TW" sz="2600" dirty="0">
              <a:latin typeface="標楷體" panose="03000509000000000000" pitchFamily="65" charset="-120"/>
              <a:ea typeface="標楷體" panose="03000509000000000000" pitchFamily="65" charset="-120"/>
            </a:endParaRPr>
          </a:p>
          <a:p>
            <a:endParaRPr lang="zh-TW" altLang="en-US" dirty="0"/>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6</a:t>
            </a:fld>
            <a:endParaRPr lang="zh-TW" altLang="en-US"/>
          </a:p>
        </p:txBody>
      </p:sp>
    </p:spTree>
    <p:extLst>
      <p:ext uri="{BB962C8B-B14F-4D97-AF65-F5344CB8AC3E}">
        <p14:creationId xmlns:p14="http://schemas.microsoft.com/office/powerpoint/2010/main" val="40452120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大規模多天線陣列</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(MIMO)</a:t>
            </a:r>
            <a:endParaRPr lang="zh-TW" altLang="en-US" dirty="0"/>
          </a:p>
        </p:txBody>
      </p:sp>
      <p:sp>
        <p:nvSpPr>
          <p:cNvPr id="3" name="內容版面配置區 2"/>
          <p:cNvSpPr>
            <a:spLocks noGrp="1"/>
          </p:cNvSpPr>
          <p:nvPr>
            <p:ph idx="1"/>
          </p:nvPr>
        </p:nvSpPr>
        <p:spPr/>
        <p:txBody>
          <a:bodyPr>
            <a:normAutofit/>
          </a:bodyPr>
          <a:lstStyle/>
          <a:p>
            <a:pPr>
              <a:buFont typeface="Wingdings" panose="05000000000000000000" pitchFamily="2" charset="2"/>
              <a:buChar char="l"/>
            </a:pPr>
            <a:r>
              <a:rPr lang="zh-TW" altLang="en-US" sz="2600" dirty="0" smtClean="0">
                <a:latin typeface="Times New Roman" panose="02020603050405020304" pitchFamily="18" charset="0"/>
                <a:ea typeface="標楷體" panose="03000509000000000000" pitchFamily="65" charset="-120"/>
                <a:cs typeface="Times New Roman" panose="02020603050405020304" pitchFamily="18" charset="0"/>
              </a:rPr>
              <a:t>主動</a:t>
            </a:r>
            <a:r>
              <a:rPr lang="zh-TW" altLang="en-US" sz="2600" dirty="0">
                <a:latin typeface="Times New Roman" panose="02020603050405020304" pitchFamily="18" charset="0"/>
                <a:ea typeface="標楷體" panose="03000509000000000000" pitchFamily="65" charset="-120"/>
                <a:cs typeface="Times New Roman" panose="02020603050405020304" pitchFamily="18" charset="0"/>
              </a:rPr>
              <a:t>竊聽者</a:t>
            </a:r>
            <a:r>
              <a:rPr lang="en-US" altLang="zh-TW" sz="2600" dirty="0" smtClean="0">
                <a:latin typeface="Times New Roman" panose="02020603050405020304" pitchFamily="18" charset="0"/>
                <a:ea typeface="標楷體" panose="03000509000000000000" pitchFamily="65" charset="-120"/>
                <a:cs typeface="Times New Roman" panose="02020603050405020304" pitchFamily="18" charset="0"/>
              </a:rPr>
              <a:t>:</a:t>
            </a:r>
          </a:p>
          <a:p>
            <a:pPr lvl="1">
              <a:buFont typeface="Wingdings" panose="05000000000000000000" pitchFamily="2" charset="2"/>
              <a:buChar char="l"/>
            </a:pP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發送</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與合法用戶相同</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的導頻訊號，</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使基地台無法</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準確地區別合法用戶與竊聽用戶，基地台將會把要發送給合法用戶的信息也同時發送給竊聽用戶</a:t>
            </a:r>
            <a:r>
              <a:rPr lang="zh-TW" altLang="en-US" sz="20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0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用於多用戶時分雙工系統的密</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鑰協議</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lnSpc>
                <a:spcPct val="100000"/>
              </a:lnSpc>
              <a:buFont typeface="+mj-lt"/>
              <a:buAutoNum type="arabicPeriod"/>
            </a:pP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結合了匹配濾波器預編碼</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和人工雜音生成</a:t>
            </a:r>
            <a: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設計，主動攻擊</a:t>
            </a:r>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下的可靠安全</a:t>
            </a:r>
            <a:r>
              <a:rPr lang="zh-TW" altLang="en-US" sz="2400" dirty="0" smtClean="0">
                <a:latin typeface="Times New Roman" panose="02020603050405020304" pitchFamily="18" charset="0"/>
                <a:ea typeface="標楷體" panose="03000509000000000000" pitchFamily="65" charset="-120"/>
                <a:cs typeface="Times New Roman" panose="02020603050405020304" pitchFamily="18" charset="0"/>
              </a:rPr>
              <a:t>通信。</a:t>
            </a:r>
            <a:endParaRPr lang="en-US" altLang="zh-TW" sz="2400"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277813">
              <a:buFont typeface="+mj-lt"/>
              <a:buAutoNum type="arabicPeriod"/>
            </a:pPr>
            <a:endParaRPr lang="en-US" altLang="zh-TW" sz="2400" dirty="0" smtClean="0">
              <a:latin typeface="Times New Roman" panose="02020603050405020304" pitchFamily="18" charset="0"/>
              <a:ea typeface="標楷體" panose="03000509000000000000" pitchFamily="65" charset="-120"/>
              <a:cs typeface="Times New Roman" panose="02020603050405020304" pitchFamily="18" charset="0"/>
            </a:endParaRPr>
          </a:p>
          <a:p>
            <a:pPr marL="0" indent="0">
              <a:buNone/>
            </a:pPr>
            <a:r>
              <a:rPr lang="zh-TW" altLang="en-US" sz="2800" dirty="0"/>
              <a:t/>
            </a:r>
            <a:br>
              <a:rPr lang="zh-TW" altLang="en-US" sz="2800" dirty="0"/>
            </a:br>
            <a:endParaRPr lang="en-US" altLang="zh-TW"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7</a:t>
            </a:fld>
            <a:endParaRPr lang="zh-TW" altLang="en-US"/>
          </a:p>
        </p:txBody>
      </p:sp>
      <p:pic>
        <p:nvPicPr>
          <p:cNvPr id="5" name="圖片 4"/>
          <p:cNvPicPr>
            <a:picLocks noChangeAspect="1"/>
          </p:cNvPicPr>
          <p:nvPr/>
        </p:nvPicPr>
        <p:blipFill>
          <a:blip r:embed="rId3"/>
          <a:stretch>
            <a:fillRect/>
          </a:stretch>
        </p:blipFill>
        <p:spPr>
          <a:xfrm>
            <a:off x="7955279" y="2740289"/>
            <a:ext cx="4100945" cy="2460567"/>
          </a:xfrm>
          <a:prstGeom prst="rect">
            <a:avLst/>
          </a:prstGeom>
        </p:spPr>
      </p:pic>
    </p:spTree>
    <p:extLst>
      <p:ext uri="{BB962C8B-B14F-4D97-AF65-F5344CB8AC3E}">
        <p14:creationId xmlns:p14="http://schemas.microsoft.com/office/powerpoint/2010/main" val="2817660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毫米波（</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mmWave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）通訊</a:t>
            </a:r>
          </a:p>
        </p:txBody>
      </p:sp>
      <p:sp>
        <p:nvSpPr>
          <p:cNvPr id="3" name="內容版面配置區 2"/>
          <p:cNvSpPr>
            <a:spLocks noGrp="1"/>
          </p:cNvSpPr>
          <p:nvPr>
            <p:ph idx="1"/>
          </p:nvPr>
        </p:nvSpPr>
        <p:spPr/>
        <p:txBody>
          <a:bodyPr>
            <a:noAutofit/>
          </a:bodyPr>
          <a:lstStyle/>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對於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大量的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發射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天線，延遲容忍傳輸模式可以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在毫米波頻率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下實現每秒數千兆比特的保密率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分析了匹配濾波器預編碼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和人工雜音生成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設計中的保密中斷概率和保密性。所獲得的結果表明，期望用戶和竊聽者的空間可解析路徑之間的重疊</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對毫米波通信</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的保密性能具有顯著重要的影響</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設計</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用於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毫米波多</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輸入，多輸出，多天線</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竊聽器竊聽</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信道的混合預</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編碼器。</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天線陣列模式</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，基地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強度</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和人工雜音生成</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對保密性能的影響。</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利用</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更集中的陣列增益縮小定向波束形成天線的波束寬度有利於</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提高毫米波</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網</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路</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性能。</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利用天線陣列的子集來製定旨在用於期望用戶的定向調製信號。通過為每個符號隨機選擇天線子集，不需要的用戶的接收信號變為</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隨機</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雜音</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4" name="投影片編號版面配置區 3"/>
          <p:cNvSpPr>
            <a:spLocks noGrp="1"/>
          </p:cNvSpPr>
          <p:nvPr>
            <p:ph type="sldNum" sz="quarter" idx="12"/>
          </p:nvPr>
        </p:nvSpPr>
        <p:spPr/>
        <p:txBody>
          <a:bodyPr/>
          <a:lstStyle/>
          <a:p>
            <a:fld id="{135E806C-2CC7-4C48-835D-BC478D10B692}" type="slidenum">
              <a:rPr lang="zh-TW" altLang="en-US" smtClean="0"/>
              <a:t>8</a:t>
            </a:fld>
            <a:endParaRPr lang="zh-TW" altLang="en-US"/>
          </a:p>
        </p:txBody>
      </p:sp>
    </p:spTree>
    <p:extLst>
      <p:ext uri="{BB962C8B-B14F-4D97-AF65-F5344CB8AC3E}">
        <p14:creationId xmlns:p14="http://schemas.microsoft.com/office/powerpoint/2010/main" val="26421335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latin typeface="標楷體" panose="03000509000000000000" pitchFamily="65" charset="-120"/>
                <a:ea typeface="標楷體" panose="03000509000000000000" pitchFamily="65" charset="-120"/>
              </a:rPr>
              <a:t>異構網路</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Heterogeneous networks)</a:t>
            </a:r>
            <a:endParaRPr lang="zh-TW" altLang="en-US" dirty="0">
              <a:latin typeface="標楷體" panose="03000509000000000000" pitchFamily="65" charset="-120"/>
              <a:ea typeface="標楷體" panose="03000509000000000000" pitchFamily="65" charset="-120"/>
            </a:endParaRPr>
          </a:p>
        </p:txBody>
      </p:sp>
      <p:pic>
        <p:nvPicPr>
          <p:cNvPr id="5" name="內容版面配置區 4"/>
          <p:cNvPicPr>
            <a:picLocks noGrp="1" noChangeAspect="1"/>
          </p:cNvPicPr>
          <p:nvPr>
            <p:ph idx="1"/>
          </p:nvPr>
        </p:nvPicPr>
        <p:blipFill>
          <a:blip r:embed="rId3"/>
          <a:stretch>
            <a:fillRect/>
          </a:stretch>
        </p:blipFill>
        <p:spPr>
          <a:xfrm>
            <a:off x="7301685" y="1737360"/>
            <a:ext cx="4240998" cy="4077336"/>
          </a:xfrm>
          <a:prstGeom prst="rect">
            <a:avLst/>
          </a:prstGeom>
        </p:spPr>
      </p:pic>
      <p:sp>
        <p:nvSpPr>
          <p:cNvPr id="4" name="投影片編號版面配置區 3"/>
          <p:cNvSpPr>
            <a:spLocks noGrp="1"/>
          </p:cNvSpPr>
          <p:nvPr>
            <p:ph type="sldNum" sz="quarter" idx="12"/>
          </p:nvPr>
        </p:nvSpPr>
        <p:spPr/>
        <p:txBody>
          <a:bodyPr/>
          <a:lstStyle/>
          <a:p>
            <a:fld id="{135E806C-2CC7-4C48-835D-BC478D10B692}" type="slidenum">
              <a:rPr lang="zh-TW" altLang="en-US" smtClean="0"/>
              <a:t>9</a:t>
            </a:fld>
            <a:endParaRPr lang="zh-TW" altLang="en-US"/>
          </a:p>
        </p:txBody>
      </p:sp>
      <p:sp>
        <p:nvSpPr>
          <p:cNvPr id="6" name="內容版面配置區 2"/>
          <p:cNvSpPr txBox="1">
            <a:spLocks/>
          </p:cNvSpPr>
          <p:nvPr/>
        </p:nvSpPr>
        <p:spPr>
          <a:xfrm>
            <a:off x="1097280" y="1845734"/>
            <a:ext cx="10058400" cy="350212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提出</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動態協調多點傳輸（</a:t>
            </a: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CoMP</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方案</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增加安全通信覆蓋範圍。</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a:latin typeface="Times New Roman" panose="02020603050405020304" pitchFamily="18" charset="0"/>
                <a:ea typeface="標楷體" panose="03000509000000000000" pitchFamily="65" charset="-120"/>
                <a:cs typeface="Times New Roman" panose="02020603050405020304" pitchFamily="18" charset="0"/>
              </a:rPr>
              <a:t>增加基地台密度有利於保密和連接中斷概率性能。</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pPr marL="457200" indent="-457200">
              <a:buFont typeface="+mj-lt"/>
              <a:buAutoNum type="arabicPeriod"/>
            </a:pP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推導出該網路任何潛在基地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台</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提供</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的</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關聯下的</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平均</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保密率</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表和可以</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選擇用戶的最大路徑</a:t>
            </a: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增益</a:t>
            </a:r>
            <a: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dirty="0" smtClean="0">
                <a:latin typeface="Times New Roman" panose="02020603050405020304" pitchFamily="18" charset="0"/>
                <a:ea typeface="標楷體" panose="03000509000000000000" pitchFamily="65" charset="-120"/>
                <a:cs typeface="Times New Roman" panose="02020603050405020304" pitchFamily="18" charset="0"/>
              </a:rPr>
              <a:t>作為連接基地台</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dirty="0" smtClean="0">
              <a:latin typeface="Times New Roman" panose="02020603050405020304" pitchFamily="18" charset="0"/>
              <a:ea typeface="標楷體" panose="03000509000000000000" pitchFamily="65" charset="-120"/>
              <a:cs typeface="Times New Roman" panose="02020603050405020304" pitchFamily="18" charset="0"/>
            </a:endParaRPr>
          </a:p>
          <a:p>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684657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1064</TotalTime>
  <Words>2540</Words>
  <Application>Microsoft Office PowerPoint</Application>
  <PresentationFormat>寬螢幕</PresentationFormat>
  <Paragraphs>141</Paragraphs>
  <Slides>15</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新細明體</vt:lpstr>
      <vt:lpstr>標楷體</vt:lpstr>
      <vt:lpstr>Calibri</vt:lpstr>
      <vt:lpstr>Calibri Light</vt:lpstr>
      <vt:lpstr>Times New Roman</vt:lpstr>
      <vt:lpstr>Wingdings</vt:lpstr>
      <vt:lpstr>回顧</vt:lpstr>
      <vt:lpstr>5G無線網路物理層安全技術綜述及未來挑戰 A Survey of Physical Layer Security Techniques for 5G Wireless Networks and Challenges Ahead </vt:lpstr>
      <vt:lpstr>大綱</vt:lpstr>
      <vt:lpstr>介紹</vt:lpstr>
      <vt:lpstr>介紹</vt:lpstr>
      <vt:lpstr>物理層安全編碼</vt:lpstr>
      <vt:lpstr>大規模多天線陣列(MIMO)</vt:lpstr>
      <vt:lpstr>大規模多天線陣列(MIMO)</vt:lpstr>
      <vt:lpstr>毫米波（mmWave）通訊</vt:lpstr>
      <vt:lpstr>異構網路(Heterogeneous networks)</vt:lpstr>
      <vt:lpstr>非正交多址（NOMA）</vt:lpstr>
      <vt:lpstr>全雙工技術</vt:lpstr>
      <vt:lpstr>全雙工技術</vt:lpstr>
      <vt:lpstr>全雙工技術</vt:lpstr>
      <vt:lpstr>結論</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80</cp:revision>
  <dcterms:created xsi:type="dcterms:W3CDTF">2019-05-09T15:18:26Z</dcterms:created>
  <dcterms:modified xsi:type="dcterms:W3CDTF">2019-06-05T13:43:41Z</dcterms:modified>
</cp:coreProperties>
</file>