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6" r:id="rId10"/>
    <p:sldId id="262" r:id="rId11"/>
    <p:sldId id="263" r:id="rId12"/>
    <p:sldId id="267" r:id="rId13"/>
  </p:sldIdLst>
  <p:sldSz cx="12192000" cy="6858000"/>
  <p:notesSz cx="6784975" cy="990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020" autoAdjust="0"/>
  </p:normalViewPr>
  <p:slideViewPr>
    <p:cSldViewPr snapToGrid="0">
      <p:cViewPr>
        <p:scale>
          <a:sx n="50" d="100"/>
          <a:sy n="50" d="100"/>
        </p:scale>
        <p:origin x="-148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96A5E-44A9-4587-A04A-586DA67985D6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97D28-30E8-4248-B3B5-3C80BF6D7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2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0A92-6E47-4F5F-850B-876FDE159DEF}" type="datetimeFigureOut">
              <a:rPr lang="zh-TW" altLang="en-US" smtClean="0"/>
              <a:t>2019/11/13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8498" y="4767262"/>
            <a:ext cx="54279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1488-7ADE-45A6-90A7-D2897FA39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80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5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4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5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8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3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7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6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11/13/2019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11/13/2019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Real-Time Monitoring System Base On OPC UA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:107368505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林清河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黃士嘉 老師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授課老師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李宗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 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師</a:t>
            </a:r>
          </a:p>
        </p:txBody>
      </p:sp>
    </p:spTree>
    <p:extLst>
      <p:ext uri="{BB962C8B-B14F-4D97-AF65-F5344CB8AC3E}">
        <p14:creationId xmlns:p14="http://schemas.microsoft.com/office/powerpoint/2010/main" val="367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Considering the upgrade cost of the machine and the flexibility of the equipment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expansion, we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 the "Machine Real-Time Monitoring System Base On OPC UA"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a system to read the sensor and machine information.</a:t>
            </a: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display machine information via the web and app.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be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customized.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 the ability of traditional manufacturing information integration.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0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 K and M. S, “Standalone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UA Wrapper for Industrial Monitoring and Control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Systems,”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vol. 6, pp. 36557-36570, Jul. 2018.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K. Kim, Y. J.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C. Na, “Design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unidirectional security gateway system for secure monitoring of OPC-UA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data,” in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Proc. ICTC.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Korea, Oct. 2017.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G, J. P, F. Palm, “RESTful Industrial Communication With OPC UA,”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Industrial Informatics,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vol. 12, pp.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1832-1841, Feb. 2016.</a:t>
            </a:r>
          </a:p>
        </p:txBody>
      </p:sp>
    </p:spTree>
    <p:extLst>
      <p:ext uri="{BB962C8B-B14F-4D97-AF65-F5344CB8AC3E}">
        <p14:creationId xmlns:p14="http://schemas.microsoft.com/office/powerpoint/2010/main" val="13860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and Design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Assist in Upgrading Industries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Towards </a:t>
            </a:r>
            <a:r>
              <a:rPr lang="en-US" altLang="zh-TW" sz="2600" dirty="0" smtClean="0">
                <a:latin typeface="Times New Roman" pitchFamily="18" charset="0"/>
                <a:cs typeface="Times New Roman" pitchFamily="18" charset="0"/>
              </a:rPr>
              <a:t>Industry 4.0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:Smart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Manufacturing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It’s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very difficult to replace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machine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 too high.</a:t>
            </a: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Collecting Machine Data.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sensor. 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the existing information of the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machine. </a:t>
            </a: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on industrial communication standard: OPC UA protocol, develop a system with data collection and monitoring. 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Transfer data to server use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wifi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luetooth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Display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monitoring data by web and app.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Introduction(con.)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a monitoring system with cross-platform and unified communication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standards.</a:t>
            </a:r>
          </a:p>
          <a:p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Arduino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as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external sensor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Expandability.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Low-cost.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 through the limited of factory space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OPC UA advantage: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achine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machine communication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protocol.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Focus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data collection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control.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Open, Cross-platform, SOA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Robust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security.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 Connect: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Manufacturing standard.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Lightweight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Open,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Flexible protocol.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Read-only.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OPC: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tandards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specifications for industrial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telecommunication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process control and manufacturing automation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applications.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on Microsoft.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 Connect-OPC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Communicate with 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advantages of both, but it’s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difficulties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Work(con.)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272366"/>
              </p:ext>
            </p:extLst>
          </p:nvPr>
        </p:nvGraphicFramePr>
        <p:xfrm>
          <a:off x="978569" y="1898316"/>
          <a:ext cx="9689431" cy="4398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2303">
                  <a:extLst>
                    <a:ext uri="{9D8B030D-6E8A-4147-A177-3AD203B41FA5}">
                      <a16:colId xmlns:a16="http://schemas.microsoft.com/office/drawing/2014/main" xmlns="" val="2920368674"/>
                    </a:ext>
                  </a:extLst>
                </a:gridCol>
                <a:gridCol w="1637621">
                  <a:extLst>
                    <a:ext uri="{9D8B030D-6E8A-4147-A177-3AD203B41FA5}">
                      <a16:colId xmlns:a16="http://schemas.microsoft.com/office/drawing/2014/main" xmlns="" val="3881534218"/>
                    </a:ext>
                  </a:extLst>
                </a:gridCol>
                <a:gridCol w="2149378">
                  <a:extLst>
                    <a:ext uri="{9D8B030D-6E8A-4147-A177-3AD203B41FA5}">
                      <a16:colId xmlns:a16="http://schemas.microsoft.com/office/drawing/2014/main" xmlns="" val="4114780468"/>
                    </a:ext>
                  </a:extLst>
                </a:gridCol>
                <a:gridCol w="2224843">
                  <a:extLst>
                    <a:ext uri="{9D8B030D-6E8A-4147-A177-3AD203B41FA5}">
                      <a16:colId xmlns:a16="http://schemas.microsoft.com/office/drawing/2014/main" xmlns="" val="1611189798"/>
                    </a:ext>
                  </a:extLst>
                </a:gridCol>
                <a:gridCol w="2285286">
                  <a:extLst>
                    <a:ext uri="{9D8B030D-6E8A-4147-A177-3AD203B41FA5}">
                      <a16:colId xmlns:a16="http://schemas.microsoft.com/office/drawing/2014/main" xmlns="" val="4120165768"/>
                    </a:ext>
                  </a:extLst>
                </a:gridCol>
              </a:tblGrid>
              <a:tr h="66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MT Connect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OPC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OPC UA 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MT Connect-OPC 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7103563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Transport format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698880496"/>
                  </a:ext>
                </a:extLst>
              </a:tr>
              <a:tr h="66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Communication 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Protocal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HTTP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529843316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Complexity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77730682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Security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56121212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Write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080252995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Cross-Platform</a:t>
                      </a:r>
                      <a:endParaRPr lang="zh-TW" alt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286811203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1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Interoperability</a:t>
                      </a:r>
                      <a:endParaRPr lang="zh-TW" sz="2000" b="1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0305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and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398" y="2641602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714" y="3874642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5740" y="2647721"/>
            <a:ext cx="4005943" cy="23424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 UA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9569" y="4335570"/>
            <a:ext cx="3294743" cy="4479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2140" y="3306076"/>
            <a:ext cx="760206" cy="8176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I/0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58140" y="3306076"/>
            <a:ext cx="957943" cy="817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1855" y="3306076"/>
            <a:ext cx="972457" cy="8176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795" y="3544770"/>
            <a:ext cx="1087948" cy="5225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5743" y="3874642"/>
            <a:ext cx="1009367" cy="667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48083" y="2196671"/>
            <a:ext cx="1850885" cy="16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 UA Client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94553" y="2656118"/>
            <a:ext cx="957943" cy="817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4" idx="3"/>
            <a:endCxn id="8" idx="1"/>
          </p:cNvCxnSpPr>
          <p:nvPr/>
        </p:nvCxnSpPr>
        <p:spPr>
          <a:xfrm>
            <a:off x="2823027" y="2946402"/>
            <a:ext cx="1519113" cy="768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3"/>
            <a:endCxn id="12" idx="1"/>
          </p:cNvCxnSpPr>
          <p:nvPr/>
        </p:nvCxnSpPr>
        <p:spPr>
          <a:xfrm>
            <a:off x="1847743" y="3806027"/>
            <a:ext cx="508000" cy="40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2" idx="3"/>
          </p:cNvCxnSpPr>
          <p:nvPr/>
        </p:nvCxnSpPr>
        <p:spPr>
          <a:xfrm flipV="1">
            <a:off x="3365110" y="3874642"/>
            <a:ext cx="996515" cy="33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00209" y="4208414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45438" y="2760161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>
            <a:stCxn id="14" idx="3"/>
            <a:endCxn id="19" idx="1"/>
          </p:cNvCxnSpPr>
          <p:nvPr/>
        </p:nvCxnSpPr>
        <p:spPr>
          <a:xfrm>
            <a:off x="9752496" y="3064961"/>
            <a:ext cx="89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0" idx="3"/>
            <a:endCxn id="14" idx="1"/>
          </p:cNvCxnSpPr>
          <p:nvPr/>
        </p:nvCxnSpPr>
        <p:spPr>
          <a:xfrm flipV="1">
            <a:off x="7564312" y="3064961"/>
            <a:ext cx="1230241" cy="64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8" idx="1"/>
          </p:cNvCxnSpPr>
          <p:nvPr/>
        </p:nvCxnSpPr>
        <p:spPr>
          <a:xfrm>
            <a:off x="7564312" y="3714919"/>
            <a:ext cx="1135897" cy="79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xisting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way :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nly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 the current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information and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historical data cannot be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known.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Unable to monitor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instantly.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54" y="3070389"/>
            <a:ext cx="2486025" cy="2828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45" y="4002913"/>
            <a:ext cx="1590675" cy="1590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973" y="4260089"/>
            <a:ext cx="1762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0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OPC UA: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 monitor factory information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 the history data.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how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wrong message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Real-Time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Transmission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:12-14 time/s.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 280KB 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Total:3.3-3.9Mbps.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Bluetooth transmission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speed:24Mbps.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chieves purpose of real time monitor.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082972" y="1943781"/>
            <a:ext cx="4643807" cy="4115026"/>
            <a:chOff x="5109029" y="1690688"/>
            <a:chExt cx="4118427" cy="4115026"/>
          </a:xfrm>
        </p:grpSpPr>
        <p:sp>
          <p:nvSpPr>
            <p:cNvPr id="12" name="矩形 11"/>
            <p:cNvSpPr/>
            <p:nvPr/>
          </p:nvSpPr>
          <p:spPr>
            <a:xfrm>
              <a:off x="5109029" y="1690688"/>
              <a:ext cx="4118427" cy="41150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42428" y="3319063"/>
              <a:ext cx="1146629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Browser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93396" y="1993500"/>
              <a:ext cx="114662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Monitor Screen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928853" y="1969466"/>
              <a:ext cx="997291" cy="633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Yield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50182" y="4483030"/>
              <a:ext cx="1687645" cy="8144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Historical </a:t>
              </a:r>
              <a:r>
                <a:rPr lang="en-US" altLang="zh-TW" dirty="0" smtClean="0"/>
                <a:t>Production </a:t>
              </a:r>
              <a:r>
                <a:rPr lang="en-US" altLang="zh-TW" dirty="0"/>
                <a:t>R</a:t>
              </a:r>
              <a:r>
                <a:rPr lang="en-US" altLang="zh-TW" dirty="0" smtClean="0"/>
                <a:t>eport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257939" y="2019613"/>
              <a:ext cx="114662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Real-Time</a:t>
              </a:r>
            </a:p>
            <a:p>
              <a:pPr algn="ctr"/>
              <a:r>
                <a:rPr lang="en-US" altLang="zh-TW" dirty="0" smtClean="0"/>
                <a:t>Information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583713" y="3330791"/>
              <a:ext cx="1146629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740024" y="4496295"/>
              <a:ext cx="1186119" cy="8011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Alarm</a:t>
              </a:r>
              <a:endParaRPr lang="zh-TW" altLang="en-US" dirty="0"/>
            </a:p>
          </p:txBody>
        </p:sp>
      </p:grpSp>
      <p:cxnSp>
        <p:nvCxnSpPr>
          <p:cNvPr id="7" name="直線單箭頭接點 6"/>
          <p:cNvCxnSpPr>
            <a:endCxn id="10" idx="2"/>
          </p:cNvCxnSpPr>
          <p:nvPr/>
        </p:nvCxnSpPr>
        <p:spPr>
          <a:xfrm flipH="1" flipV="1">
            <a:off x="7897329" y="2882306"/>
            <a:ext cx="412482" cy="68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6" idx="2"/>
          </p:cNvCxnSpPr>
          <p:nvPr/>
        </p:nvCxnSpPr>
        <p:spPr>
          <a:xfrm flipV="1">
            <a:off x="8341895" y="2856193"/>
            <a:ext cx="1061253" cy="673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8" idx="2"/>
          </p:cNvCxnSpPr>
          <p:nvPr/>
        </p:nvCxnSpPr>
        <p:spPr>
          <a:xfrm flipV="1">
            <a:off x="8309811" y="2856193"/>
            <a:ext cx="2514962" cy="71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5" idx="2"/>
            <a:endCxn id="9" idx="0"/>
          </p:cNvCxnSpPr>
          <p:nvPr/>
        </p:nvCxnSpPr>
        <p:spPr>
          <a:xfrm>
            <a:off x="8330867" y="4181756"/>
            <a:ext cx="88246" cy="55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 flipV="1">
            <a:off x="7897329" y="2882306"/>
            <a:ext cx="2642334" cy="68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stCxn id="11" idx="0"/>
            <a:endCxn id="6" idx="2"/>
          </p:cNvCxnSpPr>
          <p:nvPr/>
        </p:nvCxnSpPr>
        <p:spPr>
          <a:xfrm flipH="1" flipV="1">
            <a:off x="9403148" y="2856193"/>
            <a:ext cx="1116650" cy="72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1" idx="0"/>
            <a:endCxn id="8" idx="2"/>
          </p:cNvCxnSpPr>
          <p:nvPr/>
        </p:nvCxnSpPr>
        <p:spPr>
          <a:xfrm flipV="1">
            <a:off x="10519798" y="2856193"/>
            <a:ext cx="304975" cy="72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1" idx="2"/>
            <a:endCxn id="13" idx="0"/>
          </p:cNvCxnSpPr>
          <p:nvPr/>
        </p:nvCxnSpPr>
        <p:spPr>
          <a:xfrm>
            <a:off x="10519798" y="4193484"/>
            <a:ext cx="198515" cy="555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583</Words>
  <Application>Microsoft Office PowerPoint</Application>
  <PresentationFormat>自訂</PresentationFormat>
  <Paragraphs>141</Paragraphs>
  <Slides>12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Machine Real-Time Monitoring System Base On OPC UA</vt:lpstr>
      <vt:lpstr>Outline</vt:lpstr>
      <vt:lpstr>Introduction</vt:lpstr>
      <vt:lpstr>Introduction(con.)</vt:lpstr>
      <vt:lpstr>Related Work</vt:lpstr>
      <vt:lpstr>Related Work(con.)</vt:lpstr>
      <vt:lpstr>System Architecture and Design</vt:lpstr>
      <vt:lpstr>Experimental Results</vt:lpstr>
      <vt:lpstr>Experimental Results</vt:lpstr>
      <vt:lpstr>Conclusion</vt:lpstr>
      <vt:lpstr>Reference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林清河</cp:lastModifiedBy>
  <cp:revision>74</cp:revision>
  <cp:lastPrinted>2019-11-11T08:28:34Z</cp:lastPrinted>
  <dcterms:created xsi:type="dcterms:W3CDTF">2019-10-29T10:49:11Z</dcterms:created>
  <dcterms:modified xsi:type="dcterms:W3CDTF">2019-11-13T07:43:33Z</dcterms:modified>
</cp:coreProperties>
</file>