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8" r:id="rId5"/>
    <p:sldId id="272" r:id="rId6"/>
    <p:sldId id="27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3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00" userDrawn="1">
          <p15:clr>
            <a:srgbClr val="A4A3A4"/>
          </p15:clr>
        </p15:guide>
        <p15:guide id="2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D78"/>
    <a:srgbClr val="DECE9A"/>
    <a:srgbClr val="FFDB69"/>
    <a:srgbClr val="D46957"/>
    <a:srgbClr val="434B56"/>
    <a:srgbClr val="605D73"/>
    <a:srgbClr val="8F6A61"/>
    <a:srgbClr val="BAAC98"/>
    <a:srgbClr val="EEB884"/>
    <a:srgbClr val="8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20" autoAdjust="0"/>
  </p:normalViewPr>
  <p:slideViewPr>
    <p:cSldViewPr snapToGrid="0">
      <p:cViewPr varScale="1">
        <p:scale>
          <a:sx n="78" d="100"/>
          <a:sy n="78" d="100"/>
        </p:scale>
        <p:origin x="67" y="106"/>
      </p:cViewPr>
      <p:guideLst>
        <p:guide pos="1300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0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9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0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5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4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4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1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B499-2382-4608-9C7B-45A74C68A565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50" name="Picture 2" descr="https://cdn2.slidemodel.com/wp-content/uploads/6927-01-conveyor-belt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22514" y="3164114"/>
              <a:ext cx="4789715" cy="3294743"/>
            </a:xfrm>
            <a:prstGeom prst="rect">
              <a:avLst/>
            </a:prstGeom>
            <a:solidFill>
              <a:srgbClr val="D469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2514" y="874171"/>
            <a:ext cx="1146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기반 스마트 </a:t>
            </a: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팩토리를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위한 버퍼 관리 시스템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Buffer Management System for </a:t>
            </a:r>
            <a:r>
              <a:rPr lang="en-US" altLang="ko-KR" sz="3200" b="1" dirty="0" err="1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altLang="ko-KR" sz="3200" b="1" dirty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-based Smart Factory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514" y="4528457"/>
            <a:ext cx="38827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지도교수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김영곤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2014156005 /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김동겸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2014152009 /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노형래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7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환경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206171" y="1629023"/>
            <a:ext cx="3143250" cy="2883410"/>
            <a:chOff x="2206171" y="1629023"/>
            <a:chExt cx="3143250" cy="288341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171" y="1629023"/>
              <a:ext cx="3143250" cy="2362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3084080" y="4143101"/>
              <a:ext cx="1454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ATmega128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138404" y="1629023"/>
            <a:ext cx="3021248" cy="1797445"/>
            <a:chOff x="6138404" y="1629023"/>
            <a:chExt cx="3021248" cy="17974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1629023"/>
              <a:ext cx="3021248" cy="13427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7169569" y="3057136"/>
              <a:ext cx="958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MySQL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63094" y="4664311"/>
            <a:ext cx="2475358" cy="2081725"/>
            <a:chOff x="5982184" y="3516672"/>
            <a:chExt cx="2475358" cy="20817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3516672"/>
              <a:ext cx="2162919" cy="16221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직사각형 19"/>
            <p:cNvSpPr/>
            <p:nvPr/>
          </p:nvSpPr>
          <p:spPr>
            <a:xfrm>
              <a:off x="5982184" y="5229065"/>
              <a:ext cx="2475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적외선 센서</a:t>
              </a:r>
              <a:r>
                <a:rPr lang="en-US" altLang="ko-KR" b="1" dirty="0"/>
                <a:t>(LK-DMS)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794646" y="1629023"/>
            <a:ext cx="1981200" cy="2406366"/>
            <a:chOff x="6138404" y="3503730"/>
            <a:chExt cx="1981200" cy="240636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3503730"/>
              <a:ext cx="1981200" cy="197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6195800" y="5540764"/>
              <a:ext cx="1866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Apache Tomcat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42890"/>
              </p:ext>
            </p:extLst>
          </p:nvPr>
        </p:nvGraphicFramePr>
        <p:xfrm>
          <a:off x="6362097" y="4608673"/>
          <a:ext cx="47288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9">
                  <a:extLst>
                    <a:ext uri="{9D8B030D-6E8A-4147-A177-3AD203B41FA5}">
                      <a16:colId xmlns="" xmlns:a16="http://schemas.microsoft.com/office/drawing/2014/main" val="3493531236"/>
                    </a:ext>
                  </a:extLst>
                </a:gridCol>
                <a:gridCol w="2364419">
                  <a:extLst>
                    <a:ext uri="{9D8B030D-6E8A-4147-A177-3AD203B41FA5}">
                      <a16:colId xmlns="" xmlns:a16="http://schemas.microsoft.com/office/drawing/2014/main" val="10396847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91711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Visual</a:t>
                      </a:r>
                      <a:r>
                        <a:rPr lang="en-US" altLang="ko-KR" baseline="0" dirty="0"/>
                        <a:t> Studio2015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Eclipse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Android Studio</a:t>
                      </a:r>
                    </a:p>
                    <a:p>
                      <a:pPr algn="ctr" latinLnBrk="1"/>
                      <a:r>
                        <a:rPr lang="en-US" altLang="ko-KR" baseline="0" dirty="0" err="1"/>
                        <a:t>MySql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Workbanch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baseline="0" dirty="0"/>
                        <a:t>AVR Studio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Java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Html,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css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err="1" smtClean="0"/>
                        <a:t>Javascript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948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3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업무 분담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F6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F6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95907"/>
              </p:ext>
            </p:extLst>
          </p:nvPr>
        </p:nvGraphicFramePr>
        <p:xfrm>
          <a:off x="2313250" y="1631434"/>
          <a:ext cx="9108459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1029">
                  <a:extLst>
                    <a:ext uri="{9D8B030D-6E8A-4147-A177-3AD203B41FA5}">
                      <a16:colId xmlns="" xmlns:a16="http://schemas.microsoft.com/office/drawing/2014/main" val="803107518"/>
                    </a:ext>
                  </a:extLst>
                </a:gridCol>
                <a:gridCol w="3523715">
                  <a:extLst>
                    <a:ext uri="{9D8B030D-6E8A-4147-A177-3AD203B41FA5}">
                      <a16:colId xmlns="" xmlns:a16="http://schemas.microsoft.com/office/drawing/2014/main" val="2692688038"/>
                    </a:ext>
                  </a:extLst>
                </a:gridCol>
                <a:gridCol w="3523715">
                  <a:extLst>
                    <a:ext uri="{9D8B030D-6E8A-4147-A177-3AD203B41FA5}">
                      <a16:colId xmlns="" xmlns:a16="http://schemas.microsoft.com/office/drawing/2014/main" val="243276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  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노형래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김동겸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15724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요구사항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smtClean="0"/>
                        <a:t>관련 논문 조사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스마트 </a:t>
                      </a:r>
                      <a:r>
                        <a:rPr lang="ko-KR" altLang="en-US" dirty="0" err="1" smtClean="0"/>
                        <a:t>팩토리</a:t>
                      </a:r>
                      <a:r>
                        <a:rPr lang="ko-KR" altLang="en-US" dirty="0" smtClean="0"/>
                        <a:t> 관련 논문 조사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버퍼 사이즈 결정</a:t>
                      </a:r>
                      <a:r>
                        <a:rPr lang="ko-KR" altLang="en-US" baseline="0" dirty="0" smtClean="0"/>
                        <a:t> 알고리즘 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병목 공정 관련 논문 조사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생산라인 투입계획 수립 </a:t>
                      </a:r>
                      <a:r>
                        <a:rPr lang="ko-KR" altLang="en-US" dirty="0"/>
                        <a:t>알고리즘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9158278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 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웹사이트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 smtClean="0"/>
                        <a:t>센싱</a:t>
                      </a:r>
                      <a:r>
                        <a:rPr lang="ko-KR" altLang="en-US" baseline="0" dirty="0" smtClean="0"/>
                        <a:t> 모듈 설계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ATmega</a:t>
                      </a:r>
                      <a:r>
                        <a:rPr lang="ko-KR" altLang="en-US" baseline="0" dirty="0"/>
                        <a:t>측 통신 </a:t>
                      </a:r>
                      <a:r>
                        <a:rPr lang="ko-KR" altLang="en-US" baseline="0"/>
                        <a:t>모듈 </a:t>
                      </a:r>
                      <a:r>
                        <a:rPr lang="ko-KR" altLang="en-US" baseline="0" smtClean="0"/>
                        <a:t>설계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972037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분석 모듈 설계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1258821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  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분석 모듈 구현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테스트 </a:t>
                      </a:r>
                      <a:r>
                        <a:rPr lang="en-US" altLang="ko-KR" b="1" dirty="0"/>
                        <a:t>+ </a:t>
                      </a:r>
                      <a:r>
                        <a:rPr lang="ko-KR" altLang="en-US" b="1" dirty="0"/>
                        <a:t>실제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184168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사이트 구축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구축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센싱</a:t>
                      </a:r>
                      <a:r>
                        <a:rPr lang="ko-KR" altLang="en-US" dirty="0" smtClean="0"/>
                        <a:t> 모듈 구축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ATmega</a:t>
                      </a:r>
                      <a:r>
                        <a:rPr lang="ko-KR" altLang="en-US" dirty="0"/>
                        <a:t>측 통신 </a:t>
                      </a:r>
                      <a:r>
                        <a:rPr lang="ko-KR" altLang="en-US"/>
                        <a:t>모듈 </a:t>
                      </a:r>
                      <a:r>
                        <a:rPr lang="ko-KR" altLang="en-US" smtClean="0"/>
                        <a:t>구축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639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5578771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수행 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605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605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51743"/>
              </p:ext>
            </p:extLst>
          </p:nvPr>
        </p:nvGraphicFramePr>
        <p:xfrm>
          <a:off x="2112010" y="1340955"/>
          <a:ext cx="7869919" cy="53057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45215"/>
                <a:gridCol w="740588"/>
                <a:gridCol w="740588"/>
                <a:gridCol w="740588"/>
                <a:gridCol w="740588"/>
                <a:gridCol w="740588"/>
                <a:gridCol w="740588"/>
                <a:gridCol w="740588"/>
                <a:gridCol w="740588"/>
              </a:tblGrid>
              <a:tr h="58952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                     </a:t>
                      </a:r>
                      <a:r>
                        <a:rPr lang="ko-KR" altLang="en-US" sz="1400" dirty="0" smtClean="0"/>
                        <a:t>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추진사항</a:t>
                      </a:r>
                      <a:r>
                        <a:rPr lang="en-US" altLang="ko-KR" sz="1400" baseline="0" dirty="0" smtClean="0"/>
                        <a:t>      </a:t>
                      </a:r>
                      <a:endParaRPr lang="ko-KR" altLang="en-US" sz="1400" dirty="0"/>
                    </a:p>
                  </a:txBody>
                  <a:tcPr>
                    <a:lnTlToBr w="19050" cap="flat" cmpd="sng" algn="ctr">
                      <a:solidFill>
                        <a:srgbClr val="F2A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7~9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제안서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시나리오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 수집 및 분석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설계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모듈 구현 및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단위 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통합 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시스템 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수정사항 보완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최적화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최종 보고서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55355" y="2119767"/>
            <a:ext cx="5926574" cy="4341751"/>
            <a:chOff x="4055355" y="2119767"/>
            <a:chExt cx="5926574" cy="4341751"/>
          </a:xfrm>
        </p:grpSpPr>
        <p:grpSp>
          <p:nvGrpSpPr>
            <p:cNvPr id="3" name="그룹 2"/>
            <p:cNvGrpSpPr/>
            <p:nvPr/>
          </p:nvGrpSpPr>
          <p:grpSpPr>
            <a:xfrm>
              <a:off x="4055355" y="2119767"/>
              <a:ext cx="5926574" cy="4341751"/>
              <a:chOff x="4055355" y="2119767"/>
              <a:chExt cx="5926574" cy="4341751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55355" y="2119767"/>
                <a:ext cx="729573" cy="1981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074754" y="2714253"/>
                <a:ext cx="1439746" cy="1981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100388" y="3308739"/>
                <a:ext cx="729573" cy="1981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810397" y="3903225"/>
                <a:ext cx="2688721" cy="1981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838148" y="5649429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252357" y="6246686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08576" y="4497711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8499118" y="5070431"/>
              <a:ext cx="729572" cy="214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3069" y="4176296"/>
            <a:ext cx="9241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병목공정이 변화하는 생산라인의 공정 밸런스를 위한 투입계획 수립 알고리즘</a:t>
            </a:r>
            <a:endParaRPr lang="en-US" altLang="ko-KR" b="1" dirty="0"/>
          </a:p>
          <a:p>
            <a:pPr lvl="1"/>
            <a:r>
              <a:rPr lang="en-US" altLang="ko-KR" sz="1600" dirty="0" smtClean="0"/>
              <a:t>- 2008.05 </a:t>
            </a:r>
            <a:r>
              <a:rPr lang="ko-KR" altLang="en-US" sz="1600" dirty="0"/>
              <a:t>대한산업공학회 춘계공동학술대회 논문집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다품종 소량 생산 시 투입되는 기종과 투입량에 따라 병목 공정이 달라지게 됨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공정 밸런스를 </a:t>
            </a:r>
            <a:r>
              <a:rPr lang="ko-KR" altLang="en-US" sz="1600" dirty="0" smtClean="0"/>
              <a:t>고려하여 </a:t>
            </a:r>
            <a:r>
              <a:rPr lang="ko-KR" altLang="en-US" sz="1600" dirty="0"/>
              <a:t>투입량과 생산량을 결정하는 </a:t>
            </a:r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FF0000"/>
                </a:solidFill>
              </a:rPr>
              <a:t>졸업 연구 과제에 적용 가능한 기술</a:t>
            </a:r>
            <a:r>
              <a:rPr lang="en-US" altLang="ko-KR" sz="16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 smtClean="0">
                <a:solidFill>
                  <a:srgbClr val="FF0000"/>
                </a:solidFill>
              </a:rPr>
              <a:t>모니터링 상황 분석 알고리즘에 참고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2292" y="1744168"/>
            <a:ext cx="7919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병목공정 선정 및 최적화에 관한 연구</a:t>
            </a:r>
            <a:endParaRPr lang="en-US" altLang="ko-KR" b="1" dirty="0"/>
          </a:p>
          <a:p>
            <a:pPr lvl="1"/>
            <a:r>
              <a:rPr lang="en-US" altLang="ko-KR" sz="1600" dirty="0"/>
              <a:t>- 2007.06 </a:t>
            </a:r>
            <a:r>
              <a:rPr lang="ko-KR" altLang="en-US" sz="1600"/>
              <a:t>대한산업공학회지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Life over Size(L/S)</a:t>
            </a:r>
            <a:r>
              <a:rPr lang="ko-KR" altLang="en-US" sz="1600" dirty="0"/>
              <a:t>방법을 통해 병목 공정을 선정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선형 계획법을 이용해 작업의 최적화에 대한 결론 </a:t>
            </a:r>
            <a:r>
              <a:rPr lang="ko-KR" altLang="en-US" sz="1600" dirty="0" smtClean="0"/>
              <a:t>도출</a:t>
            </a:r>
            <a:endParaRPr lang="en-US" altLang="ko-KR" sz="1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FF0000"/>
                </a:solidFill>
              </a:rPr>
              <a:t>선행 연구와의 차별성 </a:t>
            </a:r>
            <a:r>
              <a:rPr lang="en-US" altLang="ko-KR" sz="1600" dirty="0" smtClean="0">
                <a:solidFill>
                  <a:srgbClr val="FF0000"/>
                </a:solidFill>
              </a:rPr>
              <a:t>: </a:t>
            </a:r>
            <a:r>
              <a:rPr lang="ko-KR" altLang="en-US" sz="1600">
                <a:solidFill>
                  <a:srgbClr val="FF0000"/>
                </a:solidFill>
              </a:rPr>
              <a:t>현 상황을 실시간으로 모니터링하고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>
                <a:solidFill>
                  <a:srgbClr val="FF0000"/>
                </a:solidFill>
              </a:rPr>
              <a:t>결과를 토대로 상황에 즉각 대처할 수 있음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sp>
        <p:nvSpPr>
          <p:cNvPr id="3" name="이등변 삼각형 2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62292" y="1744168"/>
            <a:ext cx="79196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스마트 공장을 위한 무선센서 기반의 모니터링 시스템</a:t>
            </a:r>
            <a:endParaRPr lang="en-US" altLang="ko-KR" b="1" dirty="0" smtClean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smtClean="0"/>
              <a:t>2007.05 </a:t>
            </a:r>
            <a:r>
              <a:rPr lang="ko-KR" altLang="en-US" sz="1600" smtClean="0"/>
              <a:t>한국멀티미디어학회 학술발표논문집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750" y="2482508"/>
            <a:ext cx="79196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/>
              <a:t>스마트폰과</a:t>
            </a:r>
            <a:r>
              <a:rPr lang="ko-KR" altLang="en-US" b="1" dirty="0"/>
              <a:t> 연동되는 </a:t>
            </a:r>
            <a:r>
              <a:rPr lang="en-US" altLang="ko-KR" b="1" dirty="0"/>
              <a:t>M2M </a:t>
            </a:r>
            <a:r>
              <a:rPr lang="ko-KR" altLang="en-US" b="1"/>
              <a:t>기반 스마트 팩토리 관리시스템의 설계 및 구현</a:t>
            </a:r>
            <a:endParaRPr lang="en-US" altLang="ko-KR" b="1" dirty="0" smtClean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smtClean="0"/>
              <a:t>2011.04 </a:t>
            </a:r>
            <a:r>
              <a:rPr lang="ko-KR" altLang="en-US" sz="1600"/>
              <a:t>한국컴퓨터정보학회논문지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2292" y="3497847"/>
            <a:ext cx="79196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다중 서버를 사용하는 병렬 머신 스케줄링을 위한 효율적인 </a:t>
            </a:r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r>
              <a:rPr lang="en-US" altLang="ko-KR" sz="1600" dirty="0" smtClean="0"/>
              <a:t>      - </a:t>
            </a:r>
            <a:r>
              <a:rPr lang="en-US" altLang="ko-KR" sz="1600" dirty="0" smtClean="0"/>
              <a:t>2014.06 </a:t>
            </a:r>
            <a:r>
              <a:rPr lang="ko-KR" altLang="en-US" sz="1600"/>
              <a:t>한국컴퓨터정보학회논문지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6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80" y="1172741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b="1" dirty="0">
                <a:solidFill>
                  <a:schemeClr val="bg1"/>
                </a:solidFill>
              </a:rPr>
              <a:t>Q&amp;A</a:t>
            </a:r>
            <a:endParaRPr lang="ko-KR" altLang="en-US" sz="13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331997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3734" y="3826413"/>
            <a:ext cx="45217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THANK YOU!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85" y="3869506"/>
            <a:ext cx="880237" cy="8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-93108"/>
            <a:ext cx="11609815" cy="6682594"/>
            <a:chOff x="0" y="-93108"/>
            <a:chExt cx="11609815" cy="6682594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-93108"/>
              <a:ext cx="3820980" cy="2487968"/>
              <a:chOff x="7258" y="494720"/>
              <a:chExt cx="3820980" cy="2487968"/>
            </a:xfrm>
          </p:grpSpPr>
          <p:sp>
            <p:nvSpPr>
              <p:cNvPr id="3" name="이등변 삼각형 2"/>
              <p:cNvSpPr/>
              <p:nvPr/>
            </p:nvSpPr>
            <p:spPr>
              <a:xfrm rot="5400000">
                <a:off x="-319315" y="914402"/>
                <a:ext cx="2394859" cy="1741714"/>
              </a:xfrm>
              <a:prstGeom prst="triangle">
                <a:avLst/>
              </a:prstGeom>
              <a:solidFill>
                <a:srgbClr val="D469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이등변 삼각형 3"/>
              <p:cNvSpPr/>
              <p:nvPr/>
            </p:nvSpPr>
            <p:spPr>
              <a:xfrm rot="2072841">
                <a:off x="952619" y="494720"/>
                <a:ext cx="1387889" cy="1007128"/>
              </a:xfrm>
              <a:prstGeom prst="triangle">
                <a:avLst/>
              </a:prstGeom>
              <a:solidFill>
                <a:srgbClr val="9C9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574801" y="716600"/>
                <a:ext cx="2253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b="1" spc="600" dirty="0">
                    <a:solidFill>
                      <a:schemeClr val="bg1"/>
                    </a:solidFill>
                    <a:latin typeface="+mn-ea"/>
                  </a:rPr>
                  <a:t>I</a:t>
                </a:r>
                <a:r>
                  <a:rPr lang="en-US" altLang="ko-KR" sz="4400" spc="600" dirty="0">
                    <a:latin typeface="+mn-ea"/>
                  </a:rPr>
                  <a:t>NDEX</a:t>
                </a:r>
              </a:p>
            </p:txBody>
          </p:sp>
        </p:grpSp>
        <p:sp>
          <p:nvSpPr>
            <p:cNvPr id="5" name="사각형: 둥근 모서리 4"/>
            <p:cNvSpPr/>
            <p:nvPr/>
          </p:nvSpPr>
          <p:spPr>
            <a:xfrm>
              <a:off x="2581929" y="1107558"/>
              <a:ext cx="9027886" cy="5481928"/>
            </a:xfrm>
            <a:prstGeom prst="roundRect">
              <a:avLst>
                <a:gd name="adj" fmla="val 1046"/>
              </a:avLst>
            </a:prstGeom>
            <a:noFill/>
            <a:ln w="38100">
              <a:solidFill>
                <a:srgbClr val="D9C8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9923" y="1228043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800" b="1" dirty="0"/>
                <a:t>PART 01   </a:t>
              </a:r>
              <a:r>
                <a:rPr lang="ko-KR" altLang="en-US" sz="2800" dirty="0"/>
                <a:t>졸업연구 개요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9923" y="1824854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02   </a:t>
              </a:r>
              <a:r>
                <a:rPr lang="ko-KR" altLang="en-US" sz="2800" dirty="0"/>
                <a:t>관련연구 사례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9923" y="2421665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03   </a:t>
              </a:r>
              <a:r>
                <a:rPr lang="ko-KR" altLang="en-US" sz="2800" dirty="0"/>
                <a:t>시스템 시나리오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9923" y="301824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04   </a:t>
              </a:r>
              <a:r>
                <a:rPr lang="ko-KR" altLang="en-US" sz="2800" dirty="0"/>
                <a:t>시스템 구성도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9923" y="3611436"/>
              <a:ext cx="6592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PART 05   </a:t>
              </a:r>
              <a:r>
                <a:rPr lang="ko-KR" altLang="en-US" sz="2800" dirty="0"/>
                <a:t>개발 환경</a:t>
              </a: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89923" y="5473075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08   </a:t>
            </a:r>
            <a:r>
              <a:rPr lang="ko-KR" altLang="en-US" sz="2800" dirty="0"/>
              <a:t>필요 기술 </a:t>
            </a:r>
            <a:r>
              <a:rPr lang="en-US" altLang="ko-KR" sz="2800" dirty="0"/>
              <a:t>&amp; </a:t>
            </a:r>
            <a:r>
              <a:rPr lang="ko-KR" altLang="en-US" sz="2800" dirty="0"/>
              <a:t>선행 연구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9923" y="4239431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06   </a:t>
            </a:r>
            <a:r>
              <a:rPr lang="ko-KR" altLang="en-US" sz="2800" dirty="0"/>
              <a:t>업무 분담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9923" y="4856253"/>
            <a:ext cx="65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PART 07   </a:t>
            </a:r>
            <a:r>
              <a:rPr lang="ko-KR" altLang="en-US" sz="2800" dirty="0"/>
              <a:t>졸업연구 수행 일정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10" y="5117863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2821" y="1744168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4878" y="2626790"/>
            <a:ext cx="7648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일반적인 제조 현장에서 공정마다 처리시간이 달라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</a:t>
            </a:r>
            <a:r>
              <a:rPr lang="ko-KR" altLang="en-US" sz="2400" b="1" dirty="0">
                <a:highlight>
                  <a:srgbClr val="DECE9A"/>
                </a:highlight>
              </a:rPr>
              <a:t>병목 현상</a:t>
            </a:r>
            <a:r>
              <a:rPr lang="ko-KR" altLang="en-US" sz="2400" dirty="0"/>
              <a:t>이</a:t>
            </a:r>
            <a:r>
              <a:rPr lang="ko-KR" altLang="en-US" sz="2400" b="1" dirty="0"/>
              <a:t> </a:t>
            </a:r>
            <a:r>
              <a:rPr lang="ko-KR" altLang="en-US" sz="2400" dirty="0"/>
              <a:t>발생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4878" y="3730800"/>
            <a:ext cx="7340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병목 공정은 공장 </a:t>
            </a:r>
            <a:r>
              <a:rPr lang="ko-KR" altLang="en-US" sz="2400" dirty="0" smtClean="0"/>
              <a:t>생산량에 </a:t>
            </a:r>
            <a:r>
              <a:rPr lang="ko-KR" altLang="en-US" sz="2400" dirty="0"/>
              <a:t>중요한 영향을 미치며</a:t>
            </a:r>
            <a:endParaRPr lang="en-US" altLang="ko-KR" sz="2400" dirty="0"/>
          </a:p>
          <a:p>
            <a:r>
              <a:rPr lang="ko-KR" altLang="en-US" sz="2400" dirty="0"/>
              <a:t>   이를 보완하기 위해 병목 공정에 </a:t>
            </a:r>
            <a:r>
              <a:rPr lang="ko-KR" altLang="en-US" sz="2400" b="1" dirty="0">
                <a:highlight>
                  <a:srgbClr val="DECE9A"/>
                </a:highlight>
              </a:rPr>
              <a:t>버퍼</a:t>
            </a:r>
            <a:r>
              <a:rPr lang="ko-KR" altLang="en-US" sz="2400" dirty="0"/>
              <a:t>를 사용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4878" y="4834810"/>
            <a:ext cx="909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highlight>
                  <a:srgbClr val="DECE9A"/>
                </a:highlight>
              </a:rPr>
              <a:t>병목 공정의 파악</a:t>
            </a:r>
            <a:r>
              <a:rPr lang="ko-KR" altLang="en-US" sz="2400" dirty="0"/>
              <a:t>과</a:t>
            </a:r>
            <a:r>
              <a:rPr lang="ko-KR" altLang="en-US" sz="2400" b="1" dirty="0">
                <a:highlight>
                  <a:srgbClr val="DECE9A"/>
                </a:highlight>
              </a:rPr>
              <a:t> </a:t>
            </a:r>
            <a:r>
              <a:rPr lang="ko-KR" altLang="en-US" sz="2400" dirty="0"/>
              <a:t>공정별 </a:t>
            </a:r>
            <a:r>
              <a:rPr lang="ko-KR" altLang="en-US" sz="2400" b="1" dirty="0">
                <a:highlight>
                  <a:srgbClr val="DECE9A"/>
                </a:highlight>
              </a:rPr>
              <a:t>버퍼의 크기</a:t>
            </a:r>
            <a:r>
              <a:rPr lang="ko-KR" altLang="en-US" sz="2400" dirty="0"/>
              <a:t>를 신중히 결정해야 함</a:t>
            </a:r>
          </a:p>
        </p:txBody>
      </p:sp>
    </p:spTree>
    <p:extLst>
      <p:ext uri="{BB962C8B-B14F-4D97-AF65-F5344CB8AC3E}">
        <p14:creationId xmlns:p14="http://schemas.microsoft.com/office/powerpoint/2010/main" val="24749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2157322"/>
            <a:ext cx="844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병목이 발생하는 공정을 웹</a:t>
            </a:r>
            <a:r>
              <a:rPr lang="en-US" altLang="ko-KR" sz="2400" dirty="0"/>
              <a:t>/App</a:t>
            </a:r>
            <a:r>
              <a:rPr lang="ko-KR" altLang="en-US" sz="2400" dirty="0"/>
              <a:t>을 통해 관리자에게 알려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b="1" dirty="0">
                <a:highlight>
                  <a:srgbClr val="DECE9A"/>
                </a:highlight>
              </a:rPr>
              <a:t>병목 공정을 </a:t>
            </a:r>
            <a:r>
              <a:rPr lang="ko-KR" altLang="en-US" sz="2400" b="1">
                <a:highlight>
                  <a:srgbClr val="DECE9A"/>
                </a:highlight>
              </a:rPr>
              <a:t>실시간으로 </a:t>
            </a:r>
            <a:r>
              <a:rPr lang="ko-KR" altLang="en-US" sz="2400" b="1" smtClean="0">
                <a:highlight>
                  <a:srgbClr val="DECE9A"/>
                </a:highlight>
              </a:rPr>
              <a:t>파악</a:t>
            </a:r>
            <a:r>
              <a:rPr lang="ko-KR" altLang="en-US" sz="2400" smtClean="0"/>
              <a:t>할 수 있게 함</a:t>
            </a:r>
            <a:endParaRPr lang="en-US" altLang="ko-KR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342317" y="5220860"/>
            <a:ext cx="9068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적절한 버퍼 크기의 설정으로 </a:t>
            </a:r>
            <a:r>
              <a:rPr lang="ko-KR" altLang="en-US" sz="2400" b="1" dirty="0">
                <a:highlight>
                  <a:srgbClr val="DECE9A"/>
                </a:highlight>
              </a:rPr>
              <a:t>버퍼 활용률을 </a:t>
            </a:r>
            <a:r>
              <a:rPr lang="ko-KR" altLang="en-US" sz="2400" b="1" dirty="0" smtClean="0">
                <a:highlight>
                  <a:srgbClr val="DECE9A"/>
                </a:highlight>
              </a:rPr>
              <a:t>극대화</a:t>
            </a:r>
            <a:r>
              <a:rPr lang="ko-KR" altLang="en-US" sz="2400" dirty="0"/>
              <a:t>하고</a:t>
            </a:r>
            <a:r>
              <a:rPr lang="en-US" altLang="ko-KR" sz="2400" dirty="0"/>
              <a:t>,</a:t>
            </a:r>
            <a:r>
              <a:rPr lang="ko-KR" altLang="en-US" sz="2400" b="1" smtClean="0">
                <a:highlight>
                  <a:srgbClr val="DECE9A"/>
                </a:highlight>
              </a:rPr>
              <a:t> 병목</a:t>
            </a:r>
            <a:endParaRPr lang="en-US" altLang="ko-KR" sz="2400" b="1" dirty="0">
              <a:highlight>
                <a:srgbClr val="DECE9A"/>
              </a:highlight>
            </a:endParaRPr>
          </a:p>
          <a:p>
            <a:r>
              <a:rPr lang="en-US" altLang="ko-KR" sz="2400" b="1" dirty="0">
                <a:highlight>
                  <a:srgbClr val="DECE9A"/>
                </a:highlight>
              </a:rPr>
              <a:t> </a:t>
            </a:r>
            <a:r>
              <a:rPr lang="en-US" altLang="ko-KR" sz="2400" b="1" dirty="0" smtClean="0">
                <a:highlight>
                  <a:srgbClr val="DECE9A"/>
                </a:highlight>
              </a:rPr>
              <a:t>  </a:t>
            </a:r>
            <a:r>
              <a:rPr lang="ko-KR" altLang="en-US" sz="2400" b="1" smtClean="0">
                <a:highlight>
                  <a:srgbClr val="DECE9A"/>
                </a:highlight>
              </a:rPr>
              <a:t>공정에서 발생하는 문제를 완화</a:t>
            </a:r>
            <a:r>
              <a:rPr lang="ko-KR" altLang="en-US" sz="2400"/>
              <a:t>할 수 있음</a:t>
            </a:r>
            <a:endParaRPr lang="en-US" altLang="ko-K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70261" y="3692826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기대 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4977" y="3045290"/>
            <a:ext cx="909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병목 공정을 모니터링 한 결과물로</a:t>
            </a:r>
            <a:r>
              <a:rPr lang="en-US" altLang="ko-KR" sz="2400" dirty="0"/>
              <a:t> </a:t>
            </a:r>
            <a:r>
              <a:rPr lang="ko-KR" altLang="en-US" sz="2400" b="1">
                <a:highlight>
                  <a:srgbClr val="DECE9A"/>
                </a:highlight>
              </a:rPr>
              <a:t>버퍼의 </a:t>
            </a:r>
            <a:r>
              <a:rPr lang="ko-KR" altLang="en-US" sz="2400" b="1" dirty="0">
                <a:highlight>
                  <a:srgbClr val="DECE9A"/>
                </a:highlight>
              </a:rPr>
              <a:t>크기를 </a:t>
            </a:r>
            <a:r>
              <a:rPr lang="ko-KR" altLang="en-US" sz="2400" b="1">
                <a:highlight>
                  <a:srgbClr val="DECE9A"/>
                </a:highlight>
              </a:rPr>
              <a:t>적절히 </a:t>
            </a:r>
            <a:r>
              <a:rPr lang="ko-KR" altLang="en-US" sz="2400" b="1">
                <a:highlight>
                  <a:srgbClr val="DECE9A"/>
                </a:highlight>
              </a:rPr>
              <a:t>설정</a:t>
            </a:r>
            <a:endParaRPr lang="ko-KR" altLang="en-US" sz="2400" b="1" dirty="0">
              <a:highlight>
                <a:srgbClr val="DECE9A"/>
              </a:highligh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2317" y="4341773"/>
            <a:ext cx="8965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병목 공정을 실시간으로 </a:t>
            </a:r>
            <a:r>
              <a:rPr lang="ko-KR" altLang="en-US" sz="2400" dirty="0"/>
              <a:t>파악하여</a:t>
            </a:r>
            <a:r>
              <a:rPr lang="en-US" altLang="ko-KR" sz="2400" dirty="0" smtClean="0"/>
              <a:t>, </a:t>
            </a:r>
            <a:r>
              <a:rPr lang="ko-KR" altLang="en-US" sz="2400" b="1">
                <a:highlight>
                  <a:srgbClr val="DECE9A"/>
                </a:highlight>
              </a:rPr>
              <a:t>문제 발생 시 즉각 대응</a:t>
            </a:r>
            <a:r>
              <a:rPr lang="ko-KR" altLang="en-US" sz="2400" smtClean="0"/>
              <a:t> </a:t>
            </a:r>
            <a:r>
              <a:rPr lang="ko-KR" altLang="en-US" sz="2400"/>
              <a:t>할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/>
              <a:t>수 있음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38946" y="6099947"/>
            <a:ext cx="868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모니터링과 적절한 버퍼 크기 설정으로 </a:t>
            </a:r>
            <a:r>
              <a:rPr lang="ko-KR" altLang="en-US" sz="2400" b="1" dirty="0" smtClean="0">
                <a:highlight>
                  <a:srgbClr val="DECE9A"/>
                </a:highlight>
              </a:rPr>
              <a:t>생산량을 더욱 향상</a:t>
            </a:r>
            <a:endParaRPr lang="ko-KR" altLang="en-US" sz="2400" b="1" dirty="0">
              <a:highlight>
                <a:srgbClr val="DECE9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33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0478" y="1615875"/>
            <a:ext cx="960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IoT_Sensor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적외선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센서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이용한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재고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관리와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자동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발주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시스템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2016.04 </a:t>
            </a:r>
            <a:r>
              <a:rPr lang="ko-KR" altLang="en-US"/>
              <a:t>춘계공동학술대회 </a:t>
            </a:r>
            <a:r>
              <a:rPr lang="ko-KR" altLang="en-US" smtClean="0"/>
              <a:t>논문집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308951" y="2393895"/>
            <a:ext cx="86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적외선 센서를 사용하여 재고를 실시간으로 모니터링하고</a:t>
            </a:r>
            <a:r>
              <a:rPr lang="en-US" altLang="ko-KR" dirty="0" smtClean="0"/>
              <a:t>, </a:t>
            </a:r>
            <a:r>
              <a:rPr lang="ko-KR" altLang="en-US" smtClean="0"/>
              <a:t>정해진 알고리즘에 따라 자동으로 발주를 넣음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308951" y="3096718"/>
            <a:ext cx="86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매장 관리자에게 발주 시점을 알림을 통해 알려주고</a:t>
            </a:r>
            <a:r>
              <a:rPr lang="en-US" altLang="ko-KR" dirty="0" smtClean="0"/>
              <a:t>, </a:t>
            </a:r>
            <a:r>
              <a:rPr lang="ko-KR" altLang="en-US" smtClean="0"/>
              <a:t>앱을 통해 언제 어디서든 확인 가능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08951" y="3799541"/>
            <a:ext cx="86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데이터를 </a:t>
            </a:r>
            <a:r>
              <a:rPr lang="en-US" altLang="ko-KR" dirty="0" smtClean="0"/>
              <a:t>DB</a:t>
            </a:r>
            <a:r>
              <a:rPr lang="ko-KR" altLang="en-US" smtClean="0"/>
              <a:t>에 저장하고</a:t>
            </a:r>
            <a:r>
              <a:rPr lang="en-US" altLang="ko-KR" dirty="0" smtClean="0"/>
              <a:t>, DB</a:t>
            </a:r>
            <a:r>
              <a:rPr lang="ko-KR" altLang="en-US" smtClean="0"/>
              <a:t>에 </a:t>
            </a:r>
            <a:r>
              <a:rPr lang="ko-KR" altLang="en-US" smtClean="0"/>
              <a:t>쌓인 데이터를 기반으로 알고리즘을 적용하여 동작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080478" y="4589202"/>
            <a:ext cx="960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반도체 패키지 </a:t>
            </a:r>
            <a:r>
              <a:rPr lang="ko-KR" altLang="en-US" sz="2400" b="1" dirty="0" smtClean="0"/>
              <a:t>공정에서 산출량 향상에 대한 사례연구</a:t>
            </a:r>
            <a:endParaRPr lang="en-US" altLang="ko-KR" sz="2400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2008.05 </a:t>
            </a:r>
            <a:r>
              <a:rPr lang="ko-KR" altLang="en-US" smtClean="0"/>
              <a:t>대한산업공학회 춘계공동학술대회 논문집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2308951" y="5454060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병목 공정에 그룹스케줄링을 적용하여 산출량 향상을 목표로 함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308951" y="5981554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비 병목공정의 인력 재조정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83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2993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각 공정별로 적외선 센서를 통해 </a:t>
            </a:r>
            <a:r>
              <a:rPr lang="ko-KR" altLang="en-US" sz="2400" b="1" dirty="0">
                <a:highlight>
                  <a:srgbClr val="DECE9A"/>
                </a:highlight>
              </a:rPr>
              <a:t>실시간으로 버퍼 내 </a:t>
            </a:r>
            <a:endParaRPr lang="en-US" altLang="ko-KR" sz="2400" b="1" dirty="0">
              <a:highlight>
                <a:srgbClr val="DECE9A"/>
              </a:highlight>
            </a:endParaRPr>
          </a:p>
          <a:p>
            <a:r>
              <a:rPr lang="en-US" altLang="ko-KR" sz="2400" b="1" dirty="0"/>
              <a:t>  </a:t>
            </a:r>
            <a:r>
              <a:rPr lang="ko-KR" altLang="en-US" sz="2400" b="1" dirty="0">
                <a:highlight>
                  <a:srgbClr val="DECE9A"/>
                </a:highlight>
              </a:rPr>
              <a:t>제공품의 개수를 파악</a:t>
            </a:r>
            <a:r>
              <a:rPr lang="ko-KR" altLang="en-US" sz="2400" dirty="0"/>
              <a:t>하고 네트워크를 통해 </a:t>
            </a:r>
            <a:r>
              <a:rPr lang="ko-KR" altLang="en-US" sz="2400" b="1" dirty="0">
                <a:highlight>
                  <a:srgbClr val="DECE9A"/>
                </a:highlight>
              </a:rPr>
              <a:t>서버에 전달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서버에서는 받은 값을 </a:t>
            </a:r>
            <a:r>
              <a:rPr lang="en-US" altLang="ko-KR" sz="2400" dirty="0"/>
              <a:t>DB</a:t>
            </a:r>
            <a:r>
              <a:rPr lang="ko-KR" altLang="en-US" sz="2400" dirty="0"/>
              <a:t>에 저장하고 분석을 통해 </a:t>
            </a:r>
            <a:r>
              <a:rPr lang="ko-KR" altLang="en-US" sz="2400" b="1" dirty="0">
                <a:highlight>
                  <a:srgbClr val="DECE9A"/>
                </a:highlight>
              </a:rPr>
              <a:t>병목 현상</a:t>
            </a:r>
            <a:r>
              <a:rPr lang="ko-KR" altLang="en-US" sz="2400" dirty="0"/>
              <a:t>이 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발생하면</a:t>
            </a:r>
            <a:r>
              <a:rPr lang="en-US" altLang="ko-KR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병목 공정</a:t>
            </a:r>
            <a:r>
              <a:rPr lang="ko-KR" altLang="en-US" sz="2400" dirty="0"/>
              <a:t>과 </a:t>
            </a:r>
            <a:r>
              <a:rPr lang="ko-KR" altLang="en-US" sz="2400" b="1" dirty="0">
                <a:highlight>
                  <a:srgbClr val="DECE9A"/>
                </a:highlight>
              </a:rPr>
              <a:t>개선이 필요한 공정</a:t>
            </a:r>
            <a:r>
              <a:rPr lang="ko-KR" altLang="en-US" sz="2400" dirty="0"/>
              <a:t>을 </a:t>
            </a:r>
            <a:r>
              <a:rPr lang="ko-KR" altLang="en-US" sz="2400" b="1" dirty="0">
                <a:highlight>
                  <a:srgbClr val="DECE9A"/>
                </a:highlight>
              </a:rPr>
              <a:t>웹</a:t>
            </a:r>
            <a:r>
              <a:rPr lang="ko-KR" altLang="en-US" sz="2400" dirty="0"/>
              <a:t>과 </a:t>
            </a:r>
            <a:r>
              <a:rPr lang="en-US" altLang="ko-KR" sz="2400" b="1" dirty="0">
                <a:highlight>
                  <a:srgbClr val="DECE9A"/>
                </a:highlight>
              </a:rPr>
              <a:t>App</a:t>
            </a:r>
            <a:r>
              <a:rPr lang="ko-KR" altLang="en-US" sz="2400" dirty="0"/>
              <a:t>을 통해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</a:t>
            </a:r>
            <a:r>
              <a:rPr lang="ko-KR" altLang="en-US" sz="2400" b="1" dirty="0">
                <a:highlight>
                  <a:srgbClr val="DECE9A"/>
                </a:highlight>
              </a:rPr>
              <a:t>관리자에게 알린다</a:t>
            </a:r>
            <a:r>
              <a:rPr lang="en-US" altLang="ko-KR" sz="2400" b="1" dirty="0">
                <a:highlight>
                  <a:srgbClr val="DECE9A"/>
                </a:highlight>
              </a:rPr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병목 현상 발생 시 마다 서버는 </a:t>
            </a:r>
            <a:r>
              <a:rPr lang="ko-KR" altLang="en-US" sz="2400" b="1" dirty="0">
                <a:highlight>
                  <a:srgbClr val="DECE9A"/>
                </a:highlight>
              </a:rPr>
              <a:t>축척 된 데이터</a:t>
            </a:r>
            <a:r>
              <a:rPr lang="ko-KR" altLang="en-US" sz="2400" dirty="0"/>
              <a:t>를 근거로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b="1" dirty="0">
                <a:highlight>
                  <a:srgbClr val="DECE9A"/>
                </a:highlight>
              </a:rPr>
              <a:t>버퍼의 크기를 다시 정한다</a:t>
            </a:r>
            <a:r>
              <a:rPr lang="en-US" altLang="ko-KR" sz="2400" b="1" dirty="0">
                <a:highlight>
                  <a:srgbClr val="DECE9A"/>
                </a:highlight>
              </a:rPr>
              <a:t>.</a:t>
            </a:r>
            <a:endParaRPr lang="ko-KR" altLang="en-US" sz="2400" b="1" dirty="0">
              <a:highlight>
                <a:srgbClr val="DECE9A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간단 설명</a:t>
            </a:r>
          </a:p>
        </p:txBody>
      </p:sp>
    </p:spTree>
    <p:extLst>
      <p:ext uri="{BB962C8B-B14F-4D97-AF65-F5344CB8AC3E}">
        <p14:creationId xmlns:p14="http://schemas.microsoft.com/office/powerpoint/2010/main" val="3782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39" y="1744168"/>
            <a:ext cx="1931135" cy="193113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78" y="1744125"/>
            <a:ext cx="1931135" cy="19311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7" y="1744125"/>
            <a:ext cx="1931135" cy="1931135"/>
          </a:xfrm>
          <a:prstGeom prst="rect">
            <a:avLst/>
          </a:prstGeom>
        </p:spPr>
      </p:pic>
      <p:sp>
        <p:nvSpPr>
          <p:cNvPr id="12" name="사각형: 둥근 모서리 11"/>
          <p:cNvSpPr/>
          <p:nvPr/>
        </p:nvSpPr>
        <p:spPr>
          <a:xfrm>
            <a:off x="2238299" y="3675260"/>
            <a:ext cx="1240414" cy="28337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5204238" y="3675260"/>
            <a:ext cx="1240414" cy="28337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/>
          <p:cNvSpPr/>
          <p:nvPr/>
        </p:nvSpPr>
        <p:spPr>
          <a:xfrm>
            <a:off x="8170177" y="3675260"/>
            <a:ext cx="1240414" cy="28337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12" y="5720502"/>
            <a:ext cx="865262" cy="86526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12" y="5110524"/>
            <a:ext cx="865262" cy="8652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53" y="4515817"/>
            <a:ext cx="865262" cy="8652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25" y="5731023"/>
            <a:ext cx="865262" cy="86526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67" y="3905839"/>
            <a:ext cx="865262" cy="8652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68" y="5110524"/>
            <a:ext cx="865262" cy="86526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67" y="3286158"/>
            <a:ext cx="865262" cy="865262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10139255" y="2620170"/>
            <a:ext cx="1636591" cy="1343903"/>
            <a:chOff x="10139255" y="1492184"/>
            <a:chExt cx="1636591" cy="1343903"/>
          </a:xfrm>
        </p:grpSpPr>
        <p:sp>
          <p:nvSpPr>
            <p:cNvPr id="38" name="말풍선: 타원형 37"/>
            <p:cNvSpPr/>
            <p:nvPr/>
          </p:nvSpPr>
          <p:spPr>
            <a:xfrm>
              <a:off x="10139255" y="1492184"/>
              <a:ext cx="1636591" cy="1343903"/>
            </a:xfrm>
            <a:prstGeom prst="wedgeEllipseCallout">
              <a:avLst>
                <a:gd name="adj1" fmla="val -80876"/>
                <a:gd name="adj2" fmla="val 2344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359" y="1622083"/>
              <a:ext cx="1066382" cy="1066382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2663687" y="162208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P1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03070" y="16149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P2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567323" y="162208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65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3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3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65912" y="2222019"/>
            <a:ext cx="1048754" cy="93456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27" y="1839251"/>
            <a:ext cx="1475860" cy="14758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05994" y="5187223"/>
            <a:ext cx="1475860" cy="14758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2" y="3321319"/>
            <a:ext cx="1561005" cy="156100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grpSp>
        <p:nvGrpSpPr>
          <p:cNvPr id="5" name="그룹 4"/>
          <p:cNvGrpSpPr/>
          <p:nvPr/>
        </p:nvGrpSpPr>
        <p:grpSpPr>
          <a:xfrm>
            <a:off x="5956558" y="3591342"/>
            <a:ext cx="1320201" cy="1649751"/>
            <a:chOff x="5956558" y="3591342"/>
            <a:chExt cx="1320201" cy="164975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558" y="3591342"/>
              <a:ext cx="1320201" cy="132020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175960" y="4871761"/>
              <a:ext cx="8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017238" y="1468604"/>
            <a:ext cx="1104344" cy="1418878"/>
            <a:chOff x="4017238" y="1468604"/>
            <a:chExt cx="1104344" cy="141887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238" y="1468604"/>
              <a:ext cx="1104344" cy="110434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39681" y="2518150"/>
              <a:ext cx="105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Internet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436811" y="1517195"/>
            <a:ext cx="1613647" cy="1797916"/>
            <a:chOff x="8436811" y="1517195"/>
            <a:chExt cx="1613647" cy="17979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5342" y="1517195"/>
              <a:ext cx="1476587" cy="14765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36811" y="2945779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71731" y="3551560"/>
            <a:ext cx="1320201" cy="1635663"/>
            <a:chOff x="9671731" y="3551560"/>
            <a:chExt cx="1320201" cy="163566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731" y="3551560"/>
              <a:ext cx="1320201" cy="132020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991096" y="4817891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17113" y="5177070"/>
            <a:ext cx="1245886" cy="1562788"/>
            <a:chOff x="8417113" y="5177070"/>
            <a:chExt cx="1245886" cy="156278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113" y="5177070"/>
              <a:ext cx="1245886" cy="124588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792124" y="637052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5259228" y="2577704"/>
            <a:ext cx="835471" cy="835471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65" name="그룹 64"/>
          <p:cNvGrpSpPr/>
          <p:nvPr/>
        </p:nvGrpSpPr>
        <p:grpSpPr>
          <a:xfrm>
            <a:off x="183571" y="2694844"/>
            <a:ext cx="3306718" cy="2734406"/>
            <a:chOff x="183571" y="2694844"/>
            <a:chExt cx="3306718" cy="2734406"/>
          </a:xfrm>
        </p:grpSpPr>
        <p:grpSp>
          <p:nvGrpSpPr>
            <p:cNvPr id="64" name="그룹 63"/>
            <p:cNvGrpSpPr/>
            <p:nvPr/>
          </p:nvGrpSpPr>
          <p:grpSpPr>
            <a:xfrm>
              <a:off x="183571" y="2694844"/>
              <a:ext cx="3306718" cy="2734406"/>
              <a:chOff x="183571" y="2694844"/>
              <a:chExt cx="3306718" cy="273440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035917" y="3268351"/>
                <a:ext cx="1454372" cy="1754899"/>
                <a:chOff x="1204565" y="3525976"/>
                <a:chExt cx="1454372" cy="1754899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6217" y="3525976"/>
                  <a:ext cx="1351068" cy="1351068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1204565" y="4911543"/>
                  <a:ext cx="1454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ATmega128</a:t>
                  </a:r>
                  <a:endParaRPr lang="ko-KR" altLang="en-US" b="1" dirty="0"/>
                </a:p>
              </p:txBody>
            </p:sp>
          </p:grpSp>
          <p:sp>
            <p:nvSpPr>
              <p:cNvPr id="36" name="사각형: 둥근 모서리 2"/>
              <p:cNvSpPr/>
              <p:nvPr/>
            </p:nvSpPr>
            <p:spPr>
              <a:xfrm>
                <a:off x="183571" y="2694844"/>
                <a:ext cx="1082493" cy="442757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적외선 센서</a:t>
                </a:r>
              </a:p>
            </p:txBody>
          </p:sp>
          <p:sp>
            <p:nvSpPr>
              <p:cNvPr id="37" name="사각형: 둥근 모서리 12"/>
              <p:cNvSpPr/>
              <p:nvPr/>
            </p:nvSpPr>
            <p:spPr>
              <a:xfrm>
                <a:off x="183571" y="3551560"/>
                <a:ext cx="1082493" cy="442757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적외선 센서</a:t>
                </a:r>
              </a:p>
            </p:txBody>
          </p:sp>
          <p:sp>
            <p:nvSpPr>
              <p:cNvPr id="38" name="사각형: 둥근 모서리 15"/>
              <p:cNvSpPr/>
              <p:nvPr/>
            </p:nvSpPr>
            <p:spPr>
              <a:xfrm>
                <a:off x="183571" y="4986493"/>
                <a:ext cx="1082493" cy="442757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적외선 센서</a:t>
                </a:r>
              </a:p>
            </p:txBody>
          </p:sp>
        </p:grpSp>
        <p:sp>
          <p:nvSpPr>
            <p:cNvPr id="39" name="타원 38"/>
            <p:cNvSpPr/>
            <p:nvPr/>
          </p:nvSpPr>
          <p:spPr>
            <a:xfrm>
              <a:off x="695820" y="4222681"/>
              <a:ext cx="57994" cy="64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95820" y="4430863"/>
              <a:ext cx="57994" cy="64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820" y="4718559"/>
              <a:ext cx="57994" cy="64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5" name="직선 연결선 54"/>
            <p:cNvCxnSpPr>
              <a:stCxn id="38" idx="3"/>
            </p:cNvCxnSpPr>
            <p:nvPr/>
          </p:nvCxnSpPr>
          <p:spPr>
            <a:xfrm flipV="1">
              <a:off x="1266064" y="4181382"/>
              <a:ext cx="805515" cy="10264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7" idx="3"/>
            </p:cNvCxnSpPr>
            <p:nvPr/>
          </p:nvCxnSpPr>
          <p:spPr>
            <a:xfrm>
              <a:off x="1266064" y="3772939"/>
              <a:ext cx="805515" cy="4084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6" idx="3"/>
            </p:cNvCxnSpPr>
            <p:nvPr/>
          </p:nvCxnSpPr>
          <p:spPr>
            <a:xfrm>
              <a:off x="1266064" y="2916223"/>
              <a:ext cx="805515" cy="1265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37" y="2906827"/>
            <a:ext cx="447235" cy="44723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520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/>
          <p:cNvSpPr/>
          <p:nvPr/>
        </p:nvSpPr>
        <p:spPr>
          <a:xfrm>
            <a:off x="1349563" y="2207505"/>
            <a:ext cx="1484172" cy="54245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적외선 센서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1349563" y="3064221"/>
            <a:ext cx="1484172" cy="54245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적외선 센서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1349563" y="5220650"/>
            <a:ext cx="1484172" cy="54245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적외선 센서</a:t>
            </a:r>
          </a:p>
        </p:txBody>
      </p:sp>
      <p:sp>
        <p:nvSpPr>
          <p:cNvPr id="10" name="타원 9"/>
          <p:cNvSpPr/>
          <p:nvPr/>
        </p:nvSpPr>
        <p:spPr>
          <a:xfrm>
            <a:off x="2051892" y="3735342"/>
            <a:ext cx="79514" cy="7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51892" y="3943524"/>
            <a:ext cx="79514" cy="7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51892" y="4151706"/>
            <a:ext cx="79514" cy="7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051892" y="4671636"/>
            <a:ext cx="79514" cy="7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51892" y="4883679"/>
            <a:ext cx="79514" cy="7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51892" y="4359888"/>
            <a:ext cx="79514" cy="79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53" y="3703605"/>
            <a:ext cx="927896" cy="915032"/>
          </a:xfrm>
          <a:prstGeom prst="rect">
            <a:avLst/>
          </a:prstGeom>
        </p:spPr>
      </p:pic>
      <p:cxnSp>
        <p:nvCxnSpPr>
          <p:cNvPr id="12" name="직선 연결선 11"/>
          <p:cNvCxnSpPr>
            <a:stCxn id="16" idx="3"/>
            <a:endCxn id="23" idx="1"/>
          </p:cNvCxnSpPr>
          <p:nvPr/>
        </p:nvCxnSpPr>
        <p:spPr>
          <a:xfrm flipV="1">
            <a:off x="2833735" y="4161121"/>
            <a:ext cx="780718" cy="1330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3" idx="3"/>
            <a:endCxn id="23" idx="1"/>
          </p:cNvCxnSpPr>
          <p:nvPr/>
        </p:nvCxnSpPr>
        <p:spPr>
          <a:xfrm>
            <a:off x="2833735" y="3335448"/>
            <a:ext cx="780718" cy="825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" idx="3"/>
            <a:endCxn id="23" idx="1"/>
          </p:cNvCxnSpPr>
          <p:nvPr/>
        </p:nvCxnSpPr>
        <p:spPr>
          <a:xfrm>
            <a:off x="2833735" y="2478732"/>
            <a:ext cx="780718" cy="168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/>
          <p:cNvSpPr/>
          <p:nvPr/>
        </p:nvSpPr>
        <p:spPr>
          <a:xfrm>
            <a:off x="5640793" y="2850219"/>
            <a:ext cx="2759866" cy="260297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1215" y="468627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ATmega128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80028" y="2421525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61" y="3773196"/>
            <a:ext cx="775850" cy="775850"/>
          </a:xfrm>
          <a:prstGeom prst="rect">
            <a:avLst/>
          </a:prstGeom>
          <a:effectLst/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5092">
            <a:off x="8526135" y="2947456"/>
            <a:ext cx="994156" cy="994156"/>
          </a:xfrm>
          <a:prstGeom prst="rect">
            <a:avLst/>
          </a:prstGeom>
          <a:effectLst/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331">
            <a:off x="8547581" y="4849481"/>
            <a:ext cx="951265" cy="951265"/>
          </a:xfrm>
          <a:prstGeom prst="rect">
            <a:avLst/>
          </a:prstGeom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38" y="3884255"/>
            <a:ext cx="951265" cy="951265"/>
          </a:xfrm>
          <a:prstGeom prst="rect">
            <a:avLst/>
          </a:prstGeom>
          <a:effectLst/>
        </p:spPr>
      </p:pic>
      <p:sp>
        <p:nvSpPr>
          <p:cNvPr id="65" name="사각형: 둥근 모서리 64"/>
          <p:cNvSpPr/>
          <p:nvPr/>
        </p:nvSpPr>
        <p:spPr>
          <a:xfrm>
            <a:off x="5844781" y="3064221"/>
            <a:ext cx="596348" cy="2150313"/>
          </a:xfrm>
          <a:prstGeom prst="roundRect">
            <a:avLst/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통신 모듈</a:t>
            </a:r>
          </a:p>
        </p:txBody>
      </p:sp>
      <p:sp>
        <p:nvSpPr>
          <p:cNvPr id="66" name="말풍선: 사각형 65"/>
          <p:cNvSpPr/>
          <p:nvPr/>
        </p:nvSpPr>
        <p:spPr>
          <a:xfrm>
            <a:off x="3605653" y="2451234"/>
            <a:ext cx="1724940" cy="758262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통신 모듈</a:t>
            </a:r>
          </a:p>
        </p:txBody>
      </p:sp>
      <p:cxnSp>
        <p:nvCxnSpPr>
          <p:cNvPr id="68" name="직선 연결선 67"/>
          <p:cNvCxnSpPr>
            <a:stCxn id="47" idx="2"/>
          </p:cNvCxnSpPr>
          <p:nvPr/>
        </p:nvCxnSpPr>
        <p:spPr>
          <a:xfrm>
            <a:off x="5059586" y="4549046"/>
            <a:ext cx="0" cy="942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56361" y="6297879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Internet</a:t>
            </a:r>
            <a:endParaRPr lang="ko-KR" altLang="en-US" b="1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01" y="5535489"/>
            <a:ext cx="764465" cy="764465"/>
          </a:xfrm>
          <a:prstGeom prst="rect">
            <a:avLst/>
          </a:prstGeom>
        </p:spPr>
      </p:pic>
      <p:sp>
        <p:nvSpPr>
          <p:cNvPr id="72" name="사각형: 둥근 모서리 71"/>
          <p:cNvSpPr/>
          <p:nvPr/>
        </p:nvSpPr>
        <p:spPr>
          <a:xfrm>
            <a:off x="6580028" y="3103977"/>
            <a:ext cx="1676648" cy="542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6573993" y="4673020"/>
            <a:ext cx="1676648" cy="5424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 </a:t>
            </a:r>
            <a:r>
              <a:rPr lang="ko-KR" altLang="en-US" b="1" dirty="0">
                <a:solidFill>
                  <a:schemeClr val="tx1"/>
                </a:solidFill>
              </a:rPr>
              <a:t>커넥션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6573993" y="3919352"/>
            <a:ext cx="1676648" cy="542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분석 모듈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357662" y="2475198"/>
            <a:ext cx="1613647" cy="1314150"/>
            <a:chOff x="9357662" y="2475198"/>
            <a:chExt cx="1613647" cy="131415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2475198"/>
              <a:ext cx="1013065" cy="10130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357662" y="3420016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57954" y="3849616"/>
            <a:ext cx="1016632" cy="1328022"/>
            <a:chOff x="9657954" y="3849616"/>
            <a:chExt cx="1016632" cy="1328022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3849616"/>
              <a:ext cx="1016632" cy="101663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830706" y="4808306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624122" y="5214534"/>
            <a:ext cx="974404" cy="1272069"/>
            <a:chOff x="9624122" y="5214534"/>
            <a:chExt cx="974404" cy="1272069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6" name="TextBox 45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21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672</Words>
  <Application>Microsoft Office PowerPoint</Application>
  <PresentationFormat>와이드스크린</PresentationFormat>
  <Paragraphs>192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Kozuka Mincho Pro 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노형래</dc:creator>
  <cp:lastModifiedBy>김동겸</cp:lastModifiedBy>
  <cp:revision>97</cp:revision>
  <dcterms:created xsi:type="dcterms:W3CDTF">2016-12-20T16:48:43Z</dcterms:created>
  <dcterms:modified xsi:type="dcterms:W3CDTF">2016-12-26T02:03:06Z</dcterms:modified>
</cp:coreProperties>
</file>