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9" r:id="rId3"/>
    <p:sldId id="260" r:id="rId4"/>
    <p:sldId id="268" r:id="rId5"/>
    <p:sldId id="272" r:id="rId6"/>
    <p:sldId id="27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300" userDrawn="1">
          <p15:clr>
            <a:srgbClr val="A4A3A4"/>
          </p15:clr>
        </p15:guide>
        <p15:guide id="2" orient="horz" pos="1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D2D1D1"/>
    <a:srgbClr val="D9C8BD"/>
    <a:srgbClr val="BDBCBC"/>
    <a:srgbClr val="F2AD78"/>
    <a:srgbClr val="DECE9A"/>
    <a:srgbClr val="FFDB69"/>
    <a:srgbClr val="D46957"/>
    <a:srgbClr val="434B56"/>
    <a:srgbClr val="605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3220" autoAdjust="0"/>
  </p:normalViewPr>
  <p:slideViewPr>
    <p:cSldViewPr snapToGrid="0">
      <p:cViewPr varScale="1">
        <p:scale>
          <a:sx n="68" d="100"/>
          <a:sy n="68" d="100"/>
        </p:scale>
        <p:origin x="67" y="451"/>
      </p:cViewPr>
      <p:guideLst>
        <p:guide pos="1300"/>
        <p:guide orient="horz" pos="1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B6C65-0D5F-4C35-9088-842EB5431045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67BB5-ADBB-4175-9390-F6AA14960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3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67BB5-ADBB-4175-9390-F6AA149603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6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5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3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25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1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1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92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44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15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8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3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B499-2382-4608-9C7B-45A74C68A565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6.png"/><Relationship Id="rId7" Type="http://schemas.openxmlformats.org/officeDocument/2006/relationships/image" Target="../media/image2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7.png"/><Relationship Id="rId9" Type="http://schemas.openxmlformats.org/officeDocument/2006/relationships/image" Target="../media/image3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BCB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19331" y="2562141"/>
            <a:ext cx="3808218" cy="3808218"/>
            <a:chOff x="1441925" y="1414022"/>
            <a:chExt cx="3808218" cy="380821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925" y="1414022"/>
              <a:ext cx="3808218" cy="3808218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3456977" y="2232835"/>
              <a:ext cx="1085296" cy="1085296"/>
              <a:chOff x="5010704" y="2516491"/>
              <a:chExt cx="1085296" cy="1085296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0704" y="2516491"/>
                <a:ext cx="1085296" cy="1085296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0143" y="3028659"/>
                <a:ext cx="496861" cy="496861"/>
              </a:xfrm>
              <a:prstGeom prst="rect">
                <a:avLst/>
              </a:prstGeom>
            </p:spPr>
          </p:pic>
        </p:grpSp>
      </p:grpSp>
      <p:sp>
        <p:nvSpPr>
          <p:cNvPr id="6" name="TextBox 5"/>
          <p:cNvSpPr txBox="1"/>
          <p:nvPr/>
        </p:nvSpPr>
        <p:spPr>
          <a:xfrm>
            <a:off x="2176497" y="874171"/>
            <a:ext cx="7839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ko-KR" altLang="en-US" sz="4000" b="1" smtClean="0">
                <a:solidFill>
                  <a:schemeClr val="bg1"/>
                </a:solidFill>
                <a:latin typeface="+mj-ea"/>
                <a:ea typeface="+mj-ea"/>
              </a:rPr>
              <a:t>를</a:t>
            </a:r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4000" b="1" smtClean="0">
                <a:solidFill>
                  <a:schemeClr val="bg1"/>
                </a:solidFill>
                <a:latin typeface="+mj-ea"/>
                <a:ea typeface="+mj-ea"/>
              </a:rPr>
              <a:t>기반으로 한 스마트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j-ea"/>
                <a:ea typeface="+mj-ea"/>
              </a:rPr>
              <a:t>도어락</a:t>
            </a:r>
            <a:endParaRPr lang="en-US" altLang="ko-KR" sz="40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3200" b="1" dirty="0" err="1" smtClean="0">
                <a:solidFill>
                  <a:srgbClr val="FBF5D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IoT</a:t>
            </a:r>
            <a:r>
              <a:rPr lang="en-US" altLang="ko-KR" sz="3200" b="1" dirty="0" smtClean="0">
                <a:solidFill>
                  <a:srgbClr val="FBF5D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-based </a:t>
            </a:r>
            <a:r>
              <a:rPr lang="en-US" altLang="ko-KR" sz="3200" b="1" dirty="0">
                <a:solidFill>
                  <a:srgbClr val="FBF5D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Smart </a:t>
            </a:r>
            <a:r>
              <a:rPr lang="en-US" altLang="ko-KR" sz="3200" b="1" dirty="0" smtClean="0">
                <a:solidFill>
                  <a:srgbClr val="FBF5D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Door Lock</a:t>
            </a:r>
            <a:endParaRPr lang="en-US" altLang="ko-KR" sz="3200" b="1" dirty="0">
              <a:solidFill>
                <a:srgbClr val="FBF5D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4834" y="4389983"/>
            <a:ext cx="42498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지도교수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 : </a:t>
            </a:r>
            <a:r>
              <a:rPr lang="ko-KR" altLang="en-US" sz="2800" b="1" smtClean="0">
                <a:solidFill>
                  <a:schemeClr val="bg1"/>
                </a:solidFill>
                <a:latin typeface="+mj-ea"/>
                <a:ea typeface="+mj-ea"/>
              </a:rPr>
              <a:t>김영곤 교수님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2014156005 / </a:t>
            </a:r>
            <a:r>
              <a:rPr lang="ko-KR" altLang="en-US" sz="2800" b="1" dirty="0" err="1">
                <a:solidFill>
                  <a:schemeClr val="bg1"/>
                </a:solidFill>
                <a:latin typeface="+mj-ea"/>
                <a:ea typeface="+mj-ea"/>
              </a:rPr>
              <a:t>김동겸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2014152009 / 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노형래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17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278634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개발 환경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BAA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BAAC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138404" y="1629023"/>
            <a:ext cx="3021248" cy="1797445"/>
            <a:chOff x="6138404" y="1629023"/>
            <a:chExt cx="3021248" cy="179744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404" y="1629023"/>
              <a:ext cx="3021248" cy="13427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7169569" y="3057136"/>
              <a:ext cx="9589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MySQL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794646" y="1629023"/>
            <a:ext cx="1981200" cy="2406366"/>
            <a:chOff x="6138404" y="3503730"/>
            <a:chExt cx="1981200" cy="2406366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404" y="3503730"/>
              <a:ext cx="1981200" cy="19716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6195800" y="5540764"/>
              <a:ext cx="1866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Apache Tomcat</a:t>
              </a: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514804"/>
              </p:ext>
            </p:extLst>
          </p:nvPr>
        </p:nvGraphicFramePr>
        <p:xfrm>
          <a:off x="6362097" y="4608673"/>
          <a:ext cx="47288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419">
                  <a:extLst>
                    <a:ext uri="{9D8B030D-6E8A-4147-A177-3AD203B41FA5}">
                      <a16:colId xmlns="" xmlns:a16="http://schemas.microsoft.com/office/drawing/2014/main" val="3493531236"/>
                    </a:ext>
                  </a:extLst>
                </a:gridCol>
                <a:gridCol w="2364419">
                  <a:extLst>
                    <a:ext uri="{9D8B030D-6E8A-4147-A177-3AD203B41FA5}">
                      <a16:colId xmlns="" xmlns:a16="http://schemas.microsoft.com/office/drawing/2014/main" val="103968476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언어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91711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Visual</a:t>
                      </a:r>
                      <a:r>
                        <a:rPr lang="en-US" altLang="ko-KR" baseline="0" dirty="0"/>
                        <a:t> Studio2015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Eclipse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Android Studio</a:t>
                      </a:r>
                    </a:p>
                    <a:p>
                      <a:pPr algn="ctr" latinLnBrk="1"/>
                      <a:r>
                        <a:rPr lang="en-US" altLang="ko-KR" baseline="0" dirty="0" err="1"/>
                        <a:t>MySql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 smtClean="0"/>
                        <a:t>Workbanch</a:t>
                      </a:r>
                      <a:endParaRPr lang="en-US" altLang="ko-K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Java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Html,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css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err="1" smtClean="0"/>
                        <a:t>Javascript</a:t>
                      </a:r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9481833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2110044" y="2139931"/>
            <a:ext cx="2362200" cy="2398217"/>
            <a:chOff x="2063094" y="1714405"/>
            <a:chExt cx="2362200" cy="2398217"/>
          </a:xfrm>
        </p:grpSpPr>
        <p:sp>
          <p:nvSpPr>
            <p:cNvPr id="10" name="TextBox 9"/>
            <p:cNvSpPr txBox="1"/>
            <p:nvPr/>
          </p:nvSpPr>
          <p:spPr>
            <a:xfrm>
              <a:off x="2515943" y="374329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/>
                <a:t>라즈베리파이</a:t>
              </a:r>
              <a:endParaRPr lang="en-US" altLang="ko-KR" b="1" dirty="0" smtClean="0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094" y="1714405"/>
              <a:ext cx="2362200" cy="1933575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1685474" y="4721653"/>
            <a:ext cx="1420582" cy="1052107"/>
            <a:chOff x="341727" y="5065007"/>
            <a:chExt cx="1420582" cy="1052107"/>
          </a:xfrm>
        </p:grpSpPr>
        <p:sp>
          <p:nvSpPr>
            <p:cNvPr id="20" name="직사각형 19"/>
            <p:cNvSpPr/>
            <p:nvPr/>
          </p:nvSpPr>
          <p:spPr>
            <a:xfrm>
              <a:off x="341727" y="5747782"/>
              <a:ext cx="1420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/>
                <a:t>초음파</a:t>
              </a:r>
              <a:r>
                <a:rPr lang="ko-KR" altLang="en-US" b="1" dirty="0" smtClean="0"/>
                <a:t> 센서</a:t>
              </a:r>
              <a:endParaRPr lang="en-US" altLang="ko-KR" b="1" dirty="0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63"/>
            <a:stretch/>
          </p:blipFill>
          <p:spPr>
            <a:xfrm>
              <a:off x="447132" y="5065007"/>
              <a:ext cx="1209773" cy="682775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3240591" y="4721653"/>
            <a:ext cx="1359677" cy="951020"/>
            <a:chOff x="3336610" y="4082619"/>
            <a:chExt cx="1420582" cy="1328908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1337" y="4082619"/>
              <a:ext cx="1271129" cy="960737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3336610" y="5042195"/>
              <a:ext cx="1420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smtClean="0"/>
                <a:t>카메라 모듈</a:t>
              </a:r>
              <a:endParaRPr lang="en-US" altLang="ko-K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3435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278634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업무 분담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8F6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6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8F6A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28168"/>
              </p:ext>
            </p:extLst>
          </p:nvPr>
        </p:nvGraphicFramePr>
        <p:xfrm>
          <a:off x="2313250" y="1631434"/>
          <a:ext cx="9108459" cy="4668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61029">
                  <a:extLst>
                    <a:ext uri="{9D8B030D-6E8A-4147-A177-3AD203B41FA5}">
                      <a16:colId xmlns="" xmlns:a16="http://schemas.microsoft.com/office/drawing/2014/main" val="803107518"/>
                    </a:ext>
                  </a:extLst>
                </a:gridCol>
                <a:gridCol w="3523715">
                  <a:extLst>
                    <a:ext uri="{9D8B030D-6E8A-4147-A177-3AD203B41FA5}">
                      <a16:colId xmlns="" xmlns:a16="http://schemas.microsoft.com/office/drawing/2014/main" val="2692688038"/>
                    </a:ext>
                  </a:extLst>
                </a:gridCol>
                <a:gridCol w="3523715">
                  <a:extLst>
                    <a:ext uri="{9D8B030D-6E8A-4147-A177-3AD203B41FA5}">
                      <a16:colId xmlns="" xmlns:a16="http://schemas.microsoft.com/office/drawing/2014/main" val="243276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  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노형래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김동겸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15724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요구사항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 smtClean="0"/>
                        <a:t>IoT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smtClean="0"/>
                        <a:t>관련 논문 조사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스마트 </a:t>
                      </a:r>
                      <a:r>
                        <a:rPr lang="ko-KR" altLang="en-US" baseline="0" dirty="0" err="1" smtClean="0"/>
                        <a:t>도어락</a:t>
                      </a:r>
                      <a:r>
                        <a:rPr lang="ko-KR" altLang="en-US" baseline="0" dirty="0" smtClean="0"/>
                        <a:t> 관련 기술 조사</a:t>
                      </a:r>
                      <a:endParaRPr lang="en-US" altLang="ko-KR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IoT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smtClean="0"/>
                        <a:t>관련 논문 조사</a:t>
                      </a:r>
                      <a:endParaRPr lang="en-US" altLang="ko-KR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라즈베리파이</a:t>
                      </a:r>
                      <a:r>
                        <a:rPr lang="ko-KR" altLang="en-US" dirty="0" smtClean="0"/>
                        <a:t> 모듈 조사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89158278"/>
                  </a:ext>
                </a:extLst>
              </a:tr>
              <a:tr h="9144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  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설계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웹사이트 설계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Server</a:t>
                      </a:r>
                      <a:r>
                        <a:rPr lang="ko-KR" altLang="en-US" dirty="0"/>
                        <a:t>측 통신 모듈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어플리케이션 설계</a:t>
                      </a:r>
                      <a:endParaRPr lang="en-US" altLang="ko-KR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err="1" smtClean="0"/>
                        <a:t>센싱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smtClean="0"/>
                        <a:t>모듈 설계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err="1" smtClean="0"/>
                        <a:t>라즈베리파이측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/>
                        <a:t>통신 모듈 </a:t>
                      </a:r>
                      <a:r>
                        <a:rPr lang="ko-KR" altLang="en-US" baseline="0" dirty="0" smtClean="0"/>
                        <a:t>설계</a:t>
                      </a:r>
                      <a:endParaRPr lang="en-US" altLang="ko-KR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9720372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baseline="0" dirty="0"/>
                        <a:t>분석 모듈 설계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12588210"/>
                  </a:ext>
                </a:extLst>
              </a:tr>
              <a:tr h="9144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  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하드웨어 제작</a:t>
                      </a:r>
                      <a:endParaRPr lang="en-US" altLang="ko-KR" b="1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분석 </a:t>
                      </a:r>
                      <a:r>
                        <a:rPr lang="ko-KR" altLang="en-US" b="1" dirty="0"/>
                        <a:t>모듈 구현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테스트 </a:t>
                      </a:r>
                      <a:r>
                        <a:rPr lang="en-US" altLang="ko-KR" b="1" dirty="0"/>
                        <a:t>+ </a:t>
                      </a:r>
                      <a:r>
                        <a:rPr lang="ko-KR" altLang="en-US" b="1"/>
                        <a:t>실제</a:t>
                      </a:r>
                      <a:r>
                        <a:rPr lang="en-US" altLang="ko-KR" b="1" dirty="0" smtClean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1841689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 </a:t>
                      </a:r>
                      <a:r>
                        <a:rPr lang="ko-KR" altLang="en-US" dirty="0" smtClean="0"/>
                        <a:t>서버 </a:t>
                      </a:r>
                      <a:r>
                        <a:rPr lang="ko-KR" altLang="en-US" dirty="0"/>
                        <a:t>구축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Server</a:t>
                      </a:r>
                      <a:r>
                        <a:rPr lang="ko-KR" altLang="en-US" dirty="0"/>
                        <a:t>측 통신 모듈 구축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어플리케이션 개발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라즈베리파이측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/>
                        <a:t>모듈 </a:t>
                      </a:r>
                      <a:r>
                        <a:rPr lang="ko-KR" altLang="en-US" dirty="0" smtClean="0"/>
                        <a:t>구축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06398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8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5578771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졸업 연구 수행 일정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605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7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605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51743"/>
              </p:ext>
            </p:extLst>
          </p:nvPr>
        </p:nvGraphicFramePr>
        <p:xfrm>
          <a:off x="2112010" y="1340955"/>
          <a:ext cx="7869919" cy="530570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45215"/>
                <a:gridCol w="740588"/>
                <a:gridCol w="740588"/>
                <a:gridCol w="740588"/>
                <a:gridCol w="740588"/>
                <a:gridCol w="740588"/>
                <a:gridCol w="740588"/>
                <a:gridCol w="740588"/>
                <a:gridCol w="740588"/>
              </a:tblGrid>
              <a:tr h="58952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                     </a:t>
                      </a:r>
                      <a:r>
                        <a:rPr lang="ko-KR" altLang="en-US" sz="1400" dirty="0" smtClean="0"/>
                        <a:t>월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추진사항</a:t>
                      </a:r>
                      <a:r>
                        <a:rPr lang="en-US" altLang="ko-KR" sz="1400" baseline="0" dirty="0" smtClean="0"/>
                        <a:t>      </a:t>
                      </a:r>
                      <a:endParaRPr lang="ko-KR" altLang="en-US" sz="1400" dirty="0"/>
                    </a:p>
                  </a:txBody>
                  <a:tcPr>
                    <a:lnTlToBr w="19050" cap="flat" cmpd="sng" algn="ctr">
                      <a:solidFill>
                        <a:srgbClr val="F2A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7~9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제안서 및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시나리오 작성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자료 수집 및 분석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시스템 설계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각 모듈 구현 및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단위 테스트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통합 테스트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시스템 테스트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수정사항 보완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최적화 및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최종 보고서 작성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4074755" y="2111431"/>
            <a:ext cx="5907174" cy="4350087"/>
            <a:chOff x="4074755" y="2111431"/>
            <a:chExt cx="5907174" cy="4350087"/>
          </a:xfrm>
        </p:grpSpPr>
        <p:grpSp>
          <p:nvGrpSpPr>
            <p:cNvPr id="3" name="그룹 2"/>
            <p:cNvGrpSpPr/>
            <p:nvPr/>
          </p:nvGrpSpPr>
          <p:grpSpPr>
            <a:xfrm>
              <a:off x="4074755" y="2111431"/>
              <a:ext cx="5907174" cy="4350087"/>
              <a:chOff x="4074755" y="2111431"/>
              <a:chExt cx="5907174" cy="4350087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074755" y="2111431"/>
                <a:ext cx="1449446" cy="2064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802818" y="2715157"/>
                <a:ext cx="729115" cy="2191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531933" y="3284325"/>
                <a:ext cx="743434" cy="2303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903650" y="3903225"/>
                <a:ext cx="2595468" cy="2303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8838148" y="5649429"/>
                <a:ext cx="729572" cy="2148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252357" y="6246686"/>
                <a:ext cx="729572" cy="2148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8108576" y="4497711"/>
                <a:ext cx="729572" cy="2148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8499118" y="5070431"/>
              <a:ext cx="729572" cy="2148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89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6239209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필요 기술 </a:t>
            </a:r>
            <a:r>
              <a:rPr lang="en-US" altLang="ko-KR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&amp; </a:t>
            </a:r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선행 연구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4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8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43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73069" y="4176296"/>
            <a:ext cx="92415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lvl="1"/>
            <a:r>
              <a:rPr lang="en-US" altLang="ko-KR" sz="1600" dirty="0" smtClean="0"/>
              <a:t>-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2292" y="1744168"/>
            <a:ext cx="7919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lvl="1"/>
            <a:r>
              <a:rPr lang="en-US" altLang="ko-KR" sz="1600" dirty="0" smtClean="0"/>
              <a:t>-</a:t>
            </a:r>
          </a:p>
          <a:p>
            <a:pPr lvl="1"/>
            <a:endParaRPr lang="en-US" altLang="ko-KR" sz="16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1280" y="1172741"/>
            <a:ext cx="69494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0" b="1" dirty="0">
                <a:solidFill>
                  <a:srgbClr val="F4B183"/>
                </a:solidFill>
              </a:rPr>
              <a:t>Q&amp;A</a:t>
            </a:r>
            <a:endParaRPr lang="ko-KR" altLang="en-US" sz="13000" b="1" dirty="0">
              <a:solidFill>
                <a:srgbClr val="F4B183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3319973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83734" y="3826413"/>
            <a:ext cx="452175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F4B183"/>
                </a:solidFill>
              </a:rPr>
              <a:t>THANK YOU!</a:t>
            </a:r>
            <a:endParaRPr lang="ko-KR" altLang="en-US" sz="5400" b="1" dirty="0">
              <a:solidFill>
                <a:srgbClr val="F4B183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485" y="3869506"/>
            <a:ext cx="880237" cy="880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60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-93108"/>
            <a:ext cx="11609815" cy="6682594"/>
            <a:chOff x="0" y="-93108"/>
            <a:chExt cx="11609815" cy="6682594"/>
          </a:xfrm>
        </p:grpSpPr>
        <p:grpSp>
          <p:nvGrpSpPr>
            <p:cNvPr id="6" name="그룹 5"/>
            <p:cNvGrpSpPr/>
            <p:nvPr/>
          </p:nvGrpSpPr>
          <p:grpSpPr>
            <a:xfrm>
              <a:off x="0" y="-93108"/>
              <a:ext cx="3820980" cy="2487968"/>
              <a:chOff x="7258" y="494720"/>
              <a:chExt cx="3820980" cy="2487968"/>
            </a:xfrm>
          </p:grpSpPr>
          <p:sp>
            <p:nvSpPr>
              <p:cNvPr id="3" name="이등변 삼각형 2"/>
              <p:cNvSpPr/>
              <p:nvPr/>
            </p:nvSpPr>
            <p:spPr>
              <a:xfrm rot="5400000">
                <a:off x="-319315" y="914402"/>
                <a:ext cx="2394859" cy="1741714"/>
              </a:xfrm>
              <a:prstGeom prst="triangle">
                <a:avLst/>
              </a:prstGeom>
              <a:solidFill>
                <a:srgbClr val="D469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이등변 삼각형 3"/>
              <p:cNvSpPr/>
              <p:nvPr/>
            </p:nvSpPr>
            <p:spPr>
              <a:xfrm rot="2072841">
                <a:off x="952619" y="494720"/>
                <a:ext cx="1387889" cy="1007128"/>
              </a:xfrm>
              <a:prstGeom prst="triangle">
                <a:avLst/>
              </a:prstGeom>
              <a:solidFill>
                <a:srgbClr val="9C91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1574801" y="716600"/>
                <a:ext cx="225343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b="1" spc="600" dirty="0">
                    <a:solidFill>
                      <a:schemeClr val="bg1"/>
                    </a:solidFill>
                    <a:latin typeface="+mn-ea"/>
                  </a:rPr>
                  <a:t>I</a:t>
                </a:r>
                <a:r>
                  <a:rPr lang="en-US" altLang="ko-KR" sz="4400" spc="600" dirty="0">
                    <a:latin typeface="+mn-ea"/>
                  </a:rPr>
                  <a:t>NDEX</a:t>
                </a:r>
              </a:p>
            </p:txBody>
          </p:sp>
        </p:grpSp>
        <p:sp>
          <p:nvSpPr>
            <p:cNvPr id="5" name="사각형: 둥근 모서리 4"/>
            <p:cNvSpPr/>
            <p:nvPr/>
          </p:nvSpPr>
          <p:spPr>
            <a:xfrm>
              <a:off x="2581929" y="1107558"/>
              <a:ext cx="9027886" cy="5481928"/>
            </a:xfrm>
            <a:prstGeom prst="roundRect">
              <a:avLst>
                <a:gd name="adj" fmla="val 1046"/>
              </a:avLst>
            </a:prstGeom>
            <a:noFill/>
            <a:ln w="38100">
              <a:solidFill>
                <a:srgbClr val="D9C8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9923" y="1228043"/>
              <a:ext cx="6592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800" b="1" dirty="0"/>
                <a:t>PART 01   </a:t>
              </a:r>
              <a:r>
                <a:rPr lang="ko-KR" altLang="en-US" sz="2800" dirty="0"/>
                <a:t>졸업연구 개요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89923" y="1824854"/>
              <a:ext cx="6592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PART 02   </a:t>
              </a:r>
              <a:r>
                <a:rPr lang="ko-KR" altLang="en-US" sz="2800" dirty="0"/>
                <a:t>관련연구 사례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9923" y="2421665"/>
              <a:ext cx="6592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PART 03   </a:t>
              </a:r>
              <a:r>
                <a:rPr lang="ko-KR" altLang="en-US" sz="2800" dirty="0"/>
                <a:t>시스템 시나리오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9923" y="3018246"/>
              <a:ext cx="6592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PART 04   </a:t>
              </a:r>
              <a:r>
                <a:rPr lang="ko-KR" altLang="en-US" sz="2800" dirty="0"/>
                <a:t>시스템 구성도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89923" y="3611436"/>
              <a:ext cx="6592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PART 05   </a:t>
              </a:r>
              <a:r>
                <a:rPr lang="ko-KR" altLang="en-US" sz="2800" dirty="0"/>
                <a:t>개발 환경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589923" y="5473075"/>
            <a:ext cx="6592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PART 08   </a:t>
            </a:r>
            <a:r>
              <a:rPr lang="ko-KR" altLang="en-US" sz="2800" dirty="0"/>
              <a:t>필요 기술 </a:t>
            </a:r>
            <a:r>
              <a:rPr lang="en-US" altLang="ko-KR" sz="2800" dirty="0"/>
              <a:t>&amp; </a:t>
            </a:r>
            <a:r>
              <a:rPr lang="ko-KR" altLang="en-US" sz="2800" dirty="0"/>
              <a:t>선행 연구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89923" y="4239431"/>
            <a:ext cx="6592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PART 06   </a:t>
            </a:r>
            <a:r>
              <a:rPr lang="ko-KR" altLang="en-US" sz="2800" dirty="0"/>
              <a:t>업무 분담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89923" y="4856253"/>
            <a:ext cx="6592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PART 07   </a:t>
            </a:r>
            <a:r>
              <a:rPr lang="ko-KR" altLang="en-US" sz="2800" dirty="0"/>
              <a:t>졸업연구 수행 일정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040" y="5103651"/>
            <a:ext cx="1436179" cy="143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1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1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2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2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2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4597936" cy="66671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졸업 연구 개요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768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768D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2821" y="1744168"/>
            <a:ext cx="3397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연구 개발 배경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4878" y="2626790"/>
            <a:ext cx="76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err="1" smtClean="0"/>
              <a:t>도어락에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IoT</a:t>
            </a:r>
            <a:r>
              <a:rPr lang="ko-KR" altLang="en-US" sz="2400" smtClean="0"/>
              <a:t>를 결합하면</a:t>
            </a:r>
            <a:r>
              <a:rPr lang="en-US" altLang="ko-KR" sz="2400" dirty="0" smtClean="0"/>
              <a:t>, </a:t>
            </a:r>
            <a:r>
              <a:rPr lang="ko-KR" altLang="en-US" sz="2400" smtClean="0"/>
              <a:t>사용자의 </a:t>
            </a:r>
            <a:r>
              <a:rPr lang="ko-KR" altLang="en-US" sz="2400" b="1">
                <a:highlight>
                  <a:srgbClr val="DECE9A"/>
                </a:highlight>
              </a:rPr>
              <a:t>편의성</a:t>
            </a:r>
            <a:r>
              <a:rPr lang="ko-KR" altLang="en-US" sz="2400" smtClean="0"/>
              <a:t>이 크게 증대될 것으로 기대됨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4877" y="3730800"/>
            <a:ext cx="76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방문자가 누구인지 </a:t>
            </a:r>
            <a:r>
              <a:rPr lang="ko-KR" altLang="en-US" sz="2400" b="1" dirty="0">
                <a:highlight>
                  <a:srgbClr val="DECE9A"/>
                </a:highlight>
              </a:rPr>
              <a:t>파악이 어렵다는 점</a:t>
            </a:r>
            <a:r>
              <a:rPr lang="ko-KR" altLang="en-US" sz="2400" dirty="0" smtClean="0"/>
              <a:t>을 악용하여</a:t>
            </a:r>
            <a:r>
              <a:rPr lang="en-US" altLang="ko-KR" sz="2400" dirty="0" smtClean="0"/>
              <a:t> </a:t>
            </a:r>
            <a:r>
              <a:rPr lang="ko-KR" altLang="en-US" sz="2400" smtClean="0"/>
              <a:t>이를 악용한 범죄도 빈번히 일어남</a:t>
            </a:r>
            <a:endParaRPr lang="ko-KR" altLang="en-US" sz="2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154" y="1513145"/>
            <a:ext cx="5015376" cy="502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8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2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2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2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2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2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4597936" cy="66671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졸업 연구 개요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768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768D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257" y="1519630"/>
            <a:ext cx="3397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연구 개발 목표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4977" y="2157322"/>
            <a:ext cx="8624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사용자의 </a:t>
            </a:r>
            <a:r>
              <a:rPr lang="ko-KR" altLang="en-US" sz="2400" b="1" dirty="0">
                <a:highlight>
                  <a:srgbClr val="DECE9A"/>
                </a:highlight>
              </a:rPr>
              <a:t>편의성</a:t>
            </a:r>
            <a:r>
              <a:rPr lang="ko-KR" altLang="en-US" sz="2400" dirty="0" smtClean="0"/>
              <a:t>을 고려한 스마트 </a:t>
            </a:r>
            <a:r>
              <a:rPr lang="ko-KR" altLang="en-US" sz="2400" dirty="0" err="1" smtClean="0"/>
              <a:t>도어락</a:t>
            </a:r>
            <a:r>
              <a:rPr lang="ko-KR" altLang="en-US" sz="2400" dirty="0" smtClean="0"/>
              <a:t> 개발</a:t>
            </a:r>
            <a:endParaRPr lang="en-US" altLang="ko-KR" sz="2400" dirty="0"/>
          </a:p>
          <a:p>
            <a:r>
              <a:rPr lang="en-US" altLang="ko-KR" sz="2400" dirty="0" smtClean="0"/>
              <a:t>   ex) </a:t>
            </a:r>
            <a:r>
              <a:rPr lang="ko-KR" altLang="en-US" sz="2400" smtClean="0"/>
              <a:t>출입문에 다가가면 </a:t>
            </a:r>
            <a:r>
              <a:rPr lang="ko-KR" altLang="en-US" sz="2400" b="1">
                <a:highlight>
                  <a:srgbClr val="DECE9A"/>
                </a:highlight>
              </a:rPr>
              <a:t>자동</a:t>
            </a:r>
            <a:r>
              <a:rPr lang="ko-KR" altLang="en-US" sz="2400" smtClean="0"/>
              <a:t>으로 잠금 해제</a:t>
            </a:r>
            <a:r>
              <a:rPr lang="en-US" altLang="ko-KR" sz="2400" dirty="0" smtClean="0"/>
              <a:t>, </a:t>
            </a:r>
            <a:r>
              <a:rPr lang="ko-KR" altLang="en-US" sz="2400" b="1">
                <a:highlight>
                  <a:srgbClr val="DECE9A"/>
                </a:highlight>
              </a:rPr>
              <a:t>원격</a:t>
            </a:r>
            <a:r>
              <a:rPr lang="ko-KR" altLang="en-US" sz="2400" smtClean="0"/>
              <a:t> 잠금 해제</a:t>
            </a:r>
            <a:endParaRPr lang="en-US" altLang="ko-KR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076257" y="3755100"/>
            <a:ext cx="2432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기대 효과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54977" y="3045290"/>
            <a:ext cx="8770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영상처리 기술과 지문인식 기술을 바탕으로</a:t>
            </a:r>
            <a:r>
              <a:rPr lang="en-US" altLang="ko-KR" sz="2400" dirty="0" smtClean="0"/>
              <a:t>, </a:t>
            </a:r>
            <a:r>
              <a:rPr lang="ko-KR" altLang="en-US" sz="2400" smtClean="0"/>
              <a:t>문 앞의 사람을 정확히 인식</a:t>
            </a:r>
            <a:endParaRPr lang="ko-KR" altLang="en-US" sz="2400" b="1" dirty="0">
              <a:highlight>
                <a:srgbClr val="DECE9A"/>
              </a:highligh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42317" y="4361039"/>
            <a:ext cx="8972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 err="1" smtClean="0"/>
              <a:t>IoT</a:t>
            </a:r>
            <a:r>
              <a:rPr lang="ko-KR" altLang="en-US" sz="2400"/>
              <a:t> </a:t>
            </a:r>
            <a:r>
              <a:rPr lang="ko-KR" altLang="en-US" sz="2400" smtClean="0"/>
              <a:t>기술을 적용하여</a:t>
            </a:r>
            <a:r>
              <a:rPr lang="en-US" altLang="ko-KR" sz="2400" dirty="0" smtClean="0"/>
              <a:t>, </a:t>
            </a:r>
            <a:r>
              <a:rPr lang="ko-KR" altLang="en-US" sz="2400" b="1">
                <a:highlight>
                  <a:srgbClr val="DECE9A"/>
                </a:highlight>
              </a:rPr>
              <a:t>사용자의 편의성이 증대</a:t>
            </a:r>
            <a:r>
              <a:rPr lang="ko-KR" altLang="en-US" sz="2400" smtClean="0"/>
              <a:t>되고</a:t>
            </a:r>
            <a:r>
              <a:rPr lang="en-US" altLang="ko-KR" sz="2400" dirty="0" smtClean="0"/>
              <a:t>, </a:t>
            </a:r>
            <a:r>
              <a:rPr lang="ko-KR" altLang="en-US" sz="2400" b="1">
                <a:highlight>
                  <a:srgbClr val="DECE9A"/>
                </a:highlight>
              </a:rPr>
              <a:t>예측하지 못한 상황에 유동적으로 대응</a:t>
            </a:r>
            <a:r>
              <a:rPr lang="ko-KR" altLang="en-US" sz="2400" smtClean="0"/>
              <a:t>할 수 있음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354977" y="5253833"/>
            <a:ext cx="8770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문 앞을 실시간으로 모니터링 함으로써</a:t>
            </a:r>
            <a:r>
              <a:rPr lang="en-US" altLang="ko-KR" sz="2400" dirty="0"/>
              <a:t> </a:t>
            </a:r>
            <a:r>
              <a:rPr lang="ko-KR" altLang="en-US" sz="2400" smtClean="0"/>
              <a:t>강도 </a:t>
            </a:r>
            <a:r>
              <a:rPr lang="ko-KR" altLang="en-US" sz="2400" dirty="0"/>
              <a:t>등의 </a:t>
            </a:r>
            <a:r>
              <a:rPr lang="ko-KR" altLang="en-US" sz="2400" b="1" dirty="0">
                <a:highlight>
                  <a:srgbClr val="DECE9A"/>
                </a:highlight>
              </a:rPr>
              <a:t>범죄로 인한 </a:t>
            </a:r>
            <a:r>
              <a:rPr lang="ko-KR" altLang="en-US" sz="2400" b="1">
                <a:highlight>
                  <a:srgbClr val="DECE9A"/>
                </a:highlight>
              </a:rPr>
              <a:t>피해를 </a:t>
            </a:r>
            <a:r>
              <a:rPr lang="ko-KR" altLang="en-US" sz="2400" b="1" smtClean="0">
                <a:highlight>
                  <a:srgbClr val="DECE9A"/>
                </a:highlight>
              </a:rPr>
              <a:t>예방</a:t>
            </a:r>
            <a:r>
              <a:rPr lang="ko-KR" altLang="en-US" sz="2400"/>
              <a:t>할 수 있음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33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182555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관련 연구 사례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8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8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80478" y="1615875"/>
            <a:ext cx="9605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동영상 전송 방식의 </a:t>
            </a:r>
            <a:r>
              <a:rPr lang="en-US" altLang="ko-KR" sz="2400" b="1" dirty="0" err="1"/>
              <a:t>IoT</a:t>
            </a:r>
            <a:r>
              <a:rPr lang="en-US" altLang="ko-KR" sz="2400" b="1" dirty="0"/>
              <a:t> </a:t>
            </a:r>
            <a:r>
              <a:rPr lang="ko-KR" altLang="en-US" sz="2400" b="1"/>
              <a:t>도어락 시스템의 설계 및 구현</a:t>
            </a:r>
            <a:endParaRPr lang="en-US" altLang="ko-KR" sz="2400" b="1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2015</a:t>
            </a:r>
            <a:r>
              <a:rPr lang="ko-KR" altLang="en-US"/>
              <a:t>년 동계학술발표회 논문집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2308951" y="2393895"/>
            <a:ext cx="86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/>
              <a:t>초음파 센서를 이용하여 사용자에게 실시간으로 메시지 기능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308951" y="3096718"/>
            <a:ext cx="86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/>
              <a:t>카메라로 방문자의 모습을 확인하고</a:t>
            </a:r>
            <a:r>
              <a:rPr lang="en-US" altLang="ko-KR" dirty="0" smtClean="0"/>
              <a:t>, </a:t>
            </a:r>
            <a:r>
              <a:rPr lang="ko-KR" altLang="en-US" smtClean="0"/>
              <a:t>녹화한 영상을 서버에 저장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308951" y="4511398"/>
            <a:ext cx="86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FF0000"/>
                </a:solidFill>
              </a:rPr>
              <a:t>초음파 센서가 방문자를 오판하여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smtClean="0">
                <a:solidFill>
                  <a:srgbClr val="FF0000"/>
                </a:solidFill>
              </a:rPr>
              <a:t>쓸모 없는 영상이 녹화되는 경우가 발생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08951" y="3804058"/>
            <a:ext cx="86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/>
              <a:t>어플리케이션을 이용하여</a:t>
            </a:r>
            <a:r>
              <a:rPr lang="en-US" altLang="ko-KR" dirty="0" smtClean="0"/>
              <a:t>,</a:t>
            </a:r>
            <a:r>
              <a:rPr lang="ko-KR" altLang="en-US" smtClean="0"/>
              <a:t> 원격으로 문 잠금을 </a:t>
            </a:r>
            <a:r>
              <a:rPr lang="ko-KR" altLang="en-US" dirty="0" smtClean="0"/>
              <a:t>해제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083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487" y="2493776"/>
            <a:ext cx="93646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 (</a:t>
            </a:r>
            <a:r>
              <a:rPr lang="ko-KR" altLang="en-US" sz="2400" smtClean="0"/>
              <a:t>문 안쪽에서</a:t>
            </a:r>
            <a:r>
              <a:rPr lang="en-US" altLang="ko-KR" sz="2400" dirty="0" smtClean="0"/>
              <a:t>) </a:t>
            </a:r>
            <a:r>
              <a:rPr lang="ko-KR" altLang="en-US" sz="2400" smtClean="0"/>
              <a:t>서버에 등록된 휴대폰이 일정 거리 안에 들어오면</a:t>
            </a:r>
            <a:r>
              <a:rPr lang="en-US" altLang="ko-KR" sz="2400" dirty="0" smtClean="0"/>
              <a:t>, 	</a:t>
            </a:r>
            <a:r>
              <a:rPr lang="ko-KR" altLang="en-US" sz="2400" smtClean="0"/>
              <a:t>잠금장치 해제</a:t>
            </a:r>
            <a:endParaRPr lang="en-US" altLang="ko-KR" sz="2400" dirty="0"/>
          </a:p>
          <a:p>
            <a:r>
              <a:rPr lang="en-US" altLang="ko-KR" sz="2400" dirty="0" smtClean="0"/>
              <a:t>2.1. (</a:t>
            </a:r>
            <a:r>
              <a:rPr lang="ko-KR" altLang="en-US" sz="2400" smtClean="0"/>
              <a:t>문 바깥에서</a:t>
            </a:r>
            <a:r>
              <a:rPr lang="en-US" altLang="ko-KR" sz="2400" dirty="0" smtClean="0"/>
              <a:t>) </a:t>
            </a:r>
            <a:r>
              <a:rPr lang="ko-KR" altLang="en-US" sz="2400" smtClean="0"/>
              <a:t>초음파 센서에 문 앞의 방문자 인식</a:t>
            </a:r>
            <a:endParaRPr lang="en-US" altLang="ko-KR" sz="2400" dirty="0" smtClean="0"/>
          </a:p>
          <a:p>
            <a:r>
              <a:rPr lang="en-US" altLang="ko-KR" sz="2400" dirty="0" smtClean="0"/>
              <a:t>2.2. </a:t>
            </a:r>
            <a:r>
              <a:rPr lang="ko-KR" altLang="en-US" sz="2400" smtClean="0"/>
              <a:t>영상 인식으로 등록된 사용자인지 비교</a:t>
            </a:r>
            <a:endParaRPr lang="en-US" altLang="ko-KR" sz="2400" dirty="0" smtClean="0"/>
          </a:p>
          <a:p>
            <a:r>
              <a:rPr lang="en-US" altLang="ko-KR" sz="2400" dirty="0" smtClean="0"/>
              <a:t>2.3.1. </a:t>
            </a:r>
            <a:r>
              <a:rPr lang="ko-KR" altLang="en-US" sz="2400" smtClean="0"/>
              <a:t>등록된 사용자이고</a:t>
            </a:r>
            <a:r>
              <a:rPr lang="en-US" altLang="ko-KR" sz="2400" dirty="0" smtClean="0"/>
              <a:t>, </a:t>
            </a:r>
            <a:r>
              <a:rPr lang="ko-KR" altLang="en-US" sz="2400" smtClean="0"/>
              <a:t>등록된 휴대폰이 거리 내에 있다면 잠금 </a:t>
            </a:r>
            <a:r>
              <a:rPr lang="en-US" altLang="ko-KR" sz="2400" dirty="0" smtClean="0"/>
              <a:t>	</a:t>
            </a:r>
            <a:r>
              <a:rPr lang="ko-KR" altLang="en-US" sz="2400" smtClean="0"/>
              <a:t>해제</a:t>
            </a:r>
            <a:endParaRPr lang="en-US" altLang="ko-KR" sz="2400" dirty="0" smtClean="0"/>
          </a:p>
          <a:p>
            <a:r>
              <a:rPr lang="en-US" altLang="ko-KR" sz="2400" dirty="0" smtClean="0"/>
              <a:t>2.3.2. </a:t>
            </a:r>
            <a:r>
              <a:rPr lang="ko-KR" altLang="en-US" sz="2400" smtClean="0"/>
              <a:t>등록된 사용자이고</a:t>
            </a:r>
            <a:r>
              <a:rPr lang="en-US" altLang="ko-KR" sz="2400" dirty="0" smtClean="0"/>
              <a:t>, </a:t>
            </a:r>
            <a:r>
              <a:rPr lang="ko-KR" altLang="en-US" sz="2400" smtClean="0"/>
              <a:t>지문 센서를 통해 등록된 지문이 인식되</a:t>
            </a:r>
            <a:r>
              <a:rPr lang="en-US" altLang="ko-KR" sz="2400" dirty="0" smtClean="0"/>
              <a:t>	</a:t>
            </a:r>
            <a:r>
              <a:rPr lang="ko-KR" altLang="en-US" sz="2400" smtClean="0"/>
              <a:t>면 잠금 해제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400" dirty="0" smtClean="0"/>
              <a:t>2.3.3. </a:t>
            </a:r>
            <a:r>
              <a:rPr lang="ko-KR" altLang="en-US" sz="2400" smtClean="0"/>
              <a:t>등록되지 않은 사용자라면</a:t>
            </a:r>
            <a:r>
              <a:rPr lang="en-US" altLang="ko-KR" sz="2400" dirty="0" smtClean="0"/>
              <a:t>, </a:t>
            </a:r>
            <a:r>
              <a:rPr lang="ko-KR" altLang="en-US" sz="2400" smtClean="0"/>
              <a:t>집 안에 있는 사용자에게 사진과 </a:t>
            </a:r>
            <a:r>
              <a:rPr lang="en-US" altLang="ko-KR" sz="2400" dirty="0" smtClean="0"/>
              <a:t>	</a:t>
            </a:r>
            <a:r>
              <a:rPr lang="ko-KR" altLang="en-US" sz="2400" smtClean="0"/>
              <a:t>함께</a:t>
            </a:r>
            <a:r>
              <a:rPr lang="en-US" altLang="ko-KR" sz="2400" dirty="0"/>
              <a:t> </a:t>
            </a:r>
            <a:r>
              <a:rPr lang="ko-KR" altLang="en-US" sz="2400" smtClean="0"/>
              <a:t>알림 </a:t>
            </a:r>
            <a:r>
              <a:rPr lang="en-US" altLang="ko-KR" sz="2400" dirty="0" smtClean="0"/>
              <a:t>-&gt; </a:t>
            </a:r>
            <a:r>
              <a:rPr lang="ko-KR" altLang="en-US" sz="2400" smtClean="0"/>
              <a:t>원한다면</a:t>
            </a:r>
            <a:r>
              <a:rPr lang="en-US" altLang="ko-KR" sz="2400" dirty="0" smtClean="0"/>
              <a:t>, </a:t>
            </a:r>
            <a:r>
              <a:rPr lang="ko-KR" altLang="en-US" sz="2400" smtClean="0"/>
              <a:t>실시간으로 영상을 확인</a:t>
            </a:r>
            <a:endParaRPr lang="en-US" altLang="ko-KR" sz="2400" dirty="0" smtClean="0"/>
          </a:p>
          <a:p>
            <a:r>
              <a:rPr lang="en-US" altLang="ko-KR" sz="2400" dirty="0" smtClean="0"/>
              <a:t>2.4. </a:t>
            </a:r>
            <a:r>
              <a:rPr lang="ko-KR" altLang="en-US" sz="2400" smtClean="0"/>
              <a:t>웹 서버에</a:t>
            </a:r>
            <a:r>
              <a:rPr lang="en-US" altLang="ko-KR" sz="2400" dirty="0" smtClean="0"/>
              <a:t>, </a:t>
            </a:r>
            <a:r>
              <a:rPr lang="ko-KR" altLang="en-US" sz="2400" smtClean="0"/>
              <a:t>사진과 방문 시각을 저장</a:t>
            </a:r>
            <a:endParaRPr lang="en-US" altLang="ko-K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076487" y="1741271"/>
            <a:ext cx="30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간단 </a:t>
            </a:r>
            <a:r>
              <a:rPr lang="ko-KR" altLang="en-US" sz="2800" b="1" dirty="0" smtClean="0"/>
              <a:t>기능 설명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823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682" y="3248360"/>
            <a:ext cx="860367" cy="8603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58" y="2748826"/>
            <a:ext cx="2355330" cy="23553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88" y="2748826"/>
            <a:ext cx="2000989" cy="259017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95" y="2748826"/>
            <a:ext cx="2988769" cy="247217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48358" y="2225606"/>
            <a:ext cx="81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(1)</a:t>
            </a:r>
            <a:endParaRPr lang="ko-KR" altLang="en-US" sz="2800" b="1"/>
          </a:p>
        </p:txBody>
      </p:sp>
      <p:sp>
        <p:nvSpPr>
          <p:cNvPr id="19" name="TextBox 18"/>
          <p:cNvSpPr txBox="1"/>
          <p:nvPr/>
        </p:nvSpPr>
        <p:spPr>
          <a:xfrm>
            <a:off x="4567223" y="2219398"/>
            <a:ext cx="81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(2)</a:t>
            </a:r>
            <a:endParaRPr lang="ko-KR" altLang="en-US" sz="2800" b="1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173" y="1867051"/>
            <a:ext cx="860367" cy="86036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014" y="1893731"/>
            <a:ext cx="836399" cy="83639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676" y="2431900"/>
            <a:ext cx="1428306" cy="14283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676" y="4129748"/>
            <a:ext cx="1514375" cy="15143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43" y="2788063"/>
            <a:ext cx="2736663" cy="289228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52" t="-3440" r="57683" b="-4572"/>
          <a:stretch/>
        </p:blipFill>
        <p:spPr>
          <a:xfrm>
            <a:off x="3855273" y="2668770"/>
            <a:ext cx="2189821" cy="267023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806" y="3421111"/>
            <a:ext cx="1245608" cy="1245608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8657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2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2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2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3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3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27" y="1839251"/>
            <a:ext cx="1475860" cy="147586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805994" y="5187223"/>
            <a:ext cx="1475860" cy="147586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42" y="3321319"/>
            <a:ext cx="1561005" cy="1561005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grpSp>
        <p:nvGrpSpPr>
          <p:cNvPr id="5" name="그룹 4"/>
          <p:cNvGrpSpPr/>
          <p:nvPr/>
        </p:nvGrpSpPr>
        <p:grpSpPr>
          <a:xfrm>
            <a:off x="5567181" y="3232573"/>
            <a:ext cx="1320201" cy="1649751"/>
            <a:chOff x="5956558" y="3591342"/>
            <a:chExt cx="1320201" cy="164975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6558" y="3591342"/>
              <a:ext cx="1320201" cy="132020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175960" y="4871761"/>
              <a:ext cx="881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Server</a:t>
              </a:r>
              <a:endParaRPr lang="ko-KR" altLang="en-US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436811" y="1517195"/>
            <a:ext cx="1613647" cy="1797916"/>
            <a:chOff x="8436811" y="1517195"/>
            <a:chExt cx="1613647" cy="17979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5342" y="1517195"/>
              <a:ext cx="1476587" cy="14765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436811" y="2945779"/>
              <a:ext cx="1613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Smart Phone</a:t>
              </a:r>
              <a:endParaRPr lang="ko-KR" altLang="en-US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671731" y="3551560"/>
            <a:ext cx="1320201" cy="1635663"/>
            <a:chOff x="9671731" y="3551560"/>
            <a:chExt cx="1320201" cy="163566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731" y="3551560"/>
              <a:ext cx="1320201" cy="1320201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9991096" y="4817891"/>
              <a:ext cx="681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Web</a:t>
              </a:r>
              <a:endParaRPr lang="ko-KR" altLang="en-US" b="1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417113" y="5177070"/>
            <a:ext cx="1245886" cy="1562788"/>
            <a:chOff x="8417113" y="5177070"/>
            <a:chExt cx="1245886" cy="156278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7113" y="5177070"/>
              <a:ext cx="1245886" cy="1245886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8792124" y="6370526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endParaRPr lang="ko-KR" altLang="en-US" b="1" dirty="0"/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673" y="3415971"/>
            <a:ext cx="835471" cy="835471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6" name="그룹 5"/>
          <p:cNvGrpSpPr/>
          <p:nvPr/>
        </p:nvGrpSpPr>
        <p:grpSpPr>
          <a:xfrm>
            <a:off x="1911720" y="3224371"/>
            <a:ext cx="1569660" cy="1754899"/>
            <a:chOff x="1204565" y="3525976"/>
            <a:chExt cx="1569660" cy="175489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6217" y="3525976"/>
              <a:ext cx="1351068" cy="1351068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204565" y="491154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/>
                <a:t>라즈베리파이</a:t>
              </a:r>
              <a:endParaRPr lang="ko-KR" altLang="en-US" b="1" dirty="0"/>
            </a:p>
          </p:txBody>
        </p:sp>
      </p:grpSp>
      <p:sp>
        <p:nvSpPr>
          <p:cNvPr id="36" name="사각형: 둥근 모서리 2"/>
          <p:cNvSpPr/>
          <p:nvPr/>
        </p:nvSpPr>
        <p:spPr>
          <a:xfrm>
            <a:off x="685776" y="3547882"/>
            <a:ext cx="1082493" cy="442757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초음파 센서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2"/>
          <p:cNvSpPr/>
          <p:nvPr/>
        </p:nvSpPr>
        <p:spPr>
          <a:xfrm>
            <a:off x="684648" y="4136434"/>
            <a:ext cx="1082493" cy="442757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지문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센서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28" y="2647318"/>
            <a:ext cx="504461" cy="50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399179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구성도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EEB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EEB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53" y="3703605"/>
            <a:ext cx="927896" cy="915032"/>
          </a:xfrm>
          <a:prstGeom prst="rect">
            <a:avLst/>
          </a:prstGeom>
        </p:spPr>
      </p:pic>
      <p:sp>
        <p:nvSpPr>
          <p:cNvPr id="41" name="사각형: 둥근 모서리 40"/>
          <p:cNvSpPr/>
          <p:nvPr/>
        </p:nvSpPr>
        <p:spPr>
          <a:xfrm>
            <a:off x="5640793" y="2850219"/>
            <a:ext cx="2759866" cy="2902511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51215" y="46862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라즈베리파이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580028" y="2421525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Server</a:t>
            </a:r>
            <a:endParaRPr lang="ko-KR" altLang="en-US" b="1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61" y="3773196"/>
            <a:ext cx="775850" cy="775850"/>
          </a:xfrm>
          <a:prstGeom prst="rect">
            <a:avLst/>
          </a:prstGeom>
          <a:effectLst/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95092">
            <a:off x="8526135" y="2947456"/>
            <a:ext cx="994156" cy="994156"/>
          </a:xfrm>
          <a:prstGeom prst="rect">
            <a:avLst/>
          </a:prstGeom>
          <a:effectLst/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0331">
            <a:off x="8547581" y="4849481"/>
            <a:ext cx="951265" cy="951265"/>
          </a:xfrm>
          <a:prstGeom prst="rect">
            <a:avLst/>
          </a:prstGeom>
          <a:effectLst/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838" y="3884255"/>
            <a:ext cx="951265" cy="951265"/>
          </a:xfrm>
          <a:prstGeom prst="rect">
            <a:avLst/>
          </a:prstGeom>
          <a:effectLst/>
        </p:spPr>
      </p:pic>
      <p:sp>
        <p:nvSpPr>
          <p:cNvPr id="65" name="사각형: 둥근 모서리 64"/>
          <p:cNvSpPr/>
          <p:nvPr/>
        </p:nvSpPr>
        <p:spPr>
          <a:xfrm>
            <a:off x="5842641" y="2947836"/>
            <a:ext cx="602128" cy="2804894"/>
          </a:xfrm>
          <a:prstGeom prst="roundRect">
            <a:avLst/>
          </a:prstGeom>
          <a:solidFill>
            <a:srgbClr val="FFDB6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통신 </a:t>
            </a:r>
            <a:r>
              <a:rPr lang="ko-KR" altLang="en-US" b="1" dirty="0" smtClean="0">
                <a:solidFill>
                  <a:schemeClr val="tx1"/>
                </a:solidFill>
              </a:rPr>
              <a:t>모듈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말풍선: 사각형 65"/>
          <p:cNvSpPr/>
          <p:nvPr/>
        </p:nvSpPr>
        <p:spPr>
          <a:xfrm>
            <a:off x="3605653" y="2451234"/>
            <a:ext cx="1724940" cy="758262"/>
          </a:xfrm>
          <a:prstGeom prst="wedgeRectCallout">
            <a:avLst>
              <a:gd name="adj1" fmla="val -21601"/>
              <a:gd name="adj2" fmla="val 90463"/>
            </a:avLst>
          </a:prstGeom>
          <a:solidFill>
            <a:srgbClr val="FFDB6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통신 모듈</a:t>
            </a:r>
          </a:p>
        </p:txBody>
      </p:sp>
      <p:cxnSp>
        <p:nvCxnSpPr>
          <p:cNvPr id="68" name="직선 연결선 67"/>
          <p:cNvCxnSpPr>
            <a:stCxn id="47" idx="2"/>
          </p:cNvCxnSpPr>
          <p:nvPr/>
        </p:nvCxnSpPr>
        <p:spPr>
          <a:xfrm>
            <a:off x="5059586" y="4549046"/>
            <a:ext cx="0" cy="9428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56361" y="6297879"/>
            <a:ext cx="105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Internet</a:t>
            </a:r>
            <a:endParaRPr lang="ko-KR" altLang="en-US" b="1" dirty="0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01" y="5535489"/>
            <a:ext cx="764465" cy="764465"/>
          </a:xfrm>
          <a:prstGeom prst="rect">
            <a:avLst/>
          </a:prstGeom>
        </p:spPr>
      </p:pic>
      <p:sp>
        <p:nvSpPr>
          <p:cNvPr id="72" name="사각형: 둥근 모서리 71"/>
          <p:cNvSpPr/>
          <p:nvPr/>
        </p:nvSpPr>
        <p:spPr>
          <a:xfrm>
            <a:off x="6580028" y="3103977"/>
            <a:ext cx="1676648" cy="5424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Web Server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/>
          <p:cNvSpPr/>
          <p:nvPr/>
        </p:nvSpPr>
        <p:spPr>
          <a:xfrm>
            <a:off x="6573993" y="4673020"/>
            <a:ext cx="1676648" cy="54245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DB </a:t>
            </a:r>
            <a:r>
              <a:rPr lang="ko-KR" altLang="en-US" b="1" dirty="0">
                <a:solidFill>
                  <a:schemeClr val="tx1"/>
                </a:solidFill>
              </a:rPr>
              <a:t>커넥션</a:t>
            </a:r>
          </a:p>
        </p:txBody>
      </p:sp>
      <p:sp>
        <p:nvSpPr>
          <p:cNvPr id="74" name="사각형: 둥근 모서리 73"/>
          <p:cNvSpPr/>
          <p:nvPr/>
        </p:nvSpPr>
        <p:spPr>
          <a:xfrm>
            <a:off x="6573993" y="3919352"/>
            <a:ext cx="1676648" cy="542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분석 모듈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357662" y="2475198"/>
            <a:ext cx="1613647" cy="1314150"/>
            <a:chOff x="9357662" y="2475198"/>
            <a:chExt cx="1613647" cy="1314150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954" y="2475198"/>
              <a:ext cx="1013065" cy="101306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9357662" y="3420016"/>
              <a:ext cx="1613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Smart Phone</a:t>
              </a:r>
              <a:endParaRPr lang="ko-KR" altLang="en-US" b="1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657954" y="3849616"/>
            <a:ext cx="1016632" cy="1328022"/>
            <a:chOff x="9657954" y="3849616"/>
            <a:chExt cx="1016632" cy="1328022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954" y="3849616"/>
              <a:ext cx="1016632" cy="1016632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9830706" y="4808306"/>
              <a:ext cx="681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Web</a:t>
              </a:r>
              <a:endParaRPr lang="ko-KR" altLang="en-US" b="1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9624122" y="5214534"/>
            <a:ext cx="974404" cy="1272069"/>
            <a:chOff x="9624122" y="5214534"/>
            <a:chExt cx="974404" cy="1272069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D2D1D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122" y="5214534"/>
              <a:ext cx="974404" cy="97440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6" name="TextBox 45"/>
            <p:cNvSpPr txBox="1"/>
            <p:nvPr/>
          </p:nvSpPr>
          <p:spPr>
            <a:xfrm>
              <a:off x="9864549" y="6117271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endParaRPr lang="ko-KR" altLang="en-US" b="1" dirty="0"/>
            </a:p>
          </p:txBody>
        </p:sp>
      </p:grpSp>
      <p:sp>
        <p:nvSpPr>
          <p:cNvPr id="50" name="사각형: 둥근 모서리 2"/>
          <p:cNvSpPr/>
          <p:nvPr/>
        </p:nvSpPr>
        <p:spPr>
          <a:xfrm>
            <a:off x="2166370" y="4012767"/>
            <a:ext cx="1082493" cy="442757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초음파 센서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2"/>
          <p:cNvSpPr/>
          <p:nvPr/>
        </p:nvSpPr>
        <p:spPr>
          <a:xfrm>
            <a:off x="2165242" y="4601319"/>
            <a:ext cx="1082493" cy="442757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지문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센서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2"/>
          <p:cNvSpPr/>
          <p:nvPr/>
        </p:nvSpPr>
        <p:spPr>
          <a:xfrm>
            <a:off x="2168213" y="3419401"/>
            <a:ext cx="1082493" cy="442757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카메라 모듈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73"/>
          <p:cNvSpPr/>
          <p:nvPr/>
        </p:nvSpPr>
        <p:spPr>
          <a:xfrm>
            <a:off x="5899931" y="4293575"/>
            <a:ext cx="478814" cy="1393664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암호화모듈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1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</TotalTime>
  <Words>439</Words>
  <Application>Microsoft Office PowerPoint</Application>
  <PresentationFormat>와이드스크린</PresentationFormat>
  <Paragraphs>167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Kozuka Mincho Pro B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노형래</dc:creator>
  <cp:lastModifiedBy>김동겸</cp:lastModifiedBy>
  <cp:revision>124</cp:revision>
  <dcterms:created xsi:type="dcterms:W3CDTF">2016-12-20T16:48:43Z</dcterms:created>
  <dcterms:modified xsi:type="dcterms:W3CDTF">2017-01-08T20:42:28Z</dcterms:modified>
</cp:coreProperties>
</file>