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286" r:id="rId4"/>
    <p:sldId id="283" r:id="rId5"/>
    <p:sldId id="259" r:id="rId6"/>
    <p:sldId id="260" r:id="rId7"/>
    <p:sldId id="280" r:id="rId8"/>
    <p:sldId id="278" r:id="rId9"/>
    <p:sldId id="274" r:id="rId10"/>
    <p:sldId id="262" r:id="rId11"/>
    <p:sldId id="263" r:id="rId12"/>
    <p:sldId id="275" r:id="rId13"/>
    <p:sldId id="276" r:id="rId14"/>
    <p:sldId id="277" r:id="rId15"/>
    <p:sldId id="285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301" r:id="rId28"/>
    <p:sldId id="302" r:id="rId29"/>
    <p:sldId id="281" r:id="rId30"/>
    <p:sldId id="299" r:id="rId31"/>
    <p:sldId id="298" r:id="rId32"/>
    <p:sldId id="303" r:id="rId33"/>
    <p:sldId id="300" r:id="rId34"/>
    <p:sldId id="304" r:id="rId35"/>
    <p:sldId id="268" r:id="rId36"/>
    <p:sldId id="269" r:id="rId37"/>
    <p:sldId id="282" r:id="rId38"/>
    <p:sldId id="271" r:id="rId39"/>
    <p:sldId id="272" r:id="rId40"/>
    <p:sldId id="27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1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D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322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>
        <p:guide orient="horz" pos="890"/>
        <p:guide pos="13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6B6C65-0D5F-4C35-9088-842EB5431045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8.png"/><Relationship Id="rId7" Type="http://schemas.openxmlformats.org/officeDocument/2006/relationships/image" Target="../media/image3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rnoh/graduate_proj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BCB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8474" y="874171"/>
            <a:ext cx="9853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기반 스마트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도어락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관리시스템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err="1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Smart Door Lock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834" y="438998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김영곤 교수님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01429" y="2313377"/>
            <a:ext cx="2485982" cy="11945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620258" y="3118121"/>
            <a:ext cx="820745" cy="723215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2" name="그룹 21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25" name="타원 24"/>
          <p:cNvSpPr/>
          <p:nvPr/>
        </p:nvSpPr>
        <p:spPr>
          <a:xfrm>
            <a:off x="1525584" y="2199142"/>
            <a:ext cx="3747752" cy="254000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955666" y="4040613"/>
            <a:ext cx="989527" cy="926774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8" name="그룹 27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1" name="타원 30"/>
          <p:cNvSpPr/>
          <p:nvPr/>
        </p:nvSpPr>
        <p:spPr>
          <a:xfrm>
            <a:off x="380289" y="2074501"/>
            <a:ext cx="5638771" cy="37261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283081" y="5064510"/>
            <a:ext cx="1271108" cy="1061512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34" name="그룹 33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2990501" y="5036986"/>
            <a:ext cx="89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</a:rPr>
              <a:t>1 </a:t>
            </a:r>
            <a:r>
              <a:rPr lang="en-US" altLang="ko-KR" sz="2400" b="1" dirty="0" err="1">
                <a:solidFill>
                  <a:srgbClr val="FFFF00"/>
                </a:solidFill>
              </a:rPr>
              <a:t>Lv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6181" y="2684325"/>
            <a:ext cx="8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 </a:t>
            </a:r>
            <a:r>
              <a:rPr lang="en-US" altLang="ko-KR" sz="2400" b="1" dirty="0" err="1">
                <a:solidFill>
                  <a:srgbClr val="FF0000"/>
                </a:solidFill>
              </a:rPr>
              <a:t>Lv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5346" y="3952408"/>
            <a:ext cx="91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</a:rPr>
              <a:t>2 </a:t>
            </a:r>
            <a:r>
              <a:rPr lang="en-US" altLang="ko-KR" sz="2400" b="1" dirty="0" err="1">
                <a:solidFill>
                  <a:srgbClr val="FFC000"/>
                </a:solidFill>
              </a:rPr>
              <a:t>Lv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어플 내 이력 검색 클릭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이름 검색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해당 이름 선택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출입 사진과 출입 시간 리스트 형식으로 출력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개인 이력 검색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6487" y="4887927"/>
            <a:ext cx="936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level3</a:t>
            </a:r>
            <a:r>
              <a:rPr lang="ko-KR" altLang="en-US" sz="2400" dirty="0"/>
              <a:t>로 지정된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출입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자동으로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접근한 사용자의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캡쳐 된 사진 등을 알림</a:t>
            </a:r>
            <a:endParaRPr lang="en-US" altLang="ko-K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6487" y="4188430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관리자 알림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078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"</a:t>
            </a:r>
            <a:r>
              <a:rPr lang="ko-KR" altLang="en-US" sz="2400" dirty="0"/>
              <a:t>관리자 호출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 누르기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해당 </a:t>
            </a:r>
            <a:r>
              <a:rPr lang="ko-KR" altLang="en-US" sz="2400" dirty="0" err="1"/>
              <a:t>도어락의</a:t>
            </a:r>
            <a:r>
              <a:rPr lang="ko-KR" altLang="en-US" sz="2400" dirty="0"/>
              <a:t>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레벨 등의 정보와 카메라 스트리밍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관리자 승인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Open, </a:t>
            </a:r>
            <a:r>
              <a:rPr lang="ko-KR" altLang="en-US" sz="2400" dirty="0"/>
              <a:t>거절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Close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원격 개방 요청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개인 이력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40148" y="2563392"/>
            <a:ext cx="2832182" cy="2832182"/>
            <a:chOff x="740148" y="2563392"/>
            <a:chExt cx="2832182" cy="283218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48" y="2563392"/>
              <a:ext cx="2832182" cy="2832182"/>
            </a:xfrm>
            <a:prstGeom prst="rect">
              <a:avLst/>
            </a:prstGeom>
          </p:spPr>
        </p:pic>
        <p:sp>
          <p:nvSpPr>
            <p:cNvPr id="10" name="사각형: 둥근 모서리 9"/>
            <p:cNvSpPr/>
            <p:nvPr/>
          </p:nvSpPr>
          <p:spPr>
            <a:xfrm>
              <a:off x="1606031" y="303373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개인 이력 검색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736" y="3288700"/>
              <a:ext cx="1144776" cy="1144776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3159061" y="2175250"/>
            <a:ext cx="3708719" cy="3220324"/>
            <a:chOff x="3159061" y="2175250"/>
            <a:chExt cx="3708719" cy="3220324"/>
          </a:xfrm>
        </p:grpSpPr>
        <p:sp>
          <p:nvSpPr>
            <p:cNvPr id="13" name="화살표: 오른쪽 12"/>
            <p:cNvSpPr/>
            <p:nvPr/>
          </p:nvSpPr>
          <p:spPr>
            <a:xfrm>
              <a:off x="3159061" y="3431297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79" y="2563392"/>
              <a:ext cx="2832182" cy="2832182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4638256" y="3046983"/>
              <a:ext cx="1205949" cy="241717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: 선 24"/>
            <p:cNvSpPr/>
            <p:nvPr/>
          </p:nvSpPr>
          <p:spPr>
            <a:xfrm>
              <a:off x="5781102" y="2175250"/>
              <a:ext cx="1086678" cy="292693"/>
            </a:xfrm>
            <a:prstGeom prst="borderCallout1">
              <a:avLst>
                <a:gd name="adj1" fmla="val 100248"/>
                <a:gd name="adj2" fmla="val 1423"/>
                <a:gd name="adj3" fmla="val 287862"/>
                <a:gd name="adj4" fmla="val -249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노형래</a:t>
              </a:r>
            </a:p>
          </p:txBody>
        </p:sp>
      </p:grpSp>
      <p:sp>
        <p:nvSpPr>
          <p:cNvPr id="27" name="화살표: 오른쪽 26"/>
          <p:cNvSpPr/>
          <p:nvPr/>
        </p:nvSpPr>
        <p:spPr>
          <a:xfrm>
            <a:off x="6235020" y="3437753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899610" y="2563392"/>
            <a:ext cx="3372993" cy="2832182"/>
            <a:chOff x="6899610" y="2563392"/>
            <a:chExt cx="3372993" cy="28321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610" y="2563392"/>
              <a:ext cx="2832182" cy="2832182"/>
            </a:xfrm>
            <a:prstGeom prst="rect">
              <a:avLst/>
            </a:prstGeom>
          </p:spPr>
        </p:pic>
        <p:sp>
          <p:nvSpPr>
            <p:cNvPr id="28" name="사각형: 둥근 모서리 27"/>
            <p:cNvSpPr/>
            <p:nvPr/>
          </p:nvSpPr>
          <p:spPr>
            <a:xfrm>
              <a:off x="7766996" y="306239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노형래</a:t>
              </a: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7766995" y="358306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노형진</a:t>
              </a:r>
              <a:endParaRPr lang="ko-KR" altLang="en-US" sz="1000" dirty="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7766995" y="410372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99236" y="4540431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  <p:sp>
          <p:nvSpPr>
            <p:cNvPr id="32" name="화살표: 오른쪽 31"/>
            <p:cNvSpPr/>
            <p:nvPr/>
          </p:nvSpPr>
          <p:spPr>
            <a:xfrm>
              <a:off x="9190972" y="3459962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430" y="3342311"/>
              <a:ext cx="879066" cy="87906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9731789" y="2570721"/>
            <a:ext cx="2832182" cy="2832182"/>
            <a:chOff x="9731789" y="2570721"/>
            <a:chExt cx="2832182" cy="283218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42" name="사각형: 둥근 모서리 41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14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44" name="사각형: 둥근 모서리 43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6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관리자 알림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57" y="2929667"/>
            <a:ext cx="1650168" cy="165016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193173" y="4579835"/>
            <a:ext cx="20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7" y="3115867"/>
            <a:ext cx="1378734" cy="1378734"/>
          </a:xfrm>
          <a:prstGeom prst="rect">
            <a:avLst/>
          </a:prstGeom>
        </p:spPr>
      </p:pic>
      <p:sp>
        <p:nvSpPr>
          <p:cNvPr id="48" name="화살표: 오른쪽 47"/>
          <p:cNvSpPr/>
          <p:nvPr/>
        </p:nvSpPr>
        <p:spPr>
          <a:xfrm>
            <a:off x="5380717" y="3480047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780740" y="2714329"/>
            <a:ext cx="2832182" cy="2832182"/>
            <a:chOff x="9731789" y="2570721"/>
            <a:chExt cx="2832182" cy="2832182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54" name="사각형: 둥근 모서리 53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56" name="사각형: 둥근 모서리 55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  <p:sp>
        <p:nvSpPr>
          <p:cNvPr id="11" name="말풍선: 모서리가 둥근 사각형 10"/>
          <p:cNvSpPr/>
          <p:nvPr/>
        </p:nvSpPr>
        <p:spPr>
          <a:xfrm>
            <a:off x="8196831" y="1563108"/>
            <a:ext cx="2528894" cy="993913"/>
          </a:xfrm>
          <a:prstGeom prst="wedgeRoundRectCallout">
            <a:avLst>
              <a:gd name="adj1" fmla="val -50179"/>
              <a:gd name="adj2" fmla="val 113167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</a:t>
            </a:r>
            <a:r>
              <a:rPr lang="ko-KR" altLang="en-US" b="1" dirty="0">
                <a:solidFill>
                  <a:schemeClr val="tx1"/>
                </a:solidFill>
              </a:rPr>
              <a:t>시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Lv3 </a:t>
            </a:r>
            <a:r>
              <a:rPr lang="ko-KR" altLang="en-US" b="1" dirty="0">
                <a:solidFill>
                  <a:schemeClr val="tx1"/>
                </a:solidFill>
              </a:rPr>
              <a:t>사무실 출입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84" y="1750015"/>
            <a:ext cx="620097" cy="6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원격 개방 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" y="3191116"/>
            <a:ext cx="1943955" cy="1943955"/>
          </a:xfrm>
          <a:prstGeom prst="rect">
            <a:avLst/>
          </a:prstGeom>
        </p:spPr>
      </p:pic>
      <p:sp>
        <p:nvSpPr>
          <p:cNvPr id="41" name="화살표: 오른쪽 40"/>
          <p:cNvSpPr/>
          <p:nvPr/>
        </p:nvSpPr>
        <p:spPr>
          <a:xfrm>
            <a:off x="3299273" y="3512720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3" y="2595069"/>
            <a:ext cx="2832182" cy="2832182"/>
          </a:xfrm>
          <a:prstGeom prst="rect">
            <a:avLst/>
          </a:prstGeom>
        </p:spPr>
      </p:pic>
      <p:sp>
        <p:nvSpPr>
          <p:cNvPr id="11" name="사각형: 둥근 모서리 10"/>
          <p:cNvSpPr/>
          <p:nvPr/>
        </p:nvSpPr>
        <p:spPr>
          <a:xfrm>
            <a:off x="5423129" y="2977762"/>
            <a:ext cx="1227629" cy="1185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6" y="3199000"/>
            <a:ext cx="964093" cy="964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63296" y="419966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Lv2. </a:t>
            </a:r>
            <a:r>
              <a:rPr lang="ko-KR" altLang="en-US" dirty="0"/>
              <a:t>자료실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5423129" y="4722924"/>
            <a:ext cx="540349" cy="2510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093940" y="4722924"/>
            <a:ext cx="529233" cy="2510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거절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367" y="4493671"/>
            <a:ext cx="879066" cy="879066"/>
          </a:xfrm>
          <a:prstGeom prst="rect">
            <a:avLst/>
          </a:prstGeom>
        </p:spPr>
      </p:pic>
      <p:sp>
        <p:nvSpPr>
          <p:cNvPr id="57" name="화살표: 오른쪽 56"/>
          <p:cNvSpPr/>
          <p:nvPr/>
        </p:nvSpPr>
        <p:spPr>
          <a:xfrm>
            <a:off x="7584802" y="3512719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64" y="2595069"/>
            <a:ext cx="2372418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002551" y="2217588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076766" y="4144132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23" y="3178906"/>
            <a:ext cx="951265" cy="951265"/>
          </a:xfrm>
          <a:prstGeom prst="rect">
            <a:avLst/>
          </a:prstGeom>
          <a:effectLst/>
        </p:spPr>
      </p:pic>
      <p:sp>
        <p:nvSpPr>
          <p:cNvPr id="66" name="말풍선: 사각형 65"/>
          <p:cNvSpPr/>
          <p:nvPr/>
        </p:nvSpPr>
        <p:spPr>
          <a:xfrm flipH="1">
            <a:off x="1498699" y="2248804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86847" y="1769849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187139" y="3144267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53307" y="4509185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828943" y="1879472"/>
            <a:ext cx="2759866" cy="3461786"/>
            <a:chOff x="4804442" y="1241978"/>
            <a:chExt cx="2759866" cy="3461786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4804442" y="1670672"/>
              <a:ext cx="2759866" cy="3033092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3677" y="1241978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5006290" y="1768289"/>
              <a:ext cx="602128" cy="2804894"/>
            </a:xfrm>
            <a:prstGeom prst="roundRect">
              <a:avLst/>
            </a:prstGeom>
            <a:solidFill>
              <a:srgbClr val="FFDB6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통신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사각형: 둥근 모서리 71"/>
            <p:cNvSpPr/>
            <p:nvPr/>
          </p:nvSpPr>
          <p:spPr>
            <a:xfrm>
              <a:off x="5743677" y="2149714"/>
              <a:ext cx="1676648" cy="5424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/>
            <p:cNvSpPr/>
            <p:nvPr/>
          </p:nvSpPr>
          <p:spPr>
            <a:xfrm>
              <a:off x="5737642" y="3679001"/>
              <a:ext cx="1676648" cy="5424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74" name="사각형: 둥근 모서리 73"/>
            <p:cNvSpPr/>
            <p:nvPr/>
          </p:nvSpPr>
          <p:spPr>
            <a:xfrm>
              <a:off x="5737642" y="2925335"/>
              <a:ext cx="1676648" cy="5424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얼굴분석모듈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73"/>
            <p:cNvSpPr/>
            <p:nvPr/>
          </p:nvSpPr>
          <p:spPr>
            <a:xfrm>
              <a:off x="5063580" y="3114028"/>
              <a:ext cx="478814" cy="139366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암호화모듈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84834" y="2040952"/>
            <a:ext cx="143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7" y="1249815"/>
            <a:ext cx="1615301" cy="16753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6" y="4944064"/>
            <a:ext cx="1615301" cy="16753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09" y="3070880"/>
            <a:ext cx="1615301" cy="1675312"/>
          </a:xfrm>
          <a:prstGeom prst="rect">
            <a:avLst/>
          </a:prstGeom>
        </p:spPr>
      </p:pic>
      <p:cxnSp>
        <p:nvCxnSpPr>
          <p:cNvPr id="36" name="직선 연결선 35"/>
          <p:cNvCxnSpPr>
            <a:stCxn id="29" idx="3"/>
            <a:endCxn id="41" idx="1"/>
          </p:cNvCxnSpPr>
          <p:nvPr/>
        </p:nvCxnSpPr>
        <p:spPr>
          <a:xfrm>
            <a:off x="4310378" y="2087471"/>
            <a:ext cx="518565" cy="1737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8" idx="3"/>
            <a:endCxn id="41" idx="1"/>
          </p:cNvCxnSpPr>
          <p:nvPr/>
        </p:nvCxnSpPr>
        <p:spPr>
          <a:xfrm flipV="1">
            <a:off x="2658310" y="3824712"/>
            <a:ext cx="2170633" cy="8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7" idx="0"/>
            <a:endCxn id="41" idx="1"/>
          </p:cNvCxnSpPr>
          <p:nvPr/>
        </p:nvCxnSpPr>
        <p:spPr>
          <a:xfrm flipV="1">
            <a:off x="3502727" y="3824712"/>
            <a:ext cx="1326216" cy="111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1524" y="6520920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6591" y="4709958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Level2 Door Lock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8660" y="2896551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Level1 Door Lock</a:t>
            </a:r>
            <a:endParaRPr lang="ko-KR" altLang="en-US" b="1" dirty="0"/>
          </a:p>
        </p:txBody>
      </p:sp>
      <p:sp>
        <p:nvSpPr>
          <p:cNvPr id="48" name="말풍선: 사각형 65"/>
          <p:cNvSpPr/>
          <p:nvPr/>
        </p:nvSpPr>
        <p:spPr>
          <a:xfrm flipH="1">
            <a:off x="3407449" y="12356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49" name="말풍선: 사각형 65"/>
          <p:cNvSpPr/>
          <p:nvPr/>
        </p:nvSpPr>
        <p:spPr>
          <a:xfrm flipH="1">
            <a:off x="3156163" y="44993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</p:spTree>
    <p:extLst>
      <p:ext uri="{BB962C8B-B14F-4D97-AF65-F5344CB8AC3E}">
        <p14:creationId xmlns:p14="http://schemas.microsoft.com/office/powerpoint/2010/main" val="128990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065824" y="3289985"/>
            <a:ext cx="974404" cy="1272069"/>
            <a:chOff x="9624122" y="5214534"/>
            <a:chExt cx="974404" cy="12720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3491944" y="1629023"/>
            <a:ext cx="7414282" cy="4793933"/>
          </a:xfrm>
          <a:prstGeom prst="wedgeRoundRectCallout">
            <a:avLst>
              <a:gd name="adj1" fmla="val -67551"/>
              <a:gd name="adj2" fmla="val -1175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1926709"/>
            <a:ext cx="955923" cy="955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5258" y="289780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0369" y="216613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이미지 정보</a:t>
            </a:r>
            <a:r>
              <a:rPr lang="en-US" altLang="ko-KR" b="1" dirty="0"/>
              <a:t>, </a:t>
            </a:r>
            <a:r>
              <a:rPr lang="ko-KR" altLang="en-US" b="1" dirty="0"/>
              <a:t>지문 정보</a:t>
            </a:r>
            <a:r>
              <a:rPr lang="en-US" altLang="ko-KR" b="1" dirty="0"/>
              <a:t>, </a:t>
            </a:r>
            <a:r>
              <a:rPr lang="ko-KR" altLang="en-US" b="1" dirty="0"/>
              <a:t>카드 정보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3436587"/>
            <a:ext cx="955923" cy="95592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8998" y="438118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Door lock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70368" y="375842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상태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아이피</a:t>
            </a:r>
            <a:r>
              <a:rPr lang="en-US" altLang="ko-KR" b="1" dirty="0"/>
              <a:t>…..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9105" y="4995748"/>
            <a:ext cx="1015663" cy="1304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 b="1" dirty="0"/>
              <a:t>….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8187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44" y="762000"/>
            <a:ext cx="7667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/>
              <a:t>인증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출입 시도가 이루어지면</a:t>
            </a:r>
            <a:r>
              <a:rPr lang="en-US" altLang="ko-KR" dirty="0"/>
              <a:t>, </a:t>
            </a:r>
            <a:r>
              <a:rPr lang="ko-KR" altLang="en-US" dirty="0"/>
              <a:t>인증 모듈이 실행된다</a:t>
            </a:r>
            <a:r>
              <a:rPr lang="en-US" altLang="ko-KR" dirty="0"/>
              <a:t>. (</a:t>
            </a:r>
            <a:r>
              <a:rPr lang="ko-KR" altLang="en-US" dirty="0"/>
              <a:t>여기에서 출입 시도는 </a:t>
            </a:r>
            <a:r>
              <a:rPr lang="en-US" altLang="ko-KR" dirty="0"/>
              <a:t>NFC </a:t>
            </a:r>
            <a:r>
              <a:rPr lang="ko-KR" altLang="en-US" dirty="0"/>
              <a:t>태그로 이루어진다</a:t>
            </a:r>
            <a:r>
              <a:rPr lang="en-US" altLang="ko-KR" dirty="0"/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출입 모듈이 요청하는 인증 방법에 </a:t>
            </a:r>
            <a:r>
              <a:rPr lang="ko-KR" altLang="ko-KR" dirty="0"/>
              <a:t>따라 카메라 모듈</a:t>
            </a:r>
            <a:r>
              <a:rPr lang="en-US" altLang="ko-KR" dirty="0"/>
              <a:t>, </a:t>
            </a:r>
            <a:r>
              <a:rPr lang="ko-KR" altLang="ko-KR" dirty="0"/>
              <a:t>지문 인식 모듈</a:t>
            </a:r>
            <a:r>
              <a:rPr lang="ko-KR" altLang="en-US" dirty="0"/>
              <a:t>을</a:t>
            </a:r>
            <a:r>
              <a:rPr lang="ko-KR" altLang="ko-KR" dirty="0"/>
              <a:t> 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통신 모듈을 사용하여</a:t>
            </a:r>
            <a:r>
              <a:rPr lang="en-US" altLang="ko-KR" dirty="0"/>
              <a:t>, </a:t>
            </a:r>
            <a:r>
              <a:rPr lang="ko-KR" altLang="ko-KR" dirty="0"/>
              <a:t>인증 데이터를 서버로 전송시키고</a:t>
            </a:r>
            <a:r>
              <a:rPr lang="en-US" altLang="ko-KR" dirty="0"/>
              <a:t>, </a:t>
            </a:r>
            <a:r>
              <a:rPr lang="ko-KR" altLang="ko-KR" dirty="0"/>
              <a:t>서버로부터 가부 여부를 기다렸다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모듈에 그에 맞는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9603" y="4235793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1549" y="4608274"/>
            <a:ext cx="91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Finger Data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37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NFC </a:t>
            </a:r>
            <a:r>
              <a:rPr lang="ko-KR" altLang="en-US" dirty="0"/>
              <a:t>제어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카메라 제어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지문 인식 센서 제어 모듈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5442176" y="5782181"/>
            <a:ext cx="37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통신 모듈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8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13620"/>
              </p:ext>
            </p:extLst>
          </p:nvPr>
        </p:nvGraphicFramePr>
        <p:xfrm>
          <a:off x="1570833" y="2277286"/>
          <a:ext cx="2854520" cy="132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323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NFC 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148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권한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레벨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문자열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소유자 인식코드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50798"/>
              </p:ext>
            </p:extLst>
          </p:nvPr>
        </p:nvGraphicFramePr>
        <p:xfrm>
          <a:off x="1570833" y="3906847"/>
          <a:ext cx="2854520" cy="127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Image 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10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09744"/>
              </p:ext>
            </p:extLst>
          </p:nvPr>
        </p:nvGraphicFramePr>
        <p:xfrm>
          <a:off x="1570833" y="5341258"/>
          <a:ext cx="2854520" cy="1516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32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Finger 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41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지문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95892"/>
              </p:ext>
            </p:extLst>
          </p:nvPr>
        </p:nvGraphicFramePr>
        <p:xfrm>
          <a:off x="5091075" y="2277286"/>
          <a:ext cx="3285173" cy="253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128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Authentication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782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endParaRPr lang="en-US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(NFC Data) </a:t>
                      </a:r>
                      <a:r>
                        <a:rPr lang="en-US" sz="1400" kern="100" dirty="0" err="1">
                          <a:effectLst/>
                        </a:rPr>
                        <a:t>nfc_Data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Data) </a:t>
                      </a:r>
                      <a:r>
                        <a:rPr lang="en-US" sz="1400" kern="100" dirty="0" err="1">
                          <a:effectLst/>
                        </a:rPr>
                        <a:t>image_Data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(Finger Data) </a:t>
                      </a:r>
                      <a:r>
                        <a:rPr lang="en-US" sz="1400" kern="100" dirty="0" err="1">
                          <a:effectLst/>
                        </a:rPr>
                        <a:t>finger_Data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93108"/>
            <a:ext cx="3514358" cy="2487968"/>
            <a:chOff x="7258" y="494720"/>
            <a:chExt cx="3514358" cy="2487968"/>
          </a:xfrm>
        </p:grpSpPr>
        <p:sp>
          <p:nvSpPr>
            <p:cNvPr id="3" name="이등변 삼각형 2"/>
            <p:cNvSpPr/>
            <p:nvPr/>
          </p:nvSpPr>
          <p:spPr>
            <a:xfrm rot="5400000">
              <a:off x="-319315" y="914402"/>
              <a:ext cx="2394859" cy="1741714"/>
            </a:xfrm>
            <a:prstGeom prst="triangle">
              <a:avLst/>
            </a:prstGeom>
            <a:solidFill>
              <a:srgbClr val="D469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이등변 삼각형 3"/>
            <p:cNvSpPr/>
            <p:nvPr/>
          </p:nvSpPr>
          <p:spPr>
            <a:xfrm rot="2072841">
              <a:off x="952619" y="494720"/>
              <a:ext cx="1387889" cy="1007128"/>
            </a:xfrm>
            <a:prstGeom prst="triangle">
              <a:avLst/>
            </a:prstGeom>
            <a:solidFill>
              <a:srgbClr val="9C9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4801" y="716600"/>
              <a:ext cx="19468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600" dirty="0">
                  <a:solidFill>
                    <a:schemeClr val="bg1"/>
                  </a:solidFill>
                  <a:latin typeface="+mn-ea"/>
                </a:rPr>
                <a:t>I</a:t>
              </a:r>
              <a:r>
                <a:rPr lang="en-US" altLang="ko-KR" sz="3600" spc="600" dirty="0">
                  <a:latin typeface="+mn-ea"/>
                </a:rPr>
                <a:t>NDEX</a:t>
              </a: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2581929" y="1107558"/>
            <a:ext cx="9027886" cy="5481928"/>
          </a:xfrm>
          <a:prstGeom prst="roundRect">
            <a:avLst>
              <a:gd name="adj" fmla="val 1046"/>
            </a:avLst>
          </a:prstGeom>
          <a:noFill/>
          <a:ln w="38100">
            <a:solidFill>
              <a:srgbClr val="D9C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589923" y="1228043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PART 01   </a:t>
            </a:r>
            <a:r>
              <a:rPr lang="ko-KR" altLang="en-US" sz="2000" dirty="0"/>
              <a:t>졸업연구 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9923" y="1694696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02   </a:t>
            </a:r>
            <a:r>
              <a:rPr lang="ko-KR" altLang="en-US" sz="2000" dirty="0"/>
              <a:t>관련연구 사례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9923" y="2161349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03   </a:t>
            </a:r>
            <a:r>
              <a:rPr lang="ko-KR" altLang="en-US" sz="2000" dirty="0"/>
              <a:t>시스템 시나리오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9923" y="2628002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04   </a:t>
            </a:r>
            <a:r>
              <a:rPr lang="ko-KR" altLang="en-US" sz="2000" dirty="0"/>
              <a:t>시스템 구성도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9923" y="3094655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05   </a:t>
            </a:r>
            <a:r>
              <a:rPr lang="ko-KR" altLang="en-US" sz="2000" b="1" dirty="0"/>
              <a:t>시스템 모듈 상세 설계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9923" y="4961267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09   </a:t>
            </a:r>
            <a:r>
              <a:rPr lang="ko-KR" altLang="en-US" sz="2000" dirty="0"/>
              <a:t>졸업 연구 수행 일정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3561308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06   </a:t>
            </a:r>
            <a:r>
              <a:rPr lang="ko-KR" altLang="en-US" sz="2000" dirty="0"/>
              <a:t>개발환경 및 </a:t>
            </a:r>
            <a:r>
              <a:rPr lang="ko-KR" altLang="en-US" sz="2000" b="1" dirty="0"/>
              <a:t>개발방법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027961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07   </a:t>
            </a:r>
            <a:r>
              <a:rPr lang="ko-KR" altLang="en-US" sz="2000" b="1" dirty="0"/>
              <a:t>데모환경 설계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0" y="5103651"/>
            <a:ext cx="1436179" cy="14361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89923" y="5427920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10   </a:t>
            </a:r>
            <a:r>
              <a:rPr lang="ko-KR" altLang="en-US" sz="2000" dirty="0"/>
              <a:t>필요 기술 </a:t>
            </a:r>
            <a:r>
              <a:rPr lang="en-US" altLang="ko-KR" sz="2000" dirty="0"/>
              <a:t>&amp; </a:t>
            </a:r>
            <a:r>
              <a:rPr lang="ko-KR" altLang="en-US" sz="2000" dirty="0"/>
              <a:t>선행 연구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9923" y="4494614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08   </a:t>
            </a:r>
            <a:r>
              <a:rPr lang="ko-KR" altLang="en-US" sz="2000" dirty="0"/>
              <a:t>업무 분담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923" y="5894574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11   </a:t>
            </a:r>
            <a:r>
              <a:rPr lang="ko-KR" altLang="en-US" sz="2000" dirty="0"/>
              <a:t>고려사항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/>
              <a:t>클라이언트 통신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서버와의 통신을 담당한다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실행되는 </a:t>
            </a:r>
            <a:r>
              <a:rPr lang="ko-KR" altLang="en-US" dirty="0" err="1"/>
              <a:t>유스케이스에</a:t>
            </a: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적절한 </a:t>
            </a:r>
            <a:r>
              <a:rPr lang="ko-KR" altLang="en-US" dirty="0" err="1"/>
              <a:t>패킷을</a:t>
            </a:r>
            <a:r>
              <a:rPr lang="ko-KR" altLang="en-US" dirty="0"/>
              <a:t> 작성하고 전송한다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>
                <a:solidFill>
                  <a:srgbClr val="FF0000"/>
                </a:solidFill>
              </a:rPr>
              <a:t>암호화</a:t>
            </a:r>
            <a:r>
              <a:rPr lang="ko-KR" altLang="ko-KR" dirty="0"/>
              <a:t> </a:t>
            </a:r>
            <a:r>
              <a:rPr lang="ko-KR" altLang="ko-KR" dirty="0">
                <a:solidFill>
                  <a:srgbClr val="FF0000"/>
                </a:solidFill>
              </a:rPr>
              <a:t>모듈</a:t>
            </a:r>
            <a:r>
              <a:rPr lang="ko-KR" altLang="ko-KR" dirty="0"/>
              <a:t>을 사용하여</a:t>
            </a:r>
            <a:r>
              <a:rPr lang="en-US" altLang="ko-KR" dirty="0"/>
              <a:t>, </a:t>
            </a:r>
            <a:r>
              <a:rPr lang="ko-KR" altLang="ko-KR" dirty="0"/>
              <a:t>작성한 </a:t>
            </a:r>
            <a:r>
              <a:rPr lang="ko-KR" altLang="ko-KR" dirty="0" err="1"/>
              <a:t>패킷을</a:t>
            </a:r>
            <a:r>
              <a:rPr lang="ko-KR" altLang="ko-KR" dirty="0"/>
              <a:t> 암호화하고</a:t>
            </a:r>
            <a:r>
              <a:rPr lang="en-US" altLang="ko-KR" dirty="0"/>
              <a:t>, </a:t>
            </a:r>
            <a:r>
              <a:rPr lang="ko-KR" altLang="ko-KR" dirty="0"/>
              <a:t>신뢰성 있는 데이터 전송을 위해 </a:t>
            </a: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ko-KR" dirty="0">
                <a:solidFill>
                  <a:srgbClr val="FF0000"/>
                </a:solidFill>
              </a:rPr>
              <a:t>프로토콜</a:t>
            </a:r>
            <a:r>
              <a:rPr lang="ko-KR" altLang="ko-KR" dirty="0"/>
              <a:t>을 사용해 통신한다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서버로부터 받은 응답을 처리하여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모듈로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927914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4300395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Finger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Client Socket</a:t>
            </a:r>
            <a:endParaRPr lang="ko-KR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414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암호화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통신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도어락</a:t>
            </a:r>
            <a:r>
              <a:rPr lang="ko-KR" altLang="en-US" dirty="0"/>
              <a:t> 제어 모듈</a:t>
            </a:r>
            <a:r>
              <a:rPr lang="en-US" altLang="ko-KR" dirty="0"/>
              <a:t>(</a:t>
            </a:r>
            <a:r>
              <a:rPr lang="ko-KR" altLang="en-US" dirty="0" err="1"/>
              <a:t>도어락</a:t>
            </a:r>
            <a:r>
              <a:rPr lang="ko-KR" altLang="en-US" dirty="0"/>
              <a:t> 개폐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4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0159" y="2464382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1303"/>
              </p:ext>
            </p:extLst>
          </p:nvPr>
        </p:nvGraphicFramePr>
        <p:xfrm>
          <a:off x="2200159" y="3079020"/>
          <a:ext cx="7924502" cy="377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421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ClientCommunication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559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Flag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(NFC Data)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>
                          <a:effectLst/>
                        </a:rPr>
                        <a:t>finger_Data</a:t>
                      </a:r>
                      <a:endParaRPr lang="en-US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(Socket)        </a:t>
                      </a:r>
                      <a:r>
                        <a:rPr lang="en-US" altLang="ko-KR" sz="2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ClientSocket</a:t>
                      </a:r>
                      <a:endParaRPr lang="en-US" alt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</a:t>
                      </a:r>
                      <a:r>
                        <a:rPr lang="en-US" altLang="ko-KR" sz="24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24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packet_buffer</a:t>
                      </a:r>
                      <a:endParaRPr lang="en-US" altLang="ko-KR" sz="24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return_data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8213" y="1395779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고려할 점</a:t>
            </a:r>
            <a:endParaRPr lang="en-US" altLang="ko-K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00159" y="1768260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기능별 </a:t>
            </a:r>
            <a:r>
              <a:rPr lang="en-US" altLang="ko-KR" dirty="0"/>
              <a:t>Flag </a:t>
            </a:r>
            <a:r>
              <a:rPr lang="ko-KR" altLang="en-US" dirty="0"/>
              <a:t>값 정의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Flag </a:t>
            </a:r>
            <a:r>
              <a:rPr lang="ko-KR" altLang="en-US" dirty="0"/>
              <a:t>값에 따른 </a:t>
            </a:r>
            <a:r>
              <a:rPr lang="ko-KR" altLang="en-US" dirty="0" err="1"/>
              <a:t>패킷</a:t>
            </a:r>
            <a:r>
              <a:rPr lang="ko-KR" altLang="en-US" dirty="0"/>
              <a:t> 작성 룰 정의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/>
              <a:t>암호화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데이터를 보호하기 위해</a:t>
            </a:r>
            <a:r>
              <a:rPr lang="en-US" altLang="ko-KR" dirty="0"/>
              <a:t> </a:t>
            </a:r>
            <a:r>
              <a:rPr lang="ko-KR" altLang="en-US" dirty="0"/>
              <a:t>전송 데이터를 암호화 하기 위해 사용된다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통신 모듈에서 호출되어 사용된다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AES </a:t>
            </a:r>
            <a:r>
              <a:rPr lang="ko-KR" altLang="en-US" dirty="0"/>
              <a:t>암호화 알고리즘을 사용한다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32660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구현 함수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05141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AddRoundKey</a:t>
            </a:r>
            <a:r>
              <a:rPr lang="en-US" altLang="ko-K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SubBytes</a:t>
            </a:r>
            <a:r>
              <a:rPr lang="en-US" altLang="ko-K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ShiftRows</a:t>
            </a:r>
            <a:r>
              <a:rPr lang="en-US" altLang="ko-KR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51906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563137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통신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통신 모듈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80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2120"/>
              </p:ext>
            </p:extLst>
          </p:nvPr>
        </p:nvGraphicFramePr>
        <p:xfrm>
          <a:off x="2268748" y="2091206"/>
          <a:ext cx="6839848" cy="367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886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Encryption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84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(NFC Data)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>
                          <a:effectLst/>
                        </a:rPr>
                        <a:t>finger_Data</a:t>
                      </a:r>
                      <a:endParaRPr lang="en-US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secret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4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/>
              <a:t>개인 이력 검색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 관리자가 특정 유저</a:t>
            </a:r>
            <a:r>
              <a:rPr lang="en-US" altLang="ko-KR" dirty="0"/>
              <a:t>(ex. </a:t>
            </a:r>
            <a:r>
              <a:rPr lang="ko-KR" altLang="en-US" dirty="0"/>
              <a:t>사원</a:t>
            </a:r>
            <a:r>
              <a:rPr lang="en-US" altLang="ko-KR" dirty="0"/>
              <a:t>)</a:t>
            </a:r>
            <a:r>
              <a:rPr lang="ko-KR" altLang="en-US" dirty="0"/>
              <a:t>의 출입 이력을 보기 위해 사원의 출입 이력을 검색한다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 </a:t>
            </a:r>
            <a:r>
              <a:rPr lang="ko-KR" altLang="en-US" dirty="0" err="1"/>
              <a:t>웹페이지</a:t>
            </a:r>
            <a:r>
              <a:rPr lang="ko-KR" altLang="en-US" dirty="0"/>
              <a:t> 또는 관리자 </a:t>
            </a:r>
            <a:r>
              <a:rPr lang="ko-KR" altLang="en-US" dirty="0" err="1"/>
              <a:t>앱에서</a:t>
            </a:r>
            <a:r>
              <a:rPr lang="ko-KR" altLang="en-US" dirty="0"/>
              <a:t>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7882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사전 조건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51308"/>
            <a:ext cx="911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관리자는 로그인 되어있는 상태여야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시스템에 사원이 최소 </a:t>
            </a:r>
            <a:r>
              <a:rPr lang="en-US" altLang="ko-KR" dirty="0"/>
              <a:t>1</a:t>
            </a:r>
            <a:r>
              <a:rPr lang="ko-KR" altLang="en-US" dirty="0"/>
              <a:t>명 이상 등록되어 있어야 한다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473928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다루는 정보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111768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AccessHistory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73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12643"/>
              </p:ext>
            </p:extLst>
          </p:nvPr>
        </p:nvGraphicFramePr>
        <p:xfrm>
          <a:off x="7345571" y="2157928"/>
          <a:ext cx="4684959" cy="1744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960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043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time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</a:t>
                      </a:r>
                      <a:r>
                        <a:rPr lang="en-US" sz="2400" kern="100" dirty="0" err="1">
                          <a:effectLst/>
                        </a:rPr>
                        <a:t>doorlock_serial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88904"/>
              </p:ext>
            </p:extLst>
          </p:nvPr>
        </p:nvGraphicFramePr>
        <p:xfrm>
          <a:off x="1264722" y="2157928"/>
          <a:ext cx="5806588" cy="415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385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Worker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75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name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age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</a:t>
                      </a:r>
                      <a:r>
                        <a:rPr lang="en-US" sz="2400" kern="100" dirty="0" err="1">
                          <a:effectLst/>
                        </a:rPr>
                        <a:t>phoneNum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position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level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picture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fingerprint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r>
                        <a:rPr lang="en-US" sz="2400" kern="100" dirty="0">
                          <a:effectLst/>
                        </a:rPr>
                        <a:t>)  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2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클래스 다이어그램</a:t>
            </a:r>
            <a:r>
              <a:rPr lang="en-US" altLang="ko-KR" sz="3200" dirty="0"/>
              <a:t>(</a:t>
            </a:r>
            <a:r>
              <a:rPr lang="ko-KR" altLang="en-US" sz="3200" dirty="0"/>
              <a:t>미완</a:t>
            </a:r>
            <a:r>
              <a:rPr lang="en-US" altLang="ko-KR" sz="3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1" y="2375654"/>
            <a:ext cx="5895975" cy="3924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10" y="2372556"/>
            <a:ext cx="3924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DB </a:t>
            </a:r>
            <a:r>
              <a:rPr lang="ko-KR" altLang="en-US" sz="3200" dirty="0"/>
              <a:t>설계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44487" y="2345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9366"/>
              </p:ext>
            </p:extLst>
          </p:nvPr>
        </p:nvGraphicFramePr>
        <p:xfrm>
          <a:off x="2268748" y="2198311"/>
          <a:ext cx="8192439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u="sng" kern="100" dirty="0">
                          <a:effectLst/>
                        </a:rPr>
                        <a:t>사원인식코드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직위 코드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연락처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이메일</a:t>
                      </a:r>
                      <a:r>
                        <a:rPr lang="ko-KR" sz="1800" kern="100" dirty="0">
                          <a:effectLst/>
                        </a:rPr>
                        <a:t> 주소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069" y="31340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계급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3392"/>
              </p:ext>
            </p:extLst>
          </p:nvPr>
        </p:nvGraphicFramePr>
        <p:xfrm>
          <a:off x="2268749" y="2990148"/>
          <a:ext cx="6771258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1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>
                          <a:effectLst/>
                        </a:rPr>
                        <a:t>직위</a:t>
                      </a:r>
                      <a:r>
                        <a:rPr lang="ko-KR" sz="1800" u="sng" kern="100" dirty="0">
                          <a:effectLst/>
                        </a:rPr>
                        <a:t>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직위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직책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부서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</a:rPr>
                        <a:t>권한 레벨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정수형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44486" y="3922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8342"/>
              </p:ext>
            </p:extLst>
          </p:nvPr>
        </p:nvGraphicFramePr>
        <p:xfrm>
          <a:off x="2268747" y="3832611"/>
          <a:ext cx="5099462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2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>
                          <a:effectLst/>
                        </a:rPr>
                        <a:t>카드 번호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none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사원인식코드</a:t>
                      </a:r>
                      <a:r>
                        <a:rPr lang="en-US" altLang="ko-KR" sz="1800" u="none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u="none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u="none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u="none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3654" y="4853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도어락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9834"/>
              </p:ext>
            </p:extLst>
          </p:nvPr>
        </p:nvGraphicFramePr>
        <p:xfrm>
          <a:off x="2268747" y="4711075"/>
          <a:ext cx="635841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8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err="1">
                          <a:effectLst/>
                        </a:rPr>
                        <a:t>도어락</a:t>
                      </a:r>
                      <a:r>
                        <a:rPr lang="ko-KR" altLang="en-US" sz="1800" u="sng" kern="100" dirty="0">
                          <a:effectLst/>
                        </a:rPr>
                        <a:t> 인식번호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구역 코드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정수형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10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모듈 상세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DB </a:t>
            </a:r>
            <a:r>
              <a:rPr lang="ko-KR" altLang="en-US" sz="3200" dirty="0"/>
              <a:t>설계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01069" y="23455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출입 기록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36369"/>
              </p:ext>
            </p:extLst>
          </p:nvPr>
        </p:nvGraphicFramePr>
        <p:xfrm>
          <a:off x="2268747" y="2198311"/>
          <a:ext cx="702102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7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>
                          <a:effectLst/>
                        </a:rPr>
                        <a:t>카드 번호</a:t>
                      </a:r>
                      <a:r>
                        <a:rPr lang="en-US" altLang="ko-KR" sz="1800" u="sng" kern="100" dirty="0">
                          <a:effectLst/>
                        </a:rPr>
                        <a:t>(</a:t>
                      </a:r>
                      <a:r>
                        <a:rPr lang="ko-KR" altLang="en-US" sz="1800" u="sng" kern="100" dirty="0" err="1">
                          <a:effectLst/>
                        </a:rPr>
                        <a:t>외래키</a:t>
                      </a:r>
                      <a:r>
                        <a:rPr lang="en-US" altLang="ko-KR" sz="1800" u="sng" kern="100" dirty="0">
                          <a:effectLst/>
                        </a:rPr>
                        <a:t>)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도어락</a:t>
                      </a:r>
                      <a:r>
                        <a:rPr lang="ko-KR" altLang="en-US" sz="1800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인식번호</a:t>
                      </a:r>
                      <a:r>
                        <a:rPr lang="en-US" altLang="ko-KR" sz="1800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u="sng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</a:rPr>
                        <a:t>일시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069" y="31340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구역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23816"/>
              </p:ext>
            </p:extLst>
          </p:nvPr>
        </p:nvGraphicFramePr>
        <p:xfrm>
          <a:off x="2268749" y="2990148"/>
          <a:ext cx="545726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89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>
                          <a:effectLst/>
                        </a:rPr>
                        <a:t>구역 </a:t>
                      </a:r>
                      <a:r>
                        <a:rPr lang="ko-KR" sz="1800" u="sng" kern="100" dirty="0">
                          <a:effectLst/>
                        </a:rPr>
                        <a:t>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</a:rPr>
                        <a:t>보안 레벨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정수형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1069" y="3922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인증 정보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2831"/>
              </p:ext>
            </p:extLst>
          </p:nvPr>
        </p:nvGraphicFramePr>
        <p:xfrm>
          <a:off x="2268747" y="3832611"/>
          <a:ext cx="8439010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9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>
                          <a:effectLst/>
                        </a:rPr>
                        <a:t>사원인식코드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카드 번호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이미지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지문 이미지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문자열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Byte</a:t>
                      </a:r>
                      <a:r>
                        <a:rPr lang="en-US" altLang="ko-KR" baseline="0" dirty="0"/>
                        <a:t> [*]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Byte [*]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88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 및 개발 방법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396837" y="1625864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95035"/>
              </p:ext>
            </p:extLst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:a16="http://schemas.microsoft.com/office/drawing/2014/main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:a16="http://schemas.microsoft.com/office/drawing/2014/main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도어락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 err="1"/>
                        <a:t>웹서버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/>
                        <a:t>개발언어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라즈비안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Windows</a:t>
                      </a:r>
                      <a:r>
                        <a:rPr lang="en-US" altLang="ko-KR" baseline="0" dirty="0"/>
                        <a:t> 10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Python</a:t>
                      </a:r>
                    </a:p>
                    <a:p>
                      <a:pPr algn="ctr" latinLnBrk="1"/>
                      <a:r>
                        <a:rPr lang="en-US" altLang="ko-KR" dirty="0"/>
                        <a:t>Java</a:t>
                      </a:r>
                    </a:p>
                    <a:p>
                      <a:pPr algn="ctr" latinLnBrk="1"/>
                      <a:r>
                        <a:rPr lang="en-US" altLang="ko-KR" dirty="0"/>
                        <a:t>HTML, 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8183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911280" y="1991769"/>
            <a:ext cx="2362200" cy="2675216"/>
            <a:chOff x="2063094" y="1714405"/>
            <a:chExt cx="2362200" cy="2675216"/>
          </a:xfrm>
        </p:grpSpPr>
        <p:sp>
          <p:nvSpPr>
            <p:cNvPr id="10" name="TextBox 9"/>
            <p:cNvSpPr txBox="1"/>
            <p:nvPr/>
          </p:nvSpPr>
          <p:spPr>
            <a:xfrm>
              <a:off x="2515943" y="3743290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라즈베리파이</a:t>
              </a:r>
              <a:r>
                <a:rPr lang="en-US" altLang="ko-KR" b="1" dirty="0"/>
                <a:t>3</a:t>
              </a:r>
            </a:p>
            <a:p>
              <a:r>
                <a:rPr lang="ko-KR" altLang="en-US" b="1" dirty="0"/>
                <a:t>모델 </a:t>
              </a:r>
              <a:r>
                <a:rPr lang="en-US" altLang="ko-KR" b="1" dirty="0"/>
                <a:t>B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094" y="1714405"/>
              <a:ext cx="2362200" cy="193357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49574" y="1704958"/>
            <a:ext cx="1359677" cy="951020"/>
            <a:chOff x="3336610" y="4082619"/>
            <a:chExt cx="1420582" cy="132890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337" y="4082619"/>
              <a:ext cx="1271129" cy="9607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36610" y="504219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카메라 모듈</a:t>
              </a:r>
              <a:endParaRPr lang="en-US" altLang="ko-KR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70555" y="4624505"/>
            <a:ext cx="3877057" cy="2117381"/>
            <a:chOff x="1911280" y="4413806"/>
            <a:chExt cx="3877057" cy="2117381"/>
          </a:xfrm>
        </p:grpSpPr>
        <p:pic>
          <p:nvPicPr>
            <p:cNvPr id="1026" name="Picture 2" descr="밀레시스텍 MI-2300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80" y="4413806"/>
              <a:ext cx="2117381" cy="211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47450" y="5537104"/>
              <a:ext cx="1540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밀레시스텍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MI-2300</a:t>
              </a:r>
            </a:p>
            <a:p>
              <a:r>
                <a:rPr lang="ko-KR" altLang="en-US" b="1" dirty="0" err="1"/>
                <a:t>도어락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7683" y="2921676"/>
            <a:ext cx="1651414" cy="1314105"/>
            <a:chOff x="4406725" y="3452462"/>
            <a:chExt cx="1651414" cy="131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4116" y="3452462"/>
              <a:ext cx="1216632" cy="94477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406725" y="4397235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지문인식 센서</a:t>
              </a:r>
              <a:endParaRPr lang="en-US" altLang="ko-KR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9712" y="2297252"/>
            <a:ext cx="1226250" cy="1686878"/>
            <a:chOff x="449111" y="2703108"/>
            <a:chExt cx="1226250" cy="16868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9111" y="2703108"/>
              <a:ext cx="1226250" cy="122223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71369" y="4020654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NFC </a:t>
              </a:r>
              <a:r>
                <a:rPr lang="ko-KR" altLang="en-US" b="1" dirty="0"/>
                <a:t>모듈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9437199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질문 </a:t>
            </a:r>
            <a:r>
              <a:rPr lang="en-US" altLang="ko-KR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: </a:t>
            </a:r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출입 데이터 관리 시스템임을 인식할 것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684" y="470758"/>
            <a:ext cx="2230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수정사항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답변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3117443"/>
            <a:ext cx="822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하나의 서버에 연결하여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개방시마다 매번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카메라를 통해 촬영한 </a:t>
            </a:r>
            <a:r>
              <a:rPr lang="ko-KR" altLang="en-US" sz="2400" b="1" dirty="0">
                <a:highlight>
                  <a:srgbClr val="DECE9A"/>
                </a:highlight>
              </a:rPr>
              <a:t>영상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출입한 사람의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나이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연 장소의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 시간</a:t>
            </a:r>
            <a:r>
              <a:rPr lang="ko-KR" altLang="en-US" sz="2400" dirty="0"/>
              <a:t> 등을 저장합니다</a:t>
            </a:r>
            <a:r>
              <a:rPr lang="en-US" altLang="ko-KR" sz="24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기본적으로 우리 시스템의 타겟은 회사의 중요한 정보를 관리하는 건물입니다</a:t>
            </a:r>
            <a:r>
              <a:rPr lang="en-US" altLang="ko-KR" sz="24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0070" y="4770506"/>
            <a:ext cx="822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이러한 </a:t>
            </a:r>
            <a:r>
              <a:rPr lang="ko-KR" altLang="en-US" sz="2400" b="1" dirty="0">
                <a:highlight>
                  <a:srgbClr val="DECE9A"/>
                </a:highlight>
              </a:rPr>
              <a:t>출입 데이터</a:t>
            </a:r>
            <a:r>
              <a:rPr lang="ko-KR" altLang="en-US" sz="2400" dirty="0"/>
              <a:t>는 현재 회사의 어떤 사람이 어떠한 패턴으로 어떠한 곳에 접근하고 있는지를 알 수 있게 하여 사고 발생 시 </a:t>
            </a:r>
            <a:r>
              <a:rPr lang="ko-KR" altLang="en-US" sz="2400" b="1" dirty="0">
                <a:highlight>
                  <a:srgbClr val="DECE9A"/>
                </a:highlight>
              </a:rPr>
              <a:t>용의자를 검거할 수 있게 도와줄 뿐 </a:t>
            </a:r>
            <a:r>
              <a:rPr lang="ko-KR" altLang="en-US" sz="2400" dirty="0"/>
              <a:t>아니라 실시간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영상을 통해 </a:t>
            </a:r>
            <a:r>
              <a:rPr lang="ko-KR" altLang="en-US" sz="2400" b="1" dirty="0">
                <a:highlight>
                  <a:srgbClr val="DECE9A"/>
                </a:highlight>
              </a:rPr>
              <a:t>피해가 의심되는 상황</a:t>
            </a:r>
            <a:r>
              <a:rPr lang="ko-KR" altLang="en-US" sz="2400" dirty="0"/>
              <a:t>에 대해 즉각 대처할 수 있도록 도와줍니다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4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 및 개발 방법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개발 방법</a:t>
            </a:r>
            <a:endParaRPr lang="en-US" altLang="ko-KR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11549" y="2138556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스마트 </a:t>
            </a:r>
            <a:r>
              <a:rPr lang="ko-KR" altLang="en-US" sz="2400" dirty="0" err="1"/>
              <a:t>도어락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기성제품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릴레이 모듈을 사용하여 </a:t>
            </a:r>
            <a:r>
              <a:rPr lang="ko-KR" altLang="en-US" sz="2400" dirty="0" err="1"/>
              <a:t>라즈베리파이와</a:t>
            </a:r>
            <a:r>
              <a:rPr lang="ko-KR" altLang="en-US" sz="2400" dirty="0"/>
              <a:t> 연동하고</a:t>
            </a:r>
            <a:r>
              <a:rPr lang="en-US" altLang="ko-KR" sz="2400" dirty="0"/>
              <a:t>, NFC</a:t>
            </a:r>
            <a:r>
              <a:rPr lang="ko-KR" altLang="en-US" sz="2400" dirty="0"/>
              <a:t>와 카메라</a:t>
            </a:r>
            <a:r>
              <a:rPr lang="en-US" altLang="ko-KR" sz="2400" dirty="0"/>
              <a:t>, </a:t>
            </a:r>
            <a:r>
              <a:rPr lang="ko-KR" altLang="en-US" sz="2400" dirty="0"/>
              <a:t>지문 인식 센서를 부착하여 제작</a:t>
            </a:r>
            <a:endParaRPr lang="en-US" altLang="ko-KR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27657" y="3661754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웹 서버 </a:t>
            </a:r>
            <a:r>
              <a:rPr lang="en-US" altLang="ko-KR" sz="2400" dirty="0"/>
              <a:t>and </a:t>
            </a:r>
            <a:r>
              <a:rPr lang="ko-KR" altLang="en-US" sz="2400" dirty="0"/>
              <a:t>웹사이트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자바로</a:t>
            </a:r>
            <a:r>
              <a:rPr lang="en-US" altLang="ko-KR" sz="2400" dirty="0"/>
              <a:t> </a:t>
            </a:r>
            <a:r>
              <a:rPr lang="ko-KR" altLang="en-US" sz="2400" dirty="0"/>
              <a:t>관리자용 웹사이트를 구축하고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MySql</a:t>
            </a:r>
            <a:r>
              <a:rPr lang="ko-KR" altLang="en-US" sz="2400" dirty="0"/>
              <a:t>로 데이터베이스를 구성하여 연동한다</a:t>
            </a:r>
            <a:r>
              <a:rPr lang="en-US" altLang="ko-KR" sz="24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개발 툴은 </a:t>
            </a:r>
            <a:r>
              <a:rPr lang="ko-KR" altLang="en-US" sz="2400" dirty="0" err="1"/>
              <a:t>톰캣과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이클립스를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657" y="5341258"/>
            <a:ext cx="86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어플리케이션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안드로이드</a:t>
            </a:r>
            <a:r>
              <a:rPr lang="ko-KR" altLang="en-US" sz="2400" dirty="0"/>
              <a:t> 스튜디오를 사용하여 개발한다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76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 및 개발 방법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9605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졸업작품 </a:t>
            </a:r>
            <a:r>
              <a:rPr lang="en-US" altLang="ko-KR" sz="3200" dirty="0"/>
              <a:t>GitHub </a:t>
            </a:r>
            <a:r>
              <a:rPr lang="ko-KR" altLang="en-US" sz="3200" dirty="0"/>
              <a:t>주소</a:t>
            </a:r>
            <a:endParaRPr lang="en-US" altLang="ko-KR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000" dirty="0">
                <a:hlinkClick r:id="rId5"/>
              </a:rPr>
              <a:t>https://github.com/hrnoh/graduate_proj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68748" y="2592904"/>
            <a:ext cx="96051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3200" dirty="0" err="1"/>
              <a:t>팀원별</a:t>
            </a:r>
            <a:r>
              <a:rPr lang="ko-KR" altLang="en-US" sz="3200" dirty="0"/>
              <a:t> </a:t>
            </a:r>
            <a:r>
              <a:rPr lang="en-US" altLang="ko-KR" sz="3200" dirty="0"/>
              <a:t>GitHub 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000" dirty="0"/>
              <a:t>팀장</a:t>
            </a:r>
            <a:r>
              <a:rPr lang="en-US" altLang="ko-KR" sz="2000" dirty="0"/>
              <a:t>: </a:t>
            </a:r>
            <a:r>
              <a:rPr lang="ko-KR" altLang="en-US" sz="2000" dirty="0"/>
              <a:t>노형래</a:t>
            </a:r>
            <a:endParaRPr lang="en-US" altLang="ko-KR" sz="2000" dirty="0"/>
          </a:p>
          <a:p>
            <a:pPr lvl="2"/>
            <a:r>
              <a:rPr lang="en-US" altLang="ko-KR" sz="2000" dirty="0"/>
              <a:t>   ID: </a:t>
            </a:r>
            <a:r>
              <a:rPr lang="en-US" altLang="ko-KR" sz="2000" dirty="0" err="1"/>
              <a:t>hrnoh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  </a:t>
            </a:r>
            <a:r>
              <a:rPr lang="ko-KR" altLang="en-US" sz="2000" dirty="0"/>
              <a:t>팀원</a:t>
            </a:r>
            <a:r>
              <a:rPr lang="en-US" altLang="ko-KR" sz="2000" dirty="0"/>
              <a:t>: </a:t>
            </a:r>
            <a:r>
              <a:rPr lang="ko-KR" altLang="en-US" sz="2000" dirty="0"/>
              <a:t>김동겸</a:t>
            </a:r>
            <a:endParaRPr lang="en-US" altLang="ko-KR" sz="2000" dirty="0"/>
          </a:p>
          <a:p>
            <a:pPr lvl="2"/>
            <a:r>
              <a:rPr lang="en-US" altLang="ko-KR" sz="2000" dirty="0"/>
              <a:t>   ID: </a:t>
            </a:r>
            <a:r>
              <a:rPr lang="en-US" altLang="ko-KR" sz="2000" dirty="0" err="1"/>
              <a:t>Donggyeom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208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40" name="액자 39"/>
          <p:cNvSpPr/>
          <p:nvPr/>
        </p:nvSpPr>
        <p:spPr>
          <a:xfrm>
            <a:off x="1285751" y="5497918"/>
            <a:ext cx="10005610" cy="539344"/>
          </a:xfrm>
          <a:prstGeom prst="frame">
            <a:avLst>
              <a:gd name="adj1" fmla="val 25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평행 사변형 16"/>
          <p:cNvSpPr/>
          <p:nvPr/>
        </p:nvSpPr>
        <p:spPr>
          <a:xfrm>
            <a:off x="1412090" y="3092297"/>
            <a:ext cx="9989634" cy="2791014"/>
          </a:xfrm>
          <a:prstGeom prst="parallelogram">
            <a:avLst>
              <a:gd name="adj" fmla="val 63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8598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데모 환경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데몬 서버와 웹 서버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IoT</a:t>
            </a:r>
            <a:r>
              <a:rPr lang="en-US" altLang="ko-KR" sz="2000" dirty="0"/>
              <a:t>_</a:t>
            </a:r>
            <a:r>
              <a:rPr lang="ko-KR" altLang="en-US" sz="2000" dirty="0"/>
              <a:t>스마트 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개를 보안레벨 </a:t>
            </a:r>
            <a:r>
              <a:rPr lang="en-US" altLang="ko-KR" sz="2000" dirty="0"/>
              <a:t>1,</a:t>
            </a:r>
            <a:r>
              <a:rPr lang="ko-KR" altLang="en-US" sz="2000" dirty="0"/>
              <a:t> </a:t>
            </a:r>
            <a:r>
              <a:rPr lang="en-US" altLang="ko-KR" sz="2000" dirty="0"/>
              <a:t>2, 3 </a:t>
            </a:r>
            <a:r>
              <a:rPr lang="ko-KR" altLang="en-US" sz="2000" dirty="0"/>
              <a:t>으로 설정하여 시스템을 구성한다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서버는 노트북에서 </a:t>
            </a:r>
            <a:r>
              <a:rPr lang="ko-KR" altLang="en-US" sz="2000" dirty="0" err="1"/>
              <a:t>리눅스로</a:t>
            </a:r>
            <a:r>
              <a:rPr lang="ko-KR" altLang="en-US" sz="2000" dirty="0"/>
              <a:t> 동작한다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695238" y="4154544"/>
            <a:ext cx="1137061" cy="917118"/>
            <a:chOff x="5428745" y="2369586"/>
            <a:chExt cx="3224633" cy="377197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6211" y="4125611"/>
            <a:ext cx="982117" cy="104325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941073" y="4149228"/>
            <a:ext cx="1137061" cy="917118"/>
            <a:chOff x="5428745" y="2369586"/>
            <a:chExt cx="3224633" cy="37719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2046" y="4120295"/>
            <a:ext cx="982117" cy="1043254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9288259" y="4187583"/>
            <a:ext cx="1137061" cy="917118"/>
            <a:chOff x="5428745" y="2369586"/>
            <a:chExt cx="3224633" cy="377197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9232" y="4158650"/>
            <a:ext cx="982117" cy="10432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8136" y="3353876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1</a:t>
            </a:r>
            <a:endParaRPr lang="ko-KR" alt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22046" y="3358325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2</a:t>
            </a:r>
            <a:endParaRPr lang="ko-KR" alt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465193" y="3362494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3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297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5165" y="1840484"/>
            <a:ext cx="8598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데모 시나리오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앞서 제시했던 기본 시나리오대로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 케이스를 구성한다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카드 권한 레벨 </a:t>
            </a:r>
            <a:r>
              <a:rPr lang="en-US" altLang="ko-KR" sz="2000" dirty="0"/>
              <a:t>1</a:t>
            </a:r>
            <a:r>
              <a:rPr lang="ko-KR" altLang="en-US" sz="2000" dirty="0"/>
              <a:t>단계</a:t>
            </a:r>
            <a:r>
              <a:rPr lang="en-US" altLang="ko-KR" sz="2000" dirty="0"/>
              <a:t>, 2</a:t>
            </a:r>
            <a:r>
              <a:rPr lang="ko-KR" altLang="en-US" sz="2000" dirty="0"/>
              <a:t>단계</a:t>
            </a:r>
            <a:r>
              <a:rPr lang="en-US" altLang="ko-KR" sz="2000" dirty="0"/>
              <a:t>, 3</a:t>
            </a:r>
            <a:r>
              <a:rPr lang="ko-KR" altLang="en-US" sz="2000" dirty="0"/>
              <a:t>단계로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각 테스트한다</a:t>
            </a:r>
            <a:r>
              <a:rPr lang="en-US" altLang="ko-KR" sz="2000" dirty="0"/>
              <a:t>.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03102" y="3489012"/>
            <a:ext cx="6976856" cy="3079620"/>
            <a:chOff x="2586299" y="2252642"/>
            <a:chExt cx="6868785" cy="460535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248752" y="2338053"/>
              <a:ext cx="0" cy="42428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60157" y="2338053"/>
              <a:ext cx="0" cy="42428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6"/>
            <p:cNvSpPr/>
            <p:nvPr/>
          </p:nvSpPr>
          <p:spPr>
            <a:xfrm>
              <a:off x="2594880" y="2252642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7"/>
            <p:cNvSpPr/>
            <p:nvPr/>
          </p:nvSpPr>
          <p:spPr>
            <a:xfrm>
              <a:off x="4982144" y="2252643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8"/>
            <p:cNvSpPr/>
            <p:nvPr/>
          </p:nvSpPr>
          <p:spPr>
            <a:xfrm>
              <a:off x="7689448" y="2252642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9"/>
            <p:cNvSpPr/>
            <p:nvPr/>
          </p:nvSpPr>
          <p:spPr>
            <a:xfrm>
              <a:off x="2594880" y="3045104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사각형: 둥근 모서리 31"/>
            <p:cNvSpPr/>
            <p:nvPr/>
          </p:nvSpPr>
          <p:spPr>
            <a:xfrm>
              <a:off x="7318776" y="3011745"/>
              <a:ext cx="1830437" cy="371411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1" name="사각형: 둥근 모서리 34"/>
            <p:cNvSpPr/>
            <p:nvPr/>
          </p:nvSpPr>
          <p:spPr>
            <a:xfrm>
              <a:off x="4967579" y="3037136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35"/>
            <p:cNvSpPr/>
            <p:nvPr/>
          </p:nvSpPr>
          <p:spPr>
            <a:xfrm>
              <a:off x="2586299" y="4499850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6"/>
            <p:cNvSpPr/>
            <p:nvPr/>
          </p:nvSpPr>
          <p:spPr>
            <a:xfrm>
              <a:off x="4670398" y="4506425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7"/>
            <p:cNvSpPr/>
            <p:nvPr/>
          </p:nvSpPr>
          <p:spPr>
            <a:xfrm>
              <a:off x="4667887" y="5140829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8"/>
            <p:cNvSpPr/>
            <p:nvPr/>
          </p:nvSpPr>
          <p:spPr>
            <a:xfrm>
              <a:off x="7059852" y="5135909"/>
              <a:ext cx="2395232" cy="343064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승인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9"/>
            <p:cNvSpPr/>
            <p:nvPr/>
          </p:nvSpPr>
          <p:spPr>
            <a:xfrm>
              <a:off x="4667887" y="5756519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40"/>
            <p:cNvSpPr/>
            <p:nvPr/>
          </p:nvSpPr>
          <p:spPr>
            <a:xfrm>
              <a:off x="4667887" y="6371850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3732182" y="3206215"/>
              <a:ext cx="1235397" cy="79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cxnSpLocks/>
              <a:stCxn id="31" idx="3"/>
              <a:endCxn id="30" idx="1"/>
            </p:cNvCxnSpPr>
            <p:nvPr/>
          </p:nvCxnSpPr>
          <p:spPr>
            <a:xfrm flipV="1">
              <a:off x="6104881" y="3197451"/>
              <a:ext cx="1213895" cy="8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3723601" y="4668929"/>
              <a:ext cx="946797" cy="65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6452804" y="4675451"/>
              <a:ext cx="873589" cy="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3723601" y="4668929"/>
              <a:ext cx="944286" cy="6409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723601" y="4668929"/>
              <a:ext cx="944286" cy="12566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  <a:stCxn id="32" idx="3"/>
              <a:endCxn id="38" idx="1"/>
            </p:cNvCxnSpPr>
            <p:nvPr/>
          </p:nvCxnSpPr>
          <p:spPr>
            <a:xfrm>
              <a:off x="3723601" y="4668929"/>
              <a:ext cx="944286" cy="1872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6450293" y="5307441"/>
              <a:ext cx="609559" cy="24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곱하기 기호 66"/>
            <p:cNvSpPr/>
            <p:nvPr/>
          </p:nvSpPr>
          <p:spPr>
            <a:xfrm>
              <a:off x="6610798" y="5600698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>
              <a:cxnSpLocks/>
              <a:stCxn id="37" idx="3"/>
            </p:cNvCxnSpPr>
            <p:nvPr/>
          </p:nvCxnSpPr>
          <p:spPr>
            <a:xfrm>
              <a:off x="6450293" y="5925599"/>
              <a:ext cx="304779" cy="7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cxnSpLocks/>
              <a:stCxn id="38" idx="3"/>
            </p:cNvCxnSpPr>
            <p:nvPr/>
          </p:nvCxnSpPr>
          <p:spPr>
            <a:xfrm flipV="1">
              <a:off x="6450293" y="6539120"/>
              <a:ext cx="304779" cy="1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cxnSpLocks/>
              <a:stCxn id="29" idx="3"/>
              <a:endCxn id="51" idx="1"/>
            </p:cNvCxnSpPr>
            <p:nvPr/>
          </p:nvCxnSpPr>
          <p:spPr>
            <a:xfrm>
              <a:off x="3732182" y="3214183"/>
              <a:ext cx="941765" cy="5126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사각형: 둥근 모서리 85"/>
            <p:cNvSpPr/>
            <p:nvPr/>
          </p:nvSpPr>
          <p:spPr>
            <a:xfrm>
              <a:off x="4673947" y="3557708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87"/>
            <p:cNvSpPr/>
            <p:nvPr/>
          </p:nvSpPr>
          <p:spPr>
            <a:xfrm>
              <a:off x="4672538" y="4031578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cxnSpLocks/>
              <a:stCxn id="29" idx="3"/>
              <a:endCxn id="52" idx="1"/>
            </p:cNvCxnSpPr>
            <p:nvPr/>
          </p:nvCxnSpPr>
          <p:spPr>
            <a:xfrm>
              <a:off x="3732182" y="3214183"/>
              <a:ext cx="940356" cy="986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91"/>
            <p:cNvSpPr/>
            <p:nvPr/>
          </p:nvSpPr>
          <p:spPr>
            <a:xfrm>
              <a:off x="7051902" y="3554738"/>
              <a:ext cx="2395232" cy="343064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승인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92"/>
            <p:cNvSpPr/>
            <p:nvPr/>
          </p:nvSpPr>
          <p:spPr>
            <a:xfrm>
              <a:off x="7326393" y="4489745"/>
              <a:ext cx="1830437" cy="371411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6" name="곱하기 기호 99"/>
            <p:cNvSpPr/>
            <p:nvPr/>
          </p:nvSpPr>
          <p:spPr>
            <a:xfrm>
              <a:off x="6607315" y="6207888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곱하기 기호 102"/>
            <p:cNvSpPr/>
            <p:nvPr/>
          </p:nvSpPr>
          <p:spPr>
            <a:xfrm>
              <a:off x="6609303" y="3870407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cxnSpLocks/>
              <a:stCxn id="51" idx="3"/>
              <a:endCxn id="54" idx="1"/>
            </p:cNvCxnSpPr>
            <p:nvPr/>
          </p:nvCxnSpPr>
          <p:spPr>
            <a:xfrm flipV="1">
              <a:off x="6456353" y="3726270"/>
              <a:ext cx="595549" cy="5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cxnSpLocks/>
              <a:stCxn id="52" idx="3"/>
            </p:cNvCxnSpPr>
            <p:nvPr/>
          </p:nvCxnSpPr>
          <p:spPr>
            <a:xfrm flipV="1">
              <a:off x="6454944" y="4196502"/>
              <a:ext cx="362068" cy="4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3447414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1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5165" y="1840484"/>
            <a:ext cx="85984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데모 시나리오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도어락</a:t>
            </a:r>
            <a:r>
              <a:rPr lang="ko-KR" altLang="en-US" sz="2000" dirty="0"/>
              <a:t> 버튼을 통한 관리자 호출 기능은 </a:t>
            </a:r>
            <a:r>
              <a:rPr lang="ko-KR" altLang="en-US" sz="2000" dirty="0" err="1"/>
              <a:t>도어락과</a:t>
            </a:r>
            <a:r>
              <a:rPr lang="ko-KR" altLang="en-US" sz="2000" dirty="0"/>
              <a:t> 연결된 버튼을 누르면 어플리케이션에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카메라를 스트리밍하여 데모한다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어플리케이션을 이용한 원격 개방 기능은 </a:t>
            </a:r>
            <a:r>
              <a:rPr lang="en-US" altLang="ko-KR" sz="2000" dirty="0"/>
              <a:t>Samsung </a:t>
            </a:r>
            <a:r>
              <a:rPr lang="en-US" altLang="ko-KR" sz="2000" dirty="0" err="1"/>
              <a:t>Galuxy</a:t>
            </a:r>
            <a:r>
              <a:rPr lang="en-US" altLang="ko-KR" sz="2000" dirty="0"/>
              <a:t> S7</a:t>
            </a:r>
            <a:r>
              <a:rPr lang="ko-KR" altLang="en-US" sz="2000" dirty="0"/>
              <a:t>을 통해 데모한다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일반적인 인증 기능은 </a:t>
            </a:r>
            <a:r>
              <a:rPr lang="en-US" altLang="ko-KR" sz="2000" dirty="0"/>
              <a:t>Level1, Level2, Level3</a:t>
            </a:r>
            <a:r>
              <a:rPr lang="ko-KR" altLang="en-US" sz="2000" dirty="0"/>
              <a:t>로 각각 설정 된 </a:t>
            </a:r>
            <a:r>
              <a:rPr lang="en-US" altLang="ko-KR" sz="2000" dirty="0"/>
              <a:t>NFC</a:t>
            </a:r>
            <a:r>
              <a:rPr lang="ko-KR" altLang="en-US" sz="2000" dirty="0"/>
              <a:t>카드를 </a:t>
            </a:r>
            <a:r>
              <a:rPr lang="ko-KR" altLang="en-US" sz="2000" dirty="0" err="1"/>
              <a:t>라즈베리파이와</a:t>
            </a:r>
            <a:r>
              <a:rPr lang="ko-KR" altLang="en-US" sz="2000" dirty="0"/>
              <a:t> 연결 된 </a:t>
            </a:r>
            <a:r>
              <a:rPr lang="en-US" altLang="ko-KR" sz="2000" dirty="0"/>
              <a:t>NFC </a:t>
            </a:r>
            <a:r>
              <a:rPr lang="ko-KR" altLang="en-US" sz="2000" dirty="0"/>
              <a:t>모듈에 접촉하여 인증을 수행하고 웹에 뜨는 수행 결과 로그 정보를 보여줌으로써 데모한다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999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8168"/>
              </p:ext>
            </p:extLst>
          </p:nvPr>
        </p:nvGraphicFramePr>
        <p:xfrm>
          <a:off x="2313250" y="1631434"/>
          <a:ext cx="9108459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/>
                        <a:t>관련 논문 조사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스마트 </a:t>
                      </a:r>
                      <a:r>
                        <a:rPr lang="ko-KR" altLang="en-US" baseline="0" dirty="0" err="1"/>
                        <a:t>도어락</a:t>
                      </a:r>
                      <a:r>
                        <a:rPr lang="ko-KR" altLang="en-US" baseline="0" dirty="0"/>
                        <a:t> 관련 기술 조사</a:t>
                      </a:r>
                      <a:endParaRPr lang="en-US" altLang="ko-K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/>
                        <a:t>관련 논문 조사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모듈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어플리케이션 설계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/>
                        <a:t>센싱</a:t>
                      </a:r>
                      <a:r>
                        <a:rPr lang="ko-KR" altLang="en-US" baseline="0" dirty="0"/>
                        <a:t> 모듈 설계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 err="1"/>
                        <a:t>라즈베리파이측</a:t>
                      </a:r>
                      <a:r>
                        <a:rPr lang="ko-KR" altLang="en-US" baseline="0" dirty="0"/>
                        <a:t> 통신 모듈 설계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하드웨어 제작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분석 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/>
                        <a:t>실제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 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어플리케이션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라즈베리파이측</a:t>
                      </a:r>
                      <a:r>
                        <a:rPr lang="ko-KR" altLang="en-US" dirty="0"/>
                        <a:t> 모듈 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                    </a:t>
                      </a:r>
                      <a:r>
                        <a:rPr lang="ko-KR" altLang="en-US" sz="1400" dirty="0"/>
                        <a:t>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추진사항</a:t>
                      </a:r>
                      <a:r>
                        <a:rPr lang="en-US" altLang="ko-KR" sz="1400" baseline="0" dirty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제안서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시나리오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모듈 구현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단위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수정사항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최적화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최종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74755" y="2111431"/>
            <a:ext cx="5907174" cy="4350087"/>
            <a:chOff x="4074755" y="2111431"/>
            <a:chExt cx="5907174" cy="4350087"/>
          </a:xfrm>
        </p:grpSpPr>
        <p:grpSp>
          <p:nvGrpSpPr>
            <p:cNvPr id="3" name="그룹 2"/>
            <p:cNvGrpSpPr/>
            <p:nvPr/>
          </p:nvGrpSpPr>
          <p:grpSpPr>
            <a:xfrm>
              <a:off x="4074755" y="2111431"/>
              <a:ext cx="5907174" cy="4350087"/>
              <a:chOff x="4074755" y="2111431"/>
              <a:chExt cx="5907174" cy="435008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74755" y="2111431"/>
                <a:ext cx="1449446" cy="206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02818" y="2715157"/>
                <a:ext cx="729115" cy="2191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31933" y="3284325"/>
                <a:ext cx="743434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03650" y="3903225"/>
                <a:ext cx="2595468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912" y="1840484"/>
            <a:ext cx="89188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웹 기반 사용자 정보 암호화 알고리즘 설계 및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정보 </a:t>
            </a:r>
            <a:r>
              <a:rPr lang="ko-KR" altLang="en-US" b="1" dirty="0" err="1"/>
              <a:t>과학회</a:t>
            </a:r>
            <a:r>
              <a:rPr lang="ko-KR" altLang="en-US" b="1" dirty="0"/>
              <a:t> 학술 발표 논문집</a:t>
            </a:r>
            <a:r>
              <a:rPr lang="en-US" altLang="ko-KR" b="1" dirty="0"/>
              <a:t>(2003. 10)</a:t>
            </a:r>
          </a:p>
          <a:p>
            <a:endParaRPr lang="en-US" altLang="ko-KR" b="1" dirty="0"/>
          </a:p>
          <a:p>
            <a:r>
              <a:rPr lang="en-US" altLang="ko-KR" sz="2400" b="1" dirty="0" err="1"/>
              <a:t>IoT</a:t>
            </a:r>
            <a:r>
              <a:rPr lang="ko-KR" altLang="en-US" sz="2400" b="1" dirty="0"/>
              <a:t>를 이용한 스마트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인터넷 정보 학회 춘계 학술 발표대회 논문집</a:t>
            </a:r>
            <a:r>
              <a:rPr lang="en-US" altLang="ko-KR" b="1" dirty="0"/>
              <a:t>(2015. 5)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음성인식 디지털 </a:t>
            </a:r>
            <a:r>
              <a:rPr lang="ko-KR" altLang="en-US" sz="2400" b="1" dirty="0" err="1"/>
              <a:t>도어락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한국컴퓨터정보학회 학술발표논문집</a:t>
            </a:r>
            <a:r>
              <a:rPr lang="en-US" altLang="ko-KR" b="1" dirty="0"/>
              <a:t>(2012. 7)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2400" b="1" dirty="0" err="1"/>
              <a:t>거리별</a:t>
            </a:r>
            <a:r>
              <a:rPr lang="ko-KR" altLang="en-US" sz="2400" b="1" dirty="0"/>
              <a:t> 얼굴영상 자동 생성 방법을 이용한</a:t>
            </a:r>
            <a:r>
              <a:rPr lang="en-US" altLang="ko-KR" sz="2400" b="1" dirty="0"/>
              <a:t> </a:t>
            </a:r>
            <a:r>
              <a:rPr lang="ko-KR" altLang="en-US" sz="2400" b="1"/>
              <a:t>원거리 얼굴인식    시스템</a:t>
            </a:r>
            <a:endParaRPr lang="en-US" altLang="ko-KR" sz="24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2014</a:t>
            </a:r>
            <a:r>
              <a:rPr lang="ko-KR" altLang="en-US" b="1">
                <a:solidFill>
                  <a:prstClr val="black"/>
                </a:solidFill>
              </a:rPr>
              <a:t>년 </a:t>
            </a:r>
            <a:r>
              <a:rPr lang="en-US" altLang="ko-KR" b="1" dirty="0">
                <a:solidFill>
                  <a:prstClr val="black"/>
                </a:solidFill>
              </a:rPr>
              <a:t>11</a:t>
            </a:r>
            <a:r>
              <a:rPr lang="ko-KR" altLang="en-US" b="1">
                <a:solidFill>
                  <a:prstClr val="black"/>
                </a:solidFill>
              </a:rPr>
              <a:t>월 전자공학회 논문지 제 </a:t>
            </a:r>
            <a:r>
              <a:rPr lang="en-US" altLang="ko-KR" b="1" dirty="0">
                <a:solidFill>
                  <a:prstClr val="black"/>
                </a:solidFill>
              </a:rPr>
              <a:t>51</a:t>
            </a:r>
            <a:r>
              <a:rPr lang="ko-KR" altLang="en-US" b="1">
                <a:solidFill>
                  <a:prstClr val="black"/>
                </a:solidFill>
              </a:rPr>
              <a:t>권 제 </a:t>
            </a:r>
            <a:r>
              <a:rPr lang="en-US" altLang="ko-KR" b="1" dirty="0">
                <a:solidFill>
                  <a:prstClr val="black"/>
                </a:solidFill>
              </a:rPr>
              <a:t>11 </a:t>
            </a:r>
            <a:r>
              <a:rPr lang="ko-KR" altLang="en-US" b="1">
                <a:solidFill>
                  <a:prstClr val="black"/>
                </a:solidFill>
              </a:rPr>
              <a:t>호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/>
              <a:t>NFC</a:t>
            </a:r>
            <a:r>
              <a:rPr lang="ko-KR" altLang="en-US" sz="2400" b="1"/>
              <a:t>를 활용한 능동형 인증 방법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prstClr val="black"/>
                </a:solidFill>
              </a:rPr>
              <a:t>한국통신학회논문지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'12-02 Vol.37C No.02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77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라즈베리파이 쿡북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33" y="1621614"/>
            <a:ext cx="1530942" cy="19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455" y="2199705"/>
            <a:ext cx="4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 Cookbook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r>
              <a:rPr lang="en-US" altLang="ko-KR" dirty="0"/>
              <a:t>GPIO</a:t>
            </a:r>
            <a:r>
              <a:rPr lang="ko-KR" altLang="en-US" dirty="0"/>
              <a:t>와 쉘 스크립트 학습</a:t>
            </a:r>
          </a:p>
        </p:txBody>
      </p:sp>
      <p:pic>
        <p:nvPicPr>
          <p:cNvPr id="2052" name="Picture 4" descr="자바 웹 프로그래밍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92" y="3787318"/>
            <a:ext cx="1469341" cy="18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64455" y="4382492"/>
            <a:ext cx="634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프로젝트로 배우는 자바 웹 프로그래밍</a:t>
            </a:r>
            <a:endParaRPr lang="en-US" altLang="ko-KR" b="1" dirty="0"/>
          </a:p>
          <a:p>
            <a:r>
              <a:rPr lang="en-US" altLang="ko-KR" dirty="0"/>
              <a:t>- JSP</a:t>
            </a:r>
            <a:r>
              <a:rPr lang="ko-KR" altLang="en-US" dirty="0"/>
              <a:t>를 이용한 서버사이드 웹 프로그래밍 학습</a:t>
            </a:r>
          </a:p>
        </p:txBody>
      </p:sp>
      <p:pic>
        <p:nvPicPr>
          <p:cNvPr id="2054" name="Picture 6" descr="real mysq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61" y="2696857"/>
            <a:ext cx="1436375" cy="1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01859" y="3307701"/>
            <a:ext cx="53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개발자와 </a:t>
            </a:r>
            <a:r>
              <a:rPr lang="en-US" altLang="ko-KR" b="1" dirty="0"/>
              <a:t>DBA</a:t>
            </a:r>
            <a:r>
              <a:rPr lang="ko-KR" altLang="en-US" b="1" dirty="0"/>
              <a:t>를 위한</a:t>
            </a:r>
            <a:r>
              <a:rPr lang="en-US" altLang="ko-KR" b="1" dirty="0"/>
              <a:t>) Real MySQL</a:t>
            </a:r>
          </a:p>
          <a:p>
            <a:r>
              <a:rPr lang="en-US" altLang="ko-KR" dirty="0"/>
              <a:t>- DB </a:t>
            </a:r>
            <a:r>
              <a:rPr lang="ko-KR" altLang="en-US" dirty="0"/>
              <a:t>설계 및 관리와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 학습</a:t>
            </a: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고려 사항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google TT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7" y="1629023"/>
            <a:ext cx="2756963" cy="27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06171" y="4924714"/>
            <a:ext cx="99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음성 녹음과 </a:t>
            </a:r>
            <a:r>
              <a:rPr lang="en-US" altLang="ko-KR" sz="2800" b="1" dirty="0"/>
              <a:t>Google TTS</a:t>
            </a:r>
            <a:r>
              <a:rPr lang="ko-KR" altLang="en-US" sz="2800" b="1" dirty="0"/>
              <a:t>를 이용한 원격 인터폰 기능</a:t>
            </a:r>
            <a:endParaRPr lang="en-US" altLang="ko-KR" sz="2800" b="1" dirty="0"/>
          </a:p>
        </p:txBody>
      </p:sp>
      <p:pic>
        <p:nvPicPr>
          <p:cNvPr id="4102" name="Picture 6" descr="google STT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5" y="14945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18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0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1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86" y="1897129"/>
            <a:ext cx="4458105" cy="41945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8507" y="429791"/>
            <a:ext cx="4157607" cy="749404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 spc="30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/>
              </a:rPr>
              <a:t>졸업 연구 개요</a:t>
            </a:r>
            <a:endParaRPr lang="ko-KR" altLang="en-US" sz="4400" b="1" spc="300">
              <a:latin typeface="Kozuka Mincho Pro B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>
              <a:gd name="adj" fmla="val 50000"/>
            </a:avLst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</a:p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71669" cy="568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  <a:defRPr lang="ko-KR" altLang="en-US"/>
            </a:pPr>
            <a:r>
              <a:rPr lang="ko-KR" altLang="en-US" sz="3200" b="1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3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등에서 보관되는 중요한 정보들의 </a:t>
            </a:r>
            <a:r>
              <a:rPr lang="ko-KR" altLang="en-US" sz="2400" b="1" dirty="0">
                <a:highlight>
                  <a:srgbClr val="DECE9A"/>
                </a:highlight>
              </a:rPr>
              <a:t>보안이 대체로 허술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4877" y="3730800"/>
            <a:ext cx="7637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b="1" dirty="0">
                <a:highlight>
                  <a:srgbClr val="DECE9A"/>
                </a:highlight>
              </a:rPr>
              <a:t>방문자가 누구인지 파악이 어렵다는 점</a:t>
            </a:r>
            <a:r>
              <a:rPr lang="ko-KR" altLang="en-US" sz="2400" dirty="0"/>
              <a:t>을 악용하여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이를 악용한 범죄도 빈번히 </a:t>
            </a:r>
            <a:r>
              <a:rPr lang="ko-KR" altLang="en-US" sz="2400" dirty="0" err="1"/>
              <a:t>일어남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rgbClr val="F4B183"/>
                </a:solidFill>
              </a:rPr>
              <a:t>Q&amp;A</a:t>
            </a:r>
            <a:endParaRPr lang="ko-KR" altLang="en-US" sz="13000" b="1" dirty="0">
              <a:solidFill>
                <a:srgbClr val="F4B18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4B183"/>
                </a:solidFill>
              </a:rPr>
              <a:t>THANK YOU!</a:t>
            </a:r>
            <a:endParaRPr lang="ko-KR" altLang="en-US" sz="5400" b="1" dirty="0">
              <a:solidFill>
                <a:srgbClr val="F4B18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내에 존재하는 </a:t>
            </a:r>
            <a:r>
              <a:rPr lang="ko-KR" altLang="en-US" sz="2400" b="1" dirty="0">
                <a:highlight>
                  <a:srgbClr val="DECE9A"/>
                </a:highlight>
              </a:rPr>
              <a:t>모든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하나의 시스템으로 관리 및 제어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6257" y="4285191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71794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원격 제어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돌발 상황에 유연하게 대처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317" y="4753970"/>
            <a:ext cx="89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IoT</a:t>
            </a:r>
            <a:r>
              <a:rPr lang="ko-KR" altLang="en-US" sz="2400" dirty="0"/>
              <a:t> 기술을 적용하여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건물내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한번에 관리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예측하지 못한 상황에 유동적으로 대응</a:t>
            </a:r>
            <a:r>
              <a:rPr lang="ko-KR" altLang="en-US" sz="2400" dirty="0"/>
              <a:t>할 수 있음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4977" y="5646764"/>
            <a:ext cx="877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출입을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모니터링 함으로써</a:t>
            </a:r>
            <a:r>
              <a:rPr lang="en-US" altLang="ko-KR" sz="2400" dirty="0"/>
              <a:t> </a:t>
            </a:r>
            <a:r>
              <a:rPr lang="ko-KR" altLang="en-US" sz="2400" dirty="0"/>
              <a:t>허가 받지 않은 방문자로 인한 </a:t>
            </a:r>
            <a:r>
              <a:rPr lang="ko-KR" altLang="en-US" sz="2400" b="1" dirty="0">
                <a:highlight>
                  <a:srgbClr val="DECE9A"/>
                </a:highlight>
              </a:rPr>
              <a:t>범죄 피해를 예방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dirty="0"/>
              <a:t>피해 발생 시</a:t>
            </a:r>
            <a:r>
              <a:rPr lang="en-US" altLang="ko-KR" sz="2400" dirty="0"/>
              <a:t>, </a:t>
            </a:r>
            <a:r>
              <a:rPr lang="ko-KR" altLang="en-US" sz="2400" dirty="0"/>
              <a:t>출입 기록으로 범인을 </a:t>
            </a:r>
            <a:r>
              <a:rPr lang="ko-KR" altLang="en-US" sz="2400" dirty="0" err="1"/>
              <a:t>특정지을</a:t>
            </a:r>
            <a:r>
              <a:rPr lang="ko-KR" altLang="en-US" sz="2400" dirty="0"/>
              <a:t> 수 있음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4977" y="3740051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highlight>
                  <a:srgbClr val="DECE9A"/>
                </a:highlight>
              </a:rPr>
              <a:t>통신 데이터 암호화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해킹과 크래킹에 대한 위험 방지</a:t>
            </a:r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동영상 전송 방식의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설계 및 구현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2015</a:t>
            </a:r>
            <a:r>
              <a:rPr lang="ko-KR" altLang="en-US" dirty="0"/>
              <a:t>년 동계학술발표회 논문집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초음파 센서를 이용하여 방문자 인식 및 사용자에게 실시간으로 메시지 기능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카메라로 방문자의 모습을 확인하고</a:t>
            </a:r>
            <a:r>
              <a:rPr lang="en-US" altLang="ko-KR" dirty="0"/>
              <a:t>, </a:t>
            </a:r>
            <a:r>
              <a:rPr lang="ko-KR" altLang="en-US"/>
              <a:t>녹화한 영상을 서버에 저장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451139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다수의 </a:t>
            </a:r>
            <a:r>
              <a:rPr lang="ko-KR" altLang="en-US" dirty="0" err="1">
                <a:solidFill>
                  <a:srgbClr val="FF0000"/>
                </a:solidFill>
              </a:rPr>
              <a:t>도어락을</a:t>
            </a:r>
            <a:r>
              <a:rPr lang="ko-KR" altLang="en-US" dirty="0">
                <a:solidFill>
                  <a:srgbClr val="FF0000"/>
                </a:solidFill>
              </a:rPr>
              <a:t> 제어하기 위한 </a:t>
            </a:r>
            <a:r>
              <a:rPr lang="ko-KR" altLang="en-US" dirty="0" err="1">
                <a:solidFill>
                  <a:srgbClr val="FF0000"/>
                </a:solidFill>
              </a:rPr>
              <a:t>매커니즘</a:t>
            </a:r>
            <a:r>
              <a:rPr lang="ko-KR" altLang="en-US" dirty="0">
                <a:solidFill>
                  <a:srgbClr val="FF0000"/>
                </a:solidFill>
              </a:rPr>
              <a:t> 결여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8951" y="380405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어플리케이션을 이용하여</a:t>
            </a:r>
            <a:r>
              <a:rPr lang="en-US" altLang="ko-KR" dirty="0"/>
              <a:t>,</a:t>
            </a:r>
            <a:r>
              <a:rPr lang="ko-KR" altLang="en-US"/>
              <a:t> 원격으로 문 잠금을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66" y="1642791"/>
            <a:ext cx="4356355" cy="4510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556" y="1642791"/>
            <a:ext cx="6395645" cy="45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8" y="2493776"/>
            <a:ext cx="960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개방을 위해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카드</a:t>
            </a:r>
            <a:r>
              <a:rPr lang="en-US" altLang="ko-KR" sz="2400" b="1" dirty="0">
                <a:highlight>
                  <a:srgbClr val="DECE9A"/>
                </a:highlight>
              </a:rPr>
              <a:t>(</a:t>
            </a:r>
            <a:r>
              <a:rPr lang="ko-KR" altLang="en-US" sz="2400" b="1" dirty="0" err="1">
                <a:highlight>
                  <a:srgbClr val="DECE9A"/>
                </a:highlight>
              </a:rPr>
              <a:t>사원증</a:t>
            </a:r>
            <a:r>
              <a:rPr lang="en-US" altLang="ko-KR" sz="2400" b="1" dirty="0">
                <a:highlight>
                  <a:srgbClr val="DECE9A"/>
                </a:highlight>
              </a:rPr>
              <a:t>)</a:t>
            </a:r>
            <a:r>
              <a:rPr lang="ko-KR" altLang="en-US" sz="2400" dirty="0"/>
              <a:t>를 접촉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동시에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장착된 카메라가 </a:t>
            </a:r>
            <a:r>
              <a:rPr lang="ko-KR" altLang="en-US" sz="2400" b="1" dirty="0">
                <a:highlight>
                  <a:srgbClr val="DECE9A"/>
                </a:highlight>
              </a:rPr>
              <a:t>현재 상황 녹화 및 캡쳐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영상에 있는 사람의 얼굴</a:t>
            </a:r>
            <a:r>
              <a:rPr lang="ko-KR" altLang="en-US" sz="2400" dirty="0"/>
              <a:t>과 </a:t>
            </a:r>
            <a:r>
              <a:rPr lang="ko-KR" altLang="en-US" sz="2400" b="1" dirty="0">
                <a:highlight>
                  <a:srgbClr val="DECE9A"/>
                </a:highlight>
              </a:rPr>
              <a:t>카드에 등록되어 있는 사진의 얼굴이 일치하는지 비교</a:t>
            </a:r>
            <a:r>
              <a:rPr lang="ko-KR" altLang="en-US" sz="2400" dirty="0"/>
              <a:t>하여 다음 레벨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접근시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인증을 요구</a:t>
            </a:r>
            <a:r>
              <a:rPr lang="ko-KR" altLang="en-US" sz="2400" dirty="0"/>
              <a:t>할지 결정</a:t>
            </a:r>
            <a:r>
              <a:rPr lang="en-US" altLang="ko-KR" sz="2400" dirty="0"/>
              <a:t>, </a:t>
            </a:r>
            <a:r>
              <a:rPr lang="ko-KR" altLang="en-US" sz="2400" dirty="0"/>
              <a:t>이때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인증은 지문 인식 사용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6487" y="458030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기본 전제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2797" y="5130305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각 카드엔 접근 할 수 있는 </a:t>
            </a:r>
            <a:r>
              <a:rPr lang="en-US" altLang="ko-KR" sz="2400" b="1" dirty="0">
                <a:highlight>
                  <a:srgbClr val="DECE9A"/>
                </a:highlight>
              </a:rPr>
              <a:t>Level</a:t>
            </a:r>
            <a:r>
              <a:rPr lang="ko-KR" altLang="en-US" sz="2400" b="1" dirty="0">
                <a:highlight>
                  <a:srgbClr val="DECE9A"/>
                </a:highlight>
              </a:rPr>
              <a:t>의 범위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정해져있으며</a:t>
            </a:r>
            <a:r>
              <a:rPr lang="ko-KR" altLang="en-US" sz="2400" dirty="0"/>
              <a:t> 카드가 접근할 수 있는 레벨보다 </a:t>
            </a:r>
            <a:r>
              <a:rPr lang="ko-KR" altLang="en-US" sz="2400" b="1" dirty="0">
                <a:highlight>
                  <a:srgbClr val="DECE9A"/>
                </a:highlight>
              </a:rPr>
              <a:t>상위레벨의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도어락은</a:t>
            </a:r>
            <a:r>
              <a:rPr lang="ko-KR" altLang="en-US" sz="2400" b="1" dirty="0">
                <a:highlight>
                  <a:srgbClr val="DECE9A"/>
                </a:highlight>
              </a:rPr>
              <a:t> 열 수 없음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2797" y="5988087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b="1" dirty="0">
                <a:highlight>
                  <a:srgbClr val="DECE9A"/>
                </a:highlight>
              </a:rPr>
              <a:t>Level 3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dirty="0" err="1"/>
              <a:t>의</a:t>
            </a:r>
            <a:r>
              <a:rPr lang="ko-KR" altLang="en-US" sz="2400" dirty="0"/>
              <a:t> 경우 </a:t>
            </a:r>
            <a:r>
              <a:rPr lang="ko-KR" altLang="en-US" sz="2400" dirty="0" err="1"/>
              <a:t>출입시</a:t>
            </a:r>
            <a:r>
              <a:rPr lang="ko-KR" altLang="en-US" sz="2400" dirty="0"/>
              <a:t>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개방 성공 여부와 상관 없이 관리자에게 알림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885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6757068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268473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476231"/>
            <a:ext cx="56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  <a:r>
              <a:rPr lang="en-US" altLang="ko-KR" sz="2800" b="1" dirty="0"/>
              <a:t>(Lv3</a:t>
            </a:r>
            <a:r>
              <a:rPr lang="ko-KR" altLang="en-US" sz="2800" b="1" dirty="0"/>
              <a:t>카드의 경우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3597" y="2563392"/>
            <a:ext cx="4169262" cy="3589161"/>
            <a:chOff x="6697980" y="1960972"/>
            <a:chExt cx="4169262" cy="358916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4629962"/>
              <a:ext cx="627828" cy="6278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884416" y="518080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Level1 Door Lock</a:t>
              </a:r>
              <a:endParaRPr lang="ko-KR" altLang="en-US" b="1" dirty="0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6697980" y="1960972"/>
              <a:ext cx="4169262" cy="358916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2217" y="2963575"/>
            <a:ext cx="3406140" cy="2226158"/>
            <a:chOff x="7086600" y="2361155"/>
            <a:chExt cx="3406140" cy="2226158"/>
          </a:xfrm>
        </p:grpSpPr>
        <p:sp>
          <p:nvSpPr>
            <p:cNvPr id="18" name="TextBox 17"/>
            <p:cNvSpPr txBox="1"/>
            <p:nvPr/>
          </p:nvSpPr>
          <p:spPr>
            <a:xfrm>
              <a:off x="7884416" y="421798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Level2 Door Lock</a:t>
              </a:r>
              <a:endParaRPr lang="ko-KR" altLang="en-US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3682012"/>
              <a:ext cx="627828" cy="627828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7086600" y="2361155"/>
              <a:ext cx="3406140" cy="22183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41660" y="3185450"/>
            <a:ext cx="2155463" cy="1067736"/>
            <a:chOff x="7032693" y="1614408"/>
            <a:chExt cx="2155463" cy="1067736"/>
          </a:xfrm>
        </p:grpSpPr>
        <p:sp>
          <p:nvSpPr>
            <p:cNvPr id="20" name="TextBox 19"/>
            <p:cNvSpPr txBox="1"/>
            <p:nvPr/>
          </p:nvSpPr>
          <p:spPr>
            <a:xfrm>
              <a:off x="7100020" y="2312812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Level3 Door Lock</a:t>
              </a:r>
              <a:endParaRPr lang="ko-KR" altLang="en-US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361" y="1776843"/>
              <a:ext cx="627828" cy="627828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7032693" y="1614408"/>
              <a:ext cx="2155463" cy="10677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5103196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7490460" y="2179081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0197764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103196" y="2971542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9827092" y="2938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7475895" y="2963574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5094615" y="4426288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7178714" y="4432863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7176203" y="506726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9568168" y="5062347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7176203" y="568295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7176203" y="6298288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cxnSpLocks/>
            <a:stCxn id="30" idx="3"/>
            <a:endCxn id="35" idx="1"/>
          </p:cNvCxnSpPr>
          <p:nvPr/>
        </p:nvCxnSpPr>
        <p:spPr>
          <a:xfrm flipV="1">
            <a:off x="6240498" y="3133193"/>
            <a:ext cx="1235397" cy="79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3"/>
            <a:endCxn id="32" idx="1"/>
          </p:cNvCxnSpPr>
          <p:nvPr/>
        </p:nvCxnSpPr>
        <p:spPr>
          <a:xfrm flipV="1">
            <a:off x="8613197" y="3124482"/>
            <a:ext cx="1213895" cy="8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6" idx="3"/>
            <a:endCxn id="37" idx="1"/>
          </p:cNvCxnSpPr>
          <p:nvPr/>
        </p:nvCxnSpPr>
        <p:spPr>
          <a:xfrm>
            <a:off x="6231917" y="4595907"/>
            <a:ext cx="946797" cy="6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7" idx="3"/>
            <a:endCxn id="93" idx="1"/>
          </p:cNvCxnSpPr>
          <p:nvPr/>
        </p:nvCxnSpPr>
        <p:spPr>
          <a:xfrm flipV="1">
            <a:off x="8961120" y="4602482"/>
            <a:ext cx="87358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36" idx="3"/>
            <a:endCxn id="38" idx="1"/>
          </p:cNvCxnSpPr>
          <p:nvPr/>
        </p:nvCxnSpPr>
        <p:spPr>
          <a:xfrm>
            <a:off x="6231917" y="4595907"/>
            <a:ext cx="944286" cy="6409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36" idx="3"/>
            <a:endCxn id="40" idx="1"/>
          </p:cNvCxnSpPr>
          <p:nvPr/>
        </p:nvCxnSpPr>
        <p:spPr>
          <a:xfrm>
            <a:off x="6231917" y="4595907"/>
            <a:ext cx="944286" cy="12566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36" idx="3"/>
            <a:endCxn id="41" idx="1"/>
          </p:cNvCxnSpPr>
          <p:nvPr/>
        </p:nvCxnSpPr>
        <p:spPr>
          <a:xfrm>
            <a:off x="6231917" y="4595907"/>
            <a:ext cx="944286" cy="18720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38" idx="3"/>
            <a:endCxn id="39" idx="1"/>
          </p:cNvCxnSpPr>
          <p:nvPr/>
        </p:nvCxnSpPr>
        <p:spPr>
          <a:xfrm flipV="1">
            <a:off x="8958609" y="5234427"/>
            <a:ext cx="609559" cy="2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곱하기 기호 66"/>
          <p:cNvSpPr/>
          <p:nvPr/>
        </p:nvSpPr>
        <p:spPr>
          <a:xfrm>
            <a:off x="9119114" y="552713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cxnSpLocks/>
            <a:stCxn id="40" idx="3"/>
          </p:cNvCxnSpPr>
          <p:nvPr/>
        </p:nvCxnSpPr>
        <p:spPr>
          <a:xfrm>
            <a:off x="8958609" y="5852577"/>
            <a:ext cx="304779" cy="71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41" idx="3"/>
          </p:cNvCxnSpPr>
          <p:nvPr/>
        </p:nvCxnSpPr>
        <p:spPr>
          <a:xfrm flipV="1">
            <a:off x="8958609" y="6465557"/>
            <a:ext cx="304779" cy="2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cxnSpLocks/>
            <a:stCxn id="30" idx="3"/>
            <a:endCxn id="86" idx="1"/>
          </p:cNvCxnSpPr>
          <p:nvPr/>
        </p:nvCxnSpPr>
        <p:spPr>
          <a:xfrm>
            <a:off x="6240498" y="3141161"/>
            <a:ext cx="941765" cy="512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/>
          <p:cNvSpPr/>
          <p:nvPr/>
        </p:nvSpPr>
        <p:spPr>
          <a:xfrm>
            <a:off x="7182263" y="348414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/>
          <p:cNvSpPr/>
          <p:nvPr/>
        </p:nvSpPr>
        <p:spPr>
          <a:xfrm>
            <a:off x="7180854" y="395801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cxnSpLocks/>
            <a:stCxn id="30" idx="3"/>
            <a:endCxn id="88" idx="1"/>
          </p:cNvCxnSpPr>
          <p:nvPr/>
        </p:nvCxnSpPr>
        <p:spPr>
          <a:xfrm>
            <a:off x="6240498" y="3141161"/>
            <a:ext cx="940356" cy="98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/>
          <p:cNvSpPr/>
          <p:nvPr/>
        </p:nvSpPr>
        <p:spPr>
          <a:xfrm>
            <a:off x="9560218" y="3481176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/>
          <p:cNvSpPr/>
          <p:nvPr/>
        </p:nvSpPr>
        <p:spPr>
          <a:xfrm>
            <a:off x="9834709" y="4416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0" name="곱하기 기호 99"/>
          <p:cNvSpPr/>
          <p:nvPr/>
        </p:nvSpPr>
        <p:spPr>
          <a:xfrm>
            <a:off x="9115631" y="613432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곱하기 기호 102"/>
          <p:cNvSpPr/>
          <p:nvPr/>
        </p:nvSpPr>
        <p:spPr>
          <a:xfrm>
            <a:off x="9117619" y="3796845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cxnSpLocks/>
            <a:stCxn id="86" idx="3"/>
            <a:endCxn id="92" idx="1"/>
          </p:cNvCxnSpPr>
          <p:nvPr/>
        </p:nvCxnSpPr>
        <p:spPr>
          <a:xfrm flipV="1">
            <a:off x="8964669" y="3653256"/>
            <a:ext cx="595549" cy="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88" idx="3"/>
          </p:cNvCxnSpPr>
          <p:nvPr/>
        </p:nvCxnSpPr>
        <p:spPr>
          <a:xfrm flipV="1">
            <a:off x="8963260" y="4122939"/>
            <a:ext cx="362068" cy="4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9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2018</Words>
  <Application>Microsoft Office PowerPoint</Application>
  <PresentationFormat>와이드스크린</PresentationFormat>
  <Paragraphs>543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Kozuka Mincho Pro B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노형래</cp:lastModifiedBy>
  <cp:revision>213</cp:revision>
  <dcterms:created xsi:type="dcterms:W3CDTF">2016-12-20T16:48:43Z</dcterms:created>
  <dcterms:modified xsi:type="dcterms:W3CDTF">2017-03-15T10:14:03Z</dcterms:modified>
</cp:coreProperties>
</file>