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56" r:id="rId2"/>
    <p:sldId id="257" r:id="rId3"/>
    <p:sldId id="283" r:id="rId4"/>
    <p:sldId id="259" r:id="rId5"/>
    <p:sldId id="260" r:id="rId6"/>
    <p:sldId id="280" r:id="rId7"/>
    <p:sldId id="278" r:id="rId8"/>
    <p:sldId id="274" r:id="rId9"/>
    <p:sldId id="262" r:id="rId10"/>
    <p:sldId id="263" r:id="rId11"/>
    <p:sldId id="275" r:id="rId12"/>
    <p:sldId id="276" r:id="rId13"/>
    <p:sldId id="277" r:id="rId14"/>
    <p:sldId id="285" r:id="rId15"/>
    <p:sldId id="284" r:id="rId16"/>
    <p:sldId id="281" r:id="rId17"/>
    <p:sldId id="268" r:id="rId18"/>
    <p:sldId id="269" r:id="rId19"/>
    <p:sldId id="282" r:id="rId20"/>
    <p:sldId id="271" r:id="rId21"/>
    <p:sldId id="272" r:id="rId22"/>
    <p:sldId id="273" r:id="rId23"/>
    <p:sldId id="28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2" pos="12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TxStyle/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/>
    <p:restoredTop sz="93220"/>
  </p:normalViewPr>
  <p:slideViewPr>
    <p:cSldViewPr snapToGrid="0">
      <p:cViewPr varScale="1">
        <p:scale>
          <a:sx n="42" d="100"/>
          <a:sy n="42" d="100"/>
        </p:scale>
        <p:origin x="30" y="720"/>
      </p:cViewPr>
      <p:guideLst>
        <p:guide orient="horz" pos="1093"/>
        <p:guide pos="12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96B6C65-0D5F-4C35-9088-842EB5431045}" type="datetime1">
              <a:rPr lang="ko-KR" altLang="en-US"/>
              <a:pPr lvl="0">
                <a:defRPr lang="ko-KR" altLang="en-US"/>
              </a:pPr>
              <a:t>2017-01-20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9267BB5-ADBB-4175-9390-F6AA1496033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9267BB5-ADBB-4175-9390-F6AA14960331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5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3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5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1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2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15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8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3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B499-2382-4608-9C7B-45A74C68A565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6.png"/><Relationship Id="rId7" Type="http://schemas.openxmlformats.org/officeDocument/2006/relationships/image" Target="../media/image2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jpeg"/><Relationship Id="rId10" Type="http://schemas.openxmlformats.org/officeDocument/2006/relationships/image" Target="../media/image30.png"/><Relationship Id="rId4" Type="http://schemas.openxmlformats.org/officeDocument/2006/relationships/image" Target="../media/image7.png"/><Relationship Id="rId9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BCB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19331" y="2562141"/>
            <a:ext cx="3808218" cy="3808218"/>
            <a:chOff x="1441925" y="1414022"/>
            <a:chExt cx="3808218" cy="380821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25" y="1414022"/>
              <a:ext cx="3808218" cy="3808218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3456977" y="2232835"/>
              <a:ext cx="1085296" cy="1085296"/>
              <a:chOff x="5010704" y="2516491"/>
              <a:chExt cx="1085296" cy="1085296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0704" y="2516491"/>
                <a:ext cx="1085296" cy="1085296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0143" y="3028659"/>
                <a:ext cx="496861" cy="496861"/>
              </a:xfrm>
              <a:prstGeom prst="rect">
                <a:avLst/>
              </a:prstGeom>
            </p:spPr>
          </p:pic>
        </p:grpSp>
      </p:grpSp>
      <p:sp>
        <p:nvSpPr>
          <p:cNvPr id="6" name="TextBox 5"/>
          <p:cNvSpPr txBox="1"/>
          <p:nvPr/>
        </p:nvSpPr>
        <p:spPr>
          <a:xfrm>
            <a:off x="1378474" y="874171"/>
            <a:ext cx="9853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기반 스마트 </a:t>
            </a:r>
            <a:r>
              <a:rPr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도어락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관리시스템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3200" b="1" dirty="0" err="1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IoT</a:t>
            </a:r>
            <a:r>
              <a:rPr lang="en-US" altLang="ko-KR" sz="3200" b="1" dirty="0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-based Smart Door Lock Management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4834" y="438998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지도교수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김영곤 교수님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2014156005 /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  <a:ea typeface="+mj-ea"/>
              </a:rPr>
              <a:t>김동겸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2014152009 /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노형래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176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487" y="2493776"/>
            <a:ext cx="9364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"</a:t>
            </a:r>
            <a:r>
              <a:rPr lang="ko-KR" altLang="en-US" sz="2400" dirty="0"/>
              <a:t>관리자 호출</a:t>
            </a:r>
            <a:r>
              <a:rPr lang="en-US" altLang="ko-KR" sz="2400" dirty="0"/>
              <a:t>" </a:t>
            </a:r>
            <a:r>
              <a:rPr lang="ko-KR" altLang="en-US" sz="2400" dirty="0"/>
              <a:t>버튼 누르기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관리자에게 해당 </a:t>
            </a:r>
            <a:r>
              <a:rPr lang="ko-KR" altLang="en-US" sz="2400" dirty="0" err="1"/>
              <a:t>도어락의</a:t>
            </a:r>
            <a:r>
              <a:rPr lang="ko-KR" altLang="en-US" sz="2400" dirty="0"/>
              <a:t> 이름</a:t>
            </a:r>
            <a:r>
              <a:rPr lang="en-US" altLang="ko-KR" sz="2400" dirty="0"/>
              <a:t>, </a:t>
            </a:r>
            <a:r>
              <a:rPr lang="ko-KR" altLang="en-US" sz="2400" dirty="0"/>
              <a:t>레벨 등의 정보와 카메라 스트리밍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관리자 승인 시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en-US" altLang="ko-KR" sz="2400" dirty="0"/>
              <a:t>Open, </a:t>
            </a:r>
            <a:r>
              <a:rPr lang="ko-KR" altLang="en-US" sz="2400" dirty="0"/>
              <a:t>거절 시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en-US" altLang="ko-KR" sz="2400" dirty="0"/>
              <a:t>Close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6487" y="1741271"/>
            <a:ext cx="7108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어플리케이션 기능 설명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원격 개방 요청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239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741271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개인 이력 검색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40148" y="2563392"/>
            <a:ext cx="2832182" cy="2832182"/>
            <a:chOff x="740148" y="2563392"/>
            <a:chExt cx="2832182" cy="283218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48" y="2563392"/>
              <a:ext cx="2832182" cy="2832182"/>
            </a:xfrm>
            <a:prstGeom prst="rect">
              <a:avLst/>
            </a:prstGeom>
          </p:spPr>
        </p:pic>
        <p:sp>
          <p:nvSpPr>
            <p:cNvPr id="10" name="사각형: 둥근 모서리 9"/>
            <p:cNvSpPr/>
            <p:nvPr/>
          </p:nvSpPr>
          <p:spPr>
            <a:xfrm>
              <a:off x="1606031" y="3033731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개인 이력 검색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736" y="3288700"/>
              <a:ext cx="1144776" cy="1144776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3159061" y="2175250"/>
            <a:ext cx="3708719" cy="3220324"/>
            <a:chOff x="3159061" y="2175250"/>
            <a:chExt cx="3708719" cy="3220324"/>
          </a:xfrm>
        </p:grpSpPr>
        <p:sp>
          <p:nvSpPr>
            <p:cNvPr id="13" name="화살표: 오른쪽 12"/>
            <p:cNvSpPr/>
            <p:nvPr/>
          </p:nvSpPr>
          <p:spPr>
            <a:xfrm>
              <a:off x="3159061" y="3431297"/>
              <a:ext cx="1081631" cy="650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79" y="2563392"/>
              <a:ext cx="2832182" cy="2832182"/>
            </a:xfrm>
            <a:prstGeom prst="rect">
              <a:avLst/>
            </a:prstGeom>
          </p:spPr>
        </p:pic>
        <p:sp>
          <p:nvSpPr>
            <p:cNvPr id="24" name="사각형: 둥근 모서리 23"/>
            <p:cNvSpPr/>
            <p:nvPr/>
          </p:nvSpPr>
          <p:spPr>
            <a:xfrm>
              <a:off x="4638256" y="3046983"/>
              <a:ext cx="1205949" cy="241717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설명선: 선 24"/>
            <p:cNvSpPr/>
            <p:nvPr/>
          </p:nvSpPr>
          <p:spPr>
            <a:xfrm>
              <a:off x="5781102" y="2175250"/>
              <a:ext cx="1086678" cy="292693"/>
            </a:xfrm>
            <a:prstGeom prst="borderCallout1">
              <a:avLst>
                <a:gd name="adj1" fmla="val 100248"/>
                <a:gd name="adj2" fmla="val 1423"/>
                <a:gd name="adj3" fmla="val 287862"/>
                <a:gd name="adj4" fmla="val -249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노형래</a:t>
              </a:r>
            </a:p>
          </p:txBody>
        </p:sp>
      </p:grpSp>
      <p:sp>
        <p:nvSpPr>
          <p:cNvPr id="27" name="화살표: 오른쪽 26"/>
          <p:cNvSpPr/>
          <p:nvPr/>
        </p:nvSpPr>
        <p:spPr>
          <a:xfrm>
            <a:off x="6235020" y="3437753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6899610" y="2563392"/>
            <a:ext cx="3372993" cy="2832182"/>
            <a:chOff x="6899610" y="2563392"/>
            <a:chExt cx="3372993" cy="283218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9610" y="2563392"/>
              <a:ext cx="2832182" cy="2832182"/>
            </a:xfrm>
            <a:prstGeom prst="rect">
              <a:avLst/>
            </a:prstGeom>
          </p:spPr>
        </p:pic>
        <p:sp>
          <p:nvSpPr>
            <p:cNvPr id="28" name="사각형: 둥근 모서리 27"/>
            <p:cNvSpPr/>
            <p:nvPr/>
          </p:nvSpPr>
          <p:spPr>
            <a:xfrm>
              <a:off x="7766996" y="3062396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노형래</a:t>
              </a: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7766995" y="3583061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노형진</a:t>
              </a:r>
              <a:endParaRPr lang="ko-KR" altLang="en-US" sz="1000" dirty="0"/>
            </a:p>
          </p:txBody>
        </p:sp>
        <p:sp>
          <p:nvSpPr>
            <p:cNvPr id="30" name="사각형: 둥근 모서리 29"/>
            <p:cNvSpPr/>
            <p:nvPr/>
          </p:nvSpPr>
          <p:spPr>
            <a:xfrm>
              <a:off x="7766995" y="4103726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노형인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99236" y="4540431"/>
              <a:ext cx="738664" cy="5963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600" b="1" dirty="0"/>
                <a:t>…</a:t>
              </a:r>
              <a:endParaRPr lang="ko-KR" altLang="en-US" sz="3600" b="1" dirty="0"/>
            </a:p>
          </p:txBody>
        </p:sp>
        <p:sp>
          <p:nvSpPr>
            <p:cNvPr id="32" name="화살표: 오른쪽 31"/>
            <p:cNvSpPr/>
            <p:nvPr/>
          </p:nvSpPr>
          <p:spPr>
            <a:xfrm>
              <a:off x="9190972" y="3459962"/>
              <a:ext cx="1081631" cy="650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430" y="3342311"/>
              <a:ext cx="879066" cy="879066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9731789" y="2570721"/>
            <a:ext cx="2832182" cy="2832182"/>
            <a:chOff x="9731789" y="2570721"/>
            <a:chExt cx="2832182" cy="283218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89" y="2570721"/>
              <a:ext cx="2832182" cy="2832182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607" y="3064557"/>
              <a:ext cx="306409" cy="306409"/>
            </a:xfrm>
            <a:prstGeom prst="rect">
              <a:avLst/>
            </a:prstGeom>
          </p:spPr>
        </p:pic>
        <p:sp>
          <p:nvSpPr>
            <p:cNvPr id="42" name="사각형: 둥근 모서리 41"/>
            <p:cNvSpPr/>
            <p:nvPr/>
          </p:nvSpPr>
          <p:spPr>
            <a:xfrm>
              <a:off x="10867241" y="3092782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14</a:t>
              </a:r>
              <a:r>
                <a:rPr lang="ko-KR" altLang="en-US" sz="1100" dirty="0">
                  <a:solidFill>
                    <a:schemeClr val="tx1"/>
                  </a:solidFill>
                </a:rPr>
                <a:t>시 출입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32" y="3429310"/>
              <a:ext cx="306409" cy="306409"/>
            </a:xfrm>
            <a:prstGeom prst="rect">
              <a:avLst/>
            </a:prstGeom>
          </p:spPr>
        </p:pic>
        <p:sp>
          <p:nvSpPr>
            <p:cNvPr id="44" name="사각형: 둥근 모서리 43"/>
            <p:cNvSpPr/>
            <p:nvPr/>
          </p:nvSpPr>
          <p:spPr>
            <a:xfrm>
              <a:off x="10874366" y="3457535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11</a:t>
              </a:r>
              <a:r>
                <a:rPr lang="ko-KR" altLang="en-US" sz="1100" dirty="0">
                  <a:solidFill>
                    <a:schemeClr val="tx1"/>
                  </a:solidFill>
                </a:rPr>
                <a:t>시 출입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41866" y="3864372"/>
              <a:ext cx="738664" cy="5963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600" b="1" dirty="0"/>
                <a:t>…</a:t>
              </a:r>
              <a:endParaRPr lang="ko-KR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66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741271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관리자 알림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57" y="2929667"/>
            <a:ext cx="1650168" cy="165016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193173" y="4579835"/>
            <a:ext cx="20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Level3 Door Lock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87" y="3115867"/>
            <a:ext cx="1378734" cy="1378734"/>
          </a:xfrm>
          <a:prstGeom prst="rect">
            <a:avLst/>
          </a:prstGeom>
        </p:spPr>
      </p:pic>
      <p:sp>
        <p:nvSpPr>
          <p:cNvPr id="48" name="화살표: 오른쪽 47"/>
          <p:cNvSpPr/>
          <p:nvPr/>
        </p:nvSpPr>
        <p:spPr>
          <a:xfrm>
            <a:off x="5380717" y="3480047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780740" y="2714329"/>
            <a:ext cx="2832182" cy="2832182"/>
            <a:chOff x="9731789" y="2570721"/>
            <a:chExt cx="2832182" cy="2832182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89" y="2570721"/>
              <a:ext cx="2832182" cy="2832182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607" y="3064557"/>
              <a:ext cx="306409" cy="306409"/>
            </a:xfrm>
            <a:prstGeom prst="rect">
              <a:avLst/>
            </a:prstGeom>
          </p:spPr>
        </p:pic>
        <p:sp>
          <p:nvSpPr>
            <p:cNvPr id="54" name="사각형: 둥근 모서리 53"/>
            <p:cNvSpPr/>
            <p:nvPr/>
          </p:nvSpPr>
          <p:spPr>
            <a:xfrm>
              <a:off x="10867241" y="3092782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32" y="3429310"/>
              <a:ext cx="306409" cy="306409"/>
            </a:xfrm>
            <a:prstGeom prst="rect">
              <a:avLst/>
            </a:prstGeom>
          </p:spPr>
        </p:pic>
        <p:sp>
          <p:nvSpPr>
            <p:cNvPr id="56" name="사각형: 둥근 모서리 55"/>
            <p:cNvSpPr/>
            <p:nvPr/>
          </p:nvSpPr>
          <p:spPr>
            <a:xfrm>
              <a:off x="10874366" y="3457535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941866" y="3864372"/>
              <a:ext cx="738664" cy="5963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600" b="1" dirty="0"/>
                <a:t>…</a:t>
              </a:r>
              <a:endParaRPr lang="ko-KR" altLang="en-US" sz="3600" b="1" dirty="0"/>
            </a:p>
          </p:txBody>
        </p:sp>
      </p:grpSp>
      <p:sp>
        <p:nvSpPr>
          <p:cNvPr id="11" name="말풍선: 모서리가 둥근 사각형 10"/>
          <p:cNvSpPr/>
          <p:nvPr/>
        </p:nvSpPr>
        <p:spPr>
          <a:xfrm>
            <a:off x="8196831" y="1563108"/>
            <a:ext cx="2528894" cy="993913"/>
          </a:xfrm>
          <a:prstGeom prst="wedgeRoundRectCallout">
            <a:avLst>
              <a:gd name="adj1" fmla="val -50179"/>
              <a:gd name="adj2" fmla="val 113167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11</a:t>
            </a:r>
            <a:r>
              <a:rPr lang="ko-KR" altLang="en-US" b="1" dirty="0">
                <a:solidFill>
                  <a:schemeClr val="tx1"/>
                </a:solidFill>
              </a:rPr>
              <a:t>시 </a:t>
            </a:r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ko-KR" altLang="en-US" b="1" dirty="0">
                <a:solidFill>
                  <a:schemeClr val="tx1"/>
                </a:solidFill>
              </a:rPr>
              <a:t>분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Lv3 </a:t>
            </a:r>
            <a:r>
              <a:rPr lang="ko-KR" altLang="en-US" b="1" dirty="0">
                <a:solidFill>
                  <a:schemeClr val="tx1"/>
                </a:solidFill>
              </a:rPr>
              <a:t>사무실 출입 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84" y="1750015"/>
            <a:ext cx="620097" cy="6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741271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원격 개방 요청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9" y="3191116"/>
            <a:ext cx="1943955" cy="1943955"/>
          </a:xfrm>
          <a:prstGeom prst="rect">
            <a:avLst/>
          </a:prstGeom>
        </p:spPr>
      </p:pic>
      <p:sp>
        <p:nvSpPr>
          <p:cNvPr id="41" name="화살표: 오른쪽 40"/>
          <p:cNvSpPr/>
          <p:nvPr/>
        </p:nvSpPr>
        <p:spPr>
          <a:xfrm>
            <a:off x="3299273" y="3512720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53" y="2595069"/>
            <a:ext cx="2832182" cy="2832182"/>
          </a:xfrm>
          <a:prstGeom prst="rect">
            <a:avLst/>
          </a:prstGeom>
        </p:spPr>
      </p:pic>
      <p:sp>
        <p:nvSpPr>
          <p:cNvPr id="11" name="사각형: 둥근 모서리 10"/>
          <p:cNvSpPr/>
          <p:nvPr/>
        </p:nvSpPr>
        <p:spPr>
          <a:xfrm>
            <a:off x="5423129" y="2977762"/>
            <a:ext cx="1227629" cy="1185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96" y="3199000"/>
            <a:ext cx="964093" cy="9640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63296" y="4199665"/>
            <a:ext cx="134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Lv2. </a:t>
            </a:r>
            <a:r>
              <a:rPr lang="ko-KR" altLang="en-US" dirty="0"/>
              <a:t>자료실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5423129" y="4722924"/>
            <a:ext cx="540349" cy="2510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승인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6093940" y="4722924"/>
            <a:ext cx="529233" cy="2510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거절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55367" y="4493671"/>
            <a:ext cx="879066" cy="879066"/>
          </a:xfrm>
          <a:prstGeom prst="rect">
            <a:avLst/>
          </a:prstGeom>
        </p:spPr>
      </p:pic>
      <p:sp>
        <p:nvSpPr>
          <p:cNvPr id="57" name="화살표: 오른쪽 56"/>
          <p:cNvSpPr/>
          <p:nvPr/>
        </p:nvSpPr>
        <p:spPr>
          <a:xfrm>
            <a:off x="7584802" y="3512719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64" y="2595069"/>
            <a:ext cx="2372418" cy="30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0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399179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구성도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EEB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EEB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5092">
            <a:off x="8002551" y="2217588"/>
            <a:ext cx="994156" cy="994156"/>
          </a:xfrm>
          <a:prstGeom prst="rect">
            <a:avLst/>
          </a:prstGeom>
          <a:effectLst/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0331">
            <a:off x="8076766" y="4144132"/>
            <a:ext cx="951265" cy="951265"/>
          </a:xfrm>
          <a:prstGeom prst="rect">
            <a:avLst/>
          </a:prstGeom>
          <a:effectLst/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023" y="3178906"/>
            <a:ext cx="951265" cy="951265"/>
          </a:xfrm>
          <a:prstGeom prst="rect">
            <a:avLst/>
          </a:prstGeom>
          <a:effectLst/>
        </p:spPr>
      </p:pic>
      <p:sp>
        <p:nvSpPr>
          <p:cNvPr id="66" name="말풍선: 사각형 65"/>
          <p:cNvSpPr/>
          <p:nvPr/>
        </p:nvSpPr>
        <p:spPr>
          <a:xfrm flipH="1">
            <a:off x="1498699" y="2248804"/>
            <a:ext cx="1021138" cy="364306"/>
          </a:xfrm>
          <a:prstGeom prst="wedgeRectCallout">
            <a:avLst>
              <a:gd name="adj1" fmla="val -21601"/>
              <a:gd name="adj2" fmla="val 90463"/>
            </a:avLst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통신 모듈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암호화 모듈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886847" y="1769849"/>
            <a:ext cx="1613647" cy="1314150"/>
            <a:chOff x="9357662" y="2475198"/>
            <a:chExt cx="1613647" cy="1314150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954" y="2475198"/>
              <a:ext cx="1013065" cy="101306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9357662" y="3420016"/>
              <a:ext cx="1613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Smart Phone</a:t>
              </a:r>
              <a:endParaRPr lang="ko-KR" altLang="en-US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187139" y="3144267"/>
            <a:ext cx="1016632" cy="1328022"/>
            <a:chOff x="9657954" y="3849616"/>
            <a:chExt cx="1016632" cy="1328022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954" y="3849616"/>
              <a:ext cx="1016632" cy="1016632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830706" y="4808306"/>
              <a:ext cx="68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Web</a:t>
              </a:r>
              <a:endParaRPr lang="ko-KR" altLang="en-US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153307" y="4509185"/>
            <a:ext cx="974404" cy="1272069"/>
            <a:chOff x="9624122" y="5214534"/>
            <a:chExt cx="974404" cy="1272069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D2D1D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22" y="5214534"/>
              <a:ext cx="974404" cy="9744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6" name="TextBox 45"/>
            <p:cNvSpPr txBox="1"/>
            <p:nvPr/>
          </p:nvSpPr>
          <p:spPr>
            <a:xfrm>
              <a:off x="9864549" y="6117271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endParaRPr lang="ko-KR" altLang="en-US" b="1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4828943" y="1879472"/>
            <a:ext cx="2759866" cy="3461786"/>
            <a:chOff x="4804442" y="1241978"/>
            <a:chExt cx="2759866" cy="3461786"/>
          </a:xfrm>
        </p:grpSpPr>
        <p:sp>
          <p:nvSpPr>
            <p:cNvPr id="41" name="사각형: 둥근 모서리 40"/>
            <p:cNvSpPr/>
            <p:nvPr/>
          </p:nvSpPr>
          <p:spPr>
            <a:xfrm>
              <a:off x="4804442" y="1670672"/>
              <a:ext cx="2759866" cy="3033092"/>
            </a:xfrm>
            <a:prstGeom prst="roundRect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43677" y="1241978"/>
              <a:ext cx="881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  <p:sp>
          <p:nvSpPr>
            <p:cNvPr id="65" name="사각형: 둥근 모서리 64"/>
            <p:cNvSpPr/>
            <p:nvPr/>
          </p:nvSpPr>
          <p:spPr>
            <a:xfrm>
              <a:off x="5006290" y="1768289"/>
              <a:ext cx="602128" cy="2804894"/>
            </a:xfrm>
            <a:prstGeom prst="roundRect">
              <a:avLst/>
            </a:prstGeom>
            <a:solidFill>
              <a:srgbClr val="FFDB6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통신 모듈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사각형: 둥근 모서리 71"/>
            <p:cNvSpPr/>
            <p:nvPr/>
          </p:nvSpPr>
          <p:spPr>
            <a:xfrm>
              <a:off x="5743677" y="2149714"/>
              <a:ext cx="1676648" cy="54245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Web Server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/>
            <p:cNvSpPr/>
            <p:nvPr/>
          </p:nvSpPr>
          <p:spPr>
            <a:xfrm>
              <a:off x="5737642" y="3679001"/>
              <a:ext cx="1676648" cy="54245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74" name="사각형: 둥근 모서리 73"/>
            <p:cNvSpPr/>
            <p:nvPr/>
          </p:nvSpPr>
          <p:spPr>
            <a:xfrm>
              <a:off x="5737642" y="2925335"/>
              <a:ext cx="1676648" cy="54245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얼굴분석모듈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사각형: 둥근 모서리 73"/>
            <p:cNvSpPr/>
            <p:nvPr/>
          </p:nvSpPr>
          <p:spPr>
            <a:xfrm>
              <a:off x="5063580" y="3114028"/>
              <a:ext cx="478814" cy="139366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암호화모듈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984834" y="2040952"/>
            <a:ext cx="1436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5077" y="1249815"/>
            <a:ext cx="1615301" cy="1675312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5076" y="4944064"/>
            <a:ext cx="1615301" cy="1675312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009" y="3070880"/>
            <a:ext cx="1615301" cy="1675312"/>
          </a:xfrm>
          <a:prstGeom prst="rect">
            <a:avLst/>
          </a:prstGeom>
        </p:spPr>
      </p:pic>
      <p:cxnSp>
        <p:nvCxnSpPr>
          <p:cNvPr id="36" name="직선 연결선 35"/>
          <p:cNvCxnSpPr>
            <a:stCxn id="29" idx="3"/>
            <a:endCxn id="41" idx="1"/>
          </p:cNvCxnSpPr>
          <p:nvPr/>
        </p:nvCxnSpPr>
        <p:spPr>
          <a:xfrm>
            <a:off x="4310378" y="2087471"/>
            <a:ext cx="518565" cy="1737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18" idx="3"/>
            <a:endCxn id="41" idx="1"/>
          </p:cNvCxnSpPr>
          <p:nvPr/>
        </p:nvCxnSpPr>
        <p:spPr>
          <a:xfrm flipV="1">
            <a:off x="2658310" y="3824712"/>
            <a:ext cx="2170633" cy="83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17" idx="0"/>
            <a:endCxn id="41" idx="1"/>
          </p:cNvCxnSpPr>
          <p:nvPr/>
        </p:nvCxnSpPr>
        <p:spPr>
          <a:xfrm flipV="1">
            <a:off x="3502727" y="3824712"/>
            <a:ext cx="1326216" cy="111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81524" y="6520920"/>
            <a:ext cx="2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Level3 Door Lock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06591" y="4709958"/>
            <a:ext cx="2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Level2 Door Lock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58660" y="2896551"/>
            <a:ext cx="2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Level1 Door Lock</a:t>
            </a:r>
            <a:endParaRPr lang="ko-KR" altLang="en-US" b="1" dirty="0"/>
          </a:p>
        </p:txBody>
      </p:sp>
      <p:sp>
        <p:nvSpPr>
          <p:cNvPr id="48" name="말풍선: 사각형 65"/>
          <p:cNvSpPr/>
          <p:nvPr/>
        </p:nvSpPr>
        <p:spPr>
          <a:xfrm flipH="1">
            <a:off x="3407449" y="1235637"/>
            <a:ext cx="1021138" cy="364306"/>
          </a:xfrm>
          <a:prstGeom prst="wedgeRectCallout">
            <a:avLst>
              <a:gd name="adj1" fmla="val -21601"/>
              <a:gd name="adj2" fmla="val 90463"/>
            </a:avLst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통신 모듈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암호화 모듈</a:t>
            </a:r>
          </a:p>
        </p:txBody>
      </p:sp>
      <p:sp>
        <p:nvSpPr>
          <p:cNvPr id="49" name="말풍선: 사각형 65"/>
          <p:cNvSpPr/>
          <p:nvPr/>
        </p:nvSpPr>
        <p:spPr>
          <a:xfrm flipH="1">
            <a:off x="3156163" y="4499337"/>
            <a:ext cx="1021138" cy="364306"/>
          </a:xfrm>
          <a:prstGeom prst="wedgeRectCallout">
            <a:avLst>
              <a:gd name="adj1" fmla="val -21601"/>
              <a:gd name="adj2" fmla="val 90463"/>
            </a:avLst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통신 모듈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암호화 모듈</a:t>
            </a:r>
          </a:p>
        </p:txBody>
      </p:sp>
    </p:spTree>
    <p:extLst>
      <p:ext uri="{BB962C8B-B14F-4D97-AF65-F5344CB8AC3E}">
        <p14:creationId xmlns:p14="http://schemas.microsoft.com/office/powerpoint/2010/main" val="128990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399179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구성도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EEB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EEB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1065824" y="3289985"/>
            <a:ext cx="974404" cy="1272069"/>
            <a:chOff x="9624122" y="5214534"/>
            <a:chExt cx="974404" cy="1272069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D2D1D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22" y="5214534"/>
              <a:ext cx="974404" cy="9744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7" name="TextBox 46"/>
            <p:cNvSpPr txBox="1"/>
            <p:nvPr/>
          </p:nvSpPr>
          <p:spPr>
            <a:xfrm>
              <a:off x="9864549" y="6117271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endParaRPr lang="ko-KR" altLang="en-US" b="1" dirty="0"/>
            </a:p>
          </p:txBody>
        </p:sp>
      </p:grpSp>
      <p:sp>
        <p:nvSpPr>
          <p:cNvPr id="3" name="말풍선: 모서리가 둥근 사각형 2"/>
          <p:cNvSpPr/>
          <p:nvPr/>
        </p:nvSpPr>
        <p:spPr>
          <a:xfrm>
            <a:off x="3491944" y="1629023"/>
            <a:ext cx="7414282" cy="4793933"/>
          </a:xfrm>
          <a:prstGeom prst="wedgeRoundRectCallout">
            <a:avLst>
              <a:gd name="adj1" fmla="val -67551"/>
              <a:gd name="adj2" fmla="val -1175"/>
              <a:gd name="adj3" fmla="val 1666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97" y="1926709"/>
            <a:ext cx="955923" cy="9559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5258" y="289780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Member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70369" y="2166132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직급</a:t>
            </a:r>
            <a:r>
              <a:rPr lang="en-US" altLang="ko-KR" b="1" dirty="0"/>
              <a:t>,</a:t>
            </a:r>
            <a:r>
              <a:rPr lang="ko-KR" altLang="en-US" b="1" dirty="0"/>
              <a:t> 레벨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이미지 정보</a:t>
            </a:r>
            <a:r>
              <a:rPr lang="en-US" altLang="ko-KR" b="1" dirty="0"/>
              <a:t>, </a:t>
            </a:r>
            <a:r>
              <a:rPr lang="ko-KR" altLang="en-US" b="1" dirty="0"/>
              <a:t>지문 정보</a:t>
            </a:r>
            <a:r>
              <a:rPr lang="en-US" altLang="ko-KR" b="1" dirty="0"/>
              <a:t>, </a:t>
            </a:r>
            <a:r>
              <a:rPr lang="ko-KR" altLang="en-US" b="1" dirty="0"/>
              <a:t>카드 정보</a:t>
            </a:r>
            <a:r>
              <a:rPr lang="en-US" altLang="ko-KR" b="1" dirty="0"/>
              <a:t>….</a:t>
            </a:r>
            <a:endParaRPr lang="ko-KR" altLang="en-US" b="1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97" y="3436587"/>
            <a:ext cx="955923" cy="95592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98998" y="438118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Door lock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470368" y="3758426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상태</a:t>
            </a:r>
            <a:r>
              <a:rPr lang="en-US" altLang="ko-KR" b="1" dirty="0"/>
              <a:t>,</a:t>
            </a:r>
            <a:r>
              <a:rPr lang="ko-KR" altLang="en-US" b="1" dirty="0"/>
              <a:t> 레벨</a:t>
            </a:r>
            <a:r>
              <a:rPr lang="en-US" altLang="ko-KR" b="1" dirty="0"/>
              <a:t>,</a:t>
            </a:r>
            <a:r>
              <a:rPr lang="ko-KR" altLang="en-US" b="1" dirty="0"/>
              <a:t> 아이피</a:t>
            </a:r>
            <a:r>
              <a:rPr lang="en-US" altLang="ko-KR" b="1" dirty="0"/>
              <a:t>…..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29105" y="4995748"/>
            <a:ext cx="1015663" cy="13042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400" b="1" dirty="0"/>
              <a:t>….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8187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278634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개발 환경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BAA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BAA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396837" y="1625864"/>
            <a:ext cx="3021248" cy="1797445"/>
            <a:chOff x="6138404" y="1629023"/>
            <a:chExt cx="3021248" cy="179744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404" y="1629023"/>
              <a:ext cx="3021248" cy="13427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7169569" y="3057136"/>
              <a:ext cx="9589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MySQL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794646" y="1629023"/>
            <a:ext cx="1981200" cy="2406366"/>
            <a:chOff x="6138404" y="3503730"/>
            <a:chExt cx="1981200" cy="2406366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404" y="3503730"/>
              <a:ext cx="1981200" cy="1971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6195800" y="5540764"/>
              <a:ext cx="1866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Apache Tomcat</a:t>
              </a: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6362097" y="4608673"/>
          <a:ext cx="47288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419">
                  <a:extLst>
                    <a:ext uri="{9D8B030D-6E8A-4147-A177-3AD203B41FA5}">
                      <a16:colId xmlns:a16="http://schemas.microsoft.com/office/drawing/2014/main" val="3493531236"/>
                    </a:ext>
                  </a:extLst>
                </a:gridCol>
                <a:gridCol w="2364419">
                  <a:extLst>
                    <a:ext uri="{9D8B030D-6E8A-4147-A177-3AD203B41FA5}">
                      <a16:colId xmlns:a16="http://schemas.microsoft.com/office/drawing/2014/main" val="10396847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언어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1711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/>
                        <a:t>PyCharm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en-US" altLang="ko-KR" baseline="0" dirty="0"/>
                        <a:t>Eclipse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Android Studio</a:t>
                      </a:r>
                    </a:p>
                    <a:p>
                      <a:pPr algn="ctr" latinLnBrk="1"/>
                      <a:r>
                        <a:rPr lang="en-US" altLang="ko-KR" baseline="0" dirty="0" err="1"/>
                        <a:t>MySql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Workbanch</a:t>
                      </a:r>
                      <a:endParaRPr lang="en-US" altLang="ko-K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Python</a:t>
                      </a:r>
                    </a:p>
                    <a:p>
                      <a:pPr algn="ctr" latinLnBrk="1"/>
                      <a:r>
                        <a:rPr lang="en-US" altLang="ko-KR" dirty="0"/>
                        <a:t>Java</a:t>
                      </a:r>
                    </a:p>
                    <a:p>
                      <a:pPr algn="ctr" latinLnBrk="1"/>
                      <a:r>
                        <a:rPr lang="en-US" altLang="ko-KR" dirty="0"/>
                        <a:t>Html,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css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en-US" altLang="ko-KR" baseline="0" dirty="0" err="1"/>
                        <a:t>Javascript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81833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1911280" y="1991769"/>
            <a:ext cx="2362200" cy="2398217"/>
            <a:chOff x="2063094" y="1714405"/>
            <a:chExt cx="2362200" cy="2398217"/>
          </a:xfrm>
        </p:grpSpPr>
        <p:sp>
          <p:nvSpPr>
            <p:cNvPr id="10" name="TextBox 9"/>
            <p:cNvSpPr txBox="1"/>
            <p:nvPr/>
          </p:nvSpPr>
          <p:spPr>
            <a:xfrm>
              <a:off x="2515943" y="374329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라즈베리파이</a:t>
              </a:r>
              <a:endParaRPr lang="en-US" altLang="ko-KR" b="1" dirty="0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094" y="1714405"/>
              <a:ext cx="2362200" cy="1933575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4549574" y="1704958"/>
            <a:ext cx="1359677" cy="951020"/>
            <a:chOff x="3336610" y="4082619"/>
            <a:chExt cx="1420582" cy="1328908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1337" y="4082619"/>
              <a:ext cx="1271129" cy="960737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336610" y="5042195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카메라 모듈</a:t>
              </a:r>
              <a:endParaRPr lang="en-US" altLang="ko-KR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070555" y="4624505"/>
            <a:ext cx="3877057" cy="2117381"/>
            <a:chOff x="1911280" y="4413806"/>
            <a:chExt cx="3877057" cy="2117381"/>
          </a:xfrm>
        </p:grpSpPr>
        <p:pic>
          <p:nvPicPr>
            <p:cNvPr id="1026" name="Picture 2" descr="밀레시스텍 MI-2300에 대한 이미지 검색결과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280" y="4413806"/>
              <a:ext cx="2117381" cy="211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47450" y="5537104"/>
              <a:ext cx="15408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밀레시스텍</a:t>
              </a:r>
              <a:r>
                <a:rPr lang="ko-KR" altLang="en-US" b="1" dirty="0"/>
                <a:t> </a:t>
              </a:r>
              <a:r>
                <a:rPr lang="en-US" altLang="ko-KR" b="1" dirty="0"/>
                <a:t>MI-2300</a:t>
              </a:r>
            </a:p>
            <a:p>
              <a:r>
                <a:rPr lang="ko-KR" altLang="en-US" b="1" dirty="0" err="1"/>
                <a:t>도어락</a:t>
              </a:r>
              <a:endParaRPr lang="ko-KR" altLang="en-US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37683" y="2921676"/>
            <a:ext cx="1651414" cy="1314105"/>
            <a:chOff x="4406725" y="3452462"/>
            <a:chExt cx="1651414" cy="131410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4116" y="3452462"/>
              <a:ext cx="1216632" cy="944773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4406725" y="4397235"/>
              <a:ext cx="1651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지문인식 센서</a:t>
              </a:r>
              <a:endParaRPr lang="en-US" altLang="ko-KR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09712" y="2297252"/>
            <a:ext cx="1226250" cy="1686878"/>
            <a:chOff x="449111" y="2703108"/>
            <a:chExt cx="1226250" cy="1686878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9111" y="2703108"/>
              <a:ext cx="1226250" cy="1222236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71369" y="4020654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NFC </a:t>
              </a:r>
              <a:r>
                <a:rPr lang="ko-KR" altLang="en-US" b="1"/>
                <a:t>모듈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3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278634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업무 분담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F6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F6A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8168"/>
              </p:ext>
            </p:extLst>
          </p:nvPr>
        </p:nvGraphicFramePr>
        <p:xfrm>
          <a:off x="2313250" y="1631434"/>
          <a:ext cx="9108459" cy="4668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1029">
                  <a:extLst>
                    <a:ext uri="{9D8B030D-6E8A-4147-A177-3AD203B41FA5}">
                      <a16:colId xmlns:a16="http://schemas.microsoft.com/office/drawing/2014/main" val="803107518"/>
                    </a:ext>
                  </a:extLst>
                </a:gridCol>
                <a:gridCol w="3523715">
                  <a:extLst>
                    <a:ext uri="{9D8B030D-6E8A-4147-A177-3AD203B41FA5}">
                      <a16:colId xmlns:a16="http://schemas.microsoft.com/office/drawing/2014/main" val="2692688038"/>
                    </a:ext>
                  </a:extLst>
                </a:gridCol>
                <a:gridCol w="3523715">
                  <a:extLst>
                    <a:ext uri="{9D8B030D-6E8A-4147-A177-3AD203B41FA5}">
                      <a16:colId xmlns:a16="http://schemas.microsoft.com/office/drawing/2014/main" val="243276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  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노형래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김동겸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724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요구사항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/>
                        <a:t>IoT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/>
                        <a:t>관련 논문 조사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/>
                        <a:t>스마트 </a:t>
                      </a:r>
                      <a:r>
                        <a:rPr lang="ko-KR" altLang="en-US" baseline="0" dirty="0" err="1"/>
                        <a:t>도어락</a:t>
                      </a:r>
                      <a:r>
                        <a:rPr lang="ko-KR" altLang="en-US" baseline="0" dirty="0"/>
                        <a:t> 관련 기술 조사</a:t>
                      </a:r>
                      <a:endParaRPr lang="en-US" altLang="ko-KR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IoT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/>
                        <a:t>관련 논문 조사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모듈 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158278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  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웹사이트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Server</a:t>
                      </a:r>
                      <a:r>
                        <a:rPr lang="ko-KR" altLang="en-US" dirty="0"/>
                        <a:t>측 통신 모듈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/>
                        <a:t>어플리케이션 설계</a:t>
                      </a:r>
                      <a:endParaRPr lang="en-US" altLang="ko-KR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err="1"/>
                        <a:t>센싱</a:t>
                      </a:r>
                      <a:r>
                        <a:rPr lang="ko-KR" altLang="en-US" baseline="0" dirty="0"/>
                        <a:t> 모듈 설계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 err="1"/>
                        <a:t>라즈베리파이측</a:t>
                      </a:r>
                      <a:r>
                        <a:rPr lang="ko-KR" altLang="en-US" baseline="0" dirty="0"/>
                        <a:t> 통신 모듈 설계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720372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baseline="0" dirty="0"/>
                        <a:t>분석 모듈 설계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88210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  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하드웨어 제작</a:t>
                      </a: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분석 모듈 구현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테스트 </a:t>
                      </a:r>
                      <a:r>
                        <a:rPr lang="en-US" altLang="ko-KR" b="1" dirty="0"/>
                        <a:t>+ </a:t>
                      </a:r>
                      <a:r>
                        <a:rPr lang="ko-KR" altLang="en-US" b="1"/>
                        <a:t>실제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41689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서버 구축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Server</a:t>
                      </a:r>
                      <a:r>
                        <a:rPr lang="ko-KR" altLang="en-US" dirty="0"/>
                        <a:t>측 통신 모듈 구축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어플리케이션 개발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라즈베리파이측</a:t>
                      </a:r>
                      <a:r>
                        <a:rPr lang="ko-KR" altLang="en-US" dirty="0"/>
                        <a:t> 모듈 구축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398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89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5578771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졸업 연구 수행 일정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605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605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51743"/>
              </p:ext>
            </p:extLst>
          </p:nvPr>
        </p:nvGraphicFramePr>
        <p:xfrm>
          <a:off x="2112010" y="1340955"/>
          <a:ext cx="7869919" cy="530570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4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952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                     </a:t>
                      </a:r>
                      <a:r>
                        <a:rPr lang="ko-KR" altLang="en-US" sz="1400" dirty="0"/>
                        <a:t>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추진사항</a:t>
                      </a:r>
                      <a:r>
                        <a:rPr lang="en-US" altLang="ko-KR" sz="1400" baseline="0" dirty="0"/>
                        <a:t>      </a:t>
                      </a:r>
                      <a:endParaRPr lang="ko-KR" altLang="en-US" sz="1400" dirty="0"/>
                    </a:p>
                  </a:txBody>
                  <a:tcPr>
                    <a:lnTlToBr w="19050" cap="flat" cmpd="sng" algn="ctr">
                      <a:solidFill>
                        <a:srgbClr val="F2A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7~9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제안서 및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시나리오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자료 수집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각 모듈 구현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단위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수정사항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최적화 및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최종 보고서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074755" y="2111431"/>
            <a:ext cx="5907174" cy="4350087"/>
            <a:chOff x="4074755" y="2111431"/>
            <a:chExt cx="5907174" cy="4350087"/>
          </a:xfrm>
        </p:grpSpPr>
        <p:grpSp>
          <p:nvGrpSpPr>
            <p:cNvPr id="3" name="그룹 2"/>
            <p:cNvGrpSpPr/>
            <p:nvPr/>
          </p:nvGrpSpPr>
          <p:grpSpPr>
            <a:xfrm>
              <a:off x="4074755" y="2111431"/>
              <a:ext cx="5907174" cy="4350087"/>
              <a:chOff x="4074755" y="2111431"/>
              <a:chExt cx="5907174" cy="4350087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074755" y="2111431"/>
                <a:ext cx="1449446" cy="2064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802818" y="2715157"/>
                <a:ext cx="729115" cy="2191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31933" y="3284325"/>
                <a:ext cx="743434" cy="2303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03650" y="3903225"/>
                <a:ext cx="2595468" cy="2303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838148" y="5649429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252357" y="6246686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108576" y="4497711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8499118" y="5070431"/>
              <a:ext cx="729572" cy="2148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936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239209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필요 기술 </a:t>
            </a:r>
            <a:r>
              <a:rPr lang="en-US" altLang="ko-KR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&amp; </a:t>
            </a:r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선행 연구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8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73069" y="4176296"/>
            <a:ext cx="92415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0912" y="1840484"/>
            <a:ext cx="891887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웹 기반 사용자 정보 암호화 알고리즘 설계 및 구현</a:t>
            </a:r>
            <a:endParaRPr lang="en-US" altLang="ko-KR" sz="2400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한국 정보 </a:t>
            </a:r>
            <a:r>
              <a:rPr lang="ko-KR" altLang="en-US" b="1" dirty="0" err="1"/>
              <a:t>과학회</a:t>
            </a:r>
            <a:r>
              <a:rPr lang="ko-KR" altLang="en-US" b="1" dirty="0"/>
              <a:t> 학술 발표 논문집</a:t>
            </a:r>
            <a:r>
              <a:rPr lang="en-US" altLang="ko-KR" b="1" dirty="0"/>
              <a:t>(2003. 10)</a:t>
            </a:r>
          </a:p>
          <a:p>
            <a:endParaRPr lang="en-US" altLang="ko-KR" b="1" dirty="0"/>
          </a:p>
          <a:p>
            <a:r>
              <a:rPr lang="en-US" altLang="ko-KR" sz="2400" b="1" dirty="0" err="1"/>
              <a:t>IoT</a:t>
            </a:r>
            <a:r>
              <a:rPr lang="ko-KR" altLang="en-US" sz="2400" b="1" dirty="0"/>
              <a:t>를 이용한 스마트 </a:t>
            </a:r>
            <a:r>
              <a:rPr lang="ko-KR" altLang="en-US" sz="2400" b="1" dirty="0" err="1"/>
              <a:t>도어락</a:t>
            </a:r>
            <a:r>
              <a:rPr lang="ko-KR" altLang="en-US" sz="2400" b="1" dirty="0"/>
              <a:t> 시스템의 구현</a:t>
            </a:r>
            <a:endParaRPr lang="en-US" altLang="ko-KR" sz="2400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한국 인터넷 정보 학회 춘계 학술 발표대회 논문집</a:t>
            </a:r>
            <a:r>
              <a:rPr lang="en-US" altLang="ko-KR" b="1" dirty="0"/>
              <a:t>(2015. 5)</a:t>
            </a:r>
          </a:p>
          <a:p>
            <a:endParaRPr lang="en-US" altLang="ko-KR" b="1" dirty="0"/>
          </a:p>
          <a:p>
            <a:r>
              <a:rPr lang="ko-KR" altLang="en-US" sz="2400" b="1" dirty="0"/>
              <a:t>음성인식 디지털 </a:t>
            </a:r>
            <a:r>
              <a:rPr lang="ko-KR" altLang="en-US" sz="2400" b="1" dirty="0" err="1"/>
              <a:t>도어락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한국컴퓨터정보학회 학술발표논문집</a:t>
            </a:r>
            <a:r>
              <a:rPr lang="en-US" altLang="ko-KR" b="1" dirty="0"/>
              <a:t>(2012. 7)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2400" b="1" dirty="0" err="1"/>
              <a:t>거리별</a:t>
            </a:r>
            <a:r>
              <a:rPr lang="ko-KR" altLang="en-US" sz="2400" b="1" dirty="0"/>
              <a:t> 얼굴영상 자동 생성 방법을 이용한</a:t>
            </a:r>
            <a:r>
              <a:rPr lang="en-US" altLang="ko-KR" sz="2400" b="1" dirty="0"/>
              <a:t> </a:t>
            </a:r>
            <a:r>
              <a:rPr lang="ko-KR" altLang="en-US" sz="2400" b="1"/>
              <a:t>원거리 얼굴인식    시스템</a:t>
            </a:r>
            <a:endParaRPr lang="en-US" altLang="ko-KR" sz="2400" b="1" dirty="0"/>
          </a:p>
          <a:p>
            <a:pPr marL="285750" lvl="0" indent="-285750">
              <a:buFontTx/>
              <a:buChar char="-"/>
            </a:pPr>
            <a:r>
              <a:rPr lang="en-US" altLang="ko-KR" b="1" dirty="0">
                <a:solidFill>
                  <a:prstClr val="black"/>
                </a:solidFill>
              </a:rPr>
              <a:t>2014</a:t>
            </a:r>
            <a:r>
              <a:rPr lang="ko-KR" altLang="en-US" b="1">
                <a:solidFill>
                  <a:prstClr val="black"/>
                </a:solidFill>
              </a:rPr>
              <a:t>년 </a:t>
            </a:r>
            <a:r>
              <a:rPr lang="en-US" altLang="ko-KR" b="1" dirty="0">
                <a:solidFill>
                  <a:prstClr val="black"/>
                </a:solidFill>
              </a:rPr>
              <a:t>11</a:t>
            </a:r>
            <a:r>
              <a:rPr lang="ko-KR" altLang="en-US" b="1">
                <a:solidFill>
                  <a:prstClr val="black"/>
                </a:solidFill>
              </a:rPr>
              <a:t>월 전자공학회 논문지 제 </a:t>
            </a:r>
            <a:r>
              <a:rPr lang="en-US" altLang="ko-KR" b="1" dirty="0">
                <a:solidFill>
                  <a:prstClr val="black"/>
                </a:solidFill>
              </a:rPr>
              <a:t>51</a:t>
            </a:r>
            <a:r>
              <a:rPr lang="ko-KR" altLang="en-US" b="1">
                <a:solidFill>
                  <a:prstClr val="black"/>
                </a:solidFill>
              </a:rPr>
              <a:t>권 제 </a:t>
            </a:r>
            <a:r>
              <a:rPr lang="en-US" altLang="ko-KR" b="1" dirty="0">
                <a:solidFill>
                  <a:prstClr val="black"/>
                </a:solidFill>
              </a:rPr>
              <a:t>11 </a:t>
            </a:r>
            <a:r>
              <a:rPr lang="ko-KR" altLang="en-US" b="1">
                <a:solidFill>
                  <a:prstClr val="black"/>
                </a:solidFill>
              </a:rPr>
              <a:t>호</a:t>
            </a:r>
            <a:endParaRPr lang="en-US" altLang="ko-KR" b="1" dirty="0">
              <a:solidFill>
                <a:prstClr val="black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en-US" altLang="ko-KR" sz="2400" b="1" dirty="0"/>
              <a:t>NFC</a:t>
            </a:r>
            <a:r>
              <a:rPr lang="ko-KR" altLang="en-US" sz="2400" b="1"/>
              <a:t>를 활용한 능동형 인증 방법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prstClr val="black"/>
                </a:solidFill>
              </a:rPr>
              <a:t>한국통신학회논문지</a:t>
            </a:r>
            <a:r>
              <a:rPr lang="ko-KR" altLang="en-US" b="1" dirty="0">
                <a:solidFill>
                  <a:prstClr val="black"/>
                </a:solidFill>
              </a:rPr>
              <a:t> </a:t>
            </a:r>
            <a:r>
              <a:rPr lang="en-US" altLang="ko-KR" b="1" dirty="0">
                <a:solidFill>
                  <a:prstClr val="black"/>
                </a:solidFill>
              </a:rPr>
              <a:t>'12-02 Vol.37C No.02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5778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-93108"/>
            <a:ext cx="11609815" cy="6682594"/>
            <a:chOff x="0" y="-93108"/>
            <a:chExt cx="11609815" cy="6682594"/>
          </a:xfrm>
        </p:grpSpPr>
        <p:grpSp>
          <p:nvGrpSpPr>
            <p:cNvPr id="6" name="그룹 5"/>
            <p:cNvGrpSpPr/>
            <p:nvPr/>
          </p:nvGrpSpPr>
          <p:grpSpPr>
            <a:xfrm>
              <a:off x="0" y="-93108"/>
              <a:ext cx="3820980" cy="2487968"/>
              <a:chOff x="7258" y="494720"/>
              <a:chExt cx="3820980" cy="2487968"/>
            </a:xfrm>
          </p:grpSpPr>
          <p:sp>
            <p:nvSpPr>
              <p:cNvPr id="3" name="이등변 삼각형 2"/>
              <p:cNvSpPr/>
              <p:nvPr/>
            </p:nvSpPr>
            <p:spPr>
              <a:xfrm rot="5400000">
                <a:off x="-319315" y="914402"/>
                <a:ext cx="2394859" cy="1741714"/>
              </a:xfrm>
              <a:prstGeom prst="triangle">
                <a:avLst/>
              </a:prstGeom>
              <a:solidFill>
                <a:srgbClr val="D469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이등변 삼각형 3"/>
              <p:cNvSpPr/>
              <p:nvPr/>
            </p:nvSpPr>
            <p:spPr>
              <a:xfrm rot="2072841">
                <a:off x="952619" y="494720"/>
                <a:ext cx="1387889" cy="1007128"/>
              </a:xfrm>
              <a:prstGeom prst="triangle">
                <a:avLst/>
              </a:prstGeom>
              <a:solidFill>
                <a:srgbClr val="9C9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1574801" y="716600"/>
                <a:ext cx="22534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b="1" spc="600" dirty="0">
                    <a:solidFill>
                      <a:schemeClr val="bg1"/>
                    </a:solidFill>
                    <a:latin typeface="+mn-ea"/>
                  </a:rPr>
                  <a:t>I</a:t>
                </a:r>
                <a:r>
                  <a:rPr lang="en-US" altLang="ko-KR" sz="4400" spc="600" dirty="0">
                    <a:latin typeface="+mn-ea"/>
                  </a:rPr>
                  <a:t>NDEX</a:t>
                </a:r>
              </a:p>
            </p:txBody>
          </p:sp>
        </p:grpSp>
        <p:sp>
          <p:nvSpPr>
            <p:cNvPr id="5" name="사각형: 둥근 모서리 4"/>
            <p:cNvSpPr/>
            <p:nvPr/>
          </p:nvSpPr>
          <p:spPr>
            <a:xfrm>
              <a:off x="2581929" y="1107558"/>
              <a:ext cx="9027886" cy="5481928"/>
            </a:xfrm>
            <a:prstGeom prst="roundRect">
              <a:avLst>
                <a:gd name="adj" fmla="val 1046"/>
              </a:avLst>
            </a:prstGeom>
            <a:noFill/>
            <a:ln w="38100">
              <a:solidFill>
                <a:srgbClr val="D9C8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9923" y="1228043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800" b="1" dirty="0"/>
                <a:t>PART 01   </a:t>
              </a:r>
              <a:r>
                <a:rPr lang="ko-KR" altLang="en-US" sz="2800" dirty="0"/>
                <a:t>졸업연구 개요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9923" y="1824854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02   </a:t>
              </a:r>
              <a:r>
                <a:rPr lang="ko-KR" altLang="en-US" sz="2800" dirty="0"/>
                <a:t>관련연구 사례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9923" y="2421665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03   </a:t>
              </a:r>
              <a:r>
                <a:rPr lang="ko-KR" altLang="en-US" sz="2800" dirty="0"/>
                <a:t>시스템 시나리오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9923" y="3018246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04   </a:t>
              </a:r>
              <a:r>
                <a:rPr lang="ko-KR" altLang="en-US" sz="2800" dirty="0"/>
                <a:t>시스템 구성도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89923" y="3611436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05   </a:t>
              </a:r>
              <a:r>
                <a:rPr lang="ko-KR" altLang="en-US" sz="2800" dirty="0"/>
                <a:t>개발 환경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89923" y="5473075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PART 08   </a:t>
            </a:r>
            <a:r>
              <a:rPr lang="ko-KR" altLang="en-US" sz="2800" dirty="0"/>
              <a:t>필요 기술 </a:t>
            </a:r>
            <a:r>
              <a:rPr lang="en-US" altLang="ko-KR" sz="2800" dirty="0"/>
              <a:t>&amp; </a:t>
            </a:r>
            <a:r>
              <a:rPr lang="ko-KR" altLang="en-US" sz="2800" dirty="0"/>
              <a:t>선행 연구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9923" y="4239431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PART 06   </a:t>
            </a:r>
            <a:r>
              <a:rPr lang="ko-KR" altLang="en-US" sz="2800" dirty="0"/>
              <a:t>업무 분담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9923" y="4856253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PART 07   </a:t>
            </a:r>
            <a:r>
              <a:rPr lang="ko-KR" altLang="en-US" sz="2800" dirty="0"/>
              <a:t>졸업연구 수행 일정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40" y="5103651"/>
            <a:ext cx="1436179" cy="143617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89923" y="6036051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PART 09   </a:t>
            </a:r>
            <a:r>
              <a:rPr lang="ko-KR" altLang="en-US" sz="2800" dirty="0"/>
              <a:t>고려 사항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49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239209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필요 기술 </a:t>
            </a:r>
            <a:r>
              <a:rPr lang="en-US" altLang="ko-KR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&amp; </a:t>
            </a:r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선행 연구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8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62292" y="1744168"/>
            <a:ext cx="7919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lvl="1"/>
            <a:r>
              <a:rPr lang="en-US" altLang="ko-KR" sz="1600" dirty="0"/>
              <a:t>-</a:t>
            </a:r>
          </a:p>
          <a:p>
            <a:pPr lvl="1"/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라즈베리파이 쿡북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633" y="1621614"/>
            <a:ext cx="1530942" cy="197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64455" y="2199705"/>
            <a:ext cx="480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Raspberry Pi Cookbook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라즈베리</a:t>
            </a:r>
            <a:r>
              <a:rPr lang="ko-KR" altLang="en-US" dirty="0"/>
              <a:t> 파이 </a:t>
            </a:r>
            <a:r>
              <a:rPr lang="en-US" altLang="ko-KR" dirty="0"/>
              <a:t>GPIO</a:t>
            </a:r>
            <a:r>
              <a:rPr lang="ko-KR" altLang="en-US" dirty="0"/>
              <a:t>와 쉘 스크립트 학습</a:t>
            </a:r>
          </a:p>
        </p:txBody>
      </p:sp>
      <p:pic>
        <p:nvPicPr>
          <p:cNvPr id="2052" name="Picture 4" descr="자바 웹 프로그래밍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292" y="3787318"/>
            <a:ext cx="1469341" cy="18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764455" y="4382492"/>
            <a:ext cx="634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프로젝트로 배우는 자바 웹 프로그래밍</a:t>
            </a:r>
            <a:endParaRPr lang="en-US" altLang="ko-KR" b="1" dirty="0"/>
          </a:p>
          <a:p>
            <a:r>
              <a:rPr lang="en-US" altLang="ko-KR" dirty="0"/>
              <a:t>- JSP</a:t>
            </a:r>
            <a:r>
              <a:rPr lang="ko-KR" altLang="en-US" dirty="0"/>
              <a:t>를 이용한 서버사이드 웹 프로그래밍 학습</a:t>
            </a:r>
          </a:p>
        </p:txBody>
      </p:sp>
      <p:pic>
        <p:nvPicPr>
          <p:cNvPr id="2054" name="Picture 6" descr="real mysql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461" y="2696857"/>
            <a:ext cx="1436375" cy="1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801859" y="3307701"/>
            <a:ext cx="53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개발자와 </a:t>
            </a:r>
            <a:r>
              <a:rPr lang="en-US" altLang="ko-KR" b="1" dirty="0"/>
              <a:t>DBA</a:t>
            </a:r>
            <a:r>
              <a:rPr lang="ko-KR" altLang="en-US" b="1" dirty="0"/>
              <a:t>를 위한</a:t>
            </a:r>
            <a:r>
              <a:rPr lang="en-US" altLang="ko-KR" b="1" dirty="0"/>
              <a:t>) Real MySQL</a:t>
            </a:r>
          </a:p>
          <a:p>
            <a:r>
              <a:rPr lang="en-US" altLang="ko-KR" dirty="0"/>
              <a:t>- DB </a:t>
            </a:r>
            <a:r>
              <a:rPr lang="ko-KR" altLang="en-US" dirty="0"/>
              <a:t>설계 및 관리와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등 학습</a:t>
            </a:r>
          </a:p>
        </p:txBody>
      </p:sp>
    </p:spTree>
    <p:extLst>
      <p:ext uri="{BB962C8B-B14F-4D97-AF65-F5344CB8AC3E}">
        <p14:creationId xmlns:p14="http://schemas.microsoft.com/office/powerpoint/2010/main" val="325963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278634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고려 사항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9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62292" y="1744168"/>
            <a:ext cx="7919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lvl="1"/>
            <a:r>
              <a:rPr lang="en-US" altLang="ko-KR" sz="1600" dirty="0"/>
              <a:t>-</a:t>
            </a:r>
          </a:p>
          <a:p>
            <a:pPr lvl="1"/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4100" name="Picture 4" descr="google TTS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987" y="1629023"/>
            <a:ext cx="2756963" cy="27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206171" y="4924714"/>
            <a:ext cx="9912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음성 녹음과 </a:t>
            </a:r>
            <a:r>
              <a:rPr lang="en-US" altLang="ko-KR" sz="2800" b="1" dirty="0"/>
              <a:t>Google TTS</a:t>
            </a:r>
            <a:r>
              <a:rPr lang="ko-KR" altLang="en-US" sz="2800" b="1" dirty="0"/>
              <a:t>를 이용한 원격 인터폰 기능</a:t>
            </a:r>
            <a:endParaRPr lang="en-US" altLang="ko-KR" sz="2800" b="1" dirty="0"/>
          </a:p>
        </p:txBody>
      </p:sp>
      <p:pic>
        <p:nvPicPr>
          <p:cNvPr id="4102" name="Picture 6" descr="google STT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45" y="149459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8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1280" y="1172741"/>
            <a:ext cx="69494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b="1" dirty="0">
                <a:solidFill>
                  <a:srgbClr val="F4B183"/>
                </a:solidFill>
              </a:rPr>
              <a:t>Q&amp;A</a:t>
            </a:r>
            <a:endParaRPr lang="ko-KR" altLang="en-US" sz="13000" b="1" dirty="0">
              <a:solidFill>
                <a:srgbClr val="F4B183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3319973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83734" y="3826413"/>
            <a:ext cx="452175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4B183"/>
                </a:solidFill>
              </a:rPr>
              <a:t>THANK YOU!</a:t>
            </a:r>
            <a:endParaRPr lang="ko-KR" altLang="en-US" sz="5400" b="1" dirty="0">
              <a:solidFill>
                <a:srgbClr val="F4B183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85" y="3869506"/>
            <a:ext cx="880237" cy="880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606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2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2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2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2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9437199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질문 </a:t>
            </a:r>
            <a:r>
              <a:rPr lang="en-US" altLang="ko-KR" sz="32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: </a:t>
            </a:r>
            <a:r>
              <a:rPr lang="ko-KR" altLang="en-US" sz="32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출입 데이터 관리 시스템임을 인식할 것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7684" y="470758"/>
            <a:ext cx="2230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수정사항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257" y="1519630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답변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4977" y="3117443"/>
            <a:ext cx="8220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사내 모든 </a:t>
            </a:r>
            <a:r>
              <a:rPr lang="ko-KR" altLang="en-US" sz="2400" dirty="0" err="1"/>
              <a:t>도어락을</a:t>
            </a:r>
            <a:r>
              <a:rPr lang="ko-KR" altLang="en-US" sz="2400" dirty="0"/>
              <a:t> 하나의 서버에 연결하여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개방시마다 매번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카메라를 통해 촬영한 </a:t>
            </a:r>
            <a:r>
              <a:rPr lang="ko-KR" altLang="en-US" sz="2400" b="1" dirty="0">
                <a:highlight>
                  <a:srgbClr val="DECE9A"/>
                </a:highlight>
              </a:rPr>
              <a:t>영상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출입한 사람의 이름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나이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도어락을</a:t>
            </a:r>
            <a:r>
              <a:rPr lang="ko-KR" altLang="en-US" sz="2400" b="1" dirty="0">
                <a:highlight>
                  <a:srgbClr val="DECE9A"/>
                </a:highlight>
              </a:rPr>
              <a:t> 연 장소의 이름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출입 시간</a:t>
            </a:r>
            <a:r>
              <a:rPr lang="ko-KR" altLang="en-US" sz="2400" dirty="0"/>
              <a:t> 등을 저장합니다</a:t>
            </a:r>
            <a:r>
              <a:rPr lang="en-US" altLang="ko-KR" sz="24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54977" y="2157323"/>
            <a:ext cx="822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기본적으로 우리 시스템의 타겟은 회사의 중요한 정보를 관리하는 건물입니다</a:t>
            </a:r>
            <a:r>
              <a:rPr lang="en-US" altLang="ko-KR" sz="2400" dirty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0070" y="4770506"/>
            <a:ext cx="8220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이러한 </a:t>
            </a:r>
            <a:r>
              <a:rPr lang="ko-KR" altLang="en-US" sz="2400" b="1" dirty="0">
                <a:highlight>
                  <a:srgbClr val="DECE9A"/>
                </a:highlight>
              </a:rPr>
              <a:t>출입 데이터</a:t>
            </a:r>
            <a:r>
              <a:rPr lang="ko-KR" altLang="en-US" sz="2400" dirty="0"/>
              <a:t>는 현재 회사의 어떤 사람이 어떠한 패턴으로 어떠한 곳에 접근하고 있는지를 알 수 있게 하여 사고 발생 시 </a:t>
            </a:r>
            <a:r>
              <a:rPr lang="ko-KR" altLang="en-US" sz="2400" b="1" dirty="0">
                <a:highlight>
                  <a:srgbClr val="DECE9A"/>
                </a:highlight>
              </a:rPr>
              <a:t>용의자를 검거할 수 있게 도와줄 뿐 </a:t>
            </a:r>
            <a:r>
              <a:rPr lang="ko-KR" altLang="en-US" sz="2400" dirty="0"/>
              <a:t>아니라 실시간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영상을 통해 </a:t>
            </a:r>
            <a:r>
              <a:rPr lang="ko-KR" altLang="en-US" sz="2400" b="1" dirty="0">
                <a:highlight>
                  <a:srgbClr val="DECE9A"/>
                </a:highlight>
              </a:rPr>
              <a:t>피해가 의심되는 상황</a:t>
            </a:r>
            <a:r>
              <a:rPr lang="ko-KR" altLang="en-US" sz="2400" dirty="0"/>
              <a:t>에 대해 즉각 대처할 수 있도록 도와줍니다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74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18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19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0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21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23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4157607" cy="749404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 b="1" spc="30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/>
              </a:rPr>
              <a:t>졸업 연구 개요</a:t>
            </a:r>
            <a:endParaRPr lang="ko-KR" altLang="en-US" sz="4400" b="1" spc="300">
              <a:latin typeface="Kozuka Mincho Pro B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>
              <a:gd name="adj" fmla="val 50000"/>
            </a:avLst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64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>
                <a:solidFill>
                  <a:schemeClr val="bg1"/>
                </a:solidFill>
              </a:rPr>
              <a:t>CONTENTS</a:t>
            </a:r>
          </a:p>
          <a:p>
            <a:pPr algn="ctr">
              <a:defRPr lang="ko-KR" altLang="en-US"/>
            </a:pPr>
            <a:r>
              <a:rPr lang="en-US" altLang="ko-KR" sz="4000" b="1">
                <a:solidFill>
                  <a:schemeClr val="bg1"/>
                </a:solidFill>
              </a:rPr>
              <a:t>1</a:t>
            </a:r>
            <a:r>
              <a:rPr lang="en-US" altLang="ko-KR" sz="4000">
                <a:solidFill>
                  <a:schemeClr val="bg1"/>
                </a:solidFill>
              </a:rPr>
              <a:t> </a:t>
            </a:r>
            <a:endParaRPr lang="ko-KR" altLang="en-US" sz="400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2821" y="1744168"/>
            <a:ext cx="3371669" cy="568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  <a:defRPr lang="ko-KR" altLang="en-US"/>
            </a:pPr>
            <a:r>
              <a:rPr lang="ko-KR" altLang="en-US" sz="3200" b="1"/>
              <a:t>연구 개발 배경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4878" y="2626790"/>
            <a:ext cx="7637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ü"/>
              <a:defRPr lang="ko-KR" altLang="en-US"/>
            </a:pPr>
            <a:r>
              <a:rPr lang="ko-KR" altLang="en-US" sz="2400" dirty="0"/>
              <a:t>회사</a:t>
            </a:r>
            <a:r>
              <a:rPr lang="en-US" altLang="ko-KR" sz="2400" dirty="0"/>
              <a:t>, </a:t>
            </a:r>
            <a:r>
              <a:rPr lang="ko-KR" altLang="en-US" sz="2400" dirty="0"/>
              <a:t>공공기관 등에서 보관되는 중요한 정보들의 </a:t>
            </a:r>
            <a:r>
              <a:rPr lang="ko-KR" altLang="en-US" sz="2400" b="1" dirty="0">
                <a:highlight>
                  <a:srgbClr val="DECE9A"/>
                </a:highlight>
              </a:rPr>
              <a:t>보안이 대체로 허술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4877" y="3730800"/>
            <a:ext cx="76370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ü"/>
              <a:defRPr lang="ko-KR" altLang="en-US"/>
            </a:pPr>
            <a:r>
              <a:rPr lang="ko-KR" altLang="en-US" sz="2400" b="1" dirty="0">
                <a:highlight>
                  <a:srgbClr val="DECE9A"/>
                </a:highlight>
              </a:rPr>
              <a:t>방문자가 누구인지 파악이 어렵다는 점</a:t>
            </a:r>
            <a:r>
              <a:rPr lang="ko-KR" altLang="en-US" sz="2400" dirty="0"/>
              <a:t>을 악용하여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이를 악용한 범죄도 빈번히 </a:t>
            </a:r>
            <a:r>
              <a:rPr lang="ko-KR" altLang="en-US" sz="2400" dirty="0" err="1"/>
              <a:t>일어남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02" y="1592466"/>
            <a:ext cx="4546199" cy="408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2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2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2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2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4597936" cy="66671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졸업 연구 개요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257" y="1519630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연구 개발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4977" y="2157323"/>
            <a:ext cx="822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회사</a:t>
            </a:r>
            <a:r>
              <a:rPr lang="en-US" altLang="ko-KR" sz="2400" dirty="0"/>
              <a:t>, </a:t>
            </a:r>
            <a:r>
              <a:rPr lang="ko-KR" altLang="en-US" sz="2400" dirty="0"/>
              <a:t>공공기관 내에 존재하는 </a:t>
            </a:r>
            <a:r>
              <a:rPr lang="ko-KR" altLang="en-US" sz="2400" b="1" dirty="0">
                <a:highlight>
                  <a:srgbClr val="DECE9A"/>
                </a:highlight>
              </a:rPr>
              <a:t>모든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도어락을</a:t>
            </a:r>
            <a:r>
              <a:rPr lang="ko-KR" altLang="en-US" sz="2400" b="1" dirty="0">
                <a:highlight>
                  <a:srgbClr val="DECE9A"/>
                </a:highlight>
              </a:rPr>
              <a:t> 하나의 시스템으로 관리 및 제어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6257" y="4285191"/>
            <a:ext cx="2432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기대 효과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54977" y="3071794"/>
            <a:ext cx="877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 err="1">
                <a:highlight>
                  <a:srgbClr val="DECE9A"/>
                </a:highlight>
              </a:rPr>
              <a:t>도어락</a:t>
            </a:r>
            <a:r>
              <a:rPr lang="ko-KR" altLang="en-US" sz="2400" b="1" dirty="0">
                <a:highlight>
                  <a:srgbClr val="DECE9A"/>
                </a:highlight>
              </a:rPr>
              <a:t> 원격 제어</a:t>
            </a:r>
            <a:r>
              <a:rPr lang="ko-KR" altLang="en-US" sz="2400" dirty="0"/>
              <a:t>를 통해 </a:t>
            </a:r>
            <a:r>
              <a:rPr lang="ko-KR" altLang="en-US" sz="2400" b="1" dirty="0">
                <a:highlight>
                  <a:srgbClr val="DECE9A"/>
                </a:highlight>
              </a:rPr>
              <a:t>돌발 상황에 유연하게 대처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42317" y="4753970"/>
            <a:ext cx="897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 err="1"/>
              <a:t>IoT</a:t>
            </a:r>
            <a:r>
              <a:rPr lang="ko-KR" altLang="en-US" sz="2400" dirty="0"/>
              <a:t> 기술을 적용하여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건물내 모든 </a:t>
            </a:r>
            <a:r>
              <a:rPr lang="ko-KR" altLang="en-US" sz="2400" dirty="0" err="1"/>
              <a:t>도어락을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한번에 관리</a:t>
            </a:r>
            <a:r>
              <a:rPr lang="ko-KR" altLang="en-US" sz="2400" dirty="0"/>
              <a:t>하고</a:t>
            </a:r>
            <a:r>
              <a:rPr lang="en-US" altLang="ko-KR" sz="2400" dirty="0"/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예측하지 못한 상황에 유동적으로 대응</a:t>
            </a:r>
            <a:r>
              <a:rPr lang="ko-KR" altLang="en-US" sz="2400" dirty="0"/>
              <a:t>할 수 있음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4977" y="5646764"/>
            <a:ext cx="8770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출입을 </a:t>
            </a:r>
            <a:r>
              <a:rPr lang="en-US" altLang="ko-KR" sz="2400" dirty="0"/>
              <a:t>24</a:t>
            </a:r>
            <a:r>
              <a:rPr lang="ko-KR" altLang="en-US" sz="2400" dirty="0"/>
              <a:t>시간 모니터링 함으로써</a:t>
            </a:r>
            <a:r>
              <a:rPr lang="en-US" altLang="ko-KR" sz="2400" dirty="0"/>
              <a:t> </a:t>
            </a:r>
            <a:r>
              <a:rPr lang="ko-KR" altLang="en-US" sz="2400" dirty="0"/>
              <a:t>허가 받지 않은 방문자로 인한 </a:t>
            </a:r>
            <a:r>
              <a:rPr lang="ko-KR" altLang="en-US" sz="2400" b="1" dirty="0">
                <a:highlight>
                  <a:srgbClr val="DECE9A"/>
                </a:highlight>
              </a:rPr>
              <a:t>범죄 피해를 예방</a:t>
            </a:r>
            <a:r>
              <a:rPr lang="ko-KR" altLang="en-US" sz="2400" dirty="0"/>
              <a:t>하고</a:t>
            </a:r>
            <a:r>
              <a:rPr lang="en-US" altLang="ko-KR" sz="2400" dirty="0"/>
              <a:t>, </a:t>
            </a:r>
            <a:r>
              <a:rPr lang="ko-KR" altLang="en-US" sz="2400" dirty="0"/>
              <a:t>피해 발생 시</a:t>
            </a:r>
            <a:r>
              <a:rPr lang="en-US" altLang="ko-KR" sz="2400" dirty="0"/>
              <a:t>, </a:t>
            </a:r>
            <a:r>
              <a:rPr lang="ko-KR" altLang="en-US" sz="2400" dirty="0"/>
              <a:t>출입 기록으로 범인을 </a:t>
            </a:r>
            <a:r>
              <a:rPr lang="ko-KR" altLang="en-US" sz="2400" dirty="0" err="1"/>
              <a:t>특정지을</a:t>
            </a:r>
            <a:r>
              <a:rPr lang="ko-KR" altLang="en-US" sz="2400" dirty="0"/>
              <a:t> 수 있음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54977" y="3740051"/>
            <a:ext cx="877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highlight>
                  <a:srgbClr val="DECE9A"/>
                </a:highlight>
              </a:rPr>
              <a:t>통신 데이터 암호화</a:t>
            </a:r>
            <a:r>
              <a:rPr lang="ko-KR" altLang="en-US" sz="2400" dirty="0"/>
              <a:t>를 통해 </a:t>
            </a:r>
            <a:r>
              <a:rPr lang="ko-KR" altLang="en-US" sz="2400" b="1" dirty="0">
                <a:highlight>
                  <a:srgbClr val="DECE9A"/>
                </a:highlight>
              </a:rPr>
              <a:t>해킹과 크래킹에 대한 위험 방지</a:t>
            </a:r>
          </a:p>
        </p:txBody>
      </p:sp>
    </p:spTree>
    <p:extLst>
      <p:ext uri="{BB962C8B-B14F-4D97-AF65-F5344CB8AC3E}">
        <p14:creationId xmlns:p14="http://schemas.microsoft.com/office/powerpoint/2010/main" val="109334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관련 연구 사례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0478" y="1615875"/>
            <a:ext cx="960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동영상 전송 방식의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ko-KR" altLang="en-US" sz="2400" b="1"/>
              <a:t>도어락 시스템의 설계 및 구현</a:t>
            </a:r>
            <a:endParaRPr lang="en-US" altLang="ko-KR" sz="2400" b="1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2015</a:t>
            </a:r>
            <a:r>
              <a:rPr lang="ko-KR" altLang="en-US"/>
              <a:t>년 동계학술발표회 논문집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2308951" y="2393895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초음파 센서를 이용하여 방문자 인식 및 사용자에게 실시간으로 메시지 기능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2308951" y="309671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카메라로 방문자의 모습을 확인하고</a:t>
            </a:r>
            <a:r>
              <a:rPr lang="en-US" altLang="ko-KR" dirty="0"/>
              <a:t>, </a:t>
            </a:r>
            <a:r>
              <a:rPr lang="ko-KR" altLang="en-US"/>
              <a:t>녹화한 영상을 서버에 저장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2308951" y="451139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다수의 </a:t>
            </a:r>
            <a:r>
              <a:rPr lang="ko-KR" altLang="en-US" dirty="0" err="1">
                <a:solidFill>
                  <a:srgbClr val="FF0000"/>
                </a:solidFill>
              </a:rPr>
              <a:t>도어락을</a:t>
            </a:r>
            <a:r>
              <a:rPr lang="ko-KR" altLang="en-US" dirty="0">
                <a:solidFill>
                  <a:srgbClr val="FF0000"/>
                </a:solidFill>
              </a:rPr>
              <a:t> 제어하기 위한 </a:t>
            </a:r>
            <a:r>
              <a:rPr lang="ko-KR" altLang="en-US" dirty="0" err="1">
                <a:solidFill>
                  <a:srgbClr val="FF0000"/>
                </a:solidFill>
              </a:rPr>
              <a:t>매커니즘</a:t>
            </a:r>
            <a:r>
              <a:rPr lang="ko-KR" altLang="en-US" dirty="0">
                <a:solidFill>
                  <a:srgbClr val="FF0000"/>
                </a:solidFill>
              </a:rPr>
              <a:t> 결여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08951" y="380405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어플리케이션을 이용하여</a:t>
            </a:r>
            <a:r>
              <a:rPr lang="en-US" altLang="ko-KR" dirty="0"/>
              <a:t>,</a:t>
            </a:r>
            <a:r>
              <a:rPr lang="ko-KR" altLang="en-US"/>
              <a:t> 원격으로 문 잠금을 </a:t>
            </a:r>
            <a:r>
              <a:rPr lang="ko-KR" altLang="en-US" dirty="0"/>
              <a:t>해제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836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관련 연구 사례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66" y="1642791"/>
            <a:ext cx="4356355" cy="45103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556" y="1642791"/>
            <a:ext cx="6395645" cy="45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488" y="2493776"/>
            <a:ext cx="9601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개방을 위해 </a:t>
            </a:r>
            <a:r>
              <a:rPr lang="ko-KR" altLang="en-US" sz="2400" dirty="0" err="1"/>
              <a:t>도어락에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카드</a:t>
            </a:r>
            <a:r>
              <a:rPr lang="en-US" altLang="ko-KR" sz="2400" b="1" dirty="0">
                <a:highlight>
                  <a:srgbClr val="DECE9A"/>
                </a:highlight>
              </a:rPr>
              <a:t>(</a:t>
            </a:r>
            <a:r>
              <a:rPr lang="ko-KR" altLang="en-US" sz="2400" b="1" dirty="0" err="1">
                <a:highlight>
                  <a:srgbClr val="DECE9A"/>
                </a:highlight>
              </a:rPr>
              <a:t>사원증</a:t>
            </a:r>
            <a:r>
              <a:rPr lang="en-US" altLang="ko-KR" sz="2400" b="1" dirty="0">
                <a:highlight>
                  <a:srgbClr val="DECE9A"/>
                </a:highlight>
              </a:rPr>
              <a:t>)</a:t>
            </a:r>
            <a:r>
              <a:rPr lang="ko-KR" altLang="en-US" sz="2400" dirty="0"/>
              <a:t>를 접촉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동시에 </a:t>
            </a:r>
            <a:r>
              <a:rPr lang="ko-KR" altLang="en-US" sz="2400" dirty="0" err="1"/>
              <a:t>도어락에</a:t>
            </a:r>
            <a:r>
              <a:rPr lang="ko-KR" altLang="en-US" sz="2400" dirty="0"/>
              <a:t> 장착된 카메라가 </a:t>
            </a:r>
            <a:r>
              <a:rPr lang="ko-KR" altLang="en-US" sz="2400" b="1" dirty="0">
                <a:highlight>
                  <a:srgbClr val="DECE9A"/>
                </a:highlight>
              </a:rPr>
              <a:t>현재 상황 녹화 및 캡쳐</a:t>
            </a:r>
            <a:endParaRPr lang="en-US" altLang="ko-KR" sz="2400" b="1" dirty="0">
              <a:highlight>
                <a:srgbClr val="DECE9A"/>
              </a:highlight>
            </a:endParaRPr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캡쳐된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영상에 있는 사람의 얼굴</a:t>
            </a:r>
            <a:r>
              <a:rPr lang="ko-KR" altLang="en-US" sz="2400" dirty="0"/>
              <a:t>과 </a:t>
            </a:r>
            <a:r>
              <a:rPr lang="ko-KR" altLang="en-US" sz="2400" b="1" dirty="0">
                <a:highlight>
                  <a:srgbClr val="DECE9A"/>
                </a:highlight>
              </a:rPr>
              <a:t>카드에 등록되어 있는 사진의 얼굴이 일치하는지 비교</a:t>
            </a:r>
            <a:r>
              <a:rPr lang="ko-KR" altLang="en-US" sz="2400" dirty="0"/>
              <a:t>하여 다음 레벨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접근시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추가 인증을 요구</a:t>
            </a:r>
            <a:r>
              <a:rPr lang="ko-KR" altLang="en-US" sz="2400" dirty="0"/>
              <a:t>할지 결정</a:t>
            </a:r>
            <a:r>
              <a:rPr lang="en-US" altLang="ko-KR" sz="2400" dirty="0"/>
              <a:t>, </a:t>
            </a:r>
            <a:r>
              <a:rPr lang="ko-KR" altLang="en-US" sz="2400" dirty="0"/>
              <a:t>이때 </a:t>
            </a:r>
            <a:r>
              <a:rPr lang="ko-KR" altLang="en-US" sz="2400" b="1" dirty="0">
                <a:highlight>
                  <a:srgbClr val="DECE9A"/>
                </a:highlight>
              </a:rPr>
              <a:t>추가 인증은 지문 인식 사용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6487" y="1741271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기본 시나리오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76487" y="4580300"/>
            <a:ext cx="2209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800" b="1" dirty="0"/>
              <a:t>기본 전제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2797" y="5130305"/>
            <a:ext cx="960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각 카드엔 접근 할 수 있는 </a:t>
            </a:r>
            <a:r>
              <a:rPr lang="en-US" altLang="ko-KR" sz="2400" b="1" dirty="0">
                <a:highlight>
                  <a:srgbClr val="DECE9A"/>
                </a:highlight>
              </a:rPr>
              <a:t>Level</a:t>
            </a:r>
            <a:r>
              <a:rPr lang="ko-KR" altLang="en-US" sz="2400" b="1" dirty="0">
                <a:highlight>
                  <a:srgbClr val="DECE9A"/>
                </a:highlight>
              </a:rPr>
              <a:t>의 범위</a:t>
            </a:r>
            <a:r>
              <a:rPr lang="ko-KR" altLang="en-US" sz="2400" dirty="0"/>
              <a:t>가 </a:t>
            </a:r>
            <a:r>
              <a:rPr lang="ko-KR" altLang="en-US" sz="2400" dirty="0" err="1"/>
              <a:t>정해져있으며</a:t>
            </a:r>
            <a:r>
              <a:rPr lang="ko-KR" altLang="en-US" sz="2400" dirty="0"/>
              <a:t> 카드가 접근할 수 있는 레벨보다 </a:t>
            </a:r>
            <a:r>
              <a:rPr lang="ko-KR" altLang="en-US" sz="2400" b="1" dirty="0">
                <a:highlight>
                  <a:srgbClr val="DECE9A"/>
                </a:highlight>
              </a:rPr>
              <a:t>상위레벨의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도어락은</a:t>
            </a:r>
            <a:r>
              <a:rPr lang="ko-KR" altLang="en-US" sz="2400" b="1" dirty="0">
                <a:highlight>
                  <a:srgbClr val="DECE9A"/>
                </a:highlight>
              </a:rPr>
              <a:t> 열 수 없음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02797" y="5988087"/>
            <a:ext cx="960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en-US" altLang="ko-KR" sz="2400" b="1" dirty="0">
                <a:highlight>
                  <a:srgbClr val="DECE9A"/>
                </a:highlight>
              </a:rPr>
              <a:t>Level 3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</a:t>
            </a:r>
            <a:r>
              <a:rPr lang="ko-KR" altLang="en-US" sz="2400" dirty="0" err="1"/>
              <a:t>의</a:t>
            </a:r>
            <a:r>
              <a:rPr lang="ko-KR" altLang="en-US" sz="2400" dirty="0"/>
              <a:t> 경우 </a:t>
            </a:r>
            <a:r>
              <a:rPr lang="ko-KR" altLang="en-US" sz="2400" dirty="0" err="1"/>
              <a:t>출입시</a:t>
            </a:r>
            <a:r>
              <a:rPr lang="ko-KR" altLang="en-US" sz="2400" dirty="0"/>
              <a:t>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</a:t>
            </a:r>
            <a:r>
              <a:rPr lang="ko-KR" altLang="en-US" sz="2400" b="1" dirty="0">
                <a:highlight>
                  <a:srgbClr val="DECE9A"/>
                </a:highlight>
              </a:rPr>
              <a:t> 개방 성공 여부와 상관 없이 관리자에게 알림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885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6757068" y="2264491"/>
            <a:ext cx="0" cy="42564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9268473" y="2264491"/>
            <a:ext cx="0" cy="42564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476231"/>
            <a:ext cx="5627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기본 시나리오</a:t>
            </a:r>
            <a:r>
              <a:rPr lang="en-US" altLang="ko-KR" sz="2800" b="1" dirty="0"/>
              <a:t>(Lv3</a:t>
            </a:r>
            <a:r>
              <a:rPr lang="ko-KR" altLang="en-US" sz="2800" b="1" dirty="0"/>
              <a:t>카드의 경우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93597" y="2563392"/>
            <a:ext cx="4169262" cy="3589161"/>
            <a:chOff x="6697980" y="1960972"/>
            <a:chExt cx="4169262" cy="358916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757" y="4629962"/>
              <a:ext cx="627828" cy="62782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884416" y="5180801"/>
              <a:ext cx="20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Level1 Door Lock</a:t>
              </a:r>
              <a:endParaRPr lang="ko-KR" altLang="en-US" b="1" dirty="0"/>
            </a:p>
          </p:txBody>
        </p:sp>
        <p:sp>
          <p:nvSpPr>
            <p:cNvPr id="10" name="사각형: 둥근 모서리 9"/>
            <p:cNvSpPr/>
            <p:nvPr/>
          </p:nvSpPr>
          <p:spPr>
            <a:xfrm>
              <a:off x="6697980" y="1960972"/>
              <a:ext cx="4169262" cy="358916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82217" y="2963575"/>
            <a:ext cx="3406140" cy="2226158"/>
            <a:chOff x="7086600" y="2361155"/>
            <a:chExt cx="3406140" cy="2226158"/>
          </a:xfrm>
        </p:grpSpPr>
        <p:sp>
          <p:nvSpPr>
            <p:cNvPr id="18" name="TextBox 17"/>
            <p:cNvSpPr txBox="1"/>
            <p:nvPr/>
          </p:nvSpPr>
          <p:spPr>
            <a:xfrm>
              <a:off x="7884416" y="4217981"/>
              <a:ext cx="20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Level2 Door Lock</a:t>
              </a:r>
              <a:endParaRPr lang="ko-KR" altLang="en-US" b="1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757" y="3682012"/>
              <a:ext cx="627828" cy="627828"/>
            </a:xfrm>
            <a:prstGeom prst="rect">
              <a:avLst/>
            </a:prstGeom>
          </p:spPr>
        </p:pic>
        <p:sp>
          <p:nvSpPr>
            <p:cNvPr id="24" name="사각형: 둥근 모서리 23"/>
            <p:cNvSpPr/>
            <p:nvPr/>
          </p:nvSpPr>
          <p:spPr>
            <a:xfrm>
              <a:off x="7086600" y="2361155"/>
              <a:ext cx="3406140" cy="221836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441660" y="3185450"/>
            <a:ext cx="2155463" cy="1067736"/>
            <a:chOff x="7032693" y="1614408"/>
            <a:chExt cx="2155463" cy="1067736"/>
          </a:xfrm>
        </p:grpSpPr>
        <p:sp>
          <p:nvSpPr>
            <p:cNvPr id="20" name="TextBox 19"/>
            <p:cNvSpPr txBox="1"/>
            <p:nvPr/>
          </p:nvSpPr>
          <p:spPr>
            <a:xfrm>
              <a:off x="7100020" y="2312812"/>
              <a:ext cx="20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Level3 Door Lock</a:t>
              </a:r>
              <a:endParaRPr lang="ko-KR" altLang="en-US" b="1" dirty="0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361" y="1776843"/>
              <a:ext cx="627828" cy="627828"/>
            </a:xfrm>
            <a:prstGeom prst="rect">
              <a:avLst/>
            </a:prstGeom>
          </p:spPr>
        </p:pic>
        <p:sp>
          <p:nvSpPr>
            <p:cNvPr id="25" name="사각형: 둥근 모서리 24"/>
            <p:cNvSpPr/>
            <p:nvPr/>
          </p:nvSpPr>
          <p:spPr>
            <a:xfrm>
              <a:off x="7032693" y="1614408"/>
              <a:ext cx="2155463" cy="106773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사각형: 둥근 모서리 26"/>
          <p:cNvSpPr/>
          <p:nvPr/>
        </p:nvSpPr>
        <p:spPr>
          <a:xfrm>
            <a:off x="5103196" y="2179080"/>
            <a:ext cx="1120140" cy="400183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7490460" y="2179081"/>
            <a:ext cx="1120140" cy="400183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10197764" y="2179080"/>
            <a:ext cx="1120140" cy="400183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5103196" y="2971542"/>
            <a:ext cx="1137302" cy="33923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9827092" y="2938183"/>
            <a:ext cx="1830437" cy="372597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7475895" y="2963574"/>
            <a:ext cx="1137302" cy="33923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5094615" y="4426288"/>
            <a:ext cx="1137302" cy="33923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7178714" y="4432863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/>
          <p:cNvSpPr/>
          <p:nvPr/>
        </p:nvSpPr>
        <p:spPr>
          <a:xfrm>
            <a:off x="7176203" y="5067267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/>
          <p:cNvSpPr/>
          <p:nvPr/>
        </p:nvSpPr>
        <p:spPr>
          <a:xfrm>
            <a:off x="9568168" y="5062347"/>
            <a:ext cx="2395232" cy="34416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승인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/>
          <p:cNvSpPr/>
          <p:nvPr/>
        </p:nvSpPr>
        <p:spPr>
          <a:xfrm>
            <a:off x="7176203" y="5682957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/>
          <p:cNvSpPr/>
          <p:nvPr/>
        </p:nvSpPr>
        <p:spPr>
          <a:xfrm>
            <a:off x="7176203" y="6298288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cxnSpLocks/>
            <a:stCxn id="30" idx="3"/>
            <a:endCxn id="35" idx="1"/>
          </p:cNvCxnSpPr>
          <p:nvPr/>
        </p:nvCxnSpPr>
        <p:spPr>
          <a:xfrm flipV="1">
            <a:off x="6240498" y="3133193"/>
            <a:ext cx="1235397" cy="79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5" idx="3"/>
            <a:endCxn id="32" idx="1"/>
          </p:cNvCxnSpPr>
          <p:nvPr/>
        </p:nvCxnSpPr>
        <p:spPr>
          <a:xfrm flipV="1">
            <a:off x="8613197" y="3124482"/>
            <a:ext cx="1213895" cy="87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6" idx="3"/>
            <a:endCxn id="37" idx="1"/>
          </p:cNvCxnSpPr>
          <p:nvPr/>
        </p:nvCxnSpPr>
        <p:spPr>
          <a:xfrm>
            <a:off x="6231917" y="4595907"/>
            <a:ext cx="946797" cy="65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7" idx="3"/>
            <a:endCxn id="93" idx="1"/>
          </p:cNvCxnSpPr>
          <p:nvPr/>
        </p:nvCxnSpPr>
        <p:spPr>
          <a:xfrm flipV="1">
            <a:off x="8961120" y="4602482"/>
            <a:ext cx="87358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  <a:stCxn id="36" idx="3"/>
            <a:endCxn id="38" idx="1"/>
          </p:cNvCxnSpPr>
          <p:nvPr/>
        </p:nvCxnSpPr>
        <p:spPr>
          <a:xfrm>
            <a:off x="6231917" y="4595907"/>
            <a:ext cx="944286" cy="6409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  <a:stCxn id="36" idx="3"/>
            <a:endCxn id="40" idx="1"/>
          </p:cNvCxnSpPr>
          <p:nvPr/>
        </p:nvCxnSpPr>
        <p:spPr>
          <a:xfrm>
            <a:off x="6231917" y="4595907"/>
            <a:ext cx="944286" cy="12566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  <a:stCxn id="36" idx="3"/>
            <a:endCxn id="41" idx="1"/>
          </p:cNvCxnSpPr>
          <p:nvPr/>
        </p:nvCxnSpPr>
        <p:spPr>
          <a:xfrm>
            <a:off x="6231917" y="4595907"/>
            <a:ext cx="944286" cy="18720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38" idx="3"/>
            <a:endCxn id="39" idx="1"/>
          </p:cNvCxnSpPr>
          <p:nvPr/>
        </p:nvCxnSpPr>
        <p:spPr>
          <a:xfrm flipV="1">
            <a:off x="8958609" y="5234427"/>
            <a:ext cx="609559" cy="24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곱하기 기호 66"/>
          <p:cNvSpPr/>
          <p:nvPr/>
        </p:nvSpPr>
        <p:spPr>
          <a:xfrm>
            <a:off x="9119114" y="5527136"/>
            <a:ext cx="713455" cy="65218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cxnSpLocks/>
            <a:stCxn id="40" idx="3"/>
          </p:cNvCxnSpPr>
          <p:nvPr/>
        </p:nvCxnSpPr>
        <p:spPr>
          <a:xfrm>
            <a:off x="8958609" y="5852577"/>
            <a:ext cx="304779" cy="71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cxnSpLocks/>
            <a:stCxn id="41" idx="3"/>
          </p:cNvCxnSpPr>
          <p:nvPr/>
        </p:nvCxnSpPr>
        <p:spPr>
          <a:xfrm flipV="1">
            <a:off x="8958609" y="6465557"/>
            <a:ext cx="304779" cy="2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cxnSpLocks/>
            <a:stCxn id="30" idx="3"/>
            <a:endCxn id="86" idx="1"/>
          </p:cNvCxnSpPr>
          <p:nvPr/>
        </p:nvCxnSpPr>
        <p:spPr>
          <a:xfrm>
            <a:off x="6240498" y="3141161"/>
            <a:ext cx="941765" cy="5126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사각형: 둥근 모서리 85"/>
          <p:cNvSpPr/>
          <p:nvPr/>
        </p:nvSpPr>
        <p:spPr>
          <a:xfrm>
            <a:off x="7182263" y="3484146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/>
          <p:cNvSpPr/>
          <p:nvPr/>
        </p:nvSpPr>
        <p:spPr>
          <a:xfrm>
            <a:off x="7180854" y="3958016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cxnSpLocks/>
            <a:stCxn id="30" idx="3"/>
            <a:endCxn id="88" idx="1"/>
          </p:cNvCxnSpPr>
          <p:nvPr/>
        </p:nvCxnSpPr>
        <p:spPr>
          <a:xfrm>
            <a:off x="6240498" y="3141161"/>
            <a:ext cx="940356" cy="9864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사각형: 둥근 모서리 91"/>
          <p:cNvSpPr/>
          <p:nvPr/>
        </p:nvSpPr>
        <p:spPr>
          <a:xfrm>
            <a:off x="9560218" y="3481176"/>
            <a:ext cx="2395232" cy="34416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승인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3" name="사각형: 둥근 모서리 92"/>
          <p:cNvSpPr/>
          <p:nvPr/>
        </p:nvSpPr>
        <p:spPr>
          <a:xfrm>
            <a:off x="9834709" y="4416183"/>
            <a:ext cx="1830437" cy="372597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0" name="곱하기 기호 99"/>
          <p:cNvSpPr/>
          <p:nvPr/>
        </p:nvSpPr>
        <p:spPr>
          <a:xfrm>
            <a:off x="9115631" y="6134326"/>
            <a:ext cx="713455" cy="65218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곱하기 기호 102"/>
          <p:cNvSpPr/>
          <p:nvPr/>
        </p:nvSpPr>
        <p:spPr>
          <a:xfrm>
            <a:off x="9117619" y="3796845"/>
            <a:ext cx="713455" cy="65218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cxnSpLocks/>
            <a:stCxn id="86" idx="3"/>
            <a:endCxn id="92" idx="1"/>
          </p:cNvCxnSpPr>
          <p:nvPr/>
        </p:nvCxnSpPr>
        <p:spPr>
          <a:xfrm flipV="1">
            <a:off x="8964669" y="3653256"/>
            <a:ext cx="595549" cy="5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cxnSpLocks/>
            <a:stCxn id="88" idx="3"/>
          </p:cNvCxnSpPr>
          <p:nvPr/>
        </p:nvCxnSpPr>
        <p:spPr>
          <a:xfrm flipV="1">
            <a:off x="8963260" y="4122939"/>
            <a:ext cx="362068" cy="46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9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487" y="2493776"/>
            <a:ext cx="9364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어플 내 이력 검색 클릭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이름 검색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해당 이름 선택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출입 사진과 출입 시간 리스트 형식으로 출력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76487" y="1741271"/>
            <a:ext cx="7108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어플리케이션 기능 설명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개인 이력 검색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76487" y="4887927"/>
            <a:ext cx="936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level3</a:t>
            </a:r>
            <a:r>
              <a:rPr lang="ko-KR" altLang="en-US" sz="2400" dirty="0"/>
              <a:t>로 지정된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출입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관리자에게 자동으로 </a:t>
            </a:r>
            <a:r>
              <a:rPr lang="ko-KR" altLang="en-US" sz="2400" dirty="0" err="1"/>
              <a:t>도어락에</a:t>
            </a:r>
            <a:r>
              <a:rPr lang="ko-KR" altLang="en-US" sz="2400" dirty="0"/>
              <a:t> 접근한 사용자의 정보</a:t>
            </a:r>
            <a:r>
              <a:rPr lang="en-US" altLang="ko-KR" sz="2400" dirty="0"/>
              <a:t>, </a:t>
            </a:r>
            <a:r>
              <a:rPr lang="ko-KR" altLang="en-US" sz="2400" dirty="0"/>
              <a:t>캡쳐 된 사진 등을 알림</a:t>
            </a:r>
            <a:endParaRPr lang="en-US" altLang="ko-KR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76487" y="4188430"/>
            <a:ext cx="6622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어플리케이션 기능 설명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관리자 알림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078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1053</Words>
  <Application>Microsoft Office PowerPoint</Application>
  <PresentationFormat>와이드스크린</PresentationFormat>
  <Paragraphs>275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Kozuka Mincho Pro B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노형래</dc:creator>
  <cp:lastModifiedBy>노형래</cp:lastModifiedBy>
  <cp:revision>167</cp:revision>
  <dcterms:created xsi:type="dcterms:W3CDTF">2016-12-20T16:48:43Z</dcterms:created>
  <dcterms:modified xsi:type="dcterms:W3CDTF">2017-01-20T03:39:56Z</dcterms:modified>
</cp:coreProperties>
</file>