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72" r:id="rId1"/>
  </p:sldMasterIdLst>
  <p:sldIdLst>
    <p:sldId id="256" r:id="rId2"/>
    <p:sldId id="258" r:id="rId3"/>
    <p:sldId id="289" r:id="rId4"/>
    <p:sldId id="290" r:id="rId5"/>
    <p:sldId id="291" r:id="rId6"/>
    <p:sldId id="297" r:id="rId7"/>
    <p:sldId id="292" r:id="rId8"/>
    <p:sldId id="305" r:id="rId9"/>
    <p:sldId id="306" r:id="rId10"/>
    <p:sldId id="307" r:id="rId11"/>
    <p:sldId id="311" r:id="rId12"/>
    <p:sldId id="294" r:id="rId13"/>
    <p:sldId id="295" r:id="rId14"/>
    <p:sldId id="296" r:id="rId15"/>
    <p:sldId id="300" r:id="rId16"/>
    <p:sldId id="299" r:id="rId17"/>
    <p:sldId id="301" r:id="rId18"/>
    <p:sldId id="302" r:id="rId19"/>
    <p:sldId id="303" r:id="rId20"/>
    <p:sldId id="272" r:id="rId21"/>
    <p:sldId id="312" r:id="rId22"/>
    <p:sldId id="304" r:id="rId23"/>
    <p:sldId id="308" r:id="rId24"/>
    <p:sldId id="309" r:id="rId25"/>
    <p:sldId id="310" r:id="rId26"/>
  </p:sldIdLst>
  <p:sldSz cx="9144000" cy="6858000" type="screen4x3"/>
  <p:notesSz cx="6858000" cy="9144000"/>
  <p:embeddedFontLst>
    <p:embeddedFont>
      <p:font typeface="Technika" panose="020B0604020202020204" charset="-18"/>
      <p:regular r:id="rId27"/>
      <p:bold r:id="rId28"/>
      <p:italic r:id="rId29"/>
      <p:boldItalic r:id="rId30"/>
    </p:embeddedFont>
    <p:embeddedFont>
      <p:font typeface="Technika-Bold" panose="00000600000000000000" charset="-18"/>
      <p:regular r:id="rId3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9B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99" autoAdjust="0"/>
    <p:restoredTop sz="95226" autoAdjust="0"/>
  </p:normalViewPr>
  <p:slideViewPr>
    <p:cSldViewPr snapToGrid="0">
      <p:cViewPr varScale="1">
        <p:scale>
          <a:sx n="159" d="100"/>
          <a:sy n="159" d="100"/>
        </p:scale>
        <p:origin x="4392" y="-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-1"/>
          <a:stretch/>
        </p:blipFill>
        <p:spPr>
          <a:xfrm>
            <a:off x="0" y="2"/>
            <a:ext cx="10076688" cy="75561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80000" y="1800001"/>
            <a:ext cx="7736694" cy="1446663"/>
          </a:xfrm>
        </p:spPr>
        <p:txBody>
          <a:bodyPr anchor="t"/>
          <a:lstStyle>
            <a:lvl1pPr algn="l">
              <a:defRPr lang="cs-CZ" sz="4800" b="1" i="0" u="none" strike="noStrike" kern="4800" baseline="0" smtClean="0">
                <a:solidFill>
                  <a:schemeClr val="bg1"/>
                </a:solidFill>
                <a:latin typeface="Technika-Bold" panose="00000600000000000000" pitchFamily="50" charset="-18"/>
              </a:defRPr>
            </a:lvl1pPr>
          </a:lstStyle>
          <a:p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TITUL PREZENTACE</a:t>
            </a:r>
            <a:br>
              <a:rPr lang="cs-CZ" sz="4800" b="1" i="0" u="none" strike="noStrike" baseline="0" dirty="0">
                <a:latin typeface="Technika-Bold" panose="00000600000000000000" pitchFamily="50" charset="-18"/>
              </a:rPr>
            </a:br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PODTITUL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80000" y="3441732"/>
            <a:ext cx="7736693" cy="1771721"/>
          </a:xfrm>
        </p:spPr>
        <p:txBody>
          <a:bodyPr/>
          <a:lstStyle>
            <a:lvl1pPr marL="0" indent="0" algn="l">
              <a:buNone/>
              <a:defRPr lang="cs-CZ" sz="2400" b="1" i="0" u="none" strike="noStrike" kern="2800" baseline="0" smtClean="0">
                <a:solidFill>
                  <a:schemeClr val="bg1"/>
                </a:solidFill>
                <a:latin typeface="Technika-Bold" panose="00000600000000000000" pitchFamily="50" charset="-18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cs-CZ" dirty="0"/>
              <a:t>NÁZEV FAKULTY A PRACOVIŠTĚ</a:t>
            </a:r>
            <a:br>
              <a:rPr lang="en-US" dirty="0"/>
            </a:br>
            <a:r>
              <a:rPr lang="cs-CZ" dirty="0"/>
              <a:t>AUTOR/TITUL JMÉNO PŘÍJMENÍ</a:t>
            </a:r>
            <a:br>
              <a:rPr lang="en-US" dirty="0"/>
            </a:br>
            <a:r>
              <a:rPr lang="cs-CZ" dirty="0"/>
              <a:t>DATUM</a:t>
            </a:r>
          </a:p>
        </p:txBody>
      </p:sp>
      <p:pic>
        <p:nvPicPr>
          <p:cNvPr id="5" name="Obrázek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03" y="274320"/>
            <a:ext cx="1773814" cy="86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90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"/>
            <a:ext cx="10076688" cy="7555992"/>
          </a:xfrm>
          <a:prstGeom prst="rect">
            <a:avLst/>
          </a:prstGeom>
        </p:spPr>
      </p:pic>
      <p:pic>
        <p:nvPicPr>
          <p:cNvPr id="7" name="Picture 2" descr="https://www.email.cz/download/i/J_cdaADwWifiayZrAXd9jpkdWor_gYe_4QlhA3zsTzSB0jpv76wY4UUYT-LRJNvubDBn-to/logo_cvut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01" y="274320"/>
            <a:ext cx="1770611" cy="863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080000" y="1800001"/>
            <a:ext cx="7736694" cy="1446663"/>
          </a:xfrm>
        </p:spPr>
        <p:txBody>
          <a:bodyPr anchor="t"/>
          <a:lstStyle>
            <a:lvl1pPr algn="l">
              <a:defRPr lang="cs-CZ" sz="48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</a:defRPr>
            </a:lvl1pPr>
          </a:lstStyle>
          <a:p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TITUL PREZENTACE</a:t>
            </a:r>
            <a:br>
              <a:rPr lang="cs-CZ" sz="4800" b="1" i="0" u="none" strike="noStrike" baseline="0" dirty="0">
                <a:latin typeface="Technika-Bold" panose="00000600000000000000" pitchFamily="50" charset="-18"/>
              </a:rPr>
            </a:br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PODTITUL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80000" y="3441732"/>
            <a:ext cx="7736693" cy="1771721"/>
          </a:xfrm>
        </p:spPr>
        <p:txBody>
          <a:bodyPr/>
          <a:lstStyle>
            <a:lvl1pPr marL="0" indent="0" algn="l">
              <a:buNone/>
              <a:defRPr lang="cs-CZ" sz="2400" b="1" i="0" u="none" strike="noStrike" kern="2800" baseline="0" smtClean="0">
                <a:solidFill>
                  <a:schemeClr val="tx1"/>
                </a:solidFill>
                <a:latin typeface="Technika-Bold" panose="00000600000000000000" pitchFamily="50" charset="-18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cs-CZ" dirty="0"/>
              <a:t>NÁZEV FAKULTY A PRACOVIŠTĚ</a:t>
            </a:r>
            <a:br>
              <a:rPr lang="en-US" dirty="0"/>
            </a:br>
            <a:r>
              <a:rPr lang="cs-CZ" dirty="0"/>
              <a:t>AUTOR/TITUL JMÉNO PŘÍJMENÍ</a:t>
            </a:r>
            <a:br>
              <a:rPr lang="en-US" dirty="0"/>
            </a:br>
            <a:r>
              <a:rPr lang="cs-CZ" dirty="0"/>
              <a:t>DATUM</a:t>
            </a:r>
          </a:p>
        </p:txBody>
      </p:sp>
    </p:spTree>
    <p:extLst>
      <p:ext uri="{BB962C8B-B14F-4D97-AF65-F5344CB8AC3E}">
        <p14:creationId xmlns:p14="http://schemas.microsoft.com/office/powerpoint/2010/main" val="1057167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80000" y="1800000"/>
            <a:ext cx="7794000" cy="1087934"/>
          </a:xfrm>
        </p:spPr>
        <p:txBody>
          <a:bodyPr anchor="t"/>
          <a:lstStyle>
            <a:lvl1pPr>
              <a:defRPr sz="2800" kern="2800" baseline="0">
                <a:latin typeface="Technika-Bold" panose="00000600000000000000" pitchFamily="50" charset="-18"/>
              </a:defRPr>
            </a:lvl1pPr>
          </a:lstStyle>
          <a:p>
            <a:r>
              <a:rPr lang="cs-CZ" dirty="0"/>
              <a:t>PODTITUL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79999" y="3059766"/>
            <a:ext cx="7794000" cy="3528000"/>
          </a:xfrm>
        </p:spPr>
        <p:txBody>
          <a:bodyPr>
            <a:normAutofit/>
          </a:bodyPr>
          <a:lstStyle>
            <a:lvl1pPr marL="0" indent="0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48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177198" y="1800001"/>
            <a:ext cx="7696800" cy="4788000"/>
          </a:xfrm>
        </p:spPr>
        <p:txBody>
          <a:bodyPr>
            <a:normAutofit/>
          </a:bodyPr>
          <a:lstStyle>
            <a:lvl1pPr marL="0" indent="0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OBRÁZEK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199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 userDrawn="1"/>
        </p:nvSpPr>
        <p:spPr>
          <a:xfrm>
            <a:off x="2067641" y="368300"/>
            <a:ext cx="6888707" cy="122848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180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70000" y="270000"/>
            <a:ext cx="8604000" cy="6318000"/>
          </a:xfrm>
        </p:spPr>
        <p:txBody>
          <a:bodyPr>
            <a:normAutofit/>
          </a:bodyPr>
          <a:lstStyle>
            <a:lvl1pPr marL="0" indent="0" algn="ctr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OBRÁZEK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733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0000" y="1440000"/>
            <a:ext cx="7794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0000" y="2880000"/>
            <a:ext cx="7794000" cy="370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Upravte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pic>
        <p:nvPicPr>
          <p:cNvPr id="1026" name="Picture 2" descr="https://www.email.cz/download/i/J_cdaADwWifiayZrAXd9jpkdWor_gYe_4QlhA3zsTzSB0jpv76wY4UUYT-LRJNvubDBn-to/logo_cvut.jp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01" y="274320"/>
            <a:ext cx="1770611" cy="863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5436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6" r:id="rId2"/>
    <p:sldLayoutId id="2147483674" r:id="rId3"/>
    <p:sldLayoutId id="2147483685" r:id="rId4"/>
    <p:sldLayoutId id="2147483684" r:id="rId5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echnika-Bold" panose="00000600000000000000" pitchFamily="50" charset="-18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2" userDrawn="1">
          <p15:clr>
            <a:srgbClr val="F26B43"/>
          </p15:clr>
        </p15:guide>
        <p15:guide id="2" pos="131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Nadpis 9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Virtuální </a:t>
            </a:r>
            <a:r>
              <a:rPr lang="cs-CZ" dirty="0" err="1"/>
              <a:t>pohonový</a:t>
            </a:r>
            <a:r>
              <a:rPr lang="cs-CZ" dirty="0"/>
              <a:t> systém FANUC CNC </a:t>
            </a:r>
            <a:r>
              <a:rPr lang="cs-CZ" dirty="0" err="1"/>
              <a:t>Guide</a:t>
            </a:r>
            <a:r>
              <a:rPr lang="cs-CZ" dirty="0"/>
              <a:t> a jeho využití pro externí řízení skladového manipulátoru</a:t>
            </a:r>
            <a:endParaRPr lang="en-US" dirty="0"/>
          </a:p>
        </p:txBody>
      </p:sp>
      <p:sp>
        <p:nvSpPr>
          <p:cNvPr id="11" name="Podnadpis 10"/>
          <p:cNvSpPr>
            <a:spLocks noGrp="1"/>
          </p:cNvSpPr>
          <p:nvPr>
            <p:ph type="subTitle" idx="1"/>
          </p:nvPr>
        </p:nvSpPr>
        <p:spPr>
          <a:xfrm>
            <a:off x="1080001" y="4604706"/>
            <a:ext cx="7736693" cy="1771721"/>
          </a:xfrm>
        </p:spPr>
        <p:txBody>
          <a:bodyPr>
            <a:normAutofit lnSpcReduction="10000"/>
          </a:bodyPr>
          <a:lstStyle/>
          <a:p>
            <a:r>
              <a:rPr lang="cs-CZ" dirty="0"/>
              <a:t>FAKULTA STROJNÍ</a:t>
            </a:r>
          </a:p>
          <a:p>
            <a:r>
              <a:rPr lang="cs-CZ" dirty="0"/>
              <a:t>Autor DP:		Bc. Lukáš Pilný</a:t>
            </a:r>
          </a:p>
          <a:p>
            <a:r>
              <a:rPr lang="cs-CZ" dirty="0"/>
              <a:t>Vedoucí práce:	</a:t>
            </a:r>
            <a:r>
              <a:rPr lang="en-US" b="0" dirty="0"/>
              <a:t>Ing. Martin Ne</a:t>
            </a:r>
            <a:r>
              <a:rPr lang="cs-CZ" b="0" dirty="0"/>
              <a:t>č</a:t>
            </a:r>
            <a:r>
              <a:rPr lang="en-US" b="0" dirty="0"/>
              <a:t>as, MSc., Ph.D.</a:t>
            </a:r>
            <a:endParaRPr lang="cs-CZ" b="0" dirty="0"/>
          </a:p>
          <a:p>
            <a:r>
              <a:rPr lang="cs-CZ" b="0" dirty="0"/>
              <a:t>7. 9. 2023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52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E5520F8-358C-4B9D-A18C-1C330D589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7942" y="279636"/>
            <a:ext cx="7794000" cy="1087934"/>
          </a:xfrm>
        </p:spPr>
        <p:txBody>
          <a:bodyPr/>
          <a:lstStyle/>
          <a:p>
            <a:r>
              <a:rPr lang="cs-CZ" dirty="0"/>
              <a:t>Externí řízení CNC FANUC</a:t>
            </a:r>
            <a:br>
              <a:rPr lang="cs-CZ" dirty="0"/>
            </a:br>
            <a:r>
              <a:rPr lang="cs-CZ" dirty="0"/>
              <a:t>	Ovládání panelu operátora</a:t>
            </a:r>
          </a:p>
        </p:txBody>
      </p:sp>
      <p:pic>
        <p:nvPicPr>
          <p:cNvPr id="6" name="Obrázek 5" descr="Obsah obrázku text, snímek obrazovky, software, číslo&#10;&#10;Popis byl vytvořen automaticky">
            <a:extLst>
              <a:ext uri="{FF2B5EF4-FFF2-40B4-BE49-F238E27FC236}">
                <a16:creationId xmlns:a16="http://schemas.microsoft.com/office/drawing/2014/main" id="{7D2FFF4B-EA3F-B2AC-F421-9268CCC2F2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62" y="1367570"/>
            <a:ext cx="8115276" cy="5074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269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E5520F8-358C-4B9D-A18C-1C330D589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9234" y="262219"/>
            <a:ext cx="7053806" cy="1087934"/>
          </a:xfrm>
        </p:spPr>
        <p:txBody>
          <a:bodyPr/>
          <a:lstStyle/>
          <a:p>
            <a:r>
              <a:rPr lang="cs-CZ" dirty="0"/>
              <a:t>Tvorba dynamického simulačního modelu pohonů skladu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61CF7CDC-F49C-ADB7-3E31-E223354F4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5312" y="2575883"/>
            <a:ext cx="7794000" cy="389023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/>
              <a:t>Nová funkce </a:t>
            </a:r>
            <a:r>
              <a:rPr lang="cs-CZ" dirty="0" err="1"/>
              <a:t>Servo</a:t>
            </a:r>
            <a:r>
              <a:rPr lang="cs-CZ" dirty="0"/>
              <a:t> model v CNC </a:t>
            </a:r>
            <a:r>
              <a:rPr lang="cs-CZ" dirty="0" err="1"/>
              <a:t>guide</a:t>
            </a:r>
            <a:r>
              <a:rPr lang="cs-CZ" dirty="0"/>
              <a:t> 2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2400" dirty="0" err="1"/>
              <a:t>Servo</a:t>
            </a:r>
            <a:r>
              <a:rPr lang="cs-CZ" sz="2400" dirty="0"/>
              <a:t> model umožňuje:</a:t>
            </a:r>
          </a:p>
          <a:p>
            <a:pPr marL="1028666" lvl="1" indent="-342900"/>
            <a:r>
              <a:rPr lang="cs-CZ" sz="2000" dirty="0"/>
              <a:t>simulace </a:t>
            </a:r>
            <a:r>
              <a:rPr lang="cs-CZ" sz="2000" dirty="0" err="1"/>
              <a:t>servo</a:t>
            </a:r>
            <a:r>
              <a:rPr lang="cs-CZ" sz="2000" dirty="0"/>
              <a:t> řízení</a:t>
            </a:r>
          </a:p>
          <a:p>
            <a:pPr marL="1028666" lvl="1" indent="-342900"/>
            <a:r>
              <a:rPr lang="cs-CZ" sz="2000" dirty="0"/>
              <a:t>chování </a:t>
            </a:r>
            <a:r>
              <a:rPr lang="cs-CZ" sz="2000" dirty="0" err="1"/>
              <a:t>servo</a:t>
            </a:r>
            <a:r>
              <a:rPr lang="cs-CZ" sz="2000" dirty="0"/>
              <a:t> motorů od firmy FANUC </a:t>
            </a:r>
          </a:p>
          <a:p>
            <a:pPr marL="1028666" lvl="1" indent="-342900"/>
            <a:r>
              <a:rPr lang="cs-CZ" sz="2000" dirty="0"/>
              <a:t>chování posuvných os stroje při uvažování některých jejich mechanických vlastností</a:t>
            </a:r>
          </a:p>
        </p:txBody>
      </p:sp>
    </p:spTree>
    <p:extLst>
      <p:ext uri="{BB962C8B-B14F-4D97-AF65-F5344CB8AC3E}">
        <p14:creationId xmlns:p14="http://schemas.microsoft.com/office/powerpoint/2010/main" val="3247468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E5520F8-358C-4B9D-A18C-1C330D589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9234" y="262219"/>
            <a:ext cx="7053806" cy="1087934"/>
          </a:xfrm>
        </p:spPr>
        <p:txBody>
          <a:bodyPr/>
          <a:lstStyle/>
          <a:p>
            <a:r>
              <a:rPr lang="cs-CZ" dirty="0"/>
              <a:t>Tvorba dynamického simulačního modelu pohonů skladu</a:t>
            </a:r>
          </a:p>
        </p:txBody>
      </p:sp>
      <p:sp>
        <p:nvSpPr>
          <p:cNvPr id="3" name="Zástupný obsah 3">
            <a:extLst>
              <a:ext uri="{FF2B5EF4-FFF2-40B4-BE49-F238E27FC236}">
                <a16:creationId xmlns:a16="http://schemas.microsoft.com/office/drawing/2014/main" id="{5B188AC3-5756-B5EA-B451-77D2AECA4834}"/>
              </a:ext>
            </a:extLst>
          </p:cNvPr>
          <p:cNvSpPr txBox="1">
            <a:spLocks/>
          </p:cNvSpPr>
          <p:nvPr/>
        </p:nvSpPr>
        <p:spPr>
          <a:xfrm>
            <a:off x="1053873" y="2399534"/>
            <a:ext cx="7794000" cy="3890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2400" dirty="0"/>
              <a:t>Omezení </a:t>
            </a:r>
            <a:r>
              <a:rPr lang="cs-CZ" sz="2400" dirty="0" err="1"/>
              <a:t>Servo</a:t>
            </a:r>
            <a:r>
              <a:rPr lang="cs-CZ" sz="2400" dirty="0"/>
              <a:t> model:</a:t>
            </a:r>
          </a:p>
          <a:p>
            <a:pPr marL="1028666" lvl="1" indent="-342900"/>
            <a:r>
              <a:rPr lang="cs-CZ" sz="2000" dirty="0"/>
              <a:t>funkce je ve vývoji</a:t>
            </a:r>
          </a:p>
          <a:p>
            <a:pPr marL="1028666" lvl="1" indent="-342900"/>
            <a:r>
              <a:rPr lang="cs-CZ" sz="2000" dirty="0"/>
              <a:t>neumožňuje plnohodnotnou tvorbu digitálního modelu pohonů skladu</a:t>
            </a:r>
          </a:p>
          <a:p>
            <a:pPr marL="1028666" lvl="1" indent="-342900"/>
            <a:r>
              <a:rPr lang="cs-CZ" sz="2000" dirty="0"/>
              <a:t>pomocí funkce je možné definovat pouze zátěžné hmoty připojené přímo na pohony, neumožňuje napojení na uživatelem vytvořený dynamický model soustavy</a:t>
            </a:r>
          </a:p>
        </p:txBody>
      </p:sp>
    </p:spTree>
    <p:extLst>
      <p:ext uri="{BB962C8B-B14F-4D97-AF65-F5344CB8AC3E}">
        <p14:creationId xmlns:p14="http://schemas.microsoft.com/office/powerpoint/2010/main" val="2648566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E5520F8-358C-4B9D-A18C-1C330D589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9234" y="279636"/>
            <a:ext cx="7794000" cy="1087934"/>
          </a:xfrm>
        </p:spPr>
        <p:txBody>
          <a:bodyPr/>
          <a:lstStyle/>
          <a:p>
            <a:r>
              <a:rPr lang="cs-CZ" dirty="0" err="1"/>
              <a:t>Servo</a:t>
            </a:r>
            <a:r>
              <a:rPr lang="cs-CZ" dirty="0"/>
              <a:t> model</a:t>
            </a:r>
          </a:p>
        </p:txBody>
      </p:sp>
      <p:pic>
        <p:nvPicPr>
          <p:cNvPr id="8" name="Obrázek 7">
            <a:extLst>
              <a:ext uri="{FF2B5EF4-FFF2-40B4-BE49-F238E27FC236}">
                <a16:creationId xmlns:a16="http://schemas.microsoft.com/office/drawing/2014/main" id="{CB8D63E7-B2DC-E758-3577-E2BEE7F988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531" y="2161911"/>
            <a:ext cx="7976937" cy="3371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06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Obrázek 9">
            <a:extLst>
              <a:ext uri="{FF2B5EF4-FFF2-40B4-BE49-F238E27FC236}">
                <a16:creationId xmlns:a16="http://schemas.microsoft.com/office/drawing/2014/main" id="{152407D6-EADF-806E-A73F-66B69505F6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181" y="1298279"/>
            <a:ext cx="7878278" cy="5411089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2E5520F8-358C-4B9D-A18C-1C330D589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7942" y="279636"/>
            <a:ext cx="7794000" cy="1087934"/>
          </a:xfrm>
        </p:spPr>
        <p:txBody>
          <a:bodyPr/>
          <a:lstStyle/>
          <a:p>
            <a:r>
              <a:rPr lang="cs-CZ" dirty="0"/>
              <a:t>Odečítání dat ze simulace SERVO </a:t>
            </a:r>
            <a:r>
              <a:rPr lang="cs-CZ" dirty="0" err="1"/>
              <a:t>guide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017491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E5520F8-358C-4B9D-A18C-1C330D589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6651" y="291694"/>
            <a:ext cx="6888343" cy="1087934"/>
          </a:xfrm>
        </p:spPr>
        <p:txBody>
          <a:bodyPr/>
          <a:lstStyle/>
          <a:p>
            <a:r>
              <a:rPr lang="cs-CZ" dirty="0"/>
              <a:t>SERVO </a:t>
            </a:r>
            <a:r>
              <a:rPr lang="cs-CZ" dirty="0" err="1"/>
              <a:t>guide</a:t>
            </a:r>
            <a:r>
              <a:rPr lang="cs-CZ" dirty="0"/>
              <a:t> – Testovací trajektorie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24BB03C7-9CF8-F7BE-9CF3-57BA795F6C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058" y="2180489"/>
            <a:ext cx="8337884" cy="3693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1037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E5520F8-358C-4B9D-A18C-1C330D589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7942" y="279636"/>
            <a:ext cx="7794000" cy="1087934"/>
          </a:xfrm>
        </p:spPr>
        <p:txBody>
          <a:bodyPr/>
          <a:lstStyle/>
          <a:p>
            <a:r>
              <a:rPr lang="cs-CZ" dirty="0"/>
              <a:t>SERVO </a:t>
            </a:r>
            <a:r>
              <a:rPr lang="cs-CZ" dirty="0" err="1"/>
              <a:t>guide</a:t>
            </a:r>
            <a:r>
              <a:rPr lang="cs-CZ" dirty="0"/>
              <a:t> – některá naměřená dat</a:t>
            </a: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7A7CB390-6223-1685-A771-A91A3625E2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99" y="2234130"/>
            <a:ext cx="8610500" cy="400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9170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E5520F8-358C-4B9D-A18C-1C330D589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1067" y="278719"/>
            <a:ext cx="7794000" cy="1087934"/>
          </a:xfrm>
        </p:spPr>
        <p:txBody>
          <a:bodyPr/>
          <a:lstStyle/>
          <a:p>
            <a:r>
              <a:rPr lang="cs-CZ" dirty="0"/>
              <a:t>Aplikace pro ovládání CNC FANUC</a:t>
            </a:r>
          </a:p>
        </p:txBody>
      </p:sp>
      <p:pic>
        <p:nvPicPr>
          <p:cNvPr id="9" name="Obrázek 8">
            <a:extLst>
              <a:ext uri="{FF2B5EF4-FFF2-40B4-BE49-F238E27FC236}">
                <a16:creationId xmlns:a16="http://schemas.microsoft.com/office/drawing/2014/main" id="{C7693891-33BA-41E7-DD0A-DD4A5CEA8A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31" y="1140036"/>
            <a:ext cx="8434137" cy="5717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1422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>
            <a:extLst>
              <a:ext uri="{FF2B5EF4-FFF2-40B4-BE49-F238E27FC236}">
                <a16:creationId xmlns:a16="http://schemas.microsoft.com/office/drawing/2014/main" id="{B47DE2A3-17D0-7FD1-1A1D-9413585711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480" y="587275"/>
            <a:ext cx="6335486" cy="6012733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2E5520F8-358C-4B9D-A18C-1C330D589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1569" y="257991"/>
            <a:ext cx="5080862" cy="1087934"/>
          </a:xfrm>
        </p:spPr>
        <p:txBody>
          <a:bodyPr>
            <a:normAutofit fontScale="90000"/>
          </a:bodyPr>
          <a:lstStyle/>
          <a:p>
            <a:r>
              <a:rPr lang="cs-CZ" dirty="0"/>
              <a:t>Automatizační funkce</a:t>
            </a:r>
            <a:br>
              <a:rPr lang="cs-CZ" dirty="0"/>
            </a:br>
            <a:r>
              <a:rPr lang="cs-CZ" dirty="0"/>
              <a:t>	</a:t>
            </a:r>
            <a:br>
              <a:rPr lang="cs-CZ" dirty="0"/>
            </a:br>
            <a:endParaRPr lang="cs-CZ" sz="2000" dirty="0"/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38085640-17BD-77D5-71B8-83E1F880BA5D}"/>
              </a:ext>
            </a:extLst>
          </p:cNvPr>
          <p:cNvSpPr txBox="1"/>
          <p:nvPr/>
        </p:nvSpPr>
        <p:spPr>
          <a:xfrm>
            <a:off x="111034" y="3085809"/>
            <a:ext cx="287353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2000" dirty="0"/>
              <a:t>Sekvenční diagram externího spuštění CNC programu</a:t>
            </a:r>
          </a:p>
        </p:txBody>
      </p:sp>
    </p:spTree>
    <p:extLst>
      <p:ext uri="{BB962C8B-B14F-4D97-AF65-F5344CB8AC3E}">
        <p14:creationId xmlns:p14="http://schemas.microsoft.com/office/powerpoint/2010/main" val="4622337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E5520F8-358C-4B9D-A18C-1C330D589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882" y="1895150"/>
            <a:ext cx="3753946" cy="2716039"/>
          </a:xfrm>
        </p:spPr>
        <p:txBody>
          <a:bodyPr>
            <a:normAutofit/>
          </a:bodyPr>
          <a:lstStyle/>
          <a:p>
            <a:r>
              <a:rPr lang="cs-CZ" dirty="0"/>
              <a:t>Funkce pro odhad doby běhu programu</a:t>
            </a:r>
            <a:br>
              <a:rPr lang="cs-CZ" dirty="0"/>
            </a:br>
            <a:br>
              <a:rPr lang="cs-CZ" dirty="0"/>
            </a:br>
            <a:endParaRPr lang="cs-CZ" sz="2200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75A87792-E922-DC45-4B81-243F08B6D4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901" y="0"/>
            <a:ext cx="4852305" cy="6858000"/>
          </a:xfrm>
          <a:prstGeom prst="rect">
            <a:avLst/>
          </a:prstGeom>
        </p:spPr>
      </p:pic>
      <p:sp>
        <p:nvSpPr>
          <p:cNvPr id="4" name="TextovéPole 3">
            <a:extLst>
              <a:ext uri="{FF2B5EF4-FFF2-40B4-BE49-F238E27FC236}">
                <a16:creationId xmlns:a16="http://schemas.microsoft.com/office/drawing/2014/main" id="{EA391DA9-D709-CD43-5F66-1CD6C6418DCE}"/>
              </a:ext>
            </a:extLst>
          </p:cNvPr>
          <p:cNvSpPr txBox="1"/>
          <p:nvPr/>
        </p:nvSpPr>
        <p:spPr>
          <a:xfrm>
            <a:off x="280023" y="3798166"/>
            <a:ext cx="340370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2000" dirty="0"/>
              <a:t>Průběh algoritmu pro  odhad  doby běhu stroje</a:t>
            </a:r>
          </a:p>
        </p:txBody>
      </p:sp>
    </p:spTree>
    <p:extLst>
      <p:ext uri="{BB962C8B-B14F-4D97-AF65-F5344CB8AC3E}">
        <p14:creationId xmlns:p14="http://schemas.microsoft.com/office/powerpoint/2010/main" val="3058178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4E95556-CAE8-46AF-A131-A90E0862D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6651" y="270234"/>
            <a:ext cx="7794000" cy="1087934"/>
          </a:xfrm>
        </p:spPr>
        <p:txBody>
          <a:bodyPr/>
          <a:lstStyle/>
          <a:p>
            <a:r>
              <a:rPr lang="cs-CZ" dirty="0"/>
              <a:t>Cíle diplomové práce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B23C3DE-7078-4A6E-AE14-9D4D95532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000" y="2034332"/>
            <a:ext cx="7794000" cy="3528000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cs-CZ" dirty="0"/>
              <a:t>Seznamte se s řídicími systémy CNC a jejich virtualizacemi pro implementaci digitálního dvojčete.</a:t>
            </a:r>
          </a:p>
          <a:p>
            <a:pPr marL="457200" indent="-457200">
              <a:buFont typeface="+mj-lt"/>
              <a:buAutoNum type="arabicPeriod"/>
            </a:pPr>
            <a:r>
              <a:rPr lang="cs-CZ" dirty="0"/>
              <a:t>Sestavte generátor NC kódu na základě požadavků pro pohyb skladového manipulátoru.</a:t>
            </a:r>
          </a:p>
          <a:p>
            <a:pPr marL="457200" indent="-457200">
              <a:buFont typeface="+mj-lt"/>
              <a:buAutoNum type="arabicPeriod"/>
            </a:pPr>
            <a:r>
              <a:rPr lang="cs-CZ" dirty="0"/>
              <a:t>Implementujte systém pro spouštění NC kódu syntetizovaného v bodě 2 na virtuálním CNC.</a:t>
            </a:r>
          </a:p>
          <a:p>
            <a:pPr marL="457200" indent="-457200">
              <a:buFont typeface="+mj-lt"/>
              <a:buAutoNum type="arabicPeriod"/>
            </a:pPr>
            <a:r>
              <a:rPr lang="cs-CZ" dirty="0"/>
              <a:t>Sestavte dynamický simulační model </a:t>
            </a:r>
            <a:r>
              <a:rPr lang="cs-CZ" dirty="0" err="1"/>
              <a:t>pohonového</a:t>
            </a:r>
            <a:r>
              <a:rPr lang="cs-CZ" dirty="0"/>
              <a:t> systému skladu  a propojte ho s interpolátorem virtuálního CNC.</a:t>
            </a:r>
          </a:p>
          <a:p>
            <a:pPr marL="457200" indent="-457200">
              <a:buFont typeface="+mj-lt"/>
              <a:buAutoNum type="arabicPeriod"/>
            </a:pPr>
            <a:r>
              <a:rPr lang="cs-CZ" dirty="0"/>
              <a:t>Kriticky zhodnoťte dosažené výsledky s ohledem na budoucí využití.</a:t>
            </a:r>
          </a:p>
        </p:txBody>
      </p:sp>
    </p:spTree>
    <p:extLst>
      <p:ext uri="{BB962C8B-B14F-4D97-AF65-F5344CB8AC3E}">
        <p14:creationId xmlns:p14="http://schemas.microsoft.com/office/powerpoint/2010/main" val="20771387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E5520F8-358C-4B9D-A18C-1C330D589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0647" y="281061"/>
            <a:ext cx="7794000" cy="1087934"/>
          </a:xfrm>
        </p:spPr>
        <p:txBody>
          <a:bodyPr/>
          <a:lstStyle/>
          <a:p>
            <a:r>
              <a:rPr lang="cs-CZ" dirty="0"/>
              <a:t>Závěr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202EE08-50F2-4F74-93C4-ECD409EEA9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5163" y="2180923"/>
            <a:ext cx="7794000" cy="3528000"/>
          </a:xfrm>
        </p:spPr>
        <p:txBody>
          <a:bodyPr/>
          <a:lstStyle/>
          <a:p>
            <a:r>
              <a:rPr lang="cs-CZ" dirty="0"/>
              <a:t>Všechny cíle diplomové práce byly splněny:</a:t>
            </a:r>
          </a:p>
          <a:p>
            <a:pPr marL="1028666" lvl="1" indent="-342900"/>
            <a:r>
              <a:rPr lang="cs-CZ" sz="2000" dirty="0"/>
              <a:t>Rešerše řídicích systémů a digitálního dvojčete</a:t>
            </a:r>
          </a:p>
          <a:p>
            <a:pPr marL="1028666" lvl="1" indent="-342900"/>
            <a:r>
              <a:rPr lang="cs-CZ" sz="2000" dirty="0"/>
              <a:t>Generátor NC programu</a:t>
            </a:r>
          </a:p>
          <a:p>
            <a:pPr marL="1028666" lvl="1" indent="-342900"/>
            <a:r>
              <a:rPr lang="cs-CZ" sz="2000" dirty="0"/>
              <a:t>Dynamický simulační model ( v rámci možností CNC </a:t>
            </a:r>
            <a:r>
              <a:rPr lang="cs-CZ" sz="2000" dirty="0" err="1"/>
              <a:t>guide</a:t>
            </a:r>
            <a:r>
              <a:rPr lang="cs-CZ" sz="2000" dirty="0"/>
              <a:t> 2)</a:t>
            </a:r>
          </a:p>
          <a:p>
            <a:pPr marL="1028666" lvl="1" indent="-342900"/>
            <a:r>
              <a:rPr lang="cs-CZ" sz="2000" dirty="0"/>
              <a:t>Nahrání NC programu do CNC</a:t>
            </a:r>
          </a:p>
          <a:p>
            <a:pPr marL="1028666" lvl="1" indent="-342900"/>
            <a:r>
              <a:rPr lang="cs-CZ" sz="2000" dirty="0"/>
              <a:t>Kritické zhodnocení výsledků</a:t>
            </a:r>
          </a:p>
          <a:p>
            <a:pPr lvl="1" indent="0">
              <a:buNone/>
            </a:pPr>
            <a:endParaRPr lang="cs-CZ" dirty="0"/>
          </a:p>
          <a:p>
            <a:pPr marL="1028666" lvl="1" indent="-342900"/>
            <a:endParaRPr lang="cs-CZ" dirty="0"/>
          </a:p>
        </p:txBody>
      </p:sp>
      <p:sp>
        <p:nvSpPr>
          <p:cNvPr id="4" name="Zástupný obsah 2">
            <a:extLst>
              <a:ext uri="{FF2B5EF4-FFF2-40B4-BE49-F238E27FC236}">
                <a16:creationId xmlns:a16="http://schemas.microsoft.com/office/drawing/2014/main" id="{B4C7C1EA-AC97-4AC2-BCDD-9284EE5885AB}"/>
              </a:ext>
            </a:extLst>
          </p:cNvPr>
          <p:cNvSpPr txBox="1">
            <a:spLocks/>
          </p:cNvSpPr>
          <p:nvPr/>
        </p:nvSpPr>
        <p:spPr>
          <a:xfrm>
            <a:off x="1165163" y="4340045"/>
            <a:ext cx="7794000" cy="352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/>
              <a:t>Další</a:t>
            </a:r>
            <a:r>
              <a:rPr lang="cs-CZ" sz="2400" dirty="0"/>
              <a:t> </a:t>
            </a:r>
            <a:r>
              <a:rPr lang="cs-CZ" dirty="0"/>
              <a:t>postup</a:t>
            </a:r>
            <a:r>
              <a:rPr lang="cs-CZ" sz="2400" dirty="0"/>
              <a:t>:</a:t>
            </a:r>
          </a:p>
          <a:p>
            <a:pPr marL="1028666" lvl="1" indent="-342900"/>
            <a:r>
              <a:rPr lang="cs-CZ" sz="2000" dirty="0"/>
              <a:t>Přidat do aplikace bezpečnostní prvky</a:t>
            </a:r>
          </a:p>
          <a:p>
            <a:pPr marL="1028666" lvl="1" indent="-342900"/>
            <a:r>
              <a:rPr lang="cs-CZ" sz="2000" dirty="0"/>
              <a:t>Implementovat funkce na skutečný stoj</a:t>
            </a:r>
          </a:p>
          <a:p>
            <a:pPr lvl="1" indent="0">
              <a:buFont typeface="Arial" panose="020B0604020202020204" pitchFamily="34" charset="0"/>
              <a:buNone/>
            </a:pPr>
            <a:endParaRPr lang="cs-CZ" dirty="0"/>
          </a:p>
          <a:p>
            <a:pPr marL="1028666" lvl="1" indent="-342900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1204092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9DD6727-A43B-3D1B-E788-266E9E96CE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5277" y="3230384"/>
            <a:ext cx="7736694" cy="1446663"/>
          </a:xfrm>
        </p:spPr>
        <p:txBody>
          <a:bodyPr/>
          <a:lstStyle/>
          <a:p>
            <a:r>
              <a:rPr lang="cs-CZ" dirty="0"/>
              <a:t>Děkuji za pozornost</a:t>
            </a:r>
          </a:p>
        </p:txBody>
      </p:sp>
    </p:spTree>
    <p:extLst>
      <p:ext uri="{BB962C8B-B14F-4D97-AF65-F5344CB8AC3E}">
        <p14:creationId xmlns:p14="http://schemas.microsoft.com/office/powerpoint/2010/main" val="20555465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22D8211-594C-194C-F66A-9C4208594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7942" y="270234"/>
            <a:ext cx="7794000" cy="1087934"/>
          </a:xfrm>
        </p:spPr>
        <p:txBody>
          <a:bodyPr/>
          <a:lstStyle/>
          <a:p>
            <a:r>
              <a:rPr lang="cs-CZ" dirty="0"/>
              <a:t>Otázka oponenta: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68908BD-E707-6782-DAE3-432E7791B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000" y="2517657"/>
            <a:ext cx="7794000" cy="3528000"/>
          </a:xfrm>
        </p:spPr>
        <p:txBody>
          <a:bodyPr/>
          <a:lstStyle/>
          <a:p>
            <a:r>
              <a:rPr lang="cs-CZ" dirty="0"/>
              <a:t>Uvažovaný systém skladového manipulátoru je v konfiguraci čtyř nezávislých os, v práci se uvažují pouze tři základní pohyby kartézského manipulátoru. Jaký by byl problém úlohu rozšířit na uvedené čtyři osy a proč tato čtvrtá osa nebyla v práci zahrnuta?</a:t>
            </a:r>
          </a:p>
        </p:txBody>
      </p:sp>
    </p:spTree>
    <p:extLst>
      <p:ext uri="{BB962C8B-B14F-4D97-AF65-F5344CB8AC3E}">
        <p14:creationId xmlns:p14="http://schemas.microsoft.com/office/powerpoint/2010/main" val="36664371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obsah 3">
            <a:extLst>
              <a:ext uri="{FF2B5EF4-FFF2-40B4-BE49-F238E27FC236}">
                <a16:creationId xmlns:a16="http://schemas.microsoft.com/office/drawing/2014/main" id="{E7987FB6-E225-F29F-3D9E-9D553B64E8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145" y="1569945"/>
            <a:ext cx="5790387" cy="4634411"/>
          </a:xfrm>
          <a:prstGeom prst="rect">
            <a:avLst/>
          </a:prstGeom>
        </p:spPr>
      </p:pic>
      <p:sp>
        <p:nvSpPr>
          <p:cNvPr id="5" name="Nadpis 1">
            <a:extLst>
              <a:ext uri="{FF2B5EF4-FFF2-40B4-BE49-F238E27FC236}">
                <a16:creationId xmlns:a16="http://schemas.microsoft.com/office/drawing/2014/main" id="{7D3D56EC-86A6-05EF-E5A5-2237ADB230BA}"/>
              </a:ext>
            </a:extLst>
          </p:cNvPr>
          <p:cNvSpPr txBox="1">
            <a:spLocks/>
          </p:cNvSpPr>
          <p:nvPr/>
        </p:nvSpPr>
        <p:spPr>
          <a:xfrm>
            <a:off x="2037942" y="270234"/>
            <a:ext cx="7794000" cy="10879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cs-CZ"/>
              <a:t>Otázka oponenta:</a:t>
            </a:r>
            <a:endParaRPr lang="cs-CZ" dirty="0"/>
          </a:p>
        </p:txBody>
      </p:sp>
      <p:cxnSp>
        <p:nvCxnSpPr>
          <p:cNvPr id="7" name="Přímá spojnice se šipkou 6">
            <a:extLst>
              <a:ext uri="{FF2B5EF4-FFF2-40B4-BE49-F238E27FC236}">
                <a16:creationId xmlns:a16="http://schemas.microsoft.com/office/drawing/2014/main" id="{C5DB7F35-6869-EAC8-D1A8-DCCE1123AE71}"/>
              </a:ext>
            </a:extLst>
          </p:cNvPr>
          <p:cNvCxnSpPr/>
          <p:nvPr/>
        </p:nvCxnSpPr>
        <p:spPr>
          <a:xfrm>
            <a:off x="3167425" y="2717074"/>
            <a:ext cx="1436914" cy="82296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Přímá spojnice se šipkou 7">
            <a:extLst>
              <a:ext uri="{FF2B5EF4-FFF2-40B4-BE49-F238E27FC236}">
                <a16:creationId xmlns:a16="http://schemas.microsoft.com/office/drawing/2014/main" id="{7CA2833A-18B4-8EA5-B571-21961E7C8FD5}"/>
              </a:ext>
            </a:extLst>
          </p:cNvPr>
          <p:cNvCxnSpPr>
            <a:cxnSpLocks/>
          </p:cNvCxnSpPr>
          <p:nvPr/>
        </p:nvCxnSpPr>
        <p:spPr>
          <a:xfrm>
            <a:off x="3167425" y="2717074"/>
            <a:ext cx="0" cy="142385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Přímá spojnice se šipkou 9">
            <a:extLst>
              <a:ext uri="{FF2B5EF4-FFF2-40B4-BE49-F238E27FC236}">
                <a16:creationId xmlns:a16="http://schemas.microsoft.com/office/drawing/2014/main" id="{B37697BB-B262-FE82-40B3-EC3C85FCC232}"/>
              </a:ext>
            </a:extLst>
          </p:cNvPr>
          <p:cNvCxnSpPr>
            <a:cxnSpLocks/>
          </p:cNvCxnSpPr>
          <p:nvPr/>
        </p:nvCxnSpPr>
        <p:spPr>
          <a:xfrm flipV="1">
            <a:off x="3167424" y="1939833"/>
            <a:ext cx="1306287" cy="77724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Šipka: zahnutá nahoru 12">
            <a:extLst>
              <a:ext uri="{FF2B5EF4-FFF2-40B4-BE49-F238E27FC236}">
                <a16:creationId xmlns:a16="http://schemas.microsoft.com/office/drawing/2014/main" id="{58B11645-AC93-B307-6223-500D0FF810E4}"/>
              </a:ext>
            </a:extLst>
          </p:cNvPr>
          <p:cNvSpPr/>
          <p:nvPr/>
        </p:nvSpPr>
        <p:spPr>
          <a:xfrm rot="4947063">
            <a:off x="2834320" y="2642435"/>
            <a:ext cx="666206" cy="385354"/>
          </a:xfrm>
          <a:prstGeom prst="curvedUpArrow">
            <a:avLst/>
          </a:prstGeom>
          <a:solidFill>
            <a:schemeClr val="accent6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00B050"/>
              </a:solidFill>
            </a:endParaRP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B6CF61E4-608C-A1E0-5508-A34DE5900410}"/>
              </a:ext>
            </a:extLst>
          </p:cNvPr>
          <p:cNvSpPr txBox="1"/>
          <p:nvPr/>
        </p:nvSpPr>
        <p:spPr>
          <a:xfrm>
            <a:off x="2772996" y="340241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>
                <a:solidFill>
                  <a:schemeClr val="accent1">
                    <a:lumMod val="75000"/>
                  </a:schemeClr>
                </a:solidFill>
              </a:rPr>
              <a:t>z</a:t>
            </a: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FEF0720F-4BF8-DCCE-0933-BD0850E94F71}"/>
              </a:ext>
            </a:extLst>
          </p:cNvPr>
          <p:cNvSpPr txBox="1"/>
          <p:nvPr/>
        </p:nvSpPr>
        <p:spPr>
          <a:xfrm>
            <a:off x="4183242" y="1473947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>
                <a:solidFill>
                  <a:schemeClr val="accent1">
                    <a:lumMod val="75000"/>
                  </a:schemeClr>
                </a:solidFill>
              </a:rPr>
              <a:t>y</a:t>
            </a: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AF27A631-E739-D23B-4728-3FCB1C99DC04}"/>
              </a:ext>
            </a:extLst>
          </p:cNvPr>
          <p:cNvSpPr txBox="1"/>
          <p:nvPr/>
        </p:nvSpPr>
        <p:spPr>
          <a:xfrm>
            <a:off x="4439870" y="3076402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>
                <a:solidFill>
                  <a:schemeClr val="accent1">
                    <a:lumMod val="75000"/>
                  </a:schemeClr>
                </a:solidFill>
              </a:rPr>
              <a:t>x</a:t>
            </a:r>
          </a:p>
        </p:txBody>
      </p: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347A12CE-3D65-E210-B690-C618DEE57462}"/>
              </a:ext>
            </a:extLst>
          </p:cNvPr>
          <p:cNvSpPr txBox="1"/>
          <p:nvPr/>
        </p:nvSpPr>
        <p:spPr>
          <a:xfrm>
            <a:off x="2600877" y="2650446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>
                <a:solidFill>
                  <a:srgbClr val="92D050"/>
                </a:solidFill>
              </a:rPr>
              <a:t>O</a:t>
            </a:r>
            <a:r>
              <a:rPr lang="cs-CZ" sz="1200" dirty="0">
                <a:solidFill>
                  <a:srgbClr val="92D050"/>
                </a:solidFill>
              </a:rPr>
              <a:t>z</a:t>
            </a:r>
            <a:endParaRPr lang="cs-CZ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4295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1">
            <a:extLst>
              <a:ext uri="{FF2B5EF4-FFF2-40B4-BE49-F238E27FC236}">
                <a16:creationId xmlns:a16="http://schemas.microsoft.com/office/drawing/2014/main" id="{7D3D56EC-86A6-05EF-E5A5-2237ADB230BA}"/>
              </a:ext>
            </a:extLst>
          </p:cNvPr>
          <p:cNvSpPr txBox="1">
            <a:spLocks/>
          </p:cNvSpPr>
          <p:nvPr/>
        </p:nvSpPr>
        <p:spPr>
          <a:xfrm>
            <a:off x="2037942" y="270234"/>
            <a:ext cx="7794000" cy="10879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cs-CZ" dirty="0"/>
              <a:t>Otázka oponenta:</a:t>
            </a:r>
          </a:p>
        </p:txBody>
      </p:sp>
      <p:sp>
        <p:nvSpPr>
          <p:cNvPr id="6" name="Zástupný obsah 2">
            <a:extLst>
              <a:ext uri="{FF2B5EF4-FFF2-40B4-BE49-F238E27FC236}">
                <a16:creationId xmlns:a16="http://schemas.microsoft.com/office/drawing/2014/main" id="{9ED4DF5B-E47C-D1ED-CB9C-E1692FC287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4534" y="2246238"/>
            <a:ext cx="7794000" cy="35280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/>
              <a:t>Přidání osy nebude mít žádný vliv na složitost  implementačního řešení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/>
              <a:t>Osa byla vynechána kvůli vyšší srozumitelnosti diplomové práce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cs-CZ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cs-CZ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cs-CZ" dirty="0"/>
          </a:p>
          <a:p>
            <a:pPr marL="342900" indent="-342900">
              <a:buFontTx/>
              <a:buChar char="-"/>
            </a:pPr>
            <a:endParaRPr lang="cs-CZ" sz="2000" dirty="0"/>
          </a:p>
          <a:p>
            <a:pPr lvl="1" indent="0">
              <a:buNone/>
            </a:pPr>
            <a:endParaRPr lang="cs-CZ" dirty="0"/>
          </a:p>
          <a:p>
            <a:pPr marL="1028666" lvl="1" indent="-342900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62437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 descr="Obsah obrázku text, snímek obrazovky, displej, software&#10;&#10;Popis byl vytvořen automaticky">
            <a:extLst>
              <a:ext uri="{FF2B5EF4-FFF2-40B4-BE49-F238E27FC236}">
                <a16:creationId xmlns:a16="http://schemas.microsoft.com/office/drawing/2014/main" id="{EDA3E495-E3CE-8F44-28F7-392A7F3524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284" y="2050869"/>
            <a:ext cx="6639431" cy="4335024"/>
          </a:xfrm>
          <a:prstGeom prst="rect">
            <a:avLst/>
          </a:prstGeom>
        </p:spPr>
      </p:pic>
      <p:sp>
        <p:nvSpPr>
          <p:cNvPr id="6" name="Nadpis 1">
            <a:extLst>
              <a:ext uri="{FF2B5EF4-FFF2-40B4-BE49-F238E27FC236}">
                <a16:creationId xmlns:a16="http://schemas.microsoft.com/office/drawing/2014/main" id="{1F8104AC-6DFD-010F-D81C-8409379D4163}"/>
              </a:ext>
            </a:extLst>
          </p:cNvPr>
          <p:cNvSpPr txBox="1">
            <a:spLocks/>
          </p:cNvSpPr>
          <p:nvPr/>
        </p:nvSpPr>
        <p:spPr>
          <a:xfrm>
            <a:off x="2037942" y="270234"/>
            <a:ext cx="7794000" cy="10879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cs-CZ" dirty="0"/>
              <a:t>Otázka oponenta:</a:t>
            </a:r>
          </a:p>
        </p:txBody>
      </p:sp>
      <p:sp>
        <p:nvSpPr>
          <p:cNvPr id="7" name="Zástupný obsah 2">
            <a:extLst>
              <a:ext uri="{FF2B5EF4-FFF2-40B4-BE49-F238E27FC236}">
                <a16:creationId xmlns:a16="http://schemas.microsoft.com/office/drawing/2014/main" id="{2A2F872F-DC54-E476-9B38-86E3F1981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751" y="1580032"/>
            <a:ext cx="7794000" cy="35280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/>
              <a:t>Nastavení další osy:</a:t>
            </a:r>
          </a:p>
          <a:p>
            <a:pPr marL="1028666" lvl="1" indent="-342900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46602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E5520F8-358C-4B9D-A18C-1C330D589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5988" y="279635"/>
            <a:ext cx="6736170" cy="1087934"/>
          </a:xfrm>
        </p:spPr>
        <p:txBody>
          <a:bodyPr/>
          <a:lstStyle/>
          <a:p>
            <a:r>
              <a:rPr lang="cs-CZ" dirty="0"/>
              <a:t>Virtualizace CNC řídicích systémů - FANUC </a:t>
            </a:r>
          </a:p>
        </p:txBody>
      </p:sp>
      <p:pic>
        <p:nvPicPr>
          <p:cNvPr id="5" name="Zástupný obsah 4" descr="Obsah obrázku text, snímek obrazovky&#10;&#10;Popis byl vytvořen automaticky">
            <a:extLst>
              <a:ext uri="{FF2B5EF4-FFF2-40B4-BE49-F238E27FC236}">
                <a16:creationId xmlns:a16="http://schemas.microsoft.com/office/drawing/2014/main" id="{FA6D498A-FABA-4F71-C6E5-88E3C97AF6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42" y="2242343"/>
            <a:ext cx="8700316" cy="3251743"/>
          </a:xfrm>
        </p:spPr>
      </p:pic>
    </p:spTree>
    <p:extLst>
      <p:ext uri="{BB962C8B-B14F-4D97-AF65-F5344CB8AC3E}">
        <p14:creationId xmlns:p14="http://schemas.microsoft.com/office/powerpoint/2010/main" val="1866271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E5520F8-358C-4B9D-A18C-1C330D589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7942" y="276636"/>
            <a:ext cx="6905761" cy="1087934"/>
          </a:xfrm>
        </p:spPr>
        <p:txBody>
          <a:bodyPr/>
          <a:lstStyle/>
          <a:p>
            <a:r>
              <a:rPr lang="cs-CZ" dirty="0"/>
              <a:t>Virtualizace CNC řídicích systémů - Siemens </a:t>
            </a:r>
          </a:p>
        </p:txBody>
      </p:sp>
      <p:pic>
        <p:nvPicPr>
          <p:cNvPr id="7" name="Obrázek 6" descr="Obsah obrázku text, software, Multimediální software, Grafický software&#10;&#10;Popis byl vytvořen automaticky">
            <a:extLst>
              <a:ext uri="{FF2B5EF4-FFF2-40B4-BE49-F238E27FC236}">
                <a16:creationId xmlns:a16="http://schemas.microsoft.com/office/drawing/2014/main" id="{EB1B5ADF-0BD1-CC56-DF21-CE857D084D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999" y="1877340"/>
            <a:ext cx="8064001" cy="4528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093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>
            <a:extLst>
              <a:ext uri="{FF2B5EF4-FFF2-40B4-BE49-F238E27FC236}">
                <a16:creationId xmlns:a16="http://schemas.microsoft.com/office/drawing/2014/main" id="{D632C4AC-5BDE-F88C-5D71-63ABC187818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303" y="2414756"/>
            <a:ext cx="5416696" cy="4334960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2E5520F8-358C-4B9D-A18C-1C330D589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9233" y="279636"/>
            <a:ext cx="7794000" cy="1087934"/>
          </a:xfrm>
        </p:spPr>
        <p:txBody>
          <a:bodyPr/>
          <a:lstStyle/>
          <a:p>
            <a:r>
              <a:rPr lang="cs-CZ" dirty="0"/>
              <a:t>Automatický sklad Houfek a.s.</a:t>
            </a:r>
          </a:p>
        </p:txBody>
      </p:sp>
      <p:sp>
        <p:nvSpPr>
          <p:cNvPr id="3" name="Zástupný obsah 3">
            <a:extLst>
              <a:ext uri="{FF2B5EF4-FFF2-40B4-BE49-F238E27FC236}">
                <a16:creationId xmlns:a16="http://schemas.microsoft.com/office/drawing/2014/main" id="{A25B4466-50E8-1B8C-349A-751214DA8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416" y="1665000"/>
            <a:ext cx="4454527" cy="35280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/>
              <a:t>Projekt TAČR na fakultě strojní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/>
              <a:t>Automatický sklad deskového materiálu</a:t>
            </a:r>
          </a:p>
        </p:txBody>
      </p:sp>
    </p:spTree>
    <p:extLst>
      <p:ext uri="{BB962C8B-B14F-4D97-AF65-F5344CB8AC3E}">
        <p14:creationId xmlns:p14="http://schemas.microsoft.com/office/powerpoint/2010/main" val="3244117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E5520F8-358C-4B9D-A18C-1C330D589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7942" y="279636"/>
            <a:ext cx="7794000" cy="1087934"/>
          </a:xfrm>
        </p:spPr>
        <p:txBody>
          <a:bodyPr/>
          <a:lstStyle/>
          <a:p>
            <a:r>
              <a:rPr lang="cs-CZ" dirty="0"/>
              <a:t>Generátor NC programu</a:t>
            </a:r>
          </a:p>
        </p:txBody>
      </p:sp>
      <p:sp>
        <p:nvSpPr>
          <p:cNvPr id="6" name="Zástupný obsah 3">
            <a:extLst>
              <a:ext uri="{FF2B5EF4-FFF2-40B4-BE49-F238E27FC236}">
                <a16:creationId xmlns:a16="http://schemas.microsoft.com/office/drawing/2014/main" id="{9D9E4003-C761-9762-36A2-B2C912273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417" y="1367570"/>
            <a:ext cx="7794000" cy="2335407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/>
              <a:t>Byly vytvořeny 3 varianty pro pohyby z bodu </a:t>
            </a:r>
            <a:r>
              <a:rPr lang="cs-CZ" b="1" dirty="0"/>
              <a:t>A</a:t>
            </a:r>
            <a:r>
              <a:rPr lang="cs-CZ" dirty="0"/>
              <a:t> </a:t>
            </a:r>
            <a:r>
              <a:rPr lang="cs-CZ" b="1" dirty="0"/>
              <a:t>do</a:t>
            </a:r>
            <a:r>
              <a:rPr lang="cs-CZ" dirty="0"/>
              <a:t> </a:t>
            </a:r>
            <a:r>
              <a:rPr lang="cs-CZ" b="1" dirty="0"/>
              <a:t>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cs-CZ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cs-CZ" dirty="0"/>
          </a:p>
        </p:txBody>
      </p:sp>
      <p:pic>
        <p:nvPicPr>
          <p:cNvPr id="8" name="Obrázek 7">
            <a:extLst>
              <a:ext uri="{FF2B5EF4-FFF2-40B4-BE49-F238E27FC236}">
                <a16:creationId xmlns:a16="http://schemas.microsoft.com/office/drawing/2014/main" id="{8654B11E-0AF9-6F4E-5611-18A2BDD05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152" y="3046911"/>
            <a:ext cx="7487695" cy="3162741"/>
          </a:xfrm>
          <a:prstGeom prst="rect">
            <a:avLst/>
          </a:prstGeom>
        </p:spPr>
      </p:pic>
      <p:sp>
        <p:nvSpPr>
          <p:cNvPr id="3" name="Zástupný obsah 3">
            <a:extLst>
              <a:ext uri="{FF2B5EF4-FFF2-40B4-BE49-F238E27FC236}">
                <a16:creationId xmlns:a16="http://schemas.microsoft.com/office/drawing/2014/main" id="{C0264795-E32A-920F-D3E4-0F33A2C216FA}"/>
              </a:ext>
            </a:extLst>
          </p:cNvPr>
          <p:cNvSpPr txBox="1">
            <a:spLocks/>
          </p:cNvSpPr>
          <p:nvPr/>
        </p:nvSpPr>
        <p:spPr>
          <a:xfrm>
            <a:off x="1097417" y="2455504"/>
            <a:ext cx="7794000" cy="23354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/>
              <a:t>Varianta se základními pohyby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34105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ek 5" descr="Obsah obrázku text, elektronika, Elektronické zařízení, multimédia&#10;&#10;Popis byl vytvořen automaticky">
            <a:extLst>
              <a:ext uri="{FF2B5EF4-FFF2-40B4-BE49-F238E27FC236}">
                <a16:creationId xmlns:a16="http://schemas.microsoft.com/office/drawing/2014/main" id="{9AA7D9BA-25A6-9D4B-DBF5-FE7254A8B6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995" r="4422" b="2509"/>
          <a:stretch/>
        </p:blipFill>
        <p:spPr>
          <a:xfrm>
            <a:off x="5625059" y="1552448"/>
            <a:ext cx="3170563" cy="4971168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2E5520F8-358C-4B9D-A18C-1C330D589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7942" y="282266"/>
            <a:ext cx="7794000" cy="1087934"/>
          </a:xfrm>
        </p:spPr>
        <p:txBody>
          <a:bodyPr/>
          <a:lstStyle/>
          <a:p>
            <a:r>
              <a:rPr lang="cs-CZ" dirty="0"/>
              <a:t>CNC </a:t>
            </a:r>
            <a:r>
              <a:rPr lang="cs-CZ" dirty="0" err="1"/>
              <a:t>guide</a:t>
            </a:r>
            <a:r>
              <a:rPr lang="cs-CZ" dirty="0"/>
              <a:t> 2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61CF7CDC-F49C-ADB7-3E31-E223354F4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1622" y="1370200"/>
            <a:ext cx="7794000" cy="53767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/>
              <a:t>Emulovaný řídicí systém CNC FANUC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217246C-3D99-9D59-7630-13759ED3045A}"/>
              </a:ext>
            </a:extLst>
          </p:cNvPr>
          <p:cNvSpPr txBox="1">
            <a:spLocks/>
          </p:cNvSpPr>
          <p:nvPr/>
        </p:nvSpPr>
        <p:spPr>
          <a:xfrm>
            <a:off x="1001622" y="2464665"/>
            <a:ext cx="4752474" cy="3146734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2400" dirty="0"/>
              <a:t>Hlavní výhody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/>
              <a:t>Umožňuje vývoj aplikací pro CNC řídicí systémy FANUC přímo na PC bez nutnosti fyzického stroje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/>
              <a:t>Výukové účely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/>
              <a:t>Validace NC programů</a:t>
            </a:r>
          </a:p>
          <a:p>
            <a:r>
              <a:rPr lang="cs-CZ" dirty="0"/>
              <a:t>	</a:t>
            </a:r>
          </a:p>
          <a:p>
            <a:pPr algn="ctr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62130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E5520F8-358C-4B9D-A18C-1C330D589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7942" y="279636"/>
            <a:ext cx="7794000" cy="1087934"/>
          </a:xfrm>
        </p:spPr>
        <p:txBody>
          <a:bodyPr/>
          <a:lstStyle/>
          <a:p>
            <a:r>
              <a:rPr lang="cs-CZ" dirty="0"/>
              <a:t>Externí řízení CNC FANUC</a:t>
            </a:r>
            <a:br>
              <a:rPr lang="cs-CZ" dirty="0"/>
            </a:br>
            <a:r>
              <a:rPr lang="cs-CZ" dirty="0"/>
              <a:t>	FOCAS 2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61CF7CDC-F49C-ADB7-3E31-E223354F4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3467" y="1550449"/>
            <a:ext cx="7794000" cy="2335407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2400" dirty="0"/>
              <a:t>Knihovna FOCAS 2</a:t>
            </a:r>
          </a:p>
          <a:p>
            <a:pPr marL="1028666" lvl="1" indent="-342900"/>
            <a:r>
              <a:rPr lang="cs-CZ" sz="2000" dirty="0"/>
              <a:t>Umožňuje tvorbu aplikací pro ovládání  systému FANUC z PC</a:t>
            </a:r>
          </a:p>
          <a:p>
            <a:pPr marL="1028666" lvl="1" indent="-342900"/>
            <a:r>
              <a:rPr lang="cs-CZ" sz="2000" dirty="0"/>
              <a:t>Připojení přes Ethernet nebo HSSB ( </a:t>
            </a:r>
            <a:r>
              <a:rPr lang="cs-CZ" sz="2000" dirty="0" err="1"/>
              <a:t>High</a:t>
            </a:r>
            <a:r>
              <a:rPr lang="cs-CZ" sz="2000" dirty="0"/>
              <a:t> </a:t>
            </a:r>
            <a:r>
              <a:rPr lang="cs-CZ" sz="2000" dirty="0" err="1"/>
              <a:t>serial</a:t>
            </a:r>
            <a:r>
              <a:rPr lang="cs-CZ" sz="2000" dirty="0"/>
              <a:t> speed bus)</a:t>
            </a:r>
          </a:p>
          <a:p>
            <a:pPr marL="1028666" lvl="1" indent="-342900"/>
            <a:r>
              <a:rPr lang="cs-CZ" sz="2000" dirty="0"/>
              <a:t>Umožňuje využít většinu funkcí, které je možné využít přímo na CNC</a:t>
            </a:r>
          </a:p>
        </p:txBody>
      </p:sp>
      <p:pic>
        <p:nvPicPr>
          <p:cNvPr id="9" name="Obrázek 8">
            <a:extLst>
              <a:ext uri="{FF2B5EF4-FFF2-40B4-BE49-F238E27FC236}">
                <a16:creationId xmlns:a16="http://schemas.microsoft.com/office/drawing/2014/main" id="{423F0D41-6FC5-4EA2-A456-F0439FA4D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501" y="4335227"/>
            <a:ext cx="5496692" cy="102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551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E5520F8-358C-4B9D-A18C-1C330D589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7942" y="279636"/>
            <a:ext cx="7794000" cy="1087934"/>
          </a:xfrm>
        </p:spPr>
        <p:txBody>
          <a:bodyPr/>
          <a:lstStyle/>
          <a:p>
            <a:r>
              <a:rPr lang="cs-CZ" dirty="0"/>
              <a:t>Externí řízení CNC FANUC</a:t>
            </a:r>
            <a:br>
              <a:rPr lang="cs-CZ" dirty="0"/>
            </a:br>
            <a:r>
              <a:rPr lang="cs-CZ" dirty="0"/>
              <a:t>	Nahrání souboru</a:t>
            </a:r>
          </a:p>
        </p:txBody>
      </p:sp>
      <p:pic>
        <p:nvPicPr>
          <p:cNvPr id="11" name="Obrázek 10" descr="Obsah obrázku text, elektronika, snímek obrazovky, displej&#10;&#10;Popis byl vytvořen automaticky">
            <a:extLst>
              <a:ext uri="{FF2B5EF4-FFF2-40B4-BE49-F238E27FC236}">
                <a16:creationId xmlns:a16="http://schemas.microsoft.com/office/drawing/2014/main" id="{FE6AC799-7A39-E8EA-75EB-B0E080A900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611" y="1419821"/>
            <a:ext cx="6716778" cy="5008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000408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Motiv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chnika">
      <a:majorFont>
        <a:latin typeface="Technika-Bold"/>
        <a:ea typeface=""/>
        <a:cs typeface=""/>
      </a:majorFont>
      <a:minorFont>
        <a:latin typeface="Technika"/>
        <a:ea typeface=""/>
        <a:cs typeface=""/>
      </a:minorFont>
    </a:fontScheme>
    <a:fmtScheme name="Moti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 CZ.potx" id="{1BD4F44E-F71F-4A14-9EF9-FF6613634235}" vid="{496B007D-76DB-4922-86C8-13F7F6C54EC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PowerPoint_CS</Template>
  <TotalTime>8767</TotalTime>
  <Words>513</Words>
  <Application>Microsoft Office PowerPoint</Application>
  <PresentationFormat>Předvádění na obrazovce (4:3)</PresentationFormat>
  <Paragraphs>80</Paragraphs>
  <Slides>25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25</vt:i4>
      </vt:variant>
    </vt:vector>
  </HeadingPairs>
  <TitlesOfParts>
    <vt:vector size="29" baseType="lpstr">
      <vt:lpstr>Arial</vt:lpstr>
      <vt:lpstr>Technika</vt:lpstr>
      <vt:lpstr>Technika-Bold</vt:lpstr>
      <vt:lpstr>Motiv Office</vt:lpstr>
      <vt:lpstr>Virtuální pohonový systém FANUC CNC Guide a jeho využití pro externí řízení skladového manipulátoru</vt:lpstr>
      <vt:lpstr>Cíle diplomové práce</vt:lpstr>
      <vt:lpstr>Virtualizace CNC řídicích systémů - FANUC </vt:lpstr>
      <vt:lpstr>Virtualizace CNC řídicích systémů - Siemens </vt:lpstr>
      <vt:lpstr>Automatický sklad Houfek a.s.</vt:lpstr>
      <vt:lpstr>Generátor NC programu</vt:lpstr>
      <vt:lpstr>CNC guide 2</vt:lpstr>
      <vt:lpstr>Externí řízení CNC FANUC  FOCAS 2</vt:lpstr>
      <vt:lpstr>Externí řízení CNC FANUC  Nahrání souboru</vt:lpstr>
      <vt:lpstr>Externí řízení CNC FANUC  Ovládání panelu operátora</vt:lpstr>
      <vt:lpstr>Tvorba dynamického simulačního modelu pohonů skladu</vt:lpstr>
      <vt:lpstr>Tvorba dynamického simulačního modelu pohonů skladu</vt:lpstr>
      <vt:lpstr>Servo model</vt:lpstr>
      <vt:lpstr>Odečítání dat ze simulace SERVO guide</vt:lpstr>
      <vt:lpstr>SERVO guide – Testovací trajektorie</vt:lpstr>
      <vt:lpstr>SERVO guide – některá naměřená dat</vt:lpstr>
      <vt:lpstr>Aplikace pro ovládání CNC FANUC</vt:lpstr>
      <vt:lpstr>Automatizační funkce   </vt:lpstr>
      <vt:lpstr>Funkce pro odhad doby běhu programu  </vt:lpstr>
      <vt:lpstr>Závěr</vt:lpstr>
      <vt:lpstr>Děkuji za pozornost</vt:lpstr>
      <vt:lpstr>Otázka oponenta:</vt:lpstr>
      <vt:lpstr>Prezentace aplikace PowerPoint</vt:lpstr>
      <vt:lpstr>Prezentace aplikace PowerPoint</vt:lpstr>
      <vt:lpstr>Prezentace aplikace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Optimalizace a návrh planárního paralelního 5R robota se dvěma stupni volnosti</dc:title>
  <dc:creator>lukpilny@seznam.cz</dc:creator>
  <cp:lastModifiedBy>Lukáš Pilný</cp:lastModifiedBy>
  <cp:revision>54</cp:revision>
  <dcterms:created xsi:type="dcterms:W3CDTF">2021-06-18T19:17:59Z</dcterms:created>
  <dcterms:modified xsi:type="dcterms:W3CDTF">2023-09-06T15:30:09Z</dcterms:modified>
</cp:coreProperties>
</file>