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FxJFcYvWnz01jr8P+4o9NwA+E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Garamond-bold.fntdata"/><Relationship Id="rId27" Type="http://schemas.openxmlformats.org/officeDocument/2006/relationships/font" Target="fonts/Garamon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aramond-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Garamon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Helena </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ec068f0a6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ec068f0a6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Catherine </a:t>
            </a:r>
            <a:endParaRPr/>
          </a:p>
        </p:txBody>
      </p:sp>
      <p:sp>
        <p:nvSpPr>
          <p:cNvPr id="215" name="Google Shape;215;g8ec068f0a6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ec068f0a6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ec068f0a6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Helena</a:t>
            </a:r>
            <a:endParaRPr/>
          </a:p>
        </p:txBody>
      </p:sp>
      <p:sp>
        <p:nvSpPr>
          <p:cNvPr id="224" name="Google Shape;224;g8ec068f0a6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ec068f0a6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ec068f0a6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8ec068f0a6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ec068f0a6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ec068f0a6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a:t>Describe whether you were able to answer these questions to your satisfaction, and briefly summarize your findings</a:t>
            </a:r>
            <a:endParaRPr/>
          </a:p>
          <a:p>
            <a:pPr indent="0" lvl="0" marL="457200" rtl="0" algn="l">
              <a:lnSpc>
                <a:spcPct val="115000"/>
              </a:lnSpc>
              <a:spcBef>
                <a:spcPts val="1200"/>
              </a:spcBef>
              <a:spcAft>
                <a:spcPts val="0"/>
              </a:spcAft>
              <a:buNone/>
            </a:pPr>
            <a:r>
              <a:rPr lang="en-US"/>
              <a:t>Molly</a:t>
            </a:r>
            <a:endParaRPr/>
          </a:p>
          <a:p>
            <a:pPr indent="0" lvl="0" marL="45720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238" name="Google Shape;238;g8ec068f0a6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ec068f0a6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ec068f0a6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a:t>CATHERINE</a:t>
            </a:r>
            <a:endParaRPr/>
          </a:p>
          <a:p>
            <a:pPr indent="-298450" lvl="0" marL="457200" rtl="0" algn="l">
              <a:lnSpc>
                <a:spcPct val="115000"/>
              </a:lnSpc>
              <a:spcBef>
                <a:spcPts val="0"/>
              </a:spcBef>
              <a:spcAft>
                <a:spcPts val="0"/>
              </a:spcAft>
              <a:buClr>
                <a:schemeClr val="dk1"/>
              </a:buClr>
              <a:buSzPts val="1100"/>
              <a:buChar char="●"/>
            </a:pPr>
            <a:r>
              <a:rPr lang="en-US"/>
              <a:t>Describe whether you were able to answer these questions to your satisfaction, and briefly summarize your findings</a:t>
            </a:r>
            <a:endParaRPr/>
          </a:p>
          <a:p>
            <a:pPr indent="-298450" lvl="0" marL="457200" rtl="0" algn="l">
              <a:lnSpc>
                <a:spcPct val="115000"/>
              </a:lnSpc>
              <a:spcBef>
                <a:spcPts val="0"/>
              </a:spcBef>
              <a:spcAft>
                <a:spcPts val="0"/>
              </a:spcAft>
              <a:buClr>
                <a:schemeClr val="dk1"/>
              </a:buClr>
              <a:buSzPts val="1100"/>
              <a:buChar char="●"/>
            </a:pPr>
            <a:r>
              <a:rPr lang="en-US"/>
              <a:t>Elaborate on the questions you asked, describing what kinds of data you needed to answer them, and where you found it</a:t>
            </a:r>
            <a:endParaRPr/>
          </a:p>
          <a:p>
            <a:pPr indent="0" lvl="0" marL="0" rtl="0" algn="l">
              <a:spcBef>
                <a:spcPts val="1200"/>
              </a:spcBef>
              <a:spcAft>
                <a:spcPts val="0"/>
              </a:spcAft>
              <a:buNone/>
            </a:pPr>
            <a:r>
              <a:t/>
            </a:r>
            <a:endParaRPr/>
          </a:p>
        </p:txBody>
      </p:sp>
      <p:sp>
        <p:nvSpPr>
          <p:cNvPr id="246" name="Google Shape;246;g8ec068f0a6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ec068f0a6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ec068f0a6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CATHERINE</a:t>
            </a:r>
            <a:endParaRPr/>
          </a:p>
        </p:txBody>
      </p:sp>
      <p:sp>
        <p:nvSpPr>
          <p:cNvPr id="254" name="Google Shape;254;g8ec068f0a6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ec068f0a6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ec068f0a6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HELENA	</a:t>
            </a:r>
            <a:endParaRPr/>
          </a:p>
          <a:p>
            <a:pPr indent="-317500" lvl="0" marL="457200" rtl="0" algn="l">
              <a:spcBef>
                <a:spcPts val="0"/>
              </a:spcBef>
              <a:spcAft>
                <a:spcPts val="0"/>
              </a:spcAft>
              <a:buSzPts val="1400"/>
              <a:buChar char="●"/>
            </a:pPr>
            <a:r>
              <a:rPr lang="en-US"/>
              <a:t>Number of books published doesn’t have a consistent correlation with average book price</a:t>
            </a:r>
            <a:endParaRPr/>
          </a:p>
          <a:p>
            <a:pPr indent="-317500" lvl="0" marL="457200" rtl="0" algn="l">
              <a:spcBef>
                <a:spcPts val="0"/>
              </a:spcBef>
              <a:spcAft>
                <a:spcPts val="0"/>
              </a:spcAft>
              <a:buSzPts val="1400"/>
              <a:buChar char="●"/>
            </a:pPr>
            <a:r>
              <a:rPr lang="en-US"/>
              <a:t>It seems as though most of the publishers from our list only had one published book </a:t>
            </a:r>
            <a:endParaRPr/>
          </a:p>
          <a:p>
            <a:pPr indent="-317500" lvl="0" marL="457200" rtl="0" algn="l">
              <a:spcBef>
                <a:spcPts val="0"/>
              </a:spcBef>
              <a:spcAft>
                <a:spcPts val="0"/>
              </a:spcAft>
              <a:buSzPts val="1400"/>
              <a:buChar char="●"/>
            </a:pPr>
            <a:r>
              <a:rPr lang="en-US"/>
              <a:t>Some of the books were not strictly “read for fun” kind of books. There were many books in the dataset that were textbooks. This may describe why the price was so high for just one book. </a:t>
            </a:r>
            <a:endParaRPr/>
          </a:p>
          <a:p>
            <a:pPr indent="-317500" lvl="0" marL="457200" rtl="0" algn="l">
              <a:spcBef>
                <a:spcPts val="0"/>
              </a:spcBef>
              <a:spcAft>
                <a:spcPts val="0"/>
              </a:spcAft>
              <a:buSzPts val="1400"/>
              <a:buChar char="●"/>
            </a:pPr>
            <a:r>
              <a:rPr lang="en-US"/>
              <a:t>For the second plot, it breaks the list of publishers down to only the top ten publishers that published the most books. With this data, you can see that there is more of a correlation between publishers and book price but it is very slight. </a:t>
            </a:r>
            <a:endParaRPr/>
          </a:p>
          <a:p>
            <a:pPr indent="-317500" lvl="0" marL="457200" rtl="0" algn="l">
              <a:spcBef>
                <a:spcPts val="0"/>
              </a:spcBef>
              <a:spcAft>
                <a:spcPts val="0"/>
              </a:spcAft>
              <a:buSzPts val="1400"/>
              <a:buChar char="●"/>
            </a:pPr>
            <a:r>
              <a:rPr lang="en-US"/>
              <a:t>You can also see that there are many outliers that don’t follow the linear regression line. Therefore, it could suggest that the data may not have an accurate representation of all books. </a:t>
            </a:r>
            <a:endParaRPr/>
          </a:p>
          <a:p>
            <a:pPr indent="0" lvl="0" marL="457200" rtl="0" algn="l">
              <a:spcBef>
                <a:spcPts val="0"/>
              </a:spcBef>
              <a:spcAft>
                <a:spcPts val="0"/>
              </a:spcAft>
              <a:buNone/>
            </a:pPr>
            <a:r>
              <a:t/>
            </a:r>
            <a:endParaRPr/>
          </a:p>
        </p:txBody>
      </p:sp>
      <p:sp>
        <p:nvSpPr>
          <p:cNvPr id="265" name="Google Shape;265;g8ec068f0a6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ec068f0a6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ec068f0a6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HELENA</a:t>
            </a:r>
            <a:endParaRPr/>
          </a:p>
          <a:p>
            <a:pPr indent="0" lvl="0" marL="457200" rtl="0" algn="l">
              <a:spcBef>
                <a:spcPts val="0"/>
              </a:spcBef>
              <a:spcAft>
                <a:spcPts val="0"/>
              </a:spcAft>
              <a:buNone/>
            </a:pPr>
            <a:r>
              <a:t/>
            </a:r>
            <a:endParaRPr/>
          </a:p>
        </p:txBody>
      </p:sp>
      <p:sp>
        <p:nvSpPr>
          <p:cNvPr id="274" name="Google Shape;274;g8ec068f0a6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ec068f0a6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ec068f0a6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JACKSON	</a:t>
            </a:r>
            <a:endParaRPr/>
          </a:p>
        </p:txBody>
      </p:sp>
      <p:sp>
        <p:nvSpPr>
          <p:cNvPr id="282" name="Google Shape;282;g8ec068f0a6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d43e4f31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d43e4f31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JACKSON	</a:t>
            </a:r>
            <a:endParaRPr/>
          </a:p>
        </p:txBody>
      </p:sp>
      <p:sp>
        <p:nvSpPr>
          <p:cNvPr id="290" name="Google Shape;290;g8d43e4f31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Catherine</a:t>
            </a:r>
            <a:endParaRPr/>
          </a:p>
        </p:txBody>
      </p:sp>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ec068f0a6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ec068f0a6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Each person puts </a:t>
            </a:r>
            <a:r>
              <a:rPr lang="en-US"/>
              <a:t>their</a:t>
            </a:r>
            <a:r>
              <a:rPr lang="en-US"/>
              <a:t> own discussion.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HELENA - For my two questions, the data did not show a significant correlation between the amount of books a publisher published and average price or page count vs price. For this reason, I can not say that I was able to “prove” my original hypothesis. My new conclusion is that the amount of books a publisher publishes and the number of pages a book has are not large factors that play into the actual price of the books. Although I can suggest this based on my results, there may be limitations to this finding because the dataset only had a small population of total books published worldwide.  </a:t>
            </a:r>
            <a:endParaRPr/>
          </a:p>
          <a:p>
            <a:pPr indent="0" lvl="0" marL="0" rtl="0" algn="l">
              <a:spcBef>
                <a:spcPts val="0"/>
              </a:spcBef>
              <a:spcAft>
                <a:spcPts val="0"/>
              </a:spcAft>
              <a:buNone/>
            </a:pPr>
            <a:r>
              <a:t/>
            </a:r>
            <a:endParaRPr/>
          </a:p>
        </p:txBody>
      </p:sp>
      <p:sp>
        <p:nvSpPr>
          <p:cNvPr id="299" name="Google Shape;299;g8ec068f0a6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ec068f0a6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ec068f0a6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JACKSON	</a:t>
            </a:r>
            <a:endParaRPr/>
          </a:p>
        </p:txBody>
      </p:sp>
      <p:sp>
        <p:nvSpPr>
          <p:cNvPr id="305" name="Google Shape;305;g8ec068f0a6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ec068f0a6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ec068f0a6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8ec068f0a6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*Describe the questions you asked, and </a:t>
            </a:r>
            <a:r>
              <a:rPr i="1" lang="en-US" sz="1100">
                <a:latin typeface="Arial"/>
                <a:ea typeface="Arial"/>
                <a:cs typeface="Arial"/>
                <a:sym typeface="Arial"/>
              </a:rPr>
              <a:t>why</a:t>
            </a:r>
            <a:r>
              <a:rPr lang="en-US" sz="1100">
                <a:latin typeface="Arial"/>
                <a:ea typeface="Arial"/>
                <a:cs typeface="Arial"/>
                <a:sym typeface="Arial"/>
              </a:rPr>
              <a:t> you asked them</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Molly</a:t>
            </a:r>
            <a:endParaRPr sz="1100">
              <a:latin typeface="Arial"/>
              <a:ea typeface="Arial"/>
              <a:cs typeface="Arial"/>
              <a:sym typeface="Arial"/>
            </a:endParaRPr>
          </a:p>
        </p:txBody>
      </p:sp>
      <p:sp>
        <p:nvSpPr>
          <p:cNvPr id="166" name="Google Shape;16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ec068f0a6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ec068f0a6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a:t>Describe whether you were able to answer these questions to your satisfaction, and briefly summarize your findings</a:t>
            </a:r>
            <a:endParaRPr/>
          </a:p>
          <a:p>
            <a:pPr indent="0" lvl="0" marL="457200" rtl="0" algn="l">
              <a:lnSpc>
                <a:spcPct val="115000"/>
              </a:lnSpc>
              <a:spcBef>
                <a:spcPts val="1200"/>
              </a:spcBef>
              <a:spcAft>
                <a:spcPts val="0"/>
              </a:spcAft>
              <a:buNone/>
            </a:pPr>
            <a:r>
              <a:rPr lang="en-US"/>
              <a:t>Molly</a:t>
            </a:r>
            <a:endParaRPr/>
          </a:p>
          <a:p>
            <a:pPr indent="0" lvl="0" marL="0" rtl="0" algn="l">
              <a:spcBef>
                <a:spcPts val="1200"/>
              </a:spcBef>
              <a:spcAft>
                <a:spcPts val="0"/>
              </a:spcAft>
              <a:buNone/>
            </a:pPr>
            <a:r>
              <a:t/>
            </a:r>
            <a:endParaRPr/>
          </a:p>
        </p:txBody>
      </p:sp>
      <p:sp>
        <p:nvSpPr>
          <p:cNvPr id="173" name="Google Shape;173;g8ec068f0a6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ec068f0a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ec068f0a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a:t>CATHERINE</a:t>
            </a:r>
            <a:endParaRPr/>
          </a:p>
          <a:p>
            <a:pPr indent="-298450" lvl="0" marL="457200" rtl="0" algn="l">
              <a:lnSpc>
                <a:spcPct val="115000"/>
              </a:lnSpc>
              <a:spcBef>
                <a:spcPts val="0"/>
              </a:spcBef>
              <a:spcAft>
                <a:spcPts val="0"/>
              </a:spcAft>
              <a:buClr>
                <a:schemeClr val="dk1"/>
              </a:buClr>
              <a:buSzPts val="1100"/>
              <a:buChar char="●"/>
            </a:pPr>
            <a:r>
              <a:rPr lang="en-US"/>
              <a:t>Questions and hypothesis</a:t>
            </a:r>
            <a:endParaRPr/>
          </a:p>
          <a:p>
            <a:pPr indent="-298450" lvl="0" marL="457200" rtl="0" algn="l">
              <a:lnSpc>
                <a:spcPct val="115000"/>
              </a:lnSpc>
              <a:spcBef>
                <a:spcPts val="0"/>
              </a:spcBef>
              <a:spcAft>
                <a:spcPts val="0"/>
              </a:spcAft>
              <a:buClr>
                <a:schemeClr val="dk1"/>
              </a:buClr>
              <a:buSzPts val="1100"/>
              <a:buChar char="●"/>
            </a:pPr>
            <a:r>
              <a:rPr lang="en-US"/>
              <a:t>Describe whether you were able to answer these questions to your satisfaction, and briefly summarize your findings</a:t>
            </a:r>
            <a:endParaRPr/>
          </a:p>
          <a:p>
            <a:pPr indent="-298450" lvl="0" marL="457200" rtl="0" algn="l">
              <a:lnSpc>
                <a:spcPct val="115000"/>
              </a:lnSpc>
              <a:spcBef>
                <a:spcPts val="0"/>
              </a:spcBef>
              <a:spcAft>
                <a:spcPts val="0"/>
              </a:spcAft>
              <a:buClr>
                <a:schemeClr val="dk1"/>
              </a:buClr>
              <a:buSzPts val="1100"/>
              <a:buChar char="●"/>
            </a:pPr>
            <a:r>
              <a:rPr lang="en-US"/>
              <a:t>Elaborate on the questions you asked, describing what kinds of data you needed to answer them, and where you found it</a:t>
            </a:r>
            <a:endParaRPr/>
          </a:p>
          <a:p>
            <a:pPr indent="0" lvl="0" marL="0" rtl="0" algn="l">
              <a:spcBef>
                <a:spcPts val="1200"/>
              </a:spcBef>
              <a:spcAft>
                <a:spcPts val="0"/>
              </a:spcAft>
              <a:buNone/>
            </a:pPr>
            <a:r>
              <a:t/>
            </a:r>
            <a:endParaRPr/>
          </a:p>
        </p:txBody>
      </p:sp>
      <p:sp>
        <p:nvSpPr>
          <p:cNvPr id="180" name="Google Shape;180;g8ec068f0a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ec068f0a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ec068f0a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Helena</a:t>
            </a:r>
            <a:endParaRPr/>
          </a:p>
        </p:txBody>
      </p:sp>
      <p:sp>
        <p:nvSpPr>
          <p:cNvPr id="187" name="Google Shape;187;g8ec068f0a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ec068f0a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ec068f0a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Helena</a:t>
            </a:r>
            <a:endParaRPr/>
          </a:p>
        </p:txBody>
      </p:sp>
      <p:sp>
        <p:nvSpPr>
          <p:cNvPr id="194" name="Google Shape;194;g8ec068f0a6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ec068f0a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ec068f0a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Jackson	</a:t>
            </a:r>
            <a:endParaRPr/>
          </a:p>
        </p:txBody>
      </p:sp>
      <p:sp>
        <p:nvSpPr>
          <p:cNvPr id="201" name="Google Shape;201;g8ec068f0a6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ec068f0a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ec068f0a6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Jackson </a:t>
            </a:r>
            <a:endParaRPr/>
          </a:p>
        </p:txBody>
      </p:sp>
      <p:sp>
        <p:nvSpPr>
          <p:cNvPr id="208" name="Google Shape;208;g8ec068f0a6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5"/>
          <p:cNvGrpSpPr/>
          <p:nvPr/>
        </p:nvGrpSpPr>
        <p:grpSpPr>
          <a:xfrm>
            <a:off x="-16934" y="0"/>
            <a:ext cx="12231160" cy="6856214"/>
            <a:chOff x="-16934" y="0"/>
            <a:chExt cx="12231160" cy="6856214"/>
          </a:xfrm>
        </p:grpSpPr>
        <p:pic>
          <p:nvPicPr>
            <p:cNvPr descr="HD-PanelTitleR1.png" id="22" name="Google Shape;22;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5"/>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5"/>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5" name="Google Shape;25;p5"/>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6" name="Google Shape;26;p5"/>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5"/>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5"/>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14"/>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92" name="Google Shape;92;p14"/>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15"/>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5"/>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2" name="Google Shape;102;p15"/>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16"/>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16"/>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1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sp>
        <p:nvSpPr>
          <p:cNvPr id="111" name="Google Shape;111;p16"/>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cxnSp>
        <p:nvCxnSpPr>
          <p:cNvPr id="112" name="Google Shape;112;p16"/>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17"/>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7"/>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18"/>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8"/>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18"/>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18"/>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sp>
        <p:nvSpPr>
          <p:cNvPr id="127" name="Google Shape;127;p18"/>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cxnSp>
        <p:nvCxnSpPr>
          <p:cNvPr id="128" name="Google Shape;128;p18"/>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19"/>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9"/>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19"/>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6" name="Google Shape;136;p19"/>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0"/>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3" name="Google Shape;143;p2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1"/>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1"/>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50" name="Google Shape;150;p21"/>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cxnSp>
        <p:nvCxnSpPr>
          <p:cNvPr id="33" name="Google Shape;33;p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6" name="Google Shape;36;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7"/>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2" name="Google Shape;42;p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5" name="Google Shape;45;p7"/>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cxnSp>
        <p:nvCxnSpPr>
          <p:cNvPr id="47" name="Google Shape;47;p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0" name="Google Shape;50;p8"/>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1" name="Google Shape;51;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7" name="Google Shape;57;p9"/>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8" name="Google Shape;58;p9"/>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9" name="Google Shape;59;p9"/>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1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12"/>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12"/>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2"/>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3"/>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5" name="Google Shape;85;p13"/>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4"/>
          <p:cNvGrpSpPr/>
          <p:nvPr/>
        </p:nvGrpSpPr>
        <p:grpSpPr>
          <a:xfrm>
            <a:off x="-15736" y="0"/>
            <a:ext cx="12229962" cy="6856214"/>
            <a:chOff x="-15736" y="0"/>
            <a:chExt cx="12229962" cy="6856214"/>
          </a:xfrm>
        </p:grpSpPr>
        <p:pic>
          <p:nvPicPr>
            <p:cNvPr descr="HD-PanelContent.png" id="11" name="Google Shape;11;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4"/>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4"/>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4"/>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Garamond"/>
              <a:buNone/>
            </a:pPr>
            <a:r>
              <a:rPr lang="en-US"/>
              <a:t>Factors of Book Interest</a:t>
            </a:r>
            <a:endParaRPr/>
          </a:p>
        </p:txBody>
      </p:sp>
      <p:sp>
        <p:nvSpPr>
          <p:cNvPr id="156" name="Google Shape;156;p1"/>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15"/>
              <a:buNone/>
            </a:pPr>
            <a:r>
              <a:rPr lang="en-US"/>
              <a:t>Helena O’Farrow, Catherine Smith, Jackson Yaggi, </a:t>
            </a:r>
            <a:endParaRPr/>
          </a:p>
          <a:p>
            <a:pPr indent="0" lvl="0" marL="0" rtl="0" algn="ctr">
              <a:spcBef>
                <a:spcPts val="1020"/>
              </a:spcBef>
              <a:spcAft>
                <a:spcPts val="0"/>
              </a:spcAft>
              <a:buSzPts val="2415"/>
              <a:buNone/>
            </a:pPr>
            <a:r>
              <a:rPr lang="en-US"/>
              <a:t>Molly Oesterling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8ec068f0a6_0_38"/>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Cleanup Process </a:t>
            </a:r>
            <a:endParaRPr/>
          </a:p>
        </p:txBody>
      </p:sp>
      <p:sp>
        <p:nvSpPr>
          <p:cNvPr id="218" name="Google Shape;218;g8ec068f0a6_0_3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g8ec068f0a6_0_38"/>
          <p:cNvPicPr preferRelativeResize="0"/>
          <p:nvPr/>
        </p:nvPicPr>
        <p:blipFill>
          <a:blip r:embed="rId3">
            <a:alphaModFix/>
          </a:blip>
          <a:stretch>
            <a:fillRect/>
          </a:stretch>
        </p:blipFill>
        <p:spPr>
          <a:xfrm>
            <a:off x="1016025" y="4005302"/>
            <a:ext cx="10159973" cy="1704075"/>
          </a:xfrm>
          <a:prstGeom prst="rect">
            <a:avLst/>
          </a:prstGeom>
          <a:noFill/>
          <a:ln>
            <a:noFill/>
          </a:ln>
        </p:spPr>
      </p:pic>
      <p:sp>
        <p:nvSpPr>
          <p:cNvPr id="220" name="Google Shape;220;g8ec068f0a6_0_38"/>
          <p:cNvSpPr txBox="1"/>
          <p:nvPr/>
        </p:nvSpPr>
        <p:spPr>
          <a:xfrm>
            <a:off x="2561400" y="2649933"/>
            <a:ext cx="6631800" cy="1303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Garamond"/>
              <a:buChar char="●"/>
            </a:pPr>
            <a:r>
              <a:rPr lang="en-US" sz="2200">
                <a:latin typeface="Garamond"/>
                <a:ea typeface="Garamond"/>
                <a:cs typeface="Garamond"/>
                <a:sym typeface="Garamond"/>
              </a:rPr>
              <a:t>Removed row with page count error</a:t>
            </a:r>
            <a:endParaRPr sz="2200">
              <a:latin typeface="Garamond"/>
              <a:ea typeface="Garamond"/>
              <a:cs typeface="Garamond"/>
              <a:sym typeface="Garamond"/>
            </a:endParaRPr>
          </a:p>
          <a:p>
            <a:pPr indent="-368300" lvl="0" marL="457200" rtl="0" algn="l">
              <a:spcBef>
                <a:spcPts val="0"/>
              </a:spcBef>
              <a:spcAft>
                <a:spcPts val="0"/>
              </a:spcAft>
              <a:buSzPts val="2200"/>
              <a:buFont typeface="Garamond"/>
              <a:buChar char="●"/>
            </a:pPr>
            <a:r>
              <a:rPr lang="en-US" sz="2200">
                <a:latin typeface="Garamond"/>
                <a:ea typeface="Garamond"/>
                <a:cs typeface="Garamond"/>
                <a:sym typeface="Garamond"/>
              </a:rPr>
              <a:t>Drop N/A</a:t>
            </a:r>
            <a:endParaRPr sz="2200">
              <a:latin typeface="Garamond"/>
              <a:ea typeface="Garamond"/>
              <a:cs typeface="Garamond"/>
              <a:sym typeface="Garamond"/>
            </a:endParaRPr>
          </a:p>
          <a:p>
            <a:pPr indent="-368300" lvl="0" marL="457200" rtl="0" algn="l">
              <a:spcBef>
                <a:spcPts val="0"/>
              </a:spcBef>
              <a:spcAft>
                <a:spcPts val="0"/>
              </a:spcAft>
              <a:buSzPts val="2200"/>
              <a:buFont typeface="Garamond"/>
              <a:buChar char="●"/>
            </a:pPr>
            <a:r>
              <a:rPr lang="en-US" sz="2200">
                <a:latin typeface="Garamond"/>
                <a:ea typeface="Garamond"/>
                <a:cs typeface="Garamond"/>
                <a:sym typeface="Garamond"/>
              </a:rPr>
              <a:t>Drop Duplicates</a:t>
            </a:r>
            <a:endParaRPr sz="2200">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8ec068f0a6_0_45"/>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Unanticipated Insights and Problems </a:t>
            </a:r>
            <a:endParaRPr/>
          </a:p>
        </p:txBody>
      </p:sp>
      <p:sp>
        <p:nvSpPr>
          <p:cNvPr id="227" name="Google Shape;227;g8ec068f0a6_0_45"/>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SzPts val="2070"/>
              <a:buChar char="•"/>
            </a:pPr>
            <a:r>
              <a:rPr lang="en-US"/>
              <a:t>Searching for a dataset with quantitative vs qualitative data was difficult </a:t>
            </a:r>
            <a:endParaRPr/>
          </a:p>
          <a:p>
            <a:pPr indent="-360045" lvl="0" marL="457200" rtl="0" algn="l">
              <a:spcBef>
                <a:spcPts val="0"/>
              </a:spcBef>
              <a:spcAft>
                <a:spcPts val="0"/>
              </a:spcAft>
              <a:buSzPts val="2070"/>
              <a:buChar char="•"/>
            </a:pPr>
            <a:r>
              <a:rPr lang="en-US"/>
              <a:t>Large dateset doesn’t mean large amount of useable data </a:t>
            </a:r>
            <a:endParaRPr/>
          </a:p>
          <a:p>
            <a:pPr indent="-360045" lvl="0" marL="457200" rtl="0" algn="l">
              <a:spcBef>
                <a:spcPts val="0"/>
              </a:spcBef>
              <a:spcAft>
                <a:spcPts val="0"/>
              </a:spcAft>
              <a:buSzPts val="2070"/>
              <a:buChar char="•"/>
            </a:pPr>
            <a:r>
              <a:rPr lang="en-US"/>
              <a:t>Some lines of data are inaccurate/ contain errors </a:t>
            </a:r>
            <a:endParaRPr/>
          </a:p>
          <a:p>
            <a:pPr indent="0" lvl="0" marL="457200" rtl="0" algn="l">
              <a:spcBef>
                <a:spcPts val="600"/>
              </a:spcBef>
              <a:spcAft>
                <a:spcPts val="600"/>
              </a:spcAft>
              <a:buNone/>
            </a:pPr>
            <a:r>
              <a:t/>
            </a:r>
            <a:endParaRPr/>
          </a:p>
        </p:txBody>
      </p:sp>
      <p:pic>
        <p:nvPicPr>
          <p:cNvPr id="228" name="Google Shape;228;g8ec068f0a6_0_45"/>
          <p:cNvPicPr preferRelativeResize="0"/>
          <p:nvPr/>
        </p:nvPicPr>
        <p:blipFill>
          <a:blip r:embed="rId3">
            <a:alphaModFix/>
          </a:blip>
          <a:stretch>
            <a:fillRect/>
          </a:stretch>
        </p:blipFill>
        <p:spPr>
          <a:xfrm>
            <a:off x="1103550" y="4347732"/>
            <a:ext cx="9984906" cy="6773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8ec068f0a6_0_51"/>
          <p:cNvSpPr txBox="1"/>
          <p:nvPr>
            <p:ph type="title"/>
          </p:nvPr>
        </p:nvSpPr>
        <p:spPr>
          <a:xfrm>
            <a:off x="2015069" y="1752606"/>
            <a:ext cx="8158800" cy="1822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Data Analysis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8ec068f0a6_0_63"/>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Page Count vs. Votes</a:t>
            </a:r>
            <a:endParaRPr/>
          </a:p>
        </p:txBody>
      </p:sp>
      <p:pic>
        <p:nvPicPr>
          <p:cNvPr id="241" name="Google Shape;241;g8ec068f0a6_0_63"/>
          <p:cNvPicPr preferRelativeResize="0"/>
          <p:nvPr/>
        </p:nvPicPr>
        <p:blipFill>
          <a:blip r:embed="rId3">
            <a:alphaModFix/>
          </a:blip>
          <a:stretch>
            <a:fillRect/>
          </a:stretch>
        </p:blipFill>
        <p:spPr>
          <a:xfrm>
            <a:off x="960875" y="2686725"/>
            <a:ext cx="5275851" cy="3179325"/>
          </a:xfrm>
          <a:prstGeom prst="rect">
            <a:avLst/>
          </a:prstGeom>
          <a:noFill/>
          <a:ln>
            <a:noFill/>
          </a:ln>
        </p:spPr>
      </p:pic>
      <p:pic>
        <p:nvPicPr>
          <p:cNvPr id="242" name="Google Shape;242;g8ec068f0a6_0_63"/>
          <p:cNvPicPr preferRelativeResize="0"/>
          <p:nvPr/>
        </p:nvPicPr>
        <p:blipFill>
          <a:blip r:embed="rId4">
            <a:alphaModFix/>
          </a:blip>
          <a:stretch>
            <a:fillRect/>
          </a:stretch>
        </p:blipFill>
        <p:spPr>
          <a:xfrm>
            <a:off x="6547375" y="2562650"/>
            <a:ext cx="4349225" cy="342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8ec068f0a6_0_69"/>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Vote Count vs. Rating</a:t>
            </a:r>
            <a:endParaRPr/>
          </a:p>
        </p:txBody>
      </p:sp>
      <p:sp>
        <p:nvSpPr>
          <p:cNvPr id="249" name="Google Shape;249;g8ec068f0a6_0_69"/>
          <p:cNvSpPr txBox="1"/>
          <p:nvPr>
            <p:ph idx="1" type="body"/>
          </p:nvPr>
        </p:nvSpPr>
        <p:spPr>
          <a:xfrm>
            <a:off x="1956426" y="2631125"/>
            <a:ext cx="2574300" cy="33189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SzPts val="2070"/>
              <a:buChar char="•"/>
            </a:pPr>
            <a:r>
              <a:rPr b="1" lang="en-US"/>
              <a:t>Findings:</a:t>
            </a:r>
            <a:endParaRPr b="1"/>
          </a:p>
          <a:p>
            <a:pPr indent="0" lvl="0" marL="0" rtl="0" algn="l">
              <a:spcBef>
                <a:spcPts val="600"/>
              </a:spcBef>
              <a:spcAft>
                <a:spcPts val="0"/>
              </a:spcAft>
              <a:buNone/>
            </a:pPr>
            <a:r>
              <a:t/>
            </a:r>
            <a:endParaRPr b="1"/>
          </a:p>
          <a:p>
            <a:pPr indent="-360045" lvl="0" marL="457200" rtl="0" algn="l">
              <a:spcBef>
                <a:spcPts val="600"/>
              </a:spcBef>
              <a:spcAft>
                <a:spcPts val="0"/>
              </a:spcAft>
              <a:buSzPts val="2070"/>
              <a:buChar char="•"/>
            </a:pPr>
            <a:r>
              <a:rPr lang="en-US" sz="2200">
                <a:solidFill>
                  <a:schemeClr val="dk1"/>
                </a:solidFill>
              </a:rPr>
              <a:t>As expected, ratings trended towards a more neutral outcome as # of votes increased.</a:t>
            </a:r>
            <a:endParaRPr/>
          </a:p>
        </p:txBody>
      </p:sp>
      <p:pic>
        <p:nvPicPr>
          <p:cNvPr id="250" name="Google Shape;250;g8ec068f0a6_0_69"/>
          <p:cNvPicPr preferRelativeResize="0"/>
          <p:nvPr/>
        </p:nvPicPr>
        <p:blipFill>
          <a:blip r:embed="rId3">
            <a:alphaModFix/>
          </a:blip>
          <a:stretch>
            <a:fillRect/>
          </a:stretch>
        </p:blipFill>
        <p:spPr>
          <a:xfrm>
            <a:off x="5357863" y="2631125"/>
            <a:ext cx="4978362" cy="331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g8ec068f0a6_1_18"/>
          <p:cNvPicPr preferRelativeResize="0"/>
          <p:nvPr/>
        </p:nvPicPr>
        <p:blipFill>
          <a:blip r:embed="rId3">
            <a:alphaModFix/>
          </a:blip>
          <a:stretch>
            <a:fillRect/>
          </a:stretch>
        </p:blipFill>
        <p:spPr>
          <a:xfrm>
            <a:off x="1241238" y="1460625"/>
            <a:ext cx="3838575" cy="3171825"/>
          </a:xfrm>
          <a:prstGeom prst="rect">
            <a:avLst/>
          </a:prstGeom>
          <a:noFill/>
          <a:ln>
            <a:noFill/>
          </a:ln>
        </p:spPr>
      </p:pic>
      <p:pic>
        <p:nvPicPr>
          <p:cNvPr id="257" name="Google Shape;257;g8ec068f0a6_1_18"/>
          <p:cNvPicPr preferRelativeResize="0"/>
          <p:nvPr/>
        </p:nvPicPr>
        <p:blipFill>
          <a:blip r:embed="rId4">
            <a:alphaModFix/>
          </a:blip>
          <a:stretch>
            <a:fillRect/>
          </a:stretch>
        </p:blipFill>
        <p:spPr>
          <a:xfrm>
            <a:off x="6462089" y="1460628"/>
            <a:ext cx="4496324" cy="3171825"/>
          </a:xfrm>
          <a:prstGeom prst="rect">
            <a:avLst/>
          </a:prstGeom>
          <a:noFill/>
          <a:ln>
            <a:noFill/>
          </a:ln>
        </p:spPr>
      </p:pic>
      <p:sp>
        <p:nvSpPr>
          <p:cNvPr id="258" name="Google Shape;258;g8ec068f0a6_1_18"/>
          <p:cNvSpPr txBox="1"/>
          <p:nvPr/>
        </p:nvSpPr>
        <p:spPr>
          <a:xfrm>
            <a:off x="1169724" y="874475"/>
            <a:ext cx="4269900" cy="8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Garamond"/>
                <a:ea typeface="Garamond"/>
                <a:cs typeface="Garamond"/>
                <a:sym typeface="Garamond"/>
              </a:rPr>
              <a:t>Average Rating Binned</a:t>
            </a:r>
            <a:endParaRPr b="1" sz="3000">
              <a:latin typeface="Garamond"/>
              <a:ea typeface="Garamond"/>
              <a:cs typeface="Garamond"/>
              <a:sym typeface="Garamond"/>
            </a:endParaRPr>
          </a:p>
        </p:txBody>
      </p:sp>
      <p:sp>
        <p:nvSpPr>
          <p:cNvPr id="259" name="Google Shape;259;g8ec068f0a6_1_18"/>
          <p:cNvSpPr txBox="1"/>
          <p:nvPr/>
        </p:nvSpPr>
        <p:spPr>
          <a:xfrm>
            <a:off x="6449325" y="874475"/>
            <a:ext cx="5030700" cy="7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Garamond"/>
                <a:ea typeface="Garamond"/>
                <a:cs typeface="Garamond"/>
                <a:sym typeface="Garamond"/>
              </a:rPr>
              <a:t>Standard Deviation Binned</a:t>
            </a:r>
            <a:endParaRPr b="1" sz="3000">
              <a:latin typeface="Garamond"/>
              <a:ea typeface="Garamond"/>
              <a:cs typeface="Garamond"/>
              <a:sym typeface="Garamond"/>
            </a:endParaRPr>
          </a:p>
        </p:txBody>
      </p:sp>
      <p:sp>
        <p:nvSpPr>
          <p:cNvPr id="260" name="Google Shape;260;g8ec068f0a6_1_18"/>
          <p:cNvSpPr txBox="1"/>
          <p:nvPr/>
        </p:nvSpPr>
        <p:spPr>
          <a:xfrm>
            <a:off x="1060388" y="4902500"/>
            <a:ext cx="4200300" cy="1046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aramond"/>
              <a:buChar char="●"/>
            </a:pPr>
            <a:r>
              <a:rPr lang="en-US" sz="2200">
                <a:solidFill>
                  <a:schemeClr val="dk1"/>
                </a:solidFill>
                <a:latin typeface="Garamond"/>
                <a:ea typeface="Garamond"/>
                <a:cs typeface="Garamond"/>
                <a:sym typeface="Garamond"/>
              </a:rPr>
              <a:t>R</a:t>
            </a:r>
            <a:r>
              <a:rPr lang="en-US" sz="2200">
                <a:solidFill>
                  <a:schemeClr val="dk1"/>
                </a:solidFill>
                <a:latin typeface="Garamond"/>
                <a:ea typeface="Garamond"/>
                <a:cs typeface="Garamond"/>
                <a:sym typeface="Garamond"/>
              </a:rPr>
              <a:t>atings trended towards a more neutral outcome by bin as # of votes increased.</a:t>
            </a:r>
            <a:endParaRPr>
              <a:latin typeface="Garamond"/>
              <a:ea typeface="Garamond"/>
              <a:cs typeface="Garamond"/>
              <a:sym typeface="Garamond"/>
            </a:endParaRPr>
          </a:p>
        </p:txBody>
      </p:sp>
      <p:sp>
        <p:nvSpPr>
          <p:cNvPr id="261" name="Google Shape;261;g8ec068f0a6_1_18"/>
          <p:cNvSpPr txBox="1"/>
          <p:nvPr/>
        </p:nvSpPr>
        <p:spPr>
          <a:xfrm>
            <a:off x="5940513" y="4778575"/>
            <a:ext cx="5539500" cy="881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aramond"/>
              <a:buChar char="●"/>
            </a:pPr>
            <a:r>
              <a:rPr lang="en-US" sz="2000">
                <a:latin typeface="Garamond"/>
                <a:ea typeface="Garamond"/>
                <a:cs typeface="Garamond"/>
                <a:sym typeface="Garamond"/>
              </a:rPr>
              <a:t>As expected, ratings had a higher stdev (less normally distributed) when there were fewer votes.</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US" sz="2000">
                <a:latin typeface="Garamond"/>
                <a:ea typeface="Garamond"/>
                <a:cs typeface="Garamond"/>
                <a:sym typeface="Garamond"/>
              </a:rPr>
              <a:t>Surprised by similarity of stdev in the last 3 bins</a:t>
            </a:r>
            <a:endParaRPr sz="2000">
              <a:latin typeface="Garamond"/>
              <a:ea typeface="Garamond"/>
              <a:cs typeface="Garamond"/>
              <a:sym typeface="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8ec068f0a6_0_75"/>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Number of Books vs. Average Price</a:t>
            </a:r>
            <a:endParaRPr/>
          </a:p>
        </p:txBody>
      </p:sp>
      <p:sp>
        <p:nvSpPr>
          <p:cNvPr id="268" name="Google Shape;268;g8ec068f0a6_0_75"/>
          <p:cNvSpPr txBox="1"/>
          <p:nvPr>
            <p:ph idx="1" type="body"/>
          </p:nvPr>
        </p:nvSpPr>
        <p:spPr>
          <a:xfrm>
            <a:off x="1298448" y="2560320"/>
            <a:ext cx="4718400" cy="3310200"/>
          </a:xfrm>
          <a:prstGeom prst="rect">
            <a:avLst/>
          </a:prstGeom>
        </p:spPr>
        <p:txBody>
          <a:bodyPr anchorCtr="0" anchor="t" bIns="45700" lIns="91425" spcFirstLastPara="1" rIns="91425" wrap="square" tIns="45700">
            <a:noAutofit/>
          </a:bodyPr>
          <a:lstStyle/>
          <a:p>
            <a:pPr indent="0" lvl="0" marL="0" rtl="0" algn="l">
              <a:spcBef>
                <a:spcPts val="360"/>
              </a:spcBef>
              <a:spcAft>
                <a:spcPts val="600"/>
              </a:spcAft>
              <a:buNone/>
            </a:pPr>
            <a:r>
              <a:t/>
            </a:r>
            <a:endParaRPr/>
          </a:p>
        </p:txBody>
      </p:sp>
      <p:pic>
        <p:nvPicPr>
          <p:cNvPr id="269" name="Google Shape;269;g8ec068f0a6_0_75"/>
          <p:cNvPicPr preferRelativeResize="0"/>
          <p:nvPr/>
        </p:nvPicPr>
        <p:blipFill>
          <a:blip r:embed="rId3">
            <a:alphaModFix/>
          </a:blip>
          <a:stretch>
            <a:fillRect/>
          </a:stretch>
        </p:blipFill>
        <p:spPr>
          <a:xfrm>
            <a:off x="686924" y="2560313"/>
            <a:ext cx="5329925" cy="3553299"/>
          </a:xfrm>
          <a:prstGeom prst="rect">
            <a:avLst/>
          </a:prstGeom>
          <a:noFill/>
          <a:ln>
            <a:noFill/>
          </a:ln>
        </p:spPr>
      </p:pic>
      <p:pic>
        <p:nvPicPr>
          <p:cNvPr id="270" name="Google Shape;270;g8ec068f0a6_0_75"/>
          <p:cNvPicPr preferRelativeResize="0"/>
          <p:nvPr/>
        </p:nvPicPr>
        <p:blipFill>
          <a:blip r:embed="rId4">
            <a:alphaModFix/>
          </a:blip>
          <a:stretch>
            <a:fillRect/>
          </a:stretch>
        </p:blipFill>
        <p:spPr>
          <a:xfrm>
            <a:off x="6141600" y="2560337"/>
            <a:ext cx="5329925" cy="35532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8ec068f0a6_0_81"/>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Page Count vs. Price</a:t>
            </a:r>
            <a:endParaRPr/>
          </a:p>
        </p:txBody>
      </p:sp>
      <p:pic>
        <p:nvPicPr>
          <p:cNvPr id="277" name="Google Shape;277;g8ec068f0a6_0_81"/>
          <p:cNvPicPr preferRelativeResize="0"/>
          <p:nvPr/>
        </p:nvPicPr>
        <p:blipFill>
          <a:blip r:embed="rId3">
            <a:alphaModFix/>
          </a:blip>
          <a:stretch>
            <a:fillRect/>
          </a:stretch>
        </p:blipFill>
        <p:spPr>
          <a:xfrm>
            <a:off x="6281650" y="2642624"/>
            <a:ext cx="4718400" cy="3145600"/>
          </a:xfrm>
          <a:prstGeom prst="rect">
            <a:avLst/>
          </a:prstGeom>
          <a:noFill/>
          <a:ln>
            <a:noFill/>
          </a:ln>
        </p:spPr>
      </p:pic>
      <p:sp>
        <p:nvSpPr>
          <p:cNvPr id="278" name="Google Shape;278;g8ec068f0a6_0_81"/>
          <p:cNvSpPr txBox="1"/>
          <p:nvPr>
            <p:ph idx="1" type="body"/>
          </p:nvPr>
        </p:nvSpPr>
        <p:spPr>
          <a:xfrm>
            <a:off x="1298448" y="2560320"/>
            <a:ext cx="4718400" cy="33102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SzPts val="2070"/>
              <a:buChar char="•"/>
            </a:pPr>
            <a:r>
              <a:rPr lang="en-US"/>
              <a:t>Data shows that there was a very slight correlation </a:t>
            </a:r>
            <a:endParaRPr/>
          </a:p>
          <a:p>
            <a:pPr indent="-360045" lvl="0" marL="457200" rtl="0" algn="l">
              <a:spcBef>
                <a:spcPts val="0"/>
              </a:spcBef>
              <a:spcAft>
                <a:spcPts val="0"/>
              </a:spcAft>
              <a:buSzPts val="2070"/>
              <a:buChar char="•"/>
            </a:pPr>
            <a:r>
              <a:rPr lang="en-US"/>
              <a:t>Not enough of a correlation to be relevant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8ec068f0a6_0_87"/>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Publish Season</a:t>
            </a:r>
            <a:endParaRPr/>
          </a:p>
        </p:txBody>
      </p:sp>
      <p:pic>
        <p:nvPicPr>
          <p:cNvPr id="285" name="Google Shape;285;g8ec068f0a6_0_87"/>
          <p:cNvPicPr preferRelativeResize="0"/>
          <p:nvPr/>
        </p:nvPicPr>
        <p:blipFill>
          <a:blip r:embed="rId3">
            <a:alphaModFix/>
          </a:blip>
          <a:stretch>
            <a:fillRect/>
          </a:stretch>
        </p:blipFill>
        <p:spPr>
          <a:xfrm>
            <a:off x="1424850" y="2556925"/>
            <a:ext cx="4114800" cy="3318900"/>
          </a:xfrm>
          <a:prstGeom prst="rect">
            <a:avLst/>
          </a:prstGeom>
          <a:noFill/>
          <a:ln>
            <a:noFill/>
          </a:ln>
        </p:spPr>
      </p:pic>
      <p:pic>
        <p:nvPicPr>
          <p:cNvPr id="286" name="Google Shape;286;g8ec068f0a6_0_87"/>
          <p:cNvPicPr preferRelativeResize="0"/>
          <p:nvPr/>
        </p:nvPicPr>
        <p:blipFill>
          <a:blip r:embed="rId4">
            <a:alphaModFix/>
          </a:blip>
          <a:stretch>
            <a:fillRect/>
          </a:stretch>
        </p:blipFill>
        <p:spPr>
          <a:xfrm>
            <a:off x="6781800" y="2556924"/>
            <a:ext cx="4114800" cy="331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8d43e4f31a_0_0"/>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Expected vs. Observed</a:t>
            </a:r>
            <a:endParaRPr/>
          </a:p>
        </p:txBody>
      </p:sp>
      <p:sp>
        <p:nvSpPr>
          <p:cNvPr id="293" name="Google Shape;293;g8d43e4f31a_0_0"/>
          <p:cNvSpPr txBox="1"/>
          <p:nvPr>
            <p:ph idx="1" type="body"/>
          </p:nvPr>
        </p:nvSpPr>
        <p:spPr>
          <a:xfrm>
            <a:off x="1295400" y="2556925"/>
            <a:ext cx="5232000" cy="33189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SzPts val="2070"/>
              <a:buChar char="•"/>
            </a:pPr>
            <a:r>
              <a:rPr lang="en-US"/>
              <a:t>Null: There is no relationship between the two variables</a:t>
            </a:r>
            <a:endParaRPr/>
          </a:p>
          <a:p>
            <a:pPr indent="-360045" lvl="0" marL="457200" rtl="0" algn="l">
              <a:spcBef>
                <a:spcPts val="0"/>
              </a:spcBef>
              <a:spcAft>
                <a:spcPts val="0"/>
              </a:spcAft>
              <a:buSzPts val="2070"/>
              <a:buChar char="•"/>
            </a:pPr>
            <a:r>
              <a:rPr lang="en-US"/>
              <a:t>Chi-square test</a:t>
            </a:r>
            <a:endParaRPr/>
          </a:p>
          <a:p>
            <a:pPr indent="-340995" lvl="0" marL="457200" rtl="0" algn="l">
              <a:spcBef>
                <a:spcPts val="0"/>
              </a:spcBef>
              <a:spcAft>
                <a:spcPts val="0"/>
              </a:spcAft>
              <a:buSzPts val="1770"/>
              <a:buChar char="•"/>
            </a:pPr>
            <a:r>
              <a:rPr lang="en-US" sz="2100"/>
              <a:t>Critical value was 7.81</a:t>
            </a:r>
            <a:endParaRPr sz="2100"/>
          </a:p>
          <a:p>
            <a:pPr indent="-328295" lvl="0" marL="457200" rtl="0" algn="l">
              <a:spcBef>
                <a:spcPts val="0"/>
              </a:spcBef>
              <a:spcAft>
                <a:spcPts val="0"/>
              </a:spcAft>
              <a:buSzPts val="1570"/>
              <a:buChar char="•"/>
            </a:pPr>
            <a:r>
              <a:rPr lang="en-US" sz="1900"/>
              <a:t>Received</a:t>
            </a:r>
            <a:r>
              <a:rPr lang="en-US" sz="1900"/>
              <a:t> a score of 8.53</a:t>
            </a:r>
            <a:endParaRPr sz="1900"/>
          </a:p>
        </p:txBody>
      </p:sp>
      <p:pic>
        <p:nvPicPr>
          <p:cNvPr id="294" name="Google Shape;294;g8d43e4f31a_0_0"/>
          <p:cNvPicPr preferRelativeResize="0"/>
          <p:nvPr/>
        </p:nvPicPr>
        <p:blipFill rotWithShape="1">
          <a:blip r:embed="rId3">
            <a:alphaModFix/>
          </a:blip>
          <a:srcRect b="0" l="0" r="0" t="0"/>
          <a:stretch/>
        </p:blipFill>
        <p:spPr>
          <a:xfrm>
            <a:off x="7051405" y="2656800"/>
            <a:ext cx="4299445" cy="3318900"/>
          </a:xfrm>
          <a:prstGeom prst="rect">
            <a:avLst/>
          </a:prstGeom>
          <a:noFill/>
          <a:ln>
            <a:noFill/>
          </a:ln>
        </p:spPr>
      </p:pic>
      <p:pic>
        <p:nvPicPr>
          <p:cNvPr id="295" name="Google Shape;295;g8d43e4f31a_0_0"/>
          <p:cNvPicPr preferRelativeResize="0"/>
          <p:nvPr/>
        </p:nvPicPr>
        <p:blipFill>
          <a:blip r:embed="rId4">
            <a:alphaModFix/>
          </a:blip>
          <a:stretch>
            <a:fillRect/>
          </a:stretch>
        </p:blipFill>
        <p:spPr>
          <a:xfrm>
            <a:off x="4193756" y="3051425"/>
            <a:ext cx="2703725" cy="194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Core Message and Hypothesis </a:t>
            </a:r>
            <a:endParaRPr/>
          </a:p>
        </p:txBody>
      </p:sp>
      <p:sp>
        <p:nvSpPr>
          <p:cNvPr id="162" name="Google Shape;162;p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680"/>
              <a:buNone/>
            </a:pPr>
            <a:r>
              <a:rPr lang="en-US" sz="3200"/>
              <a:t>Book interest has many factors, including: </a:t>
            </a:r>
            <a:endParaRPr sz="3200"/>
          </a:p>
          <a:p>
            <a:pPr indent="-355600" lvl="0" marL="457200" rtl="0" algn="l">
              <a:spcBef>
                <a:spcPts val="0"/>
              </a:spcBef>
              <a:spcAft>
                <a:spcPts val="0"/>
              </a:spcAft>
              <a:buSzPts val="2000"/>
              <a:buChar char="•"/>
            </a:pPr>
            <a:r>
              <a:rPr lang="en-US" sz="2000"/>
              <a:t>If a book has a higher number of pages, it generally gets less votes and has a lower rating.</a:t>
            </a:r>
            <a:endParaRPr sz="2000"/>
          </a:p>
          <a:p>
            <a:pPr indent="-355600" lvl="0" marL="457200" rtl="0" algn="l">
              <a:spcBef>
                <a:spcPts val="0"/>
              </a:spcBef>
              <a:spcAft>
                <a:spcPts val="0"/>
              </a:spcAft>
              <a:buSzPts val="2000"/>
              <a:buChar char="•"/>
            </a:pPr>
            <a:r>
              <a:rPr lang="en-US" sz="2000"/>
              <a:t>If a book has more ratings, then the average rating will be less extreme and have a lower standard deviation.</a:t>
            </a:r>
            <a:endParaRPr sz="2000"/>
          </a:p>
          <a:p>
            <a:pPr indent="-355600" lvl="0" marL="457200" rtl="0" algn="l">
              <a:spcBef>
                <a:spcPts val="0"/>
              </a:spcBef>
              <a:spcAft>
                <a:spcPts val="0"/>
              </a:spcAft>
              <a:buSzPts val="2000"/>
              <a:buChar char="•"/>
            </a:pPr>
            <a:r>
              <a:rPr lang="en-US" sz="2000"/>
              <a:t>If specific publishers publish more books, then their books published will have a higher price.</a:t>
            </a:r>
            <a:endParaRPr sz="2000"/>
          </a:p>
          <a:p>
            <a:pPr indent="-355600" lvl="0" marL="457200" rtl="0" algn="l">
              <a:spcBef>
                <a:spcPts val="0"/>
              </a:spcBef>
              <a:spcAft>
                <a:spcPts val="0"/>
              </a:spcAft>
              <a:buSzPts val="2000"/>
              <a:buChar char="•"/>
            </a:pPr>
            <a:r>
              <a:rPr lang="en-US" sz="2000"/>
              <a:t>If the number of pages of a book affects the book price, then books with a higher page count will have a higher price.</a:t>
            </a:r>
            <a:endParaRPr sz="2000"/>
          </a:p>
          <a:p>
            <a:pPr indent="-355600" lvl="0" marL="457200" rtl="0" algn="l">
              <a:spcBef>
                <a:spcPts val="0"/>
              </a:spcBef>
              <a:spcAft>
                <a:spcPts val="0"/>
              </a:spcAft>
              <a:buSzPts val="2000"/>
              <a:buChar char="•"/>
            </a:pPr>
            <a:r>
              <a:rPr lang="en-US" sz="2000"/>
              <a:t>If a book is published in a specific season, then its popularity and price will be higher than other months</a:t>
            </a:r>
            <a:endParaRPr sz="2000"/>
          </a:p>
          <a:p>
            <a:pPr indent="0" lvl="0" marL="0" rtl="0" algn="ctr">
              <a:spcBef>
                <a:spcPts val="0"/>
              </a:spcBef>
              <a:spcAft>
                <a:spcPts val="0"/>
              </a:spcAft>
              <a:buSzPts val="3680"/>
              <a:buNone/>
            </a:pPr>
            <a:r>
              <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8ec068f0a6_0_99"/>
          <p:cNvSpPr txBox="1"/>
          <p:nvPr>
            <p:ph type="title"/>
          </p:nvPr>
        </p:nvSpPr>
        <p:spPr>
          <a:xfrm>
            <a:off x="2015069" y="1752606"/>
            <a:ext cx="8158800" cy="1822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Discussion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8ec068f0a6_0_105"/>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Difficulties and Additional Questions</a:t>
            </a:r>
            <a:endParaRPr/>
          </a:p>
        </p:txBody>
      </p:sp>
      <p:sp>
        <p:nvSpPr>
          <p:cNvPr id="308" name="Google Shape;308;g8ec068f0a6_0_105"/>
          <p:cNvSpPr txBox="1"/>
          <p:nvPr>
            <p:ph idx="1" type="body"/>
          </p:nvPr>
        </p:nvSpPr>
        <p:spPr>
          <a:xfrm>
            <a:off x="1298448" y="2560320"/>
            <a:ext cx="4718400" cy="33102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SzPts val="2070"/>
              <a:buChar char="•"/>
            </a:pPr>
            <a:r>
              <a:rPr lang="en-US"/>
              <a:t>Combining everyone’s notebook proved to have some difficulties. We had to adjust variables and fix a TypeError  </a:t>
            </a:r>
            <a:endParaRPr/>
          </a:p>
        </p:txBody>
      </p:sp>
      <p:sp>
        <p:nvSpPr>
          <p:cNvPr id="309" name="Google Shape;309;g8ec068f0a6_0_105"/>
          <p:cNvSpPr txBox="1"/>
          <p:nvPr>
            <p:ph idx="2" type="body"/>
          </p:nvPr>
        </p:nvSpPr>
        <p:spPr>
          <a:xfrm>
            <a:off x="6181344" y="2560320"/>
            <a:ext cx="4718400" cy="33102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SzPts val="2070"/>
              <a:buChar char="•"/>
            </a:pPr>
            <a:r>
              <a:rPr lang="en-US"/>
              <a:t>Is there a publisher that publishes most books or most popular books? </a:t>
            </a:r>
            <a:endParaRPr/>
          </a:p>
          <a:p>
            <a:pPr indent="-360045" lvl="0" marL="457200" rtl="0" algn="l">
              <a:spcBef>
                <a:spcPts val="0"/>
              </a:spcBef>
              <a:spcAft>
                <a:spcPts val="0"/>
              </a:spcAft>
              <a:buSzPts val="2070"/>
              <a:buChar char="•"/>
            </a:pPr>
            <a:r>
              <a:rPr lang="en-US"/>
              <a:t>How would the findings have been affected if we had not cleaned up the data beforehand?</a:t>
            </a:r>
            <a:endParaRPr/>
          </a:p>
          <a:p>
            <a:pPr indent="-360045" lvl="0" marL="457200" rtl="0" algn="l">
              <a:spcBef>
                <a:spcPts val="0"/>
              </a:spcBef>
              <a:spcAft>
                <a:spcPts val="0"/>
              </a:spcAft>
              <a:buSzPts val="2070"/>
              <a:buChar char="•"/>
            </a:pPr>
            <a:r>
              <a:rPr lang="en-US"/>
              <a:t>Was there a reasoning behind the books that were chosen for the dataset?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8ec068f0a6_0_116"/>
          <p:cNvSpPr txBox="1"/>
          <p:nvPr>
            <p:ph type="title"/>
          </p:nvPr>
        </p:nvSpPr>
        <p:spPr>
          <a:xfrm>
            <a:off x="2015069" y="1752606"/>
            <a:ext cx="8158800" cy="18225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What and Why? </a:t>
            </a:r>
            <a:endParaRPr/>
          </a:p>
        </p:txBody>
      </p:sp>
      <p:sp>
        <p:nvSpPr>
          <p:cNvPr id="169" name="Google Shape;169;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Does the number of pages of a book affect the number of the votes that the books receives, and does it affect the rating?</a:t>
            </a:r>
            <a:endParaRPr/>
          </a:p>
          <a:p>
            <a:pPr indent="-285750" lvl="0" marL="285750" rtl="0" algn="l">
              <a:spcBef>
                <a:spcPts val="1080"/>
              </a:spcBef>
              <a:spcAft>
                <a:spcPts val="0"/>
              </a:spcAft>
              <a:buSzPts val="2760"/>
              <a:buChar char="•"/>
            </a:pPr>
            <a:r>
              <a:rPr lang="en-US"/>
              <a:t>Does the amount of votes affect the overall rating the book receives? </a:t>
            </a:r>
            <a:endParaRPr/>
          </a:p>
          <a:p>
            <a:pPr indent="-285750" lvl="0" marL="285750" rtl="0" algn="l">
              <a:spcBef>
                <a:spcPts val="1080"/>
              </a:spcBef>
              <a:spcAft>
                <a:spcPts val="0"/>
              </a:spcAft>
              <a:buSzPts val="2760"/>
              <a:buChar char="•"/>
            </a:pPr>
            <a:r>
              <a:rPr lang="en-US"/>
              <a:t>Do specific publishers produce more expensive books? Does the number of pages affect the price of the book?</a:t>
            </a:r>
            <a:endParaRPr/>
          </a:p>
          <a:p>
            <a:pPr indent="-285750" lvl="0" marL="285750" rtl="0" algn="l">
              <a:spcBef>
                <a:spcPts val="1080"/>
              </a:spcBef>
              <a:spcAft>
                <a:spcPts val="0"/>
              </a:spcAft>
              <a:buSzPts val="2760"/>
              <a:buChar char="•"/>
            </a:pPr>
            <a:r>
              <a:rPr lang="en-US"/>
              <a:t>Does the season a book is released affect interest or production in the book? </a:t>
            </a:r>
            <a:endParaRPr/>
          </a:p>
          <a:p>
            <a:pPr indent="-110490" lvl="0" marL="285750" rtl="0" algn="l">
              <a:spcBef>
                <a:spcPts val="1080"/>
              </a:spcBef>
              <a:spcAft>
                <a:spcPts val="0"/>
              </a:spcAft>
              <a:buSzPts val="276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8ec068f0a6_0_24"/>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Page Count vs. Votes</a:t>
            </a:r>
            <a:endParaRPr/>
          </a:p>
        </p:txBody>
      </p:sp>
      <p:sp>
        <p:nvSpPr>
          <p:cNvPr id="176" name="Google Shape;176;g8ec068f0a6_0_24"/>
          <p:cNvSpPr txBox="1"/>
          <p:nvPr>
            <p:ph idx="1" type="body"/>
          </p:nvPr>
        </p:nvSpPr>
        <p:spPr>
          <a:xfrm>
            <a:off x="1295401" y="2556932"/>
            <a:ext cx="9601200" cy="3318900"/>
          </a:xfrm>
          <a:prstGeom prst="rect">
            <a:avLst/>
          </a:prstGeom>
        </p:spPr>
        <p:txBody>
          <a:bodyPr anchorCtr="0" anchor="ctr" bIns="45700" lIns="91425" spcFirstLastPara="1" rIns="91425" wrap="square" tIns="45700">
            <a:noAutofit/>
          </a:bodyPr>
          <a:lstStyle/>
          <a:p>
            <a:pPr indent="-360045" lvl="0" marL="457200" rtl="0" algn="l">
              <a:spcBef>
                <a:spcPts val="360"/>
              </a:spcBef>
              <a:spcAft>
                <a:spcPts val="0"/>
              </a:spcAft>
              <a:buSzPts val="2070"/>
              <a:buChar char="•"/>
            </a:pPr>
            <a:r>
              <a:rPr b="1" lang="en-US"/>
              <a:t>Question: </a:t>
            </a:r>
            <a:r>
              <a:rPr lang="en-US"/>
              <a:t>How does page count affect number of votes &amp; average rating?</a:t>
            </a:r>
            <a:endParaRPr/>
          </a:p>
          <a:p>
            <a:pPr indent="-360045" lvl="0" marL="457200" rtl="0" algn="l">
              <a:spcBef>
                <a:spcPts val="0"/>
              </a:spcBef>
              <a:spcAft>
                <a:spcPts val="0"/>
              </a:spcAft>
              <a:buSzPts val="2070"/>
              <a:buChar char="•"/>
            </a:pPr>
            <a:r>
              <a:rPr b="1" lang="en-US"/>
              <a:t>Hypothesis: </a:t>
            </a:r>
            <a:r>
              <a:rPr lang="en-US"/>
              <a:t>If a book has a higher number of pages, it generally gets less votes and has a lower rating. </a:t>
            </a:r>
            <a:endParaRPr/>
          </a:p>
          <a:p>
            <a:pPr indent="-360045" lvl="0" marL="457200" rtl="0" algn="l">
              <a:spcBef>
                <a:spcPts val="0"/>
              </a:spcBef>
              <a:spcAft>
                <a:spcPts val="0"/>
              </a:spcAft>
              <a:buSzPts val="2070"/>
              <a:buChar char="•"/>
            </a:pPr>
            <a:r>
              <a:rPr b="1" lang="en-US"/>
              <a:t>Data Used:</a:t>
            </a:r>
            <a:r>
              <a:rPr lang="en-US"/>
              <a:t> voters, page count, and rating for each 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8ec068f0a6_0_0"/>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Vote Count vs. Rating</a:t>
            </a:r>
            <a:endParaRPr/>
          </a:p>
        </p:txBody>
      </p:sp>
      <p:sp>
        <p:nvSpPr>
          <p:cNvPr id="183" name="Google Shape;183;g8ec068f0a6_0_0"/>
          <p:cNvSpPr txBox="1"/>
          <p:nvPr>
            <p:ph idx="1" type="body"/>
          </p:nvPr>
        </p:nvSpPr>
        <p:spPr>
          <a:xfrm>
            <a:off x="1295401" y="2556932"/>
            <a:ext cx="9601200" cy="3318900"/>
          </a:xfrm>
          <a:prstGeom prst="rect">
            <a:avLst/>
          </a:prstGeom>
        </p:spPr>
        <p:txBody>
          <a:bodyPr anchorCtr="0" anchor="ctr" bIns="45700" lIns="91425" spcFirstLastPara="1" rIns="91425" wrap="square" tIns="45700">
            <a:noAutofit/>
          </a:bodyPr>
          <a:lstStyle/>
          <a:p>
            <a:pPr indent="-360045" lvl="0" marL="457200" rtl="0" algn="l">
              <a:spcBef>
                <a:spcPts val="360"/>
              </a:spcBef>
              <a:spcAft>
                <a:spcPts val="0"/>
              </a:spcAft>
              <a:buSzPts val="2070"/>
              <a:buChar char="•"/>
            </a:pPr>
            <a:r>
              <a:rPr b="1" lang="en-US"/>
              <a:t>Question: </a:t>
            </a:r>
            <a:r>
              <a:rPr lang="en-US"/>
              <a:t>How does number of ratings impact average rating?</a:t>
            </a:r>
            <a:endParaRPr/>
          </a:p>
          <a:p>
            <a:pPr indent="-360045" lvl="0" marL="457200" rtl="0" algn="l">
              <a:spcBef>
                <a:spcPts val="0"/>
              </a:spcBef>
              <a:spcAft>
                <a:spcPts val="0"/>
              </a:spcAft>
              <a:buSzPts val="2070"/>
              <a:buChar char="•"/>
            </a:pPr>
            <a:r>
              <a:rPr b="1" lang="en-US"/>
              <a:t>Hypothesis: </a:t>
            </a:r>
            <a:r>
              <a:rPr lang="en-US"/>
              <a:t>If a book has more ratings, the average rating will be less extreme and have a lower standard deviation.</a:t>
            </a:r>
            <a:endParaRPr/>
          </a:p>
          <a:p>
            <a:pPr indent="-360045" lvl="0" marL="457200" rtl="0" algn="l">
              <a:spcBef>
                <a:spcPts val="0"/>
              </a:spcBef>
              <a:spcAft>
                <a:spcPts val="0"/>
              </a:spcAft>
              <a:buSzPts val="2070"/>
              <a:buChar char="•"/>
            </a:pPr>
            <a:r>
              <a:rPr b="1" lang="en-US"/>
              <a:t>Data Used:</a:t>
            </a:r>
            <a:r>
              <a:rPr lang="en-US"/>
              <a:t> voters and rating for each book, binned by # of voters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8ec068f0a6_0_6"/>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Publisher vs. Average Price</a:t>
            </a:r>
            <a:endParaRPr/>
          </a:p>
        </p:txBody>
      </p:sp>
      <p:sp>
        <p:nvSpPr>
          <p:cNvPr id="190" name="Google Shape;190;g8ec068f0a6_0_6"/>
          <p:cNvSpPr txBox="1"/>
          <p:nvPr>
            <p:ph idx="1" type="body"/>
          </p:nvPr>
        </p:nvSpPr>
        <p:spPr>
          <a:xfrm>
            <a:off x="1295401" y="2556932"/>
            <a:ext cx="9601200" cy="3318900"/>
          </a:xfrm>
          <a:prstGeom prst="rect">
            <a:avLst/>
          </a:prstGeom>
        </p:spPr>
        <p:txBody>
          <a:bodyPr anchorCtr="0" anchor="ctr" bIns="45700" lIns="91425" spcFirstLastPara="1" rIns="91425" wrap="square" tIns="45700">
            <a:noAutofit/>
          </a:bodyPr>
          <a:lstStyle/>
          <a:p>
            <a:pPr indent="-360045" lvl="0" marL="457200" rtl="0" algn="l">
              <a:spcBef>
                <a:spcPts val="360"/>
              </a:spcBef>
              <a:spcAft>
                <a:spcPts val="0"/>
              </a:spcAft>
              <a:buSzPts val="2070"/>
              <a:buChar char="•"/>
            </a:pPr>
            <a:r>
              <a:rPr b="1" lang="en-US"/>
              <a:t>Question: </a:t>
            </a:r>
            <a:r>
              <a:rPr lang="en-US"/>
              <a:t>Do specific publishers produce more expensive books? </a:t>
            </a:r>
            <a:endParaRPr/>
          </a:p>
          <a:p>
            <a:pPr indent="-360045" lvl="0" marL="457200" rtl="0" algn="l">
              <a:spcBef>
                <a:spcPts val="0"/>
              </a:spcBef>
              <a:spcAft>
                <a:spcPts val="0"/>
              </a:spcAft>
              <a:buSzPts val="2070"/>
              <a:buChar char="•"/>
            </a:pPr>
            <a:r>
              <a:rPr b="1" lang="en-US"/>
              <a:t>Hypothesis: </a:t>
            </a:r>
            <a:r>
              <a:rPr lang="en-US"/>
              <a:t>If specific publishers publish more books then their books published will have a higher price.</a:t>
            </a:r>
            <a:endParaRPr b="1" sz="2800"/>
          </a:p>
          <a:p>
            <a:pPr indent="-360045" lvl="0" marL="457200" rtl="0" algn="l">
              <a:spcBef>
                <a:spcPts val="0"/>
              </a:spcBef>
              <a:spcAft>
                <a:spcPts val="0"/>
              </a:spcAft>
              <a:buSzPts val="2070"/>
              <a:buChar char="•"/>
            </a:pPr>
            <a:r>
              <a:rPr b="1" lang="en-US"/>
              <a:t>Data Used:</a:t>
            </a:r>
            <a:r>
              <a:rPr lang="en-US"/>
              <a:t> publisher name, publisher book count,  price in SAR, price in USD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8ec068f0a6_0_12"/>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Page Count vs. Price</a:t>
            </a:r>
            <a:endParaRPr/>
          </a:p>
        </p:txBody>
      </p:sp>
      <p:sp>
        <p:nvSpPr>
          <p:cNvPr id="197" name="Google Shape;197;g8ec068f0a6_0_12"/>
          <p:cNvSpPr txBox="1"/>
          <p:nvPr>
            <p:ph idx="1" type="body"/>
          </p:nvPr>
        </p:nvSpPr>
        <p:spPr>
          <a:xfrm>
            <a:off x="1295401" y="2556932"/>
            <a:ext cx="9601200" cy="3318900"/>
          </a:xfrm>
          <a:prstGeom prst="rect">
            <a:avLst/>
          </a:prstGeom>
        </p:spPr>
        <p:txBody>
          <a:bodyPr anchorCtr="0" anchor="ctr" bIns="45700" lIns="91425" spcFirstLastPara="1" rIns="91425" wrap="square" tIns="45700">
            <a:noAutofit/>
          </a:bodyPr>
          <a:lstStyle/>
          <a:p>
            <a:pPr indent="-360045" lvl="0" marL="457200" rtl="0" algn="l">
              <a:spcBef>
                <a:spcPts val="360"/>
              </a:spcBef>
              <a:spcAft>
                <a:spcPts val="0"/>
              </a:spcAft>
              <a:buSzPts val="2070"/>
              <a:buChar char="•"/>
            </a:pPr>
            <a:r>
              <a:rPr b="1" lang="en-US"/>
              <a:t>Question: </a:t>
            </a:r>
            <a:r>
              <a:rPr lang="en-US"/>
              <a:t>Does the number of pages affect the price of the book?</a:t>
            </a:r>
            <a:endParaRPr/>
          </a:p>
          <a:p>
            <a:pPr indent="-360045" lvl="0" marL="457200" rtl="0" algn="l">
              <a:spcBef>
                <a:spcPts val="0"/>
              </a:spcBef>
              <a:spcAft>
                <a:spcPts val="0"/>
              </a:spcAft>
              <a:buSzPts val="2070"/>
              <a:buChar char="•"/>
            </a:pPr>
            <a:r>
              <a:rPr b="1" lang="en-US"/>
              <a:t>Hypothesis: </a:t>
            </a:r>
            <a:r>
              <a:rPr lang="en-US"/>
              <a:t>If the number of pages of a book affects the book price then books with a higher page count will have a higher price.</a:t>
            </a:r>
            <a:endParaRPr b="1" sz="3200"/>
          </a:p>
          <a:p>
            <a:pPr indent="-360045" lvl="0" marL="457200" rtl="0" algn="l">
              <a:spcBef>
                <a:spcPts val="0"/>
              </a:spcBef>
              <a:spcAft>
                <a:spcPts val="0"/>
              </a:spcAft>
              <a:buSzPts val="2070"/>
              <a:buChar char="•"/>
            </a:pPr>
            <a:r>
              <a:rPr b="1" lang="en-US"/>
              <a:t>Data Used:</a:t>
            </a:r>
            <a:r>
              <a:rPr lang="en-US"/>
              <a:t> page count, price in SAR, price in USD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8ec068f0a6_0_18"/>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Publish Season</a:t>
            </a:r>
            <a:endParaRPr/>
          </a:p>
        </p:txBody>
      </p:sp>
      <p:sp>
        <p:nvSpPr>
          <p:cNvPr id="204" name="Google Shape;204;g8ec068f0a6_0_18"/>
          <p:cNvSpPr txBox="1"/>
          <p:nvPr>
            <p:ph idx="1" type="body"/>
          </p:nvPr>
        </p:nvSpPr>
        <p:spPr>
          <a:xfrm>
            <a:off x="1295400" y="3066452"/>
            <a:ext cx="9601200" cy="22491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SzPts val="2070"/>
              <a:buChar char="•"/>
            </a:pPr>
            <a:r>
              <a:rPr b="1" lang="en-US"/>
              <a:t>Question: </a:t>
            </a:r>
            <a:r>
              <a:rPr lang="en-US"/>
              <a:t>Does the season that the book was released in make it more popular, expensive or more widely produced? </a:t>
            </a:r>
            <a:endParaRPr/>
          </a:p>
          <a:p>
            <a:pPr indent="-360045" lvl="0" marL="457200" rtl="0" algn="l">
              <a:spcBef>
                <a:spcPts val="0"/>
              </a:spcBef>
              <a:spcAft>
                <a:spcPts val="0"/>
              </a:spcAft>
              <a:buSzPts val="2070"/>
              <a:buChar char="•"/>
            </a:pPr>
            <a:r>
              <a:rPr b="1" lang="en-US"/>
              <a:t>Hypothesis:</a:t>
            </a:r>
            <a:r>
              <a:rPr lang="en-US"/>
              <a:t> If a book is published in a specific season, then its popularity and price will not be higher than other months.</a:t>
            </a:r>
            <a:endParaRPr b="1" sz="3200"/>
          </a:p>
          <a:p>
            <a:pPr indent="-360045" lvl="0" marL="457200" rtl="0" algn="l">
              <a:spcBef>
                <a:spcPts val="0"/>
              </a:spcBef>
              <a:spcAft>
                <a:spcPts val="0"/>
              </a:spcAft>
              <a:buSzPts val="2070"/>
              <a:buChar char="•"/>
            </a:pPr>
            <a:r>
              <a:rPr b="1" lang="en-US"/>
              <a:t>Data Used:</a:t>
            </a:r>
            <a:r>
              <a:rPr lang="en-US"/>
              <a:t> Season, publisher date, price, ratings.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8ec068f0a6_0_30"/>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Exploration </a:t>
            </a:r>
            <a:endParaRPr/>
          </a:p>
        </p:txBody>
      </p:sp>
      <p:sp>
        <p:nvSpPr>
          <p:cNvPr id="211" name="Google Shape;211;g8ec068f0a6_0_30"/>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SzPts val="2070"/>
              <a:buChar char="•"/>
            </a:pPr>
            <a:r>
              <a:rPr lang="en-US"/>
              <a:t>Process of Finding Data </a:t>
            </a:r>
            <a:endParaRPr/>
          </a:p>
          <a:p>
            <a:pPr indent="-360045" lvl="0" marL="457200" rtl="0" algn="l">
              <a:spcBef>
                <a:spcPts val="0"/>
              </a:spcBef>
              <a:spcAft>
                <a:spcPts val="0"/>
              </a:spcAft>
              <a:buSzPts val="2070"/>
              <a:buChar char="•"/>
            </a:pPr>
            <a:r>
              <a:rPr lang="en-US"/>
              <a:t>Kaggle.com </a:t>
            </a:r>
            <a:endParaRPr/>
          </a:p>
          <a:p>
            <a:pPr indent="0" lvl="0" marL="457200" rtl="0" algn="l">
              <a:spcBef>
                <a:spcPts val="600"/>
              </a:spcBef>
              <a:spcAft>
                <a:spcPts val="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2020-07-28T22:57:02Z</dcterms:created>
  <dc:creator>Helena OFarrow</dc:creator>
</cp:coreProperties>
</file>