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2" d="100"/>
          <a:sy n="72"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648A8-01F6-4791-9DE6-3FD2020F1924}" type="datetimeFigureOut">
              <a:rPr lang="en-US" smtClean="0"/>
              <a:t>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BA1A3-A159-4867-969A-7946C4B343CF}" type="slidenum">
              <a:rPr lang="en-US" smtClean="0"/>
              <a:t>‹#›</a:t>
            </a:fld>
            <a:endParaRPr lang="en-US"/>
          </a:p>
        </p:txBody>
      </p:sp>
    </p:spTree>
    <p:extLst>
      <p:ext uri="{BB962C8B-B14F-4D97-AF65-F5344CB8AC3E}">
        <p14:creationId xmlns:p14="http://schemas.microsoft.com/office/powerpoint/2010/main" val="212256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172DC29C-A93D-44F4-A1C6-F8A6AC31DFD4}" type="datetime1">
              <a:rPr lang="en-US" altLang="is-IS" sz="1200"/>
              <a:pPr/>
              <a:t>1/19/2017</a:t>
            </a:fld>
            <a:endParaRPr lang="en-US" altLang="is-IS" sz="1200"/>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D53788D2-0BAF-40AD-AF70-2662546D299C}" type="slidenum">
              <a:rPr lang="en-US" altLang="is-IS" sz="1200"/>
              <a:pPr/>
              <a:t>2</a:t>
            </a:fld>
            <a:endParaRPr lang="en-US" altLang="is-IS" sz="120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2181725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8E4D4B8-5E22-49B4-822D-E338E9ED314D}" type="datetime1">
              <a:rPr lang="en-US" altLang="is-IS" smtClean="0"/>
              <a:pPr>
                <a:spcBef>
                  <a:spcPct val="0"/>
                </a:spcBef>
              </a:pPr>
              <a:t>1/19/2017</a:t>
            </a:fld>
            <a:endParaRPr lang="en-US" altLang="is-IS"/>
          </a:p>
        </p:txBody>
      </p:sp>
      <p:sp>
        <p:nvSpPr>
          <p:cNvPr id="276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1EB733-374D-4D01-8F75-2D04979ABA0C}" type="slidenum">
              <a:rPr lang="en-US" altLang="is-IS"/>
              <a:pPr>
                <a:spcBef>
                  <a:spcPct val="0"/>
                </a:spcBef>
              </a:pPr>
              <a:t>12</a:t>
            </a:fld>
            <a:endParaRPr lang="en-US" altLang="is-IS"/>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2485831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C7C5B0-D93A-4BFE-A39B-7BEFB4BC1FD7}" type="datetime1">
              <a:rPr lang="en-US" altLang="is-IS" smtClean="0"/>
              <a:pPr>
                <a:spcBef>
                  <a:spcPct val="0"/>
                </a:spcBef>
              </a:pPr>
              <a:t>1/19/2017</a:t>
            </a:fld>
            <a:endParaRPr lang="en-US" altLang="is-IS"/>
          </a:p>
        </p:txBody>
      </p:sp>
      <p:sp>
        <p:nvSpPr>
          <p:cNvPr id="296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F1E08F9-A03A-4F67-AF9E-0572D5F2CD41}" type="slidenum">
              <a:rPr lang="en-US" altLang="is-IS"/>
              <a:pPr>
                <a:spcBef>
                  <a:spcPct val="0"/>
                </a:spcBef>
              </a:pPr>
              <a:t>13</a:t>
            </a:fld>
            <a:endParaRPr lang="en-US" altLang="is-IS"/>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416977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13753E14-80FB-4D89-A1EB-2A211B26A882}" type="datetime1">
              <a:rPr lang="en-US" altLang="is-IS" sz="1200"/>
              <a:pPr/>
              <a:t>1/19/2017</a:t>
            </a:fld>
            <a:endParaRPr lang="en-US" altLang="is-IS" sz="1200"/>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AF4414F9-D6F8-46D8-B705-2CD4FFD64DC3}" type="slidenum">
              <a:rPr lang="en-US" altLang="is-IS" sz="1200"/>
              <a:pPr/>
              <a:t>14</a:t>
            </a:fld>
            <a:endParaRPr lang="en-US" altLang="is-IS" sz="120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240031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FF8EE486-232A-4732-8D70-592656A11844}" type="datetime1">
              <a:rPr lang="en-US" altLang="is-IS" sz="1200"/>
              <a:pPr/>
              <a:t>1/19/2017</a:t>
            </a:fld>
            <a:endParaRPr lang="en-US" altLang="is-IS" sz="1200"/>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0EFE0ABF-F825-474E-B940-80570912A659}" type="slidenum">
              <a:rPr lang="en-US" altLang="is-IS" sz="1200"/>
              <a:pPr/>
              <a:t>3</a:t>
            </a:fld>
            <a:endParaRPr lang="en-US" altLang="is-IS" sz="1200"/>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94880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7D87C43A-3815-4F28-8C48-4F96C212A3C7}" type="datetime1">
              <a:rPr lang="en-US" altLang="is-IS" sz="1200"/>
              <a:pPr/>
              <a:t>1/19/2017</a:t>
            </a:fld>
            <a:endParaRPr lang="en-US" altLang="is-IS" sz="1200"/>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C0AC05C0-5EEF-47D9-B483-E5F48BD9EC38}" type="slidenum">
              <a:rPr lang="en-US" altLang="is-IS" sz="1200"/>
              <a:pPr/>
              <a:t>4</a:t>
            </a:fld>
            <a:endParaRPr lang="en-US" altLang="is-IS" sz="120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3832936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EF2F85A0-98A8-4FA2-95E3-191B77995C84}" type="datetime1">
              <a:rPr lang="en-US" altLang="is-IS" sz="1200"/>
              <a:pPr/>
              <a:t>1/19/2017</a:t>
            </a:fld>
            <a:endParaRPr lang="en-US" altLang="is-IS" sz="1200"/>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17B32F4-2AB4-4EA1-9D31-2D39E58EB8A5}" type="slidenum">
              <a:rPr lang="en-US" altLang="is-IS" sz="1200"/>
              <a:pPr/>
              <a:t>5</a:t>
            </a:fld>
            <a:endParaRPr lang="en-US" altLang="is-IS" sz="1200"/>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3471487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9985369-753E-4550-B58F-F3F07C4ECCDC}" type="datetime1">
              <a:rPr lang="en-US" altLang="is-IS" sz="1200"/>
              <a:pPr/>
              <a:t>1/19/2017</a:t>
            </a:fld>
            <a:endParaRPr lang="en-US" altLang="is-IS" sz="1200"/>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8259D070-8E7A-4DB1-88E8-8D9A2E86FF47}" type="slidenum">
              <a:rPr lang="en-US" altLang="is-IS" sz="1200"/>
              <a:pPr/>
              <a:t>6</a:t>
            </a:fld>
            <a:endParaRPr lang="en-US" altLang="is-IS" sz="1200"/>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42505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D58D3E92-9100-4AAE-958F-9335D372E56B}" type="datetime1">
              <a:rPr lang="en-US" altLang="is-IS" sz="1200"/>
              <a:pPr/>
              <a:t>1/19/2017</a:t>
            </a:fld>
            <a:endParaRPr lang="en-US" altLang="is-IS" sz="1200"/>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694D2C9-6C15-40D9-A0A6-FAB68810FE69}" type="slidenum">
              <a:rPr lang="en-US" altLang="is-IS" sz="1200"/>
              <a:pPr/>
              <a:t>7</a:t>
            </a:fld>
            <a:endParaRPr lang="en-US" altLang="is-IS" sz="1200"/>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373278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E9CBE0E-55B5-4AC1-B5C3-246CBD31C7D6}" type="datetime1">
              <a:rPr lang="en-US" altLang="is-IS" sz="1200"/>
              <a:pPr/>
              <a:t>1/19/2017</a:t>
            </a:fld>
            <a:endParaRPr lang="en-US" altLang="is-IS" sz="120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9943F925-7BDB-4F2B-AA47-F134016A7A59}" type="slidenum">
              <a:rPr lang="en-US" altLang="is-IS" sz="1200"/>
              <a:pPr/>
              <a:t>8</a:t>
            </a:fld>
            <a:endParaRPr lang="en-US" altLang="is-IS" sz="1200"/>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992577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4DC870C3-E2AC-486D-A006-8C8B8EB029AA}" type="datetime1">
              <a:rPr lang="en-US" altLang="is-IS" sz="1200"/>
              <a:pPr/>
              <a:t>1/19/2017</a:t>
            </a:fld>
            <a:endParaRPr lang="en-US" altLang="is-IS" sz="1200"/>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26299F8C-8DA0-4080-B2DB-7424BB1898DC}" type="slidenum">
              <a:rPr lang="en-US" altLang="is-IS" sz="1200"/>
              <a:pPr/>
              <a:t>9</a:t>
            </a:fld>
            <a:endParaRPr lang="en-US" altLang="is-IS" sz="1200"/>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361772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F3B49125-7156-4475-8748-E2925E99ABCE}" type="datetime1">
              <a:rPr lang="en-US" altLang="is-IS" sz="1200"/>
              <a:pPr/>
              <a:t>1/19/2017</a:t>
            </a:fld>
            <a:endParaRPr lang="en-US" altLang="is-IS" sz="1200"/>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663E8F13-6BB7-4BF2-ABA4-EBFE57A9D8C3}" type="slidenum">
              <a:rPr lang="en-US" altLang="is-IS" sz="1200"/>
              <a:pPr/>
              <a:t>11</a:t>
            </a:fld>
            <a:endParaRPr lang="en-US" altLang="is-IS" sz="1200"/>
          </a:p>
        </p:txBody>
      </p:sp>
      <p:sp>
        <p:nvSpPr>
          <p:cNvPr id="46084" name="Rectangle 2"/>
          <p:cNvSpPr>
            <a:spLocks noGrp="1" noRot="1" noChangeAspect="1" noChangeArrowheads="1" noTextEdit="1"/>
          </p:cNvSpPr>
          <p:nvPr>
            <p:ph type="sldImg"/>
          </p:nvPr>
        </p:nvSpPr>
        <p:spPr>
          <a:xfrm>
            <a:off x="406400" y="698500"/>
            <a:ext cx="6197600" cy="3486150"/>
          </a:xfrm>
          <a:ln/>
        </p:spPr>
      </p:sp>
      <p:sp>
        <p:nvSpPr>
          <p:cNvPr id="46085" name="Rectangle 3"/>
          <p:cNvSpPr>
            <a:spLocks noGrp="1" noChangeArrowheads="1"/>
          </p:cNvSpPr>
          <p:nvPr>
            <p:ph type="body" idx="1"/>
          </p:nvPr>
        </p:nvSpPr>
        <p:spPr>
          <a:xfrm>
            <a:off x="701675" y="4416425"/>
            <a:ext cx="560705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s-IS" altLang="is-IS"/>
          </a:p>
        </p:txBody>
      </p:sp>
    </p:spTree>
    <p:extLst>
      <p:ext uri="{BB962C8B-B14F-4D97-AF65-F5344CB8AC3E}">
        <p14:creationId xmlns:p14="http://schemas.microsoft.com/office/powerpoint/2010/main" val="118579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09457D3-674B-42C9-9B02-4341CD6D8B1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56538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09457D3-674B-42C9-9B02-4341CD6D8B1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116704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09457D3-674B-42C9-9B02-4341CD6D8B1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54197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C09457D3-674B-42C9-9B02-4341CD6D8B1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421460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9457D3-674B-42C9-9B02-4341CD6D8B16}"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64837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C09457D3-674B-42C9-9B02-4341CD6D8B16}"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99590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C09457D3-674B-42C9-9B02-4341CD6D8B16}"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429170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09457D3-674B-42C9-9B02-4341CD6D8B16}"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263656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457D3-674B-42C9-9B02-4341CD6D8B16}"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29710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9457D3-674B-42C9-9B02-4341CD6D8B16}"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49640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9457D3-674B-42C9-9B02-4341CD6D8B16}"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35479-6264-4BF4-84B1-1E683063D4EF}" type="slidenum">
              <a:rPr lang="en-US" smtClean="0"/>
              <a:t>‹#›</a:t>
            </a:fld>
            <a:endParaRPr lang="en-US"/>
          </a:p>
        </p:txBody>
      </p:sp>
    </p:spTree>
    <p:extLst>
      <p:ext uri="{BB962C8B-B14F-4D97-AF65-F5344CB8AC3E}">
        <p14:creationId xmlns:p14="http://schemas.microsoft.com/office/powerpoint/2010/main" val="168823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457D3-674B-42C9-9B02-4341CD6D8B16}"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35479-6264-4BF4-84B1-1E683063D4EF}" type="slidenum">
              <a:rPr lang="en-US" smtClean="0"/>
              <a:t>‹#›</a:t>
            </a:fld>
            <a:endParaRPr lang="en-US"/>
          </a:p>
        </p:txBody>
      </p:sp>
    </p:spTree>
    <p:extLst>
      <p:ext uri="{BB962C8B-B14F-4D97-AF65-F5344CB8AC3E}">
        <p14:creationId xmlns:p14="http://schemas.microsoft.com/office/powerpoint/2010/main" val="380031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ctrTitle"/>
          </p:nvPr>
        </p:nvSpPr>
        <p:spPr>
          <a:xfrm>
            <a:off x="1444978" y="986895"/>
            <a:ext cx="9144000" cy="3167415"/>
          </a:xfrm>
        </p:spPr>
        <p:style>
          <a:lnRef idx="0">
            <a:schemeClr val="accent5"/>
          </a:lnRef>
          <a:fillRef idx="3">
            <a:schemeClr val="accent5"/>
          </a:fillRef>
          <a:effectRef idx="3">
            <a:schemeClr val="accent5"/>
          </a:effectRef>
          <a:fontRef idx="minor">
            <a:schemeClr val="lt1"/>
          </a:fontRef>
        </p:style>
        <p:txBody>
          <a:bodyPr>
            <a:normAutofit/>
          </a:bodyPr>
          <a:lstStyle/>
          <a:p>
            <a:pPr eaLnBrk="1" hangingPunct="1"/>
            <a:br>
              <a:rPr lang="en-US" altLang="is-IS" sz="4000" b="1" dirty="0">
                <a:solidFill>
                  <a:schemeClr val="bg1"/>
                </a:solidFill>
              </a:rPr>
            </a:br>
            <a:r>
              <a:rPr lang="en-US" altLang="is-IS" sz="4000" b="1" dirty="0">
                <a:solidFill>
                  <a:schemeClr val="bg1"/>
                </a:solidFill>
                <a:latin typeface="Arial" panose="020B0604020202020204" pitchFamily="34" charset="0"/>
                <a:cs typeface="Arial" panose="020B0604020202020204" pitchFamily="34" charset="0"/>
              </a:rPr>
              <a:t>Chapter 4 Part 1</a:t>
            </a:r>
            <a:br>
              <a:rPr lang="en-US" altLang="is-IS" sz="4000" b="1" dirty="0">
                <a:solidFill>
                  <a:schemeClr val="bg1"/>
                </a:solidFill>
                <a:latin typeface="Arial" panose="020B0604020202020204" pitchFamily="34" charset="0"/>
                <a:cs typeface="Arial" panose="020B0604020202020204" pitchFamily="34" charset="0"/>
              </a:rPr>
            </a:br>
            <a:br>
              <a:rPr lang="en-US" altLang="is-IS" sz="4000" b="1" dirty="0">
                <a:solidFill>
                  <a:schemeClr val="bg1"/>
                </a:solidFill>
                <a:latin typeface="Arial" panose="020B0604020202020204" pitchFamily="34" charset="0"/>
                <a:cs typeface="Arial" panose="020B0604020202020204" pitchFamily="34" charset="0"/>
              </a:rPr>
            </a:br>
            <a:r>
              <a:rPr lang="en-US" altLang="is-IS" sz="3200" b="1" dirty="0">
                <a:solidFill>
                  <a:schemeClr val="bg1"/>
                </a:solidFill>
                <a:latin typeface="Arial" panose="020B0604020202020204" pitchFamily="34" charset="0"/>
                <a:cs typeface="Arial" panose="020B0604020202020204" pitchFamily="34" charset="0"/>
              </a:rPr>
              <a:t>Relational Database Design by ER and EER-to-Relational Mapping</a:t>
            </a:r>
          </a:p>
        </p:txBody>
      </p:sp>
    </p:spTree>
    <p:extLst>
      <p:ext uri="{BB962C8B-B14F-4D97-AF65-F5344CB8AC3E}">
        <p14:creationId xmlns:p14="http://schemas.microsoft.com/office/powerpoint/2010/main" val="2791396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752599" y="217884"/>
            <a:ext cx="8794531" cy="925116"/>
          </a:xfrm>
          <a:ln>
            <a:headEnd/>
            <a:tailEnd/>
          </a:ln>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dirty="0"/>
              <a:t>N-</a:t>
            </a:r>
            <a:r>
              <a:rPr lang="en-US" altLang="is-IS" dirty="0" err="1"/>
              <a:t>ary</a:t>
            </a:r>
            <a:r>
              <a:rPr lang="en-US" altLang="is-IS" dirty="0"/>
              <a:t> example</a:t>
            </a:r>
          </a:p>
        </p:txBody>
      </p:sp>
      <p:sp>
        <p:nvSpPr>
          <p:cNvPr id="1229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AE541AD-F940-4979-8BD9-B019072DCBAA}" type="slidenum">
              <a:rPr lang="en-US" altLang="is-IS" sz="1000">
                <a:solidFill>
                  <a:schemeClr val="bg2"/>
                </a:solidFill>
              </a:rPr>
              <a:pPr eaLnBrk="1" hangingPunct="1"/>
              <a:t>10</a:t>
            </a:fld>
            <a:endParaRPr lang="en-US" altLang="is-IS" sz="1000">
              <a:solidFill>
                <a:schemeClr val="bg2"/>
              </a:solidFill>
            </a:endParaRPr>
          </a:p>
        </p:txBody>
      </p:sp>
      <p:sp>
        <p:nvSpPr>
          <p:cNvPr id="12292" name="Rectangle 3"/>
          <p:cNvSpPr>
            <a:spLocks noChangeArrowheads="1"/>
          </p:cNvSpPr>
          <p:nvPr/>
        </p:nvSpPr>
        <p:spPr bwMode="auto">
          <a:xfrm>
            <a:off x="2514600" y="2743200"/>
            <a:ext cx="914400" cy="533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is-IS" sz="1800" dirty="0">
                <a:latin typeface="Arial" panose="020B0604020202020204" pitchFamily="34" charset="0"/>
              </a:rPr>
              <a:t>supplier</a:t>
            </a:r>
          </a:p>
        </p:txBody>
      </p:sp>
      <p:sp>
        <p:nvSpPr>
          <p:cNvPr id="12293" name="Rectangle 4"/>
          <p:cNvSpPr>
            <a:spLocks noChangeArrowheads="1"/>
          </p:cNvSpPr>
          <p:nvPr/>
        </p:nvSpPr>
        <p:spPr bwMode="auto">
          <a:xfrm>
            <a:off x="5410200" y="5410200"/>
            <a:ext cx="914400" cy="533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is-IS" sz="1800" dirty="0">
                <a:latin typeface="Arial" panose="020B0604020202020204" pitchFamily="34" charset="0"/>
              </a:rPr>
              <a:t>part</a:t>
            </a:r>
          </a:p>
        </p:txBody>
      </p:sp>
      <p:sp>
        <p:nvSpPr>
          <p:cNvPr id="12294" name="Rectangle 5"/>
          <p:cNvSpPr>
            <a:spLocks noChangeArrowheads="1"/>
          </p:cNvSpPr>
          <p:nvPr/>
        </p:nvSpPr>
        <p:spPr bwMode="auto">
          <a:xfrm>
            <a:off x="8686800" y="2743200"/>
            <a:ext cx="914400" cy="5334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is-IS" sz="1800" dirty="0">
                <a:latin typeface="Arial" panose="020B0604020202020204" pitchFamily="34" charset="0"/>
              </a:rPr>
              <a:t>job</a:t>
            </a:r>
          </a:p>
        </p:txBody>
      </p:sp>
      <p:sp>
        <p:nvSpPr>
          <p:cNvPr id="12295" name="AutoShape 6"/>
          <p:cNvSpPr>
            <a:spLocks noChangeArrowheads="1"/>
          </p:cNvSpPr>
          <p:nvPr/>
        </p:nvSpPr>
        <p:spPr bwMode="auto">
          <a:xfrm>
            <a:off x="5334000" y="2514600"/>
            <a:ext cx="1143000" cy="990600"/>
          </a:xfrm>
          <a:prstGeom prst="diamond">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is-IS" sz="1800" dirty="0">
                <a:latin typeface="Arial" panose="020B0604020202020204" pitchFamily="34" charset="0"/>
              </a:rPr>
              <a:t>supply</a:t>
            </a:r>
          </a:p>
        </p:txBody>
      </p:sp>
      <p:cxnSp>
        <p:nvCxnSpPr>
          <p:cNvPr id="12296" name="AutoShape 7"/>
          <p:cNvCxnSpPr>
            <a:cxnSpLocks noChangeShapeType="1"/>
            <a:stCxn id="12292" idx="3"/>
            <a:endCxn id="12295" idx="1"/>
          </p:cNvCxnSpPr>
          <p:nvPr/>
        </p:nvCxnSpPr>
        <p:spPr bwMode="auto">
          <a:xfrm>
            <a:off x="3429000" y="3009900"/>
            <a:ext cx="1905000"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297" name="AutoShape 8"/>
          <p:cNvCxnSpPr>
            <a:cxnSpLocks noChangeShapeType="1"/>
            <a:stCxn id="12295" idx="3"/>
            <a:endCxn id="12294" idx="1"/>
          </p:cNvCxnSpPr>
          <p:nvPr/>
        </p:nvCxnSpPr>
        <p:spPr bwMode="auto">
          <a:xfrm>
            <a:off x="6477000" y="3009900"/>
            <a:ext cx="2209800"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298" name="AutoShape 9"/>
          <p:cNvCxnSpPr>
            <a:cxnSpLocks noChangeShapeType="1"/>
            <a:stCxn id="12295" idx="2"/>
            <a:endCxn id="12293" idx="0"/>
          </p:cNvCxnSpPr>
          <p:nvPr/>
        </p:nvCxnSpPr>
        <p:spPr bwMode="auto">
          <a:xfrm flipH="1">
            <a:off x="5867400" y="3505200"/>
            <a:ext cx="38100" cy="19050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2299" name="Oval 10"/>
          <p:cNvSpPr>
            <a:spLocks noChangeArrowheads="1"/>
          </p:cNvSpPr>
          <p:nvPr/>
        </p:nvSpPr>
        <p:spPr bwMode="auto">
          <a:xfrm>
            <a:off x="2209800" y="1676400"/>
            <a:ext cx="1295400" cy="5334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is-IS" sz="1800" u="sng" dirty="0" err="1">
                <a:latin typeface="Arial" panose="020B0604020202020204" pitchFamily="34" charset="0"/>
              </a:rPr>
              <a:t>sname</a:t>
            </a:r>
            <a:endParaRPr lang="en-US" altLang="is-IS" sz="1800" u="sng" dirty="0">
              <a:latin typeface="Arial" panose="020B0604020202020204" pitchFamily="34" charset="0"/>
            </a:endParaRPr>
          </a:p>
        </p:txBody>
      </p:sp>
      <p:sp>
        <p:nvSpPr>
          <p:cNvPr id="12300" name="Oval 11"/>
          <p:cNvSpPr>
            <a:spLocks noChangeArrowheads="1"/>
          </p:cNvSpPr>
          <p:nvPr/>
        </p:nvSpPr>
        <p:spPr bwMode="auto">
          <a:xfrm>
            <a:off x="5638800" y="1676400"/>
            <a:ext cx="1295400" cy="5334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is-IS" sz="1800" dirty="0">
                <a:latin typeface="Arial" panose="020B0604020202020204" pitchFamily="34" charset="0"/>
              </a:rPr>
              <a:t>quantity</a:t>
            </a:r>
          </a:p>
        </p:txBody>
      </p:sp>
      <p:sp>
        <p:nvSpPr>
          <p:cNvPr id="12301" name="Oval 12"/>
          <p:cNvSpPr>
            <a:spLocks noChangeArrowheads="1"/>
          </p:cNvSpPr>
          <p:nvPr/>
        </p:nvSpPr>
        <p:spPr bwMode="auto">
          <a:xfrm>
            <a:off x="8763000" y="1752600"/>
            <a:ext cx="1524000" cy="5334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is-IS" sz="1800" u="sng" dirty="0" err="1">
                <a:latin typeface="Arial" panose="020B0604020202020204" pitchFamily="34" charset="0"/>
              </a:rPr>
              <a:t>JobName</a:t>
            </a:r>
            <a:endParaRPr lang="en-US" altLang="is-IS" sz="1800" u="sng" dirty="0">
              <a:latin typeface="Arial" panose="020B0604020202020204" pitchFamily="34" charset="0"/>
            </a:endParaRPr>
          </a:p>
        </p:txBody>
      </p:sp>
      <p:sp>
        <p:nvSpPr>
          <p:cNvPr id="12302" name="Oval 13"/>
          <p:cNvSpPr>
            <a:spLocks noChangeArrowheads="1"/>
          </p:cNvSpPr>
          <p:nvPr/>
        </p:nvSpPr>
        <p:spPr bwMode="auto">
          <a:xfrm>
            <a:off x="3810000" y="4800600"/>
            <a:ext cx="1295400" cy="533400"/>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is-IS" sz="1800" u="sng" dirty="0" err="1">
                <a:latin typeface="Arial" panose="020B0604020202020204" pitchFamily="34" charset="0"/>
              </a:rPr>
              <a:t>PartNum</a:t>
            </a:r>
            <a:endParaRPr lang="en-US" altLang="is-IS" sz="1800" u="sng" dirty="0">
              <a:latin typeface="Arial" panose="020B0604020202020204" pitchFamily="34" charset="0"/>
            </a:endParaRPr>
          </a:p>
        </p:txBody>
      </p:sp>
      <p:cxnSp>
        <p:nvCxnSpPr>
          <p:cNvPr id="12303" name="AutoShape 14"/>
          <p:cNvCxnSpPr>
            <a:cxnSpLocks noChangeShapeType="1"/>
            <a:stCxn id="12299" idx="4"/>
            <a:endCxn id="12292" idx="0"/>
          </p:cNvCxnSpPr>
          <p:nvPr/>
        </p:nvCxnSpPr>
        <p:spPr bwMode="auto">
          <a:xfrm>
            <a:off x="2857500" y="2209800"/>
            <a:ext cx="114300" cy="5334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304" name="AutoShape 15"/>
          <p:cNvCxnSpPr>
            <a:cxnSpLocks noChangeShapeType="1"/>
            <a:stCxn id="12300" idx="4"/>
            <a:endCxn id="12295" idx="0"/>
          </p:cNvCxnSpPr>
          <p:nvPr/>
        </p:nvCxnSpPr>
        <p:spPr bwMode="auto">
          <a:xfrm flipH="1">
            <a:off x="5905500" y="2209800"/>
            <a:ext cx="381000" cy="3048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305" name="AutoShape 16"/>
          <p:cNvCxnSpPr>
            <a:cxnSpLocks noChangeShapeType="1"/>
            <a:stCxn id="12301" idx="4"/>
            <a:endCxn id="12294" idx="0"/>
          </p:cNvCxnSpPr>
          <p:nvPr/>
        </p:nvCxnSpPr>
        <p:spPr bwMode="auto">
          <a:xfrm flipH="1">
            <a:off x="9144000" y="2286000"/>
            <a:ext cx="381000" cy="4572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2306" name="AutoShape 17"/>
          <p:cNvCxnSpPr>
            <a:cxnSpLocks noChangeShapeType="1"/>
            <a:stCxn id="12302" idx="5"/>
            <a:endCxn id="12293" idx="1"/>
          </p:cNvCxnSpPr>
          <p:nvPr/>
        </p:nvCxnSpPr>
        <p:spPr bwMode="auto">
          <a:xfrm>
            <a:off x="4916488" y="5256214"/>
            <a:ext cx="493712" cy="42068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7348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584960" y="349886"/>
            <a:ext cx="8442960" cy="911355"/>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dirty="0"/>
              <a:t>Solution to n-</a:t>
            </a:r>
            <a:r>
              <a:rPr lang="en-US" altLang="is-IS" dirty="0" err="1"/>
              <a:t>ary</a:t>
            </a:r>
            <a:r>
              <a:rPr lang="en-US" altLang="is-IS" dirty="0"/>
              <a:t> example</a:t>
            </a:r>
          </a:p>
        </p:txBody>
      </p:sp>
      <p:sp>
        <p:nvSpPr>
          <p:cNvPr id="13316" name="Rectangle 3"/>
          <p:cNvSpPr>
            <a:spLocks noGrp="1" noChangeArrowheads="1"/>
          </p:cNvSpPr>
          <p:nvPr>
            <p:ph idx="1"/>
          </p:nvPr>
        </p:nvSpPr>
        <p:spPr>
          <a:xfrm>
            <a:off x="1584960" y="1737360"/>
            <a:ext cx="8442960" cy="4287202"/>
          </a:xfrm>
        </p:spPr>
        <p:txBody>
          <a:bodyPr>
            <a:normAutofit lnSpcReduction="10000"/>
          </a:bodyPr>
          <a:lstStyle/>
          <a:p>
            <a:pPr eaLnBrk="1" hangingPunct="1">
              <a:lnSpc>
                <a:spcPct val="90000"/>
              </a:lnSpc>
              <a:buFont typeface="Wingdings" panose="05000000000000000000" pitchFamily="2" charset="2"/>
              <a:buNone/>
            </a:pPr>
            <a:r>
              <a:rPr lang="en-US" altLang="is-IS" sz="2400" dirty="0">
                <a:solidFill>
                  <a:schemeClr val="accent2"/>
                </a:solidFill>
              </a:rPr>
              <a:t>Tables that already exist:</a:t>
            </a:r>
          </a:p>
          <a:p>
            <a:pPr eaLnBrk="1" hangingPunct="1">
              <a:lnSpc>
                <a:spcPct val="90000"/>
              </a:lnSpc>
              <a:buFont typeface="Wingdings" panose="05000000000000000000" pitchFamily="2" charset="2"/>
              <a:buNone/>
            </a:pPr>
            <a:r>
              <a:rPr lang="en-US" altLang="is-IS" sz="2400" b="1" dirty="0"/>
              <a:t>Supplier</a:t>
            </a:r>
            <a:r>
              <a:rPr lang="en-US" altLang="is-IS" sz="2400" dirty="0"/>
              <a:t> (</a:t>
            </a:r>
            <a:r>
              <a:rPr lang="en-US" altLang="is-IS" sz="2400" u="sng" dirty="0" err="1"/>
              <a:t>sname</a:t>
            </a:r>
            <a:r>
              <a:rPr lang="en-US" altLang="is-IS" sz="2400" dirty="0"/>
              <a:t>, …)</a:t>
            </a:r>
          </a:p>
          <a:p>
            <a:pPr eaLnBrk="1" hangingPunct="1">
              <a:lnSpc>
                <a:spcPct val="90000"/>
              </a:lnSpc>
              <a:buFont typeface="Wingdings" panose="05000000000000000000" pitchFamily="2" charset="2"/>
              <a:buNone/>
            </a:pPr>
            <a:r>
              <a:rPr lang="en-US" altLang="is-IS" sz="2400" b="1" dirty="0"/>
              <a:t>Job</a:t>
            </a:r>
            <a:r>
              <a:rPr lang="en-US" altLang="is-IS" sz="2400" dirty="0"/>
              <a:t> (</a:t>
            </a:r>
            <a:r>
              <a:rPr lang="en-US" altLang="is-IS" sz="2400" dirty="0" err="1"/>
              <a:t>j</a:t>
            </a:r>
            <a:r>
              <a:rPr lang="en-US" altLang="is-IS" sz="2400" u="sng" dirty="0" err="1"/>
              <a:t>name</a:t>
            </a:r>
            <a:r>
              <a:rPr lang="en-US" altLang="is-IS" sz="2400" dirty="0"/>
              <a:t>, …)</a:t>
            </a:r>
          </a:p>
          <a:p>
            <a:pPr eaLnBrk="1" hangingPunct="1">
              <a:lnSpc>
                <a:spcPct val="90000"/>
              </a:lnSpc>
              <a:buFont typeface="Wingdings" panose="05000000000000000000" pitchFamily="2" charset="2"/>
              <a:buNone/>
            </a:pPr>
            <a:r>
              <a:rPr lang="en-US" altLang="is-IS" sz="2400" b="1" dirty="0"/>
              <a:t>Part</a:t>
            </a:r>
            <a:r>
              <a:rPr lang="en-US" altLang="is-IS" sz="2400" dirty="0"/>
              <a:t> (</a:t>
            </a:r>
            <a:r>
              <a:rPr lang="en-US" altLang="is-IS" sz="2400" u="sng" dirty="0" err="1"/>
              <a:t>partNum</a:t>
            </a:r>
            <a:r>
              <a:rPr lang="en-US" altLang="is-IS" sz="2400" dirty="0"/>
              <a:t>, …)</a:t>
            </a:r>
          </a:p>
          <a:p>
            <a:pPr eaLnBrk="1" hangingPunct="1">
              <a:lnSpc>
                <a:spcPct val="90000"/>
              </a:lnSpc>
              <a:buFont typeface="Wingdings" panose="05000000000000000000" pitchFamily="2" charset="2"/>
              <a:buNone/>
            </a:pPr>
            <a:endParaRPr lang="en-US" altLang="is-IS" sz="2400" dirty="0"/>
          </a:p>
          <a:p>
            <a:pPr eaLnBrk="1" hangingPunct="1">
              <a:lnSpc>
                <a:spcPct val="90000"/>
              </a:lnSpc>
              <a:buFont typeface="Wingdings" panose="05000000000000000000" pitchFamily="2" charset="2"/>
              <a:buNone/>
            </a:pPr>
            <a:r>
              <a:rPr lang="en-US" altLang="is-IS" sz="2400" dirty="0">
                <a:solidFill>
                  <a:schemeClr val="accent2"/>
                </a:solidFill>
              </a:rPr>
              <a:t>Add new Table:</a:t>
            </a:r>
          </a:p>
          <a:p>
            <a:pPr eaLnBrk="1" hangingPunct="1">
              <a:lnSpc>
                <a:spcPct val="90000"/>
              </a:lnSpc>
              <a:buFont typeface="Wingdings" panose="05000000000000000000" pitchFamily="2" charset="2"/>
              <a:buNone/>
            </a:pPr>
            <a:r>
              <a:rPr lang="en-US" altLang="is-IS" sz="2400" b="1" dirty="0"/>
              <a:t>Supply</a:t>
            </a:r>
            <a:r>
              <a:rPr lang="en-US" altLang="is-IS" sz="2400" dirty="0"/>
              <a:t> (</a:t>
            </a:r>
            <a:r>
              <a:rPr lang="en-US" altLang="is-IS" sz="2400" u="sng" dirty="0" err="1"/>
              <a:t>sname</a:t>
            </a:r>
            <a:r>
              <a:rPr lang="en-US" altLang="is-IS" sz="2400" dirty="0"/>
              <a:t>, </a:t>
            </a:r>
            <a:r>
              <a:rPr lang="en-US" altLang="is-IS" sz="2400" dirty="0" err="1"/>
              <a:t>j</a:t>
            </a:r>
            <a:r>
              <a:rPr lang="en-US" altLang="is-IS" sz="2400" u="sng" dirty="0" err="1"/>
              <a:t>name</a:t>
            </a:r>
            <a:r>
              <a:rPr lang="en-US" altLang="is-IS" sz="2400" dirty="0"/>
              <a:t>, </a:t>
            </a:r>
            <a:r>
              <a:rPr lang="en-US" altLang="is-IS" sz="2400" u="sng" dirty="0" err="1"/>
              <a:t>partNum</a:t>
            </a:r>
            <a:r>
              <a:rPr lang="en-US" altLang="is-IS" sz="2400" dirty="0"/>
              <a:t>, quantity, …)</a:t>
            </a:r>
          </a:p>
          <a:p>
            <a:pPr eaLnBrk="1" hangingPunct="1">
              <a:lnSpc>
                <a:spcPct val="90000"/>
              </a:lnSpc>
              <a:buFont typeface="Wingdings" panose="05000000000000000000" pitchFamily="2" charset="2"/>
              <a:buNone/>
            </a:pPr>
            <a:r>
              <a:rPr lang="en-US" altLang="is-IS" sz="2400" dirty="0"/>
              <a:t>	</a:t>
            </a:r>
            <a:r>
              <a:rPr lang="en-US" altLang="is-IS" sz="2400" dirty="0" err="1"/>
              <a:t>sname</a:t>
            </a:r>
            <a:r>
              <a:rPr lang="en-US" altLang="is-IS" sz="2400" dirty="0"/>
              <a:t> is FK -&gt; Supplier (</a:t>
            </a:r>
            <a:r>
              <a:rPr lang="en-US" altLang="is-IS" sz="2400" dirty="0" err="1"/>
              <a:t>sname</a:t>
            </a:r>
            <a:r>
              <a:rPr lang="en-US" altLang="is-IS" sz="2400" dirty="0"/>
              <a:t>)</a:t>
            </a:r>
          </a:p>
          <a:p>
            <a:pPr eaLnBrk="1" hangingPunct="1">
              <a:lnSpc>
                <a:spcPct val="90000"/>
              </a:lnSpc>
              <a:buFont typeface="Wingdings" panose="05000000000000000000" pitchFamily="2" charset="2"/>
              <a:buNone/>
            </a:pPr>
            <a:r>
              <a:rPr lang="en-US" altLang="is-IS" sz="2400" dirty="0"/>
              <a:t>	</a:t>
            </a:r>
            <a:r>
              <a:rPr lang="en-US" altLang="is-IS" sz="2400" dirty="0" err="1"/>
              <a:t>jname</a:t>
            </a:r>
            <a:r>
              <a:rPr lang="en-US" altLang="is-IS" sz="2400" dirty="0"/>
              <a:t> is FK -&gt; Job (</a:t>
            </a:r>
            <a:r>
              <a:rPr lang="en-US" altLang="is-IS" sz="2400" dirty="0" err="1"/>
              <a:t>jname</a:t>
            </a:r>
            <a:r>
              <a:rPr lang="en-US" altLang="is-IS" sz="2400" dirty="0"/>
              <a:t>)</a:t>
            </a:r>
          </a:p>
          <a:p>
            <a:pPr eaLnBrk="1" hangingPunct="1">
              <a:lnSpc>
                <a:spcPct val="90000"/>
              </a:lnSpc>
              <a:buFont typeface="Wingdings" panose="05000000000000000000" pitchFamily="2" charset="2"/>
              <a:buNone/>
            </a:pPr>
            <a:r>
              <a:rPr lang="en-US" altLang="is-IS" sz="2400" dirty="0"/>
              <a:t>	</a:t>
            </a:r>
            <a:r>
              <a:rPr lang="en-US" altLang="is-IS" sz="2400" dirty="0" err="1"/>
              <a:t>partNum</a:t>
            </a:r>
            <a:r>
              <a:rPr lang="en-US" altLang="is-IS" sz="2400" dirty="0"/>
              <a:t> is FK -&gt; Part (</a:t>
            </a:r>
            <a:r>
              <a:rPr lang="en-US" altLang="is-IS" sz="2400" dirty="0" err="1"/>
              <a:t>partNum</a:t>
            </a:r>
            <a:r>
              <a:rPr lang="en-US" altLang="is-IS" sz="2400" dirty="0"/>
              <a:t>)</a:t>
            </a:r>
            <a:endParaRPr lang="en-US" altLang="is-IS" sz="2400" b="1" dirty="0"/>
          </a:p>
        </p:txBody>
      </p:sp>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604D46-31D9-45F2-8A8D-A527BA022F74}" type="slidenum">
              <a:rPr lang="en-US" altLang="is-IS" sz="1000">
                <a:solidFill>
                  <a:schemeClr val="bg2"/>
                </a:solidFill>
              </a:rPr>
              <a:pPr eaLnBrk="1" hangingPunct="1"/>
              <a:t>11</a:t>
            </a:fld>
            <a:endParaRPr lang="en-US" altLang="is-IS" sz="1000">
              <a:solidFill>
                <a:schemeClr val="bg2"/>
              </a:solidFill>
            </a:endParaRPr>
          </a:p>
        </p:txBody>
      </p:sp>
    </p:spTree>
    <p:extLst>
      <p:ext uri="{BB962C8B-B14F-4D97-AF65-F5344CB8AC3E}">
        <p14:creationId xmlns:p14="http://schemas.microsoft.com/office/powerpoint/2010/main" val="242435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102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30532" y="338138"/>
            <a:ext cx="8507413" cy="6018212"/>
          </a:xfrm>
        </p:spPr>
      </p:pic>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66"/>
                </a:solidFill>
                <a:latin typeface="Tahoma" panose="020B0604030504040204" pitchFamily="34" charset="0"/>
              </a:defRPr>
            </a:lvl1pPr>
            <a:lvl2pPr marL="742950" indent="-285750">
              <a:spcBef>
                <a:spcPct val="20000"/>
              </a:spcBef>
              <a:buClr>
                <a:srgbClr val="FF0000"/>
              </a:buClr>
              <a:buChar char="–"/>
              <a:defRPr sz="2800">
                <a:solidFill>
                  <a:srgbClr val="000066"/>
                </a:solidFill>
                <a:latin typeface="Tahoma" panose="020B0604030504040204" pitchFamily="34" charset="0"/>
              </a:defRPr>
            </a:lvl2pPr>
            <a:lvl3pPr marL="1143000" indent="-228600">
              <a:spcBef>
                <a:spcPct val="20000"/>
              </a:spcBef>
              <a:buClr>
                <a:srgbClr val="FF0000"/>
              </a:buClr>
              <a:buChar char="•"/>
              <a:defRPr sz="2400">
                <a:solidFill>
                  <a:srgbClr val="000066"/>
                </a:solidFill>
                <a:latin typeface="Tahoma" panose="020B0604030504040204" pitchFamily="34" charset="0"/>
              </a:defRPr>
            </a:lvl3pPr>
            <a:lvl4pPr marL="1600200" indent="-228600">
              <a:spcBef>
                <a:spcPct val="20000"/>
              </a:spcBef>
              <a:buClr>
                <a:srgbClr val="FF0000"/>
              </a:buClr>
              <a:buChar char="–"/>
              <a:defRPr sz="2000">
                <a:solidFill>
                  <a:srgbClr val="000066"/>
                </a:solidFill>
                <a:latin typeface="Tahoma" panose="020B0604030504040204" pitchFamily="34" charset="0"/>
              </a:defRPr>
            </a:lvl4pPr>
            <a:lvl5pPr marL="2057400" indent="-228600">
              <a:spcBef>
                <a:spcPct val="20000"/>
              </a:spcBef>
              <a:buClr>
                <a:srgbClr val="FF0000"/>
              </a:buClr>
              <a:buChar char="•"/>
              <a:defRPr sz="2000">
                <a:solidFill>
                  <a:srgbClr val="000066"/>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sz="2000">
                <a:solidFill>
                  <a:srgbClr val="000066"/>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sz="2000">
                <a:solidFill>
                  <a:srgbClr val="000066"/>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sz="2000">
                <a:solidFill>
                  <a:srgbClr val="000066"/>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sz="2000">
                <a:solidFill>
                  <a:srgbClr val="000066"/>
                </a:solidFill>
                <a:latin typeface="Tahoma" panose="020B0604030504040204" pitchFamily="34" charset="0"/>
              </a:defRPr>
            </a:lvl9pPr>
          </a:lstStyle>
          <a:p>
            <a:pPr>
              <a:spcBef>
                <a:spcPct val="0"/>
              </a:spcBef>
              <a:buClrTx/>
              <a:buFontTx/>
              <a:buNone/>
            </a:pPr>
            <a:fld id="{25EB2A16-1EE9-4C53-ABD0-18F702889FAB}" type="slidenum">
              <a:rPr lang="en-US" altLang="is-IS" sz="1000">
                <a:solidFill>
                  <a:schemeClr val="bg2"/>
                </a:solidFill>
                <a:latin typeface="Times New Roman" panose="02020603050405020304" pitchFamily="18" charset="0"/>
              </a:rPr>
              <a:pPr>
                <a:spcBef>
                  <a:spcPct val="0"/>
                </a:spcBef>
                <a:buClrTx/>
                <a:buFontTx/>
                <a:buNone/>
              </a:pPr>
              <a:t>12</a:t>
            </a:fld>
            <a:endParaRPr lang="en-US" altLang="is-IS" sz="1000">
              <a:solidFill>
                <a:schemeClr val="bg2"/>
              </a:solidFill>
              <a:latin typeface="Times New Roman" panose="02020603050405020304" pitchFamily="18" charset="0"/>
            </a:endParaRPr>
          </a:p>
        </p:txBody>
      </p:sp>
      <p:sp>
        <p:nvSpPr>
          <p:cNvPr id="26628" name="Rectangle 1026"/>
          <p:cNvSpPr>
            <a:spLocks noGrp="1" noChangeArrowheads="1"/>
          </p:cNvSpPr>
          <p:nvPr>
            <p:ph type="title"/>
          </p:nvPr>
        </p:nvSpPr>
        <p:spPr>
          <a:xfrm>
            <a:off x="354221" y="4480547"/>
            <a:ext cx="2790825" cy="1103312"/>
          </a:xfrm>
        </p:spPr>
        <p:txBody>
          <a:bodyPr anchor="t"/>
          <a:lstStyle/>
          <a:p>
            <a:pPr algn="l" eaLnBrk="1" hangingPunct="1"/>
            <a:r>
              <a:rPr lang="en-US" altLang="is-IS" sz="1800" b="1" dirty="0"/>
              <a:t>FIGURE 7.1</a:t>
            </a:r>
            <a:br>
              <a:rPr lang="en-US" altLang="is-IS" sz="1800" dirty="0"/>
            </a:br>
            <a:r>
              <a:rPr lang="en-US" altLang="is-IS" sz="1800" dirty="0"/>
              <a:t>The ER conceptual schema diagram for the COMPANY database.</a:t>
            </a:r>
            <a:endParaRPr lang="en-US" altLang="is-IS" dirty="0"/>
          </a:p>
        </p:txBody>
      </p:sp>
    </p:spTree>
    <p:extLst>
      <p:ext uri="{BB962C8B-B14F-4D97-AF65-F5344CB8AC3E}">
        <p14:creationId xmlns:p14="http://schemas.microsoft.com/office/powerpoint/2010/main" val="350126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908313" y="132522"/>
            <a:ext cx="7823200" cy="712788"/>
          </a:xfrm>
        </p:spPr>
        <p:txBody>
          <a:bodyPr anchor="t"/>
          <a:lstStyle/>
          <a:p>
            <a:pPr algn="l" eaLnBrk="1" hangingPunct="1"/>
            <a:r>
              <a:rPr lang="en-US" altLang="is-IS" sz="2000" b="1" dirty="0"/>
              <a:t>FIGURE 7.2</a:t>
            </a:r>
            <a:br>
              <a:rPr lang="en-US" altLang="is-IS" sz="2000" b="1" dirty="0"/>
            </a:br>
            <a:r>
              <a:rPr lang="en-US" altLang="is-IS" sz="2000" dirty="0"/>
              <a:t>Result of mapping the COMPANY ER schema into a relational schema.</a:t>
            </a:r>
            <a:endParaRPr lang="en-US" altLang="is-IS" sz="4000" b="1" dirty="0"/>
          </a:p>
        </p:txBody>
      </p:sp>
      <p:pic>
        <p:nvPicPr>
          <p:cNvPr id="2867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017588"/>
            <a:ext cx="8178800" cy="5281612"/>
          </a:xfrm>
        </p:spPr>
      </p:pic>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3200">
                <a:solidFill>
                  <a:srgbClr val="000066"/>
                </a:solidFill>
                <a:latin typeface="Tahoma" panose="020B0604030504040204" pitchFamily="34" charset="0"/>
              </a:defRPr>
            </a:lvl1pPr>
            <a:lvl2pPr marL="742950" indent="-285750">
              <a:spcBef>
                <a:spcPct val="20000"/>
              </a:spcBef>
              <a:buClr>
                <a:srgbClr val="FF0000"/>
              </a:buClr>
              <a:buChar char="–"/>
              <a:defRPr sz="2800">
                <a:solidFill>
                  <a:srgbClr val="000066"/>
                </a:solidFill>
                <a:latin typeface="Tahoma" panose="020B0604030504040204" pitchFamily="34" charset="0"/>
              </a:defRPr>
            </a:lvl2pPr>
            <a:lvl3pPr marL="1143000" indent="-228600">
              <a:spcBef>
                <a:spcPct val="20000"/>
              </a:spcBef>
              <a:buClr>
                <a:srgbClr val="FF0000"/>
              </a:buClr>
              <a:buChar char="•"/>
              <a:defRPr sz="2400">
                <a:solidFill>
                  <a:srgbClr val="000066"/>
                </a:solidFill>
                <a:latin typeface="Tahoma" panose="020B0604030504040204" pitchFamily="34" charset="0"/>
              </a:defRPr>
            </a:lvl3pPr>
            <a:lvl4pPr marL="1600200" indent="-228600">
              <a:spcBef>
                <a:spcPct val="20000"/>
              </a:spcBef>
              <a:buClr>
                <a:srgbClr val="FF0000"/>
              </a:buClr>
              <a:buChar char="–"/>
              <a:defRPr sz="2000">
                <a:solidFill>
                  <a:srgbClr val="000066"/>
                </a:solidFill>
                <a:latin typeface="Tahoma" panose="020B0604030504040204" pitchFamily="34" charset="0"/>
              </a:defRPr>
            </a:lvl4pPr>
            <a:lvl5pPr marL="2057400" indent="-228600">
              <a:spcBef>
                <a:spcPct val="20000"/>
              </a:spcBef>
              <a:buClr>
                <a:srgbClr val="FF0000"/>
              </a:buClr>
              <a:buChar char="•"/>
              <a:defRPr sz="2000">
                <a:solidFill>
                  <a:srgbClr val="000066"/>
                </a:solidFill>
                <a:latin typeface="Tahoma" panose="020B0604030504040204" pitchFamily="34" charset="0"/>
              </a:defRPr>
            </a:lvl5pPr>
            <a:lvl6pPr marL="2514600" indent="-228600" eaLnBrk="0" fontAlgn="base" hangingPunct="0">
              <a:spcBef>
                <a:spcPct val="20000"/>
              </a:spcBef>
              <a:spcAft>
                <a:spcPct val="0"/>
              </a:spcAft>
              <a:buClr>
                <a:srgbClr val="FF0000"/>
              </a:buClr>
              <a:buChar char="•"/>
              <a:defRPr sz="2000">
                <a:solidFill>
                  <a:srgbClr val="000066"/>
                </a:solidFill>
                <a:latin typeface="Tahoma" panose="020B0604030504040204" pitchFamily="34" charset="0"/>
              </a:defRPr>
            </a:lvl6pPr>
            <a:lvl7pPr marL="2971800" indent="-228600" eaLnBrk="0" fontAlgn="base" hangingPunct="0">
              <a:spcBef>
                <a:spcPct val="20000"/>
              </a:spcBef>
              <a:spcAft>
                <a:spcPct val="0"/>
              </a:spcAft>
              <a:buClr>
                <a:srgbClr val="FF0000"/>
              </a:buClr>
              <a:buChar char="•"/>
              <a:defRPr sz="2000">
                <a:solidFill>
                  <a:srgbClr val="000066"/>
                </a:solidFill>
                <a:latin typeface="Tahoma" panose="020B0604030504040204" pitchFamily="34" charset="0"/>
              </a:defRPr>
            </a:lvl7pPr>
            <a:lvl8pPr marL="3429000" indent="-228600" eaLnBrk="0" fontAlgn="base" hangingPunct="0">
              <a:spcBef>
                <a:spcPct val="20000"/>
              </a:spcBef>
              <a:spcAft>
                <a:spcPct val="0"/>
              </a:spcAft>
              <a:buClr>
                <a:srgbClr val="FF0000"/>
              </a:buClr>
              <a:buChar char="•"/>
              <a:defRPr sz="2000">
                <a:solidFill>
                  <a:srgbClr val="000066"/>
                </a:solidFill>
                <a:latin typeface="Tahoma" panose="020B0604030504040204" pitchFamily="34" charset="0"/>
              </a:defRPr>
            </a:lvl8pPr>
            <a:lvl9pPr marL="3886200" indent="-228600" eaLnBrk="0" fontAlgn="base" hangingPunct="0">
              <a:spcBef>
                <a:spcPct val="20000"/>
              </a:spcBef>
              <a:spcAft>
                <a:spcPct val="0"/>
              </a:spcAft>
              <a:buClr>
                <a:srgbClr val="FF0000"/>
              </a:buClr>
              <a:buChar char="•"/>
              <a:defRPr sz="2000">
                <a:solidFill>
                  <a:srgbClr val="000066"/>
                </a:solidFill>
                <a:latin typeface="Tahoma" panose="020B0604030504040204" pitchFamily="34" charset="0"/>
              </a:defRPr>
            </a:lvl9pPr>
          </a:lstStyle>
          <a:p>
            <a:pPr>
              <a:spcBef>
                <a:spcPct val="0"/>
              </a:spcBef>
              <a:buClrTx/>
              <a:buFontTx/>
              <a:buNone/>
            </a:pPr>
            <a:fld id="{B9977FEC-925E-497C-93ED-13BC0F486AA2}" type="slidenum">
              <a:rPr lang="en-US" altLang="is-IS" sz="1000">
                <a:solidFill>
                  <a:schemeClr val="bg2"/>
                </a:solidFill>
                <a:latin typeface="Times New Roman" panose="02020603050405020304" pitchFamily="18" charset="0"/>
              </a:rPr>
              <a:pPr>
                <a:spcBef>
                  <a:spcPct val="0"/>
                </a:spcBef>
                <a:buClrTx/>
                <a:buFontTx/>
                <a:buNone/>
              </a:pPr>
              <a:t>13</a:t>
            </a:fld>
            <a:endParaRPr lang="en-US" altLang="is-IS" sz="1000">
              <a:solidFill>
                <a:schemeClr val="bg2"/>
              </a:solidFill>
              <a:latin typeface="Times New Roman" panose="02020603050405020304" pitchFamily="18" charset="0"/>
            </a:endParaRPr>
          </a:p>
        </p:txBody>
      </p:sp>
    </p:spTree>
    <p:extLst>
      <p:ext uri="{BB962C8B-B14F-4D97-AF65-F5344CB8AC3E}">
        <p14:creationId xmlns:p14="http://schemas.microsoft.com/office/powerpoint/2010/main" val="937930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09800" y="258763"/>
            <a:ext cx="7772400" cy="939416"/>
          </a:xfrm>
        </p:spPr>
        <p:style>
          <a:lnRef idx="0">
            <a:schemeClr val="accent5"/>
          </a:lnRef>
          <a:fillRef idx="3">
            <a:schemeClr val="accent5"/>
          </a:fillRef>
          <a:effectRef idx="3">
            <a:schemeClr val="accent5"/>
          </a:effectRef>
          <a:fontRef idx="minor">
            <a:schemeClr val="lt1"/>
          </a:fontRef>
        </p:style>
        <p:txBody>
          <a:bodyPr>
            <a:normAutofit/>
          </a:bodyPr>
          <a:lstStyle/>
          <a:p>
            <a:pPr algn="ctr" eaLnBrk="1" hangingPunct="1"/>
            <a:r>
              <a:rPr lang="en-US" altLang="is-IS" sz="2800" b="1" dirty="0">
                <a:solidFill>
                  <a:schemeClr val="bg1"/>
                </a:solidFill>
              </a:rPr>
              <a:t>Summary of Mapping constructs and constraints</a:t>
            </a:r>
            <a:endParaRPr lang="en-US" altLang="is-IS" sz="2800" dirty="0">
              <a:solidFill>
                <a:schemeClr val="bg1"/>
              </a:solidFill>
            </a:endParaRPr>
          </a:p>
        </p:txBody>
      </p:sp>
      <p:sp>
        <p:nvSpPr>
          <p:cNvPr id="16388" name="Rectangle 3"/>
          <p:cNvSpPr>
            <a:spLocks noGrp="1" noChangeArrowheads="1"/>
          </p:cNvSpPr>
          <p:nvPr>
            <p:ph idx="1"/>
          </p:nvPr>
        </p:nvSpPr>
        <p:spPr>
          <a:xfrm>
            <a:off x="2209800" y="1533525"/>
            <a:ext cx="7981950" cy="4724400"/>
          </a:xfrm>
        </p:spPr>
        <p:txBody>
          <a:bodyPr/>
          <a:lstStyle/>
          <a:p>
            <a:pPr eaLnBrk="1" hangingPunct="1">
              <a:buFont typeface="Wingdings" panose="05000000000000000000" pitchFamily="2" charset="2"/>
              <a:buNone/>
            </a:pPr>
            <a:endParaRPr lang="en-US" altLang="is-IS" sz="3300" dirty="0"/>
          </a:p>
          <a:p>
            <a:pPr eaLnBrk="1" hangingPunct="1">
              <a:buFont typeface="Wingdings" panose="05000000000000000000" pitchFamily="2" charset="2"/>
              <a:buNone/>
            </a:pPr>
            <a:r>
              <a:rPr lang="en-US" altLang="is-IS" sz="2400" dirty="0"/>
              <a:t>                               </a:t>
            </a:r>
            <a:endParaRPr lang="en-US" altLang="is-IS" sz="2400" b="1" dirty="0">
              <a:solidFill>
                <a:srgbClr val="FF0066"/>
              </a:solidFill>
            </a:endParaRPr>
          </a:p>
        </p:txBody>
      </p:sp>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F1383D6-B1F4-45B6-8883-1FD9B63F2A67}" type="slidenum">
              <a:rPr lang="en-US" altLang="is-IS" sz="1000">
                <a:solidFill>
                  <a:schemeClr val="bg2"/>
                </a:solidFill>
              </a:rPr>
              <a:pPr eaLnBrk="1" hangingPunct="1"/>
              <a:t>14</a:t>
            </a:fld>
            <a:endParaRPr lang="en-US" altLang="is-IS" sz="1000">
              <a:solidFill>
                <a:schemeClr val="bg2"/>
              </a:solidFill>
            </a:endParaRPr>
          </a:p>
        </p:txBody>
      </p:sp>
      <p:sp>
        <p:nvSpPr>
          <p:cNvPr id="16389" name="Text Box 4"/>
          <p:cNvSpPr txBox="1">
            <a:spLocks noChangeArrowheads="1"/>
          </p:cNvSpPr>
          <p:nvPr/>
        </p:nvSpPr>
        <p:spPr bwMode="auto">
          <a:xfrm>
            <a:off x="2209800" y="1677988"/>
            <a:ext cx="798195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is-IS" sz="2200" b="1" i="1" dirty="0"/>
              <a:t>Table 7.1 Correspondence between ER and Relational Models</a:t>
            </a:r>
            <a:endParaRPr lang="en-US" altLang="is-IS" sz="1800" dirty="0"/>
          </a:p>
          <a:p>
            <a:pPr eaLnBrk="1" hangingPunct="1"/>
            <a:endParaRPr lang="en-US" altLang="is-IS" sz="1800" dirty="0"/>
          </a:p>
          <a:p>
            <a:pPr eaLnBrk="1" hangingPunct="1"/>
            <a:r>
              <a:rPr lang="en-US" altLang="is-IS" sz="1800" b="1" dirty="0">
                <a:latin typeface="Arial" panose="020B0604020202020204" pitchFamily="34" charset="0"/>
              </a:rPr>
              <a:t>ER Model		Relational Model</a:t>
            </a:r>
            <a:endParaRPr lang="en-US" altLang="is-IS" sz="1800" dirty="0"/>
          </a:p>
          <a:p>
            <a:pPr eaLnBrk="1" hangingPunct="1"/>
            <a:r>
              <a:rPr lang="en-US" altLang="is-IS" sz="1800" dirty="0"/>
              <a:t>Entity type		“Entity” relation</a:t>
            </a:r>
          </a:p>
          <a:p>
            <a:pPr eaLnBrk="1" hangingPunct="1"/>
            <a:r>
              <a:rPr lang="en-US" altLang="is-IS" sz="1800" dirty="0"/>
              <a:t>1:1 or 1:N relationship type	Foreign key (or “relationship” relation)</a:t>
            </a:r>
          </a:p>
          <a:p>
            <a:pPr eaLnBrk="1" hangingPunct="1"/>
            <a:r>
              <a:rPr lang="en-US" altLang="is-IS" sz="1800" dirty="0"/>
              <a:t>M:N relationship type	“Relationship” relation and two foreign keys</a:t>
            </a:r>
          </a:p>
          <a:p>
            <a:pPr eaLnBrk="1" hangingPunct="1"/>
            <a:r>
              <a:rPr lang="en-US" altLang="is-IS" sz="1800" i="1" dirty="0"/>
              <a:t>n</a:t>
            </a:r>
            <a:r>
              <a:rPr lang="en-US" altLang="is-IS" sz="1800" dirty="0"/>
              <a:t>-</a:t>
            </a:r>
            <a:r>
              <a:rPr lang="en-US" altLang="is-IS" sz="1800" dirty="0" err="1"/>
              <a:t>ary</a:t>
            </a:r>
            <a:r>
              <a:rPr lang="en-US" altLang="is-IS" sz="1800" dirty="0"/>
              <a:t> relationship type	“Relationship” relation and n foreign keys</a:t>
            </a:r>
          </a:p>
          <a:p>
            <a:pPr eaLnBrk="1" hangingPunct="1"/>
            <a:r>
              <a:rPr lang="en-US" altLang="is-IS" sz="1800" dirty="0"/>
              <a:t>Simple attribute		Attribute</a:t>
            </a:r>
          </a:p>
          <a:p>
            <a:pPr eaLnBrk="1" hangingPunct="1"/>
            <a:r>
              <a:rPr lang="en-US" altLang="is-IS" sz="1800" dirty="0"/>
              <a:t>Composite attribute		Set of simple component attributes</a:t>
            </a:r>
          </a:p>
          <a:p>
            <a:pPr eaLnBrk="1" hangingPunct="1"/>
            <a:r>
              <a:rPr lang="en-US" altLang="is-IS" sz="1800" dirty="0"/>
              <a:t>Multivalued attribute	Relation and foreign key</a:t>
            </a:r>
          </a:p>
          <a:p>
            <a:pPr eaLnBrk="1" hangingPunct="1"/>
            <a:r>
              <a:rPr lang="en-US" altLang="is-IS" sz="1800" dirty="0"/>
              <a:t>Value set			Domain</a:t>
            </a:r>
          </a:p>
          <a:p>
            <a:pPr eaLnBrk="1" hangingPunct="1"/>
            <a:r>
              <a:rPr lang="en-US" altLang="is-IS" sz="1800" dirty="0"/>
              <a:t>Key attribute		Primary (or secondary) key</a:t>
            </a:r>
            <a:endParaRPr lang="en-US" altLang="is-IS" dirty="0"/>
          </a:p>
        </p:txBody>
      </p:sp>
    </p:spTree>
    <p:extLst>
      <p:ext uri="{BB962C8B-B14F-4D97-AF65-F5344CB8AC3E}">
        <p14:creationId xmlns:p14="http://schemas.microsoft.com/office/powerpoint/2010/main" val="61933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2209800" y="225425"/>
            <a:ext cx="8116614" cy="920749"/>
          </a:xfrm>
        </p:spPr>
        <p:style>
          <a:lnRef idx="0">
            <a:schemeClr val="accent5"/>
          </a:lnRef>
          <a:fillRef idx="3">
            <a:schemeClr val="accent5"/>
          </a:fillRef>
          <a:effectRef idx="3">
            <a:schemeClr val="accent5"/>
          </a:effectRef>
          <a:fontRef idx="minor">
            <a:schemeClr val="lt1"/>
          </a:fontRef>
        </p:style>
        <p:txBody>
          <a:bodyPr>
            <a:normAutofit/>
          </a:bodyPr>
          <a:lstStyle/>
          <a:p>
            <a:pPr algn="ctr" eaLnBrk="1" hangingPunct="1"/>
            <a:r>
              <a:rPr lang="en-US" altLang="is-IS" sz="4000" b="1" dirty="0">
                <a:latin typeface="Arial" panose="020B0604020202020204" pitchFamily="34" charset="0"/>
                <a:cs typeface="Arial" panose="020B0604020202020204" pitchFamily="34" charset="0"/>
              </a:rPr>
              <a:t>Chapter Outline</a:t>
            </a:r>
          </a:p>
        </p:txBody>
      </p:sp>
      <p:sp>
        <p:nvSpPr>
          <p:cNvPr id="4100" name="Rectangle 5"/>
          <p:cNvSpPr>
            <a:spLocks noGrp="1" noChangeArrowheads="1"/>
          </p:cNvSpPr>
          <p:nvPr>
            <p:ph idx="1"/>
          </p:nvPr>
        </p:nvSpPr>
        <p:spPr>
          <a:xfrm>
            <a:off x="2209800" y="1146174"/>
            <a:ext cx="8116614" cy="5054601"/>
          </a:xfrm>
        </p:spPr>
        <p:txBody>
          <a:bodyPr>
            <a:normAutofit/>
          </a:bodyPr>
          <a:lstStyle/>
          <a:p>
            <a:pPr eaLnBrk="1" hangingPunct="1">
              <a:lnSpc>
                <a:spcPct val="80000"/>
              </a:lnSpc>
            </a:pPr>
            <a:endParaRPr lang="en-US" altLang="is-IS" sz="2000" b="1" dirty="0"/>
          </a:p>
          <a:p>
            <a:pPr eaLnBrk="1" hangingPunct="1">
              <a:lnSpc>
                <a:spcPct val="80000"/>
              </a:lnSpc>
            </a:pPr>
            <a:r>
              <a:rPr lang="en-US" altLang="is-IS" sz="2000" b="1" dirty="0">
                <a:latin typeface="Arial" panose="020B0604020202020204" pitchFamily="34" charset="0"/>
                <a:cs typeface="Arial" panose="020B0604020202020204" pitchFamily="34" charset="0"/>
              </a:rPr>
              <a:t>ER-to-Relational Mapping Algorithm </a:t>
            </a:r>
          </a:p>
          <a:p>
            <a:pPr eaLnBrk="1" hangingPunct="1">
              <a:lnSpc>
                <a:spcPct val="80000"/>
              </a:lnSpc>
              <a:buFont typeface="Wingdings" panose="05000000000000000000" pitchFamily="2" charset="2"/>
              <a:buNone/>
            </a:pPr>
            <a:r>
              <a:rPr lang="en-US" altLang="is-IS" sz="2000" b="1" dirty="0"/>
              <a:t>	</a:t>
            </a:r>
            <a:r>
              <a:rPr lang="en-US" altLang="is-IS" sz="2000" dirty="0"/>
              <a:t>Step 1: Mapping of Regular Entity Types</a:t>
            </a:r>
          </a:p>
          <a:p>
            <a:pPr eaLnBrk="1" hangingPunct="1">
              <a:lnSpc>
                <a:spcPct val="80000"/>
              </a:lnSpc>
              <a:buFont typeface="Wingdings" panose="05000000000000000000" pitchFamily="2" charset="2"/>
              <a:buNone/>
            </a:pPr>
            <a:r>
              <a:rPr lang="en-US" altLang="is-IS" sz="2000" dirty="0"/>
              <a:t>	Step 2: Mapping of Weak Entity Types</a:t>
            </a:r>
          </a:p>
          <a:p>
            <a:pPr eaLnBrk="1" hangingPunct="1">
              <a:lnSpc>
                <a:spcPct val="80000"/>
              </a:lnSpc>
              <a:buFont typeface="Wingdings" panose="05000000000000000000" pitchFamily="2" charset="2"/>
              <a:buNone/>
            </a:pPr>
            <a:r>
              <a:rPr lang="en-US" altLang="is-IS" sz="2000" dirty="0"/>
              <a:t>	Step 3: Mapping of Binary 1:1 Relation Types</a:t>
            </a:r>
          </a:p>
          <a:p>
            <a:pPr eaLnBrk="1" hangingPunct="1">
              <a:lnSpc>
                <a:spcPct val="80000"/>
              </a:lnSpc>
              <a:buFont typeface="Wingdings" panose="05000000000000000000" pitchFamily="2" charset="2"/>
              <a:buNone/>
            </a:pPr>
            <a:r>
              <a:rPr lang="en-US" altLang="is-IS" sz="2000" dirty="0"/>
              <a:t>	Step 4: Mapping of Binary 1:N Relationship Types.</a:t>
            </a:r>
          </a:p>
          <a:p>
            <a:pPr eaLnBrk="1" hangingPunct="1">
              <a:lnSpc>
                <a:spcPct val="80000"/>
              </a:lnSpc>
              <a:buFont typeface="Wingdings" panose="05000000000000000000" pitchFamily="2" charset="2"/>
              <a:buNone/>
            </a:pPr>
            <a:r>
              <a:rPr lang="en-US" altLang="is-IS" sz="2000" dirty="0"/>
              <a:t>	Step 5: Mapping of Binary M:N Relationship Types.</a:t>
            </a:r>
          </a:p>
          <a:p>
            <a:pPr eaLnBrk="1" hangingPunct="1">
              <a:lnSpc>
                <a:spcPct val="80000"/>
              </a:lnSpc>
              <a:buFont typeface="Wingdings" panose="05000000000000000000" pitchFamily="2" charset="2"/>
              <a:buNone/>
            </a:pPr>
            <a:r>
              <a:rPr lang="en-US" altLang="is-IS" sz="2000" dirty="0"/>
              <a:t>	Step 6: Mapping of Multivalued attributes.</a:t>
            </a:r>
          </a:p>
          <a:p>
            <a:pPr eaLnBrk="1" hangingPunct="1">
              <a:lnSpc>
                <a:spcPct val="80000"/>
              </a:lnSpc>
              <a:buFont typeface="Wingdings" panose="05000000000000000000" pitchFamily="2" charset="2"/>
              <a:buNone/>
            </a:pPr>
            <a:r>
              <a:rPr lang="en-US" altLang="is-IS" sz="2000" dirty="0"/>
              <a:t>	Step 7: Mapping of N-</a:t>
            </a:r>
            <a:r>
              <a:rPr lang="en-US" altLang="is-IS" sz="2000" dirty="0" err="1"/>
              <a:t>ary</a:t>
            </a:r>
            <a:r>
              <a:rPr lang="en-US" altLang="is-IS" sz="2000" dirty="0"/>
              <a:t> Relationship Types.</a:t>
            </a:r>
          </a:p>
          <a:p>
            <a:pPr eaLnBrk="1" hangingPunct="1">
              <a:lnSpc>
                <a:spcPct val="80000"/>
              </a:lnSpc>
              <a:buFont typeface="Wingdings" panose="05000000000000000000" pitchFamily="2" charset="2"/>
              <a:buNone/>
            </a:pPr>
            <a:endParaRPr lang="en-US" altLang="is-IS" sz="2000" dirty="0"/>
          </a:p>
          <a:p>
            <a:pPr eaLnBrk="1" hangingPunct="1">
              <a:lnSpc>
                <a:spcPct val="80000"/>
              </a:lnSpc>
            </a:pPr>
            <a:r>
              <a:rPr lang="en-US" altLang="is-IS" sz="2000" b="1" dirty="0">
                <a:latin typeface="Arial" panose="020B0604020202020204" pitchFamily="34" charset="0"/>
              </a:rPr>
              <a:t>Mapping EER Model Constructs to Relations</a:t>
            </a:r>
            <a:r>
              <a:rPr lang="en-US" altLang="is-IS" sz="2000" b="1" dirty="0"/>
              <a:t> </a:t>
            </a:r>
          </a:p>
          <a:p>
            <a:pPr eaLnBrk="1" hangingPunct="1">
              <a:lnSpc>
                <a:spcPct val="80000"/>
              </a:lnSpc>
              <a:buFont typeface="Wingdings" panose="05000000000000000000" pitchFamily="2" charset="2"/>
              <a:buNone/>
            </a:pPr>
            <a:r>
              <a:rPr lang="en-US" altLang="is-IS" sz="1000" b="1" dirty="0"/>
              <a:t>	</a:t>
            </a:r>
          </a:p>
          <a:p>
            <a:pPr eaLnBrk="1" hangingPunct="1">
              <a:lnSpc>
                <a:spcPct val="80000"/>
              </a:lnSpc>
              <a:buFont typeface="Wingdings" panose="05000000000000000000" pitchFamily="2" charset="2"/>
              <a:buNone/>
            </a:pPr>
            <a:r>
              <a:rPr lang="en-US" altLang="is-IS" sz="2000" b="1" dirty="0"/>
              <a:t>     </a:t>
            </a:r>
            <a:r>
              <a:rPr lang="en-US" altLang="is-IS" sz="2000" dirty="0"/>
              <a:t>Step 8: Options for Mapping Specialization or Generalization.</a:t>
            </a:r>
          </a:p>
          <a:p>
            <a:pPr eaLnBrk="1" hangingPunct="1">
              <a:lnSpc>
                <a:spcPct val="80000"/>
              </a:lnSpc>
              <a:buFont typeface="Wingdings" panose="05000000000000000000" pitchFamily="2" charset="2"/>
              <a:buNone/>
            </a:pPr>
            <a:r>
              <a:rPr lang="en-US" altLang="is-IS" sz="2000" dirty="0"/>
              <a:t>     Step 9: Mapping of Union Types (Categories).</a:t>
            </a:r>
          </a:p>
          <a:p>
            <a:pPr eaLnBrk="1" hangingPunct="1">
              <a:lnSpc>
                <a:spcPct val="80000"/>
              </a:lnSpc>
              <a:buFont typeface="Wingdings" panose="05000000000000000000" pitchFamily="2" charset="2"/>
              <a:buNone/>
            </a:pPr>
            <a:endParaRPr lang="en-US" altLang="is-IS" sz="2000" dirty="0"/>
          </a:p>
        </p:txBody>
      </p:sp>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A66090-0178-4509-969A-9B7BA7E97129}" type="slidenum">
              <a:rPr lang="en-US" altLang="is-IS" sz="1000">
                <a:solidFill>
                  <a:schemeClr val="bg2"/>
                </a:solidFill>
              </a:rPr>
              <a:pPr eaLnBrk="1" hangingPunct="1"/>
              <a:t>2</a:t>
            </a:fld>
            <a:endParaRPr lang="en-US" altLang="is-IS" sz="1000">
              <a:solidFill>
                <a:schemeClr val="bg2"/>
              </a:solidFill>
            </a:endParaRPr>
          </a:p>
        </p:txBody>
      </p:sp>
    </p:spTree>
    <p:extLst>
      <p:ext uri="{BB962C8B-B14F-4D97-AF65-F5344CB8AC3E}">
        <p14:creationId xmlns:p14="http://schemas.microsoft.com/office/powerpoint/2010/main" val="66842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261695" y="210350"/>
            <a:ext cx="8267700" cy="889952"/>
          </a:xfrm>
        </p:spPr>
        <p:style>
          <a:lnRef idx="0">
            <a:schemeClr val="accent5"/>
          </a:lnRef>
          <a:fillRef idx="3">
            <a:schemeClr val="accent5"/>
          </a:fillRef>
          <a:effectRef idx="3">
            <a:schemeClr val="accent5"/>
          </a:effectRef>
          <a:fontRef idx="minor">
            <a:schemeClr val="lt1"/>
          </a:fontRef>
        </p:style>
        <p:txBody>
          <a:bodyPr>
            <a:normAutofit/>
          </a:bodyPr>
          <a:lstStyle/>
          <a:p>
            <a:pPr algn="ctr" eaLnBrk="1" hangingPunct="1"/>
            <a:r>
              <a:rPr lang="en-US" altLang="is-IS" sz="3200" b="1" dirty="0"/>
              <a:t>ER-to-Relational Mapping Algorithm</a:t>
            </a:r>
            <a:endParaRPr lang="en-US" altLang="is-IS" sz="3200" dirty="0"/>
          </a:p>
        </p:txBody>
      </p:sp>
      <p:sp>
        <p:nvSpPr>
          <p:cNvPr id="5124" name="Rectangle 3"/>
          <p:cNvSpPr>
            <a:spLocks noGrp="1" noChangeArrowheads="1"/>
          </p:cNvSpPr>
          <p:nvPr>
            <p:ph idx="1"/>
          </p:nvPr>
        </p:nvSpPr>
        <p:spPr>
          <a:xfrm>
            <a:off x="2261695" y="1303162"/>
            <a:ext cx="8267700" cy="4749165"/>
          </a:xfrm>
        </p:spPr>
        <p:txBody>
          <a:bodyPr/>
          <a:lstStyle/>
          <a:p>
            <a:pPr eaLnBrk="1" hangingPunct="1">
              <a:lnSpc>
                <a:spcPct val="80000"/>
              </a:lnSpc>
            </a:pPr>
            <a:r>
              <a:rPr lang="en-US" altLang="is-IS" sz="2000" b="1" dirty="0">
                <a:latin typeface="Arial" panose="020B0604020202020204" pitchFamily="34" charset="0"/>
              </a:rPr>
              <a:t>Step 1: Mapping of Regular Entity Types.</a:t>
            </a:r>
          </a:p>
          <a:p>
            <a:pPr lvl="1" eaLnBrk="1" hangingPunct="1">
              <a:spcBef>
                <a:spcPct val="50000"/>
              </a:spcBef>
            </a:pPr>
            <a:r>
              <a:rPr lang="en-US" altLang="is-IS" dirty="0"/>
              <a:t>For each regular (strong) entity type E in the ER schema, create a  relation R that includes all the simple attributes of E.</a:t>
            </a:r>
          </a:p>
          <a:p>
            <a:pPr lvl="1" eaLnBrk="1" hangingPunct="1">
              <a:spcBef>
                <a:spcPct val="50000"/>
              </a:spcBef>
            </a:pPr>
            <a:r>
              <a:rPr lang="en-US" altLang="is-IS" dirty="0"/>
              <a:t>Choose one of the key attributes of E as the primary key for R. If the chosen key of E is composite, the set of simple attributes that form it will together form the primary key of R.</a:t>
            </a:r>
            <a:endParaRPr lang="en-US" altLang="is-IS" b="1" dirty="0"/>
          </a:p>
          <a:p>
            <a:pPr lvl="1" eaLnBrk="1" hangingPunct="1">
              <a:spcBef>
                <a:spcPct val="50000"/>
              </a:spcBef>
              <a:buFontTx/>
              <a:buNone/>
            </a:pPr>
            <a:r>
              <a:rPr lang="en-US" altLang="is-IS" sz="2900" dirty="0"/>
              <a:t>	</a:t>
            </a:r>
            <a:r>
              <a:rPr lang="en-US" altLang="is-IS" sz="2000" b="1" dirty="0">
                <a:solidFill>
                  <a:srgbClr val="A50021"/>
                </a:solidFill>
              </a:rPr>
              <a:t>Example:</a:t>
            </a:r>
            <a:r>
              <a:rPr lang="en-US" altLang="is-IS" sz="2000" dirty="0"/>
              <a:t> We create the relations EMPLOYEE, DEPARTMENT, and PROJECT in the relational schema corresponding to the regular entities in the ER diagram. SSN, DNUMBER, and PNUMBER are the primary keys for the relations EMPLOYEE, DEPARTMENT, and PROJECT as shown.</a:t>
            </a:r>
          </a:p>
        </p:txBody>
      </p:sp>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19A3E82-C0C1-4E3A-BC5F-8DFB413FD1EA}" type="slidenum">
              <a:rPr lang="en-US" altLang="is-IS" sz="1000">
                <a:solidFill>
                  <a:schemeClr val="bg2"/>
                </a:solidFill>
              </a:rPr>
              <a:pPr eaLnBrk="1" hangingPunct="1"/>
              <a:t>3</a:t>
            </a:fld>
            <a:endParaRPr lang="en-US" altLang="is-IS" sz="1000">
              <a:solidFill>
                <a:schemeClr val="bg2"/>
              </a:solidFill>
            </a:endParaRPr>
          </a:p>
        </p:txBody>
      </p:sp>
    </p:spTree>
    <p:extLst>
      <p:ext uri="{BB962C8B-B14F-4D97-AF65-F5344CB8AC3E}">
        <p14:creationId xmlns:p14="http://schemas.microsoft.com/office/powerpoint/2010/main" val="253133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6"/>
          <p:cNvSpPr>
            <a:spLocks noGrp="1" noChangeArrowheads="1"/>
          </p:cNvSpPr>
          <p:nvPr>
            <p:ph type="title"/>
          </p:nvPr>
        </p:nvSpPr>
        <p:spPr>
          <a:xfrm>
            <a:off x="2209800" y="136524"/>
            <a:ext cx="7802880" cy="854076"/>
          </a:xfrm>
        </p:spPr>
        <p:style>
          <a:lnRef idx="0">
            <a:schemeClr val="accent5"/>
          </a:lnRef>
          <a:fillRef idx="3">
            <a:schemeClr val="accent5"/>
          </a:fillRef>
          <a:effectRef idx="3">
            <a:schemeClr val="accent5"/>
          </a:effectRef>
          <a:fontRef idx="minor">
            <a:schemeClr val="lt1"/>
          </a:fontRef>
        </p:style>
        <p:txBody>
          <a:bodyPr>
            <a:noAutofit/>
          </a:bodyPr>
          <a:lstStyle/>
          <a:p>
            <a:pPr eaLnBrk="1" hangingPunct="1"/>
            <a:r>
              <a:rPr lang="en-US" altLang="is-IS" sz="2800" b="1" dirty="0"/>
              <a:t>ER-to-Relational Mapping Algorithm (continued)</a:t>
            </a:r>
            <a:endParaRPr lang="en-US" altLang="is-IS" sz="2800" dirty="0"/>
          </a:p>
        </p:txBody>
      </p:sp>
      <p:sp>
        <p:nvSpPr>
          <p:cNvPr id="6148" name="Rectangle 1027"/>
          <p:cNvSpPr>
            <a:spLocks noGrp="1" noChangeArrowheads="1"/>
          </p:cNvSpPr>
          <p:nvPr>
            <p:ph idx="1"/>
          </p:nvPr>
        </p:nvSpPr>
        <p:spPr>
          <a:xfrm>
            <a:off x="1920240" y="1112521"/>
            <a:ext cx="8281035" cy="5243830"/>
          </a:xfrm>
        </p:spPr>
        <p:txBody>
          <a:bodyPr/>
          <a:lstStyle/>
          <a:p>
            <a:pPr eaLnBrk="1" hangingPunct="1">
              <a:lnSpc>
                <a:spcPct val="80000"/>
              </a:lnSpc>
            </a:pPr>
            <a:r>
              <a:rPr lang="en-US" altLang="is-IS" sz="2000" b="1" dirty="0">
                <a:latin typeface="Arial" panose="020B0604020202020204" pitchFamily="34" charset="0"/>
              </a:rPr>
              <a:t>Step 2: Mapping of Weak Entity Types</a:t>
            </a:r>
          </a:p>
          <a:p>
            <a:pPr lvl="1" eaLnBrk="1" hangingPunct="1">
              <a:lnSpc>
                <a:spcPct val="90000"/>
              </a:lnSpc>
              <a:spcBef>
                <a:spcPct val="30000"/>
              </a:spcBef>
            </a:pPr>
            <a:r>
              <a:rPr lang="en-US" altLang="is-IS" sz="2200" dirty="0"/>
              <a:t>For each weak entity type W in the ER schema with owner entity type E, create a relation R and include all simple attributes (or simple components of composite attributes) of W as attributes of R.</a:t>
            </a:r>
          </a:p>
          <a:p>
            <a:pPr lvl="1" eaLnBrk="1" hangingPunct="1">
              <a:lnSpc>
                <a:spcPct val="90000"/>
              </a:lnSpc>
              <a:spcBef>
                <a:spcPct val="30000"/>
              </a:spcBef>
            </a:pPr>
            <a:r>
              <a:rPr lang="en-US" altLang="is-IS" sz="2200" dirty="0"/>
              <a:t>In addition, include as foreign key attributes of R the primary key attribute(s) of the relation(s) that correspond to the owner entity type(s).</a:t>
            </a:r>
          </a:p>
          <a:p>
            <a:pPr lvl="1" eaLnBrk="1" hangingPunct="1">
              <a:lnSpc>
                <a:spcPct val="90000"/>
              </a:lnSpc>
              <a:spcBef>
                <a:spcPct val="30000"/>
              </a:spcBef>
            </a:pPr>
            <a:r>
              <a:rPr lang="en-US" altLang="is-IS" sz="2200" dirty="0"/>
              <a:t>The primary key of R is the </a:t>
            </a:r>
            <a:r>
              <a:rPr lang="en-US" altLang="is-IS" sz="2200" i="1" dirty="0"/>
              <a:t>combination of</a:t>
            </a:r>
            <a:r>
              <a:rPr lang="en-US" altLang="is-IS" sz="2200" dirty="0"/>
              <a:t> the primary key(s) of the owner(s) and the partial key of the weak entity type W, if any.</a:t>
            </a:r>
          </a:p>
          <a:p>
            <a:pPr lvl="1" eaLnBrk="1" hangingPunct="1">
              <a:spcBef>
                <a:spcPct val="60000"/>
              </a:spcBef>
              <a:buFontTx/>
              <a:buNone/>
            </a:pPr>
            <a:r>
              <a:rPr lang="en-US" altLang="is-IS" sz="1100" dirty="0"/>
              <a:t>       </a:t>
            </a:r>
            <a:r>
              <a:rPr lang="en-US" altLang="is-IS" sz="1800" b="1" dirty="0">
                <a:solidFill>
                  <a:srgbClr val="A50021"/>
                </a:solidFill>
              </a:rPr>
              <a:t>Example:</a:t>
            </a:r>
            <a:r>
              <a:rPr lang="en-US" altLang="is-IS" sz="1800" dirty="0">
                <a:solidFill>
                  <a:srgbClr val="A50021"/>
                </a:solidFill>
              </a:rPr>
              <a:t> </a:t>
            </a:r>
            <a:r>
              <a:rPr lang="en-US" altLang="is-IS" sz="1800" dirty="0"/>
              <a:t>Create the relation DEPENDENT in this step to correspond to the weak entity type DEPENDENT. Include the primary key SSN of the EMPLOYEE relation as a foreign key attribute of DEPENDENT (renamed to ESSN). </a:t>
            </a:r>
          </a:p>
          <a:p>
            <a:pPr lvl="1" eaLnBrk="1" hangingPunct="1">
              <a:buFontTx/>
              <a:buNone/>
            </a:pPr>
            <a:r>
              <a:rPr lang="en-US" altLang="is-IS" sz="1800" dirty="0"/>
              <a:t>    The primary key of the DEPENDENT relation is the combination {ESSN, DEPENDENT_NAME} because DEPENDENT_NAME is the partial key of DEPENDENT. </a:t>
            </a:r>
          </a:p>
        </p:txBody>
      </p:sp>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3691FE-D83E-4E43-82A1-1F3C5BC7B465}" type="slidenum">
              <a:rPr lang="en-US" altLang="is-IS" sz="1000">
                <a:solidFill>
                  <a:schemeClr val="bg2"/>
                </a:solidFill>
              </a:rPr>
              <a:pPr eaLnBrk="1" hangingPunct="1"/>
              <a:t>4</a:t>
            </a:fld>
            <a:endParaRPr lang="en-US" altLang="is-IS" sz="1000">
              <a:solidFill>
                <a:schemeClr val="bg2"/>
              </a:solidFill>
            </a:endParaRPr>
          </a:p>
        </p:txBody>
      </p:sp>
    </p:spTree>
    <p:extLst>
      <p:ext uri="{BB962C8B-B14F-4D97-AF65-F5344CB8AC3E}">
        <p14:creationId xmlns:p14="http://schemas.microsoft.com/office/powerpoint/2010/main" val="13507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2103120" y="258763"/>
            <a:ext cx="7879080" cy="907885"/>
          </a:xfrm>
        </p:spPr>
        <p:style>
          <a:lnRef idx="0">
            <a:schemeClr val="accent5"/>
          </a:lnRef>
          <a:fillRef idx="3">
            <a:schemeClr val="accent5"/>
          </a:fillRef>
          <a:effectRef idx="3">
            <a:schemeClr val="accent5"/>
          </a:effectRef>
          <a:fontRef idx="minor">
            <a:schemeClr val="lt1"/>
          </a:fontRef>
        </p:style>
        <p:txBody>
          <a:bodyPr>
            <a:normAutofit/>
          </a:bodyPr>
          <a:lstStyle/>
          <a:p>
            <a:pPr eaLnBrk="1" hangingPunct="1"/>
            <a:r>
              <a:rPr lang="en-US" altLang="is-IS" sz="2800" b="1" dirty="0"/>
              <a:t>ER-to-Relational Mapping Algorithm (continued)</a:t>
            </a:r>
            <a:endParaRPr lang="en-US" altLang="is-IS" sz="2800" dirty="0"/>
          </a:p>
        </p:txBody>
      </p:sp>
      <p:sp>
        <p:nvSpPr>
          <p:cNvPr id="7172" name="Rectangle 1027"/>
          <p:cNvSpPr>
            <a:spLocks noGrp="1" noChangeArrowheads="1"/>
          </p:cNvSpPr>
          <p:nvPr>
            <p:ph idx="1"/>
          </p:nvPr>
        </p:nvSpPr>
        <p:spPr>
          <a:xfrm>
            <a:off x="1873143" y="1372870"/>
            <a:ext cx="8292464" cy="4897821"/>
          </a:xfrm>
        </p:spPr>
        <p:txBody>
          <a:bodyPr/>
          <a:lstStyle/>
          <a:p>
            <a:pPr eaLnBrk="1" hangingPunct="1">
              <a:lnSpc>
                <a:spcPct val="80000"/>
              </a:lnSpc>
            </a:pPr>
            <a:r>
              <a:rPr lang="en-US" altLang="is-IS" sz="2000" b="1" dirty="0">
                <a:latin typeface="Arial" panose="020B0604020202020204" pitchFamily="34" charset="0"/>
              </a:rPr>
              <a:t>Step 3: Mapping of Binary 1:1 Relation Types</a:t>
            </a:r>
          </a:p>
          <a:p>
            <a:pPr eaLnBrk="1" hangingPunct="1">
              <a:lnSpc>
                <a:spcPct val="80000"/>
              </a:lnSpc>
              <a:spcBef>
                <a:spcPct val="50000"/>
              </a:spcBef>
              <a:buFont typeface="Wingdings" panose="05000000000000000000" pitchFamily="2" charset="2"/>
              <a:buNone/>
            </a:pPr>
            <a:r>
              <a:rPr lang="en-US" altLang="is-IS" sz="500" dirty="0"/>
              <a:t>                 </a:t>
            </a:r>
            <a:r>
              <a:rPr lang="en-US" altLang="is-IS" sz="2000" dirty="0"/>
              <a:t>For each binary 1:1 relationship type R in the ER schema, identify the relations S and T that correspond to the entity types participating in R. There are three possible approaches:</a:t>
            </a:r>
          </a:p>
          <a:p>
            <a:pPr eaLnBrk="1" hangingPunct="1">
              <a:spcBef>
                <a:spcPct val="50000"/>
              </a:spcBef>
              <a:buFont typeface="Wingdings" panose="05000000000000000000" pitchFamily="2" charset="2"/>
              <a:buNone/>
            </a:pPr>
            <a:r>
              <a:rPr lang="en-US" altLang="is-IS" sz="1600" dirty="0"/>
              <a:t>      </a:t>
            </a:r>
            <a:r>
              <a:rPr lang="en-US" altLang="is-IS" sz="1800" dirty="0"/>
              <a:t>(1) </a:t>
            </a:r>
            <a:r>
              <a:rPr lang="en-US" altLang="is-IS" sz="1800" u="sng" dirty="0"/>
              <a:t>Foreign Key approach:</a:t>
            </a:r>
            <a:r>
              <a:rPr lang="en-US" altLang="is-IS" sz="1800" dirty="0"/>
              <a:t> Choose the relations with </a:t>
            </a:r>
            <a:r>
              <a:rPr lang="en-US" altLang="is-IS" sz="1800" b="1" i="1" dirty="0"/>
              <a:t>total participation</a:t>
            </a:r>
            <a:r>
              <a:rPr lang="en-US" altLang="is-IS" sz="1800" i="1" dirty="0"/>
              <a:t> </a:t>
            </a:r>
            <a:r>
              <a:rPr lang="en-US" altLang="is-IS" sz="1800" dirty="0"/>
              <a:t>in R – say S-- and include T’s primary key in S.</a:t>
            </a:r>
          </a:p>
          <a:p>
            <a:pPr eaLnBrk="1" hangingPunct="1">
              <a:spcBef>
                <a:spcPct val="50000"/>
              </a:spcBef>
              <a:buFont typeface="Wingdings" panose="05000000000000000000" pitchFamily="2" charset="2"/>
              <a:buNone/>
            </a:pPr>
            <a:r>
              <a:rPr lang="en-US" altLang="is-IS" sz="1800" dirty="0"/>
              <a:t>      </a:t>
            </a:r>
            <a:r>
              <a:rPr lang="en-US" altLang="is-IS" sz="1800" b="1" dirty="0">
                <a:solidFill>
                  <a:srgbClr val="A50021"/>
                </a:solidFill>
              </a:rPr>
              <a:t>Example</a:t>
            </a:r>
            <a:r>
              <a:rPr lang="en-US" altLang="is-IS" sz="1800" dirty="0">
                <a:solidFill>
                  <a:srgbClr val="A50021"/>
                </a:solidFill>
              </a:rPr>
              <a:t>:</a:t>
            </a:r>
            <a:r>
              <a:rPr lang="en-US" altLang="is-IS" sz="1800" dirty="0"/>
              <a:t> 1:1 relation MANAGES is mapped by choosing the participating entity type DEPARTMENT to serve in the role of S, because its participation in the MANAGES relationship type is total.</a:t>
            </a:r>
          </a:p>
          <a:p>
            <a:pPr eaLnBrk="1" hangingPunct="1">
              <a:spcBef>
                <a:spcPct val="50000"/>
              </a:spcBef>
              <a:buFont typeface="Wingdings" panose="05000000000000000000" pitchFamily="2" charset="2"/>
              <a:buNone/>
            </a:pPr>
            <a:r>
              <a:rPr lang="en-US" altLang="is-IS" sz="1800" dirty="0"/>
              <a:t>     (2) </a:t>
            </a:r>
            <a:r>
              <a:rPr lang="en-US" altLang="is-IS" sz="1800" u="sng" dirty="0"/>
              <a:t>Merged relation option:</a:t>
            </a:r>
            <a:r>
              <a:rPr lang="en-US" altLang="is-IS" sz="1800" dirty="0"/>
              <a:t> An alternate mapping of a 1:1 relationship type is possible by merging the two entity types and the relationship into a single relation. This may be appropriate when </a:t>
            </a:r>
            <a:r>
              <a:rPr lang="en-US" altLang="is-IS" sz="1800" b="1" i="1" dirty="0"/>
              <a:t>both</a:t>
            </a:r>
            <a:r>
              <a:rPr lang="en-US" altLang="is-IS" sz="1800" b="1" dirty="0"/>
              <a:t> </a:t>
            </a:r>
            <a:r>
              <a:rPr lang="en-US" altLang="is-IS" sz="1800" b="1" i="1" dirty="0"/>
              <a:t>participations are total</a:t>
            </a:r>
            <a:r>
              <a:rPr lang="en-US" altLang="is-IS" sz="1800" i="1" dirty="0"/>
              <a:t>.</a:t>
            </a:r>
          </a:p>
          <a:p>
            <a:pPr eaLnBrk="1" hangingPunct="1">
              <a:spcBef>
                <a:spcPct val="50000"/>
              </a:spcBef>
              <a:buFont typeface="Wingdings" panose="05000000000000000000" pitchFamily="2" charset="2"/>
              <a:buNone/>
            </a:pPr>
            <a:r>
              <a:rPr lang="en-US" altLang="is-IS" sz="1800" i="1" dirty="0"/>
              <a:t>     </a:t>
            </a:r>
            <a:r>
              <a:rPr lang="en-US" altLang="is-IS" sz="1800" dirty="0"/>
              <a:t>(3)  </a:t>
            </a:r>
            <a:r>
              <a:rPr lang="en-US" altLang="is-IS" sz="1800" u="sng" dirty="0"/>
              <a:t>Cross-reference or relationship relation option:</a:t>
            </a:r>
            <a:r>
              <a:rPr lang="en-US" altLang="is-IS" sz="1800" dirty="0"/>
              <a:t> The third alternative is to set up a third relation  </a:t>
            </a:r>
            <a:r>
              <a:rPr lang="en-US" altLang="is-IS" sz="2000" b="1" dirty="0">
                <a:latin typeface="Arial" panose="020B0604020202020204" pitchFamily="34" charset="0"/>
              </a:rPr>
              <a:t>W(</a:t>
            </a:r>
            <a:r>
              <a:rPr lang="en-US" altLang="is-IS" sz="2000" b="1" dirty="0" err="1">
                <a:latin typeface="Arial" panose="020B0604020202020204" pitchFamily="34" charset="0"/>
              </a:rPr>
              <a:t>T.</a:t>
            </a:r>
            <a:r>
              <a:rPr lang="en-US" altLang="is-IS" sz="2000" b="1" i="1" dirty="0" err="1">
                <a:latin typeface="Arial" panose="020B0604020202020204" pitchFamily="34" charset="0"/>
              </a:rPr>
              <a:t>primarykey</a:t>
            </a:r>
            <a:r>
              <a:rPr lang="en-US" altLang="is-IS" sz="2000" b="1" dirty="0">
                <a:latin typeface="Arial" panose="020B0604020202020204" pitchFamily="34" charset="0"/>
              </a:rPr>
              <a:t>, </a:t>
            </a:r>
            <a:r>
              <a:rPr lang="en-US" altLang="is-IS" sz="2000" b="1" dirty="0" err="1">
                <a:latin typeface="Arial" panose="020B0604020202020204" pitchFamily="34" charset="0"/>
              </a:rPr>
              <a:t>S.</a:t>
            </a:r>
            <a:r>
              <a:rPr lang="en-US" altLang="is-IS" sz="2000" b="1" i="1" dirty="0" err="1">
                <a:latin typeface="Arial" panose="020B0604020202020204" pitchFamily="34" charset="0"/>
              </a:rPr>
              <a:t>primaryKey</a:t>
            </a:r>
            <a:r>
              <a:rPr lang="en-US" altLang="is-IS" sz="2000" b="1" dirty="0">
                <a:latin typeface="Arial" panose="020B0604020202020204" pitchFamily="34" charset="0"/>
              </a:rPr>
              <a:t>) </a:t>
            </a:r>
            <a:r>
              <a:rPr lang="en-US" altLang="is-IS" sz="1800" dirty="0"/>
              <a:t>for the purpose of cross-referencing the primary keys of the two relations S and T representing the entity types. </a:t>
            </a:r>
            <a:endParaRPr lang="en-US" altLang="is-IS" sz="500" dirty="0"/>
          </a:p>
        </p:txBody>
      </p:sp>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2246BD8-0FA2-4776-ADB0-7AA4A8EE34DB}" type="slidenum">
              <a:rPr lang="en-US" altLang="is-IS" sz="1000">
                <a:solidFill>
                  <a:schemeClr val="bg2"/>
                </a:solidFill>
              </a:rPr>
              <a:pPr eaLnBrk="1" hangingPunct="1"/>
              <a:t>5</a:t>
            </a:fld>
            <a:endParaRPr lang="en-US" altLang="is-IS" sz="1000">
              <a:solidFill>
                <a:schemeClr val="bg2"/>
              </a:solidFill>
            </a:endParaRPr>
          </a:p>
        </p:txBody>
      </p:sp>
    </p:spTree>
    <p:extLst>
      <p:ext uri="{BB962C8B-B14F-4D97-AF65-F5344CB8AC3E}">
        <p14:creationId xmlns:p14="http://schemas.microsoft.com/office/powerpoint/2010/main" val="362875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209800" y="258763"/>
            <a:ext cx="7772400" cy="766762"/>
          </a:xfrm>
        </p:spPr>
        <p:style>
          <a:lnRef idx="0">
            <a:schemeClr val="accent5"/>
          </a:lnRef>
          <a:fillRef idx="3">
            <a:schemeClr val="accent5"/>
          </a:fillRef>
          <a:effectRef idx="3">
            <a:schemeClr val="accent5"/>
          </a:effectRef>
          <a:fontRef idx="minor">
            <a:schemeClr val="lt1"/>
          </a:fontRef>
        </p:style>
        <p:txBody>
          <a:bodyPr>
            <a:normAutofit fontScale="90000"/>
          </a:bodyPr>
          <a:lstStyle/>
          <a:p>
            <a:pPr eaLnBrk="1" hangingPunct="1"/>
            <a:br>
              <a:rPr lang="en-US" altLang="is-IS" sz="2800" b="1" dirty="0"/>
            </a:br>
            <a:r>
              <a:rPr lang="en-US" altLang="is-IS" sz="2800" b="1" dirty="0"/>
              <a:t>ER-to-Relational Mapping Algorithm (continued)</a:t>
            </a:r>
            <a:endParaRPr lang="en-US" altLang="is-IS" sz="2800" dirty="0"/>
          </a:p>
        </p:txBody>
      </p:sp>
      <p:sp>
        <p:nvSpPr>
          <p:cNvPr id="8196" name="Rectangle 3"/>
          <p:cNvSpPr>
            <a:spLocks noGrp="1" noChangeArrowheads="1"/>
          </p:cNvSpPr>
          <p:nvPr>
            <p:ph idx="1"/>
          </p:nvPr>
        </p:nvSpPr>
        <p:spPr>
          <a:xfrm>
            <a:off x="1943100" y="1216025"/>
            <a:ext cx="8248650" cy="5041900"/>
          </a:xfrm>
        </p:spPr>
        <p:txBody>
          <a:bodyPr/>
          <a:lstStyle/>
          <a:p>
            <a:pPr eaLnBrk="1" hangingPunct="1">
              <a:lnSpc>
                <a:spcPct val="80000"/>
              </a:lnSpc>
            </a:pPr>
            <a:r>
              <a:rPr lang="en-US" altLang="is-IS" sz="2000" b="1" dirty="0">
                <a:latin typeface="Arial" panose="020B0604020202020204" pitchFamily="34" charset="0"/>
              </a:rPr>
              <a:t>Step 4: Mapping of Binary 1:N Relationship Types.</a:t>
            </a:r>
          </a:p>
          <a:p>
            <a:pPr lvl="1" eaLnBrk="1" hangingPunct="1">
              <a:lnSpc>
                <a:spcPct val="80000"/>
              </a:lnSpc>
              <a:spcBef>
                <a:spcPct val="30000"/>
              </a:spcBef>
            </a:pPr>
            <a:r>
              <a:rPr lang="en-US" altLang="is-IS" dirty="0"/>
              <a:t>For each regular binary 1:N relationship type R, identify the relation S that represent the participating entity type at the N-side of the relationship type. </a:t>
            </a:r>
          </a:p>
          <a:p>
            <a:pPr lvl="1" eaLnBrk="1" hangingPunct="1">
              <a:lnSpc>
                <a:spcPct val="80000"/>
              </a:lnSpc>
              <a:spcBef>
                <a:spcPct val="30000"/>
              </a:spcBef>
            </a:pPr>
            <a:r>
              <a:rPr lang="en-US" altLang="is-IS" dirty="0"/>
              <a:t>Include as foreign key in S the primary key of the relation T that represents the other entity type participating in R. </a:t>
            </a:r>
          </a:p>
          <a:p>
            <a:pPr lvl="1" eaLnBrk="1" hangingPunct="1">
              <a:lnSpc>
                <a:spcPct val="80000"/>
              </a:lnSpc>
              <a:spcBef>
                <a:spcPct val="30000"/>
              </a:spcBef>
            </a:pPr>
            <a:r>
              <a:rPr lang="en-US" altLang="is-IS" dirty="0"/>
              <a:t>Include any simple attributes of the 1:N relation type as attributes of S. </a:t>
            </a:r>
          </a:p>
          <a:p>
            <a:pPr eaLnBrk="1" hangingPunct="1">
              <a:lnSpc>
                <a:spcPct val="80000"/>
              </a:lnSpc>
              <a:buFont typeface="Wingdings" panose="05000000000000000000" pitchFamily="2" charset="2"/>
              <a:buNone/>
            </a:pPr>
            <a:endParaRPr lang="en-US" altLang="is-IS" sz="2400" dirty="0"/>
          </a:p>
          <a:p>
            <a:pPr lvl="1" eaLnBrk="1" hangingPunct="1">
              <a:buFontTx/>
              <a:buNone/>
            </a:pPr>
            <a:r>
              <a:rPr lang="en-US" altLang="is-IS" sz="1800" dirty="0"/>
              <a:t>    </a:t>
            </a:r>
            <a:r>
              <a:rPr lang="en-US" altLang="is-IS" sz="2000" b="1" dirty="0">
                <a:solidFill>
                  <a:srgbClr val="A50021"/>
                </a:solidFill>
                <a:latin typeface="Arial" panose="020B0604020202020204" pitchFamily="34" charset="0"/>
              </a:rPr>
              <a:t>Example:</a:t>
            </a:r>
            <a:r>
              <a:rPr lang="en-US" altLang="is-IS" sz="2000" dirty="0">
                <a:solidFill>
                  <a:srgbClr val="A50021"/>
                </a:solidFill>
                <a:latin typeface="Arial" panose="020B0604020202020204" pitchFamily="34" charset="0"/>
              </a:rPr>
              <a:t> </a:t>
            </a:r>
            <a:r>
              <a:rPr lang="en-US" altLang="is-IS" sz="2000" dirty="0">
                <a:latin typeface="Arial" panose="020B0604020202020204" pitchFamily="34" charset="0"/>
              </a:rPr>
              <a:t>1:N relationship types WORKS_FOR, CONTROLS, and SUPERVISION in the figure. For WORKS_FOR we include the primary key DNUMBER of the DEPARTMENT relation as foreign key in the EMPLOYEE relation and call it DNO.</a:t>
            </a:r>
            <a:r>
              <a:rPr lang="en-US" altLang="is-IS" sz="2000" dirty="0">
                <a:solidFill>
                  <a:srgbClr val="A50021"/>
                </a:solidFill>
                <a:latin typeface="Arial" panose="020B0604020202020204" pitchFamily="34" charset="0"/>
              </a:rPr>
              <a:t> </a:t>
            </a:r>
          </a:p>
        </p:txBody>
      </p:sp>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37BC80A-1C1A-4EF7-965B-8E422995559A}" type="slidenum">
              <a:rPr lang="en-US" altLang="is-IS" sz="1000">
                <a:solidFill>
                  <a:schemeClr val="bg2"/>
                </a:solidFill>
              </a:rPr>
              <a:pPr eaLnBrk="1" hangingPunct="1"/>
              <a:t>6</a:t>
            </a:fld>
            <a:endParaRPr lang="en-US" altLang="is-IS" sz="1000">
              <a:solidFill>
                <a:schemeClr val="bg2"/>
              </a:solidFill>
            </a:endParaRPr>
          </a:p>
        </p:txBody>
      </p:sp>
    </p:spTree>
    <p:extLst>
      <p:ext uri="{BB962C8B-B14F-4D97-AF65-F5344CB8AC3E}">
        <p14:creationId xmlns:p14="http://schemas.microsoft.com/office/powerpoint/2010/main" val="143202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09800" y="258764"/>
            <a:ext cx="7787640" cy="868995"/>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sz="2800" b="1" dirty="0"/>
              <a:t>ER-to-Relational Mapping Algorithm (continued)</a:t>
            </a:r>
            <a:endParaRPr lang="en-US" altLang="is-IS" sz="2800" dirty="0"/>
          </a:p>
        </p:txBody>
      </p:sp>
      <p:sp>
        <p:nvSpPr>
          <p:cNvPr id="9220" name="Rectangle 3"/>
          <p:cNvSpPr>
            <a:spLocks noGrp="1" noChangeArrowheads="1"/>
          </p:cNvSpPr>
          <p:nvPr>
            <p:ph idx="1"/>
          </p:nvPr>
        </p:nvSpPr>
        <p:spPr>
          <a:xfrm>
            <a:off x="1857377" y="1127759"/>
            <a:ext cx="8551544" cy="5252403"/>
          </a:xfrm>
        </p:spPr>
        <p:txBody>
          <a:bodyPr/>
          <a:lstStyle/>
          <a:p>
            <a:pPr eaLnBrk="1" hangingPunct="1">
              <a:spcBef>
                <a:spcPct val="25000"/>
              </a:spcBef>
            </a:pPr>
            <a:r>
              <a:rPr lang="en-US" altLang="is-IS" sz="2000" b="1" dirty="0">
                <a:latin typeface="Arial" panose="020B0604020202020204" pitchFamily="34" charset="0"/>
              </a:rPr>
              <a:t>Step 5: Mapping of Binary M:N Relationship Types.</a:t>
            </a:r>
          </a:p>
          <a:p>
            <a:pPr lvl="1" eaLnBrk="1" hangingPunct="1">
              <a:spcBef>
                <a:spcPct val="30000"/>
              </a:spcBef>
            </a:pPr>
            <a:r>
              <a:rPr lang="en-US" altLang="is-IS" sz="2000" dirty="0"/>
              <a:t>For each regular binary M:N relationship type R, </a:t>
            </a:r>
            <a:r>
              <a:rPr lang="en-US" altLang="is-IS" sz="2000" i="1" dirty="0"/>
              <a:t>create a new relation</a:t>
            </a:r>
            <a:r>
              <a:rPr lang="en-US" altLang="is-IS" sz="2000" dirty="0"/>
              <a:t> S to represent R. </a:t>
            </a:r>
          </a:p>
          <a:p>
            <a:pPr lvl="1" eaLnBrk="1" hangingPunct="1">
              <a:spcBef>
                <a:spcPct val="30000"/>
              </a:spcBef>
            </a:pPr>
            <a:r>
              <a:rPr lang="en-US" altLang="is-IS" sz="2000" dirty="0"/>
              <a:t>Include as foreign key attributes in S the primary keys of the relations that represent the participating entity types; </a:t>
            </a:r>
            <a:r>
              <a:rPr lang="en-US" altLang="is-IS" sz="2000" i="1" dirty="0"/>
              <a:t>their combination will form the primary key</a:t>
            </a:r>
            <a:r>
              <a:rPr lang="en-US" altLang="is-IS" sz="2000" dirty="0"/>
              <a:t> of S. </a:t>
            </a:r>
          </a:p>
          <a:p>
            <a:pPr lvl="1" eaLnBrk="1" hangingPunct="1">
              <a:spcBef>
                <a:spcPct val="30000"/>
              </a:spcBef>
            </a:pPr>
            <a:r>
              <a:rPr lang="en-US" altLang="is-IS" sz="2000" dirty="0"/>
              <a:t>Also include any simple attributes of the M:N relationship type (or simple components of composite attributes) as attributes of S</a:t>
            </a:r>
          </a:p>
          <a:p>
            <a:pPr lvl="1" eaLnBrk="1" hangingPunct="1">
              <a:spcBef>
                <a:spcPct val="50000"/>
              </a:spcBef>
              <a:buFontTx/>
              <a:buNone/>
            </a:pPr>
            <a:r>
              <a:rPr lang="en-US" altLang="is-IS" sz="1400" dirty="0"/>
              <a:t>     </a:t>
            </a:r>
            <a:r>
              <a:rPr lang="en-US" altLang="is-IS" sz="1800" b="1" dirty="0">
                <a:solidFill>
                  <a:srgbClr val="A50021"/>
                </a:solidFill>
                <a:latin typeface="Arial" panose="020B0604020202020204" pitchFamily="34" charset="0"/>
              </a:rPr>
              <a:t>Example:</a:t>
            </a:r>
            <a:r>
              <a:rPr lang="en-US" altLang="is-IS" sz="1800" dirty="0">
                <a:solidFill>
                  <a:srgbClr val="A50021"/>
                </a:solidFill>
                <a:latin typeface="Arial" panose="020B0604020202020204" pitchFamily="34" charset="0"/>
              </a:rPr>
              <a:t> </a:t>
            </a:r>
            <a:r>
              <a:rPr lang="en-US" altLang="is-IS" sz="1800" dirty="0">
                <a:latin typeface="Arial" panose="020B0604020202020204" pitchFamily="34" charset="0"/>
              </a:rPr>
              <a:t>The M:N relationship type WORKS_ON from the ER  diagram is mapped by creating a relation WORKS_ON in the relational database schema. The primary keys of the PROJECT and EMPLOYEE relations are included as foreign keys in WORKS_ON and renamed PNO and ESSN, respectively. </a:t>
            </a:r>
          </a:p>
          <a:p>
            <a:pPr lvl="1" eaLnBrk="1" hangingPunct="1">
              <a:spcBef>
                <a:spcPct val="25000"/>
              </a:spcBef>
              <a:buFontTx/>
              <a:buNone/>
            </a:pPr>
            <a:r>
              <a:rPr lang="en-US" altLang="is-IS" sz="1800" dirty="0">
                <a:latin typeface="Arial" panose="020B0604020202020204" pitchFamily="34" charset="0"/>
              </a:rPr>
              <a:t>    Attribute HOURS in WORKS_ON represents the HOURS attribute of the relation type. The primary key of the WORKS_ON relation is the combination of the foreign key attributes {ESSN, PNO}.  </a:t>
            </a:r>
          </a:p>
        </p:txBody>
      </p:sp>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7087EB-9EC7-4E20-9DE0-2E912EC32F8C}" type="slidenum">
              <a:rPr lang="en-US" altLang="is-IS" sz="1000">
                <a:solidFill>
                  <a:schemeClr val="bg2"/>
                </a:solidFill>
              </a:rPr>
              <a:pPr eaLnBrk="1" hangingPunct="1"/>
              <a:t>7</a:t>
            </a:fld>
            <a:endParaRPr lang="en-US" altLang="is-IS" sz="1000">
              <a:solidFill>
                <a:schemeClr val="bg2"/>
              </a:solidFill>
            </a:endParaRPr>
          </a:p>
        </p:txBody>
      </p:sp>
    </p:spTree>
    <p:extLst>
      <p:ext uri="{BB962C8B-B14F-4D97-AF65-F5344CB8AC3E}">
        <p14:creationId xmlns:p14="http://schemas.microsoft.com/office/powerpoint/2010/main" val="246527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09800" y="258764"/>
            <a:ext cx="7772400" cy="813115"/>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sz="2800" b="1" dirty="0"/>
              <a:t>ER-to-Relational Mapping Algorithm (continued)</a:t>
            </a:r>
            <a:endParaRPr lang="en-US" altLang="is-IS" sz="2800" dirty="0"/>
          </a:p>
        </p:txBody>
      </p:sp>
      <p:sp>
        <p:nvSpPr>
          <p:cNvPr id="10244" name="Rectangle 3"/>
          <p:cNvSpPr>
            <a:spLocks noGrp="1" noChangeArrowheads="1"/>
          </p:cNvSpPr>
          <p:nvPr>
            <p:ph idx="1"/>
          </p:nvPr>
        </p:nvSpPr>
        <p:spPr>
          <a:xfrm>
            <a:off x="1847851" y="1402080"/>
            <a:ext cx="8576309" cy="4989194"/>
          </a:xfrm>
        </p:spPr>
        <p:txBody>
          <a:bodyPr/>
          <a:lstStyle/>
          <a:p>
            <a:pPr eaLnBrk="1" hangingPunct="1">
              <a:lnSpc>
                <a:spcPct val="90000"/>
              </a:lnSpc>
            </a:pPr>
            <a:r>
              <a:rPr lang="en-US" altLang="is-IS" sz="2000" b="1" dirty="0">
                <a:latin typeface="Arial" panose="020B0604020202020204" pitchFamily="34" charset="0"/>
              </a:rPr>
              <a:t>Step 6: Mapping of Multivalued attributes.</a:t>
            </a:r>
          </a:p>
          <a:p>
            <a:pPr lvl="1" eaLnBrk="1" hangingPunct="1">
              <a:spcBef>
                <a:spcPct val="50000"/>
              </a:spcBef>
            </a:pPr>
            <a:r>
              <a:rPr lang="en-US" altLang="is-IS" dirty="0"/>
              <a:t>For each multivalued attribute A, create a new relation R. This relation R will include an attribute corresponding to A, plus the primary key attribute K-as a foreign key in R-of the relation that represents the entity type that has A as an attribute. </a:t>
            </a:r>
          </a:p>
          <a:p>
            <a:pPr lvl="1" eaLnBrk="1" hangingPunct="1"/>
            <a:r>
              <a:rPr lang="en-US" altLang="is-IS" dirty="0"/>
              <a:t>The primary key of R is the combination of A and K. If the multivalued attribute is composite, we include its simple components</a:t>
            </a:r>
            <a:r>
              <a:rPr lang="en-US" altLang="is-IS" sz="2000" dirty="0"/>
              <a:t>. </a:t>
            </a:r>
          </a:p>
          <a:p>
            <a:pPr eaLnBrk="1" hangingPunct="1">
              <a:spcBef>
                <a:spcPct val="60000"/>
              </a:spcBef>
              <a:buFont typeface="Wingdings" panose="05000000000000000000" pitchFamily="2" charset="2"/>
              <a:buNone/>
            </a:pPr>
            <a:r>
              <a:rPr lang="en-US" altLang="is-IS" sz="2000" dirty="0"/>
              <a:t>     </a:t>
            </a:r>
            <a:r>
              <a:rPr lang="en-US" altLang="is-IS" sz="2000" b="1" dirty="0">
                <a:solidFill>
                  <a:srgbClr val="A50021"/>
                </a:solidFill>
                <a:latin typeface="Arial" panose="020B0604020202020204" pitchFamily="34" charset="0"/>
              </a:rPr>
              <a:t>Example:</a:t>
            </a:r>
            <a:r>
              <a:rPr lang="en-US" altLang="is-IS" sz="2000" dirty="0">
                <a:solidFill>
                  <a:srgbClr val="A50021"/>
                </a:solidFill>
                <a:latin typeface="Arial" panose="020B0604020202020204" pitchFamily="34" charset="0"/>
              </a:rPr>
              <a:t> </a:t>
            </a:r>
            <a:r>
              <a:rPr lang="en-US" altLang="is-IS" sz="2000" dirty="0">
                <a:latin typeface="Arial" panose="020B0604020202020204" pitchFamily="34" charset="0"/>
              </a:rPr>
              <a:t>The relation DEPT_LOCATIONS is created. The attribute DLOCATION represents the multivalued attribute LOCATIONS of DEPARTMENT, while DNUMBER-as foreign key-represents the primary key of the DEPARTMENT relation. The primary key of R is the combination of {DNUMBER, DLOCATION}.</a:t>
            </a:r>
          </a:p>
        </p:txBody>
      </p:sp>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8489D3-367A-4D71-A3DE-F2B135514BE8}" type="slidenum">
              <a:rPr lang="en-US" altLang="is-IS" sz="1000">
                <a:solidFill>
                  <a:schemeClr val="bg2"/>
                </a:solidFill>
              </a:rPr>
              <a:pPr eaLnBrk="1" hangingPunct="1"/>
              <a:t>8</a:t>
            </a:fld>
            <a:endParaRPr lang="en-US" altLang="is-IS" sz="1000">
              <a:solidFill>
                <a:schemeClr val="bg2"/>
              </a:solidFill>
            </a:endParaRPr>
          </a:p>
        </p:txBody>
      </p:sp>
    </p:spTree>
    <p:extLst>
      <p:ext uri="{BB962C8B-B14F-4D97-AF65-F5344CB8AC3E}">
        <p14:creationId xmlns:p14="http://schemas.microsoft.com/office/powerpoint/2010/main" val="60837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09800" y="258762"/>
            <a:ext cx="7772400" cy="835025"/>
          </a:xfrm>
        </p:spPr>
        <p:style>
          <a:lnRef idx="0">
            <a:schemeClr val="accent5"/>
          </a:lnRef>
          <a:fillRef idx="3">
            <a:schemeClr val="accent5"/>
          </a:fillRef>
          <a:effectRef idx="3">
            <a:schemeClr val="accent5"/>
          </a:effectRef>
          <a:fontRef idx="minor">
            <a:schemeClr val="lt1"/>
          </a:fontRef>
        </p:style>
        <p:txBody>
          <a:bodyPr/>
          <a:lstStyle/>
          <a:p>
            <a:pPr eaLnBrk="1" hangingPunct="1"/>
            <a:r>
              <a:rPr lang="en-US" altLang="is-IS" sz="2800" b="1" dirty="0"/>
              <a:t>ER-to-Relational Mapping Algorithm (continued.)</a:t>
            </a:r>
            <a:endParaRPr lang="en-US" altLang="is-IS" sz="2800" dirty="0"/>
          </a:p>
        </p:txBody>
      </p:sp>
      <p:sp>
        <p:nvSpPr>
          <p:cNvPr id="11268" name="Rectangle 3"/>
          <p:cNvSpPr>
            <a:spLocks noGrp="1" noChangeArrowheads="1"/>
          </p:cNvSpPr>
          <p:nvPr>
            <p:ph idx="1"/>
          </p:nvPr>
        </p:nvSpPr>
        <p:spPr>
          <a:xfrm>
            <a:off x="1847850" y="1192213"/>
            <a:ext cx="8343900" cy="5065712"/>
          </a:xfrm>
        </p:spPr>
        <p:txBody>
          <a:bodyPr/>
          <a:lstStyle/>
          <a:p>
            <a:pPr eaLnBrk="1" hangingPunct="1">
              <a:spcBef>
                <a:spcPct val="50000"/>
              </a:spcBef>
            </a:pPr>
            <a:r>
              <a:rPr lang="en-US" altLang="is-IS" sz="2400" b="1" dirty="0"/>
              <a:t>Step 7: Mapping of N-</a:t>
            </a:r>
            <a:r>
              <a:rPr lang="en-US" altLang="is-IS" sz="2400" b="1" dirty="0" err="1"/>
              <a:t>ary</a:t>
            </a:r>
            <a:r>
              <a:rPr lang="en-US" altLang="is-IS" sz="2400" b="1" dirty="0"/>
              <a:t> Relationship Types.</a:t>
            </a:r>
            <a:endParaRPr lang="en-US" altLang="is-IS" sz="2400" dirty="0"/>
          </a:p>
          <a:p>
            <a:pPr lvl="1" eaLnBrk="1" hangingPunct="1">
              <a:spcBef>
                <a:spcPct val="50000"/>
              </a:spcBef>
            </a:pPr>
            <a:r>
              <a:rPr lang="en-US" altLang="is-IS" sz="2200" dirty="0"/>
              <a:t>For each n-</a:t>
            </a:r>
            <a:r>
              <a:rPr lang="en-US" altLang="is-IS" sz="2200" dirty="0" err="1"/>
              <a:t>ary</a:t>
            </a:r>
            <a:r>
              <a:rPr lang="en-US" altLang="is-IS" sz="2200" dirty="0"/>
              <a:t> relationship type R, where n&gt;2, create a new relationship S to represent R.</a:t>
            </a:r>
          </a:p>
          <a:p>
            <a:pPr lvl="1" eaLnBrk="1" hangingPunct="1">
              <a:spcBef>
                <a:spcPct val="50000"/>
              </a:spcBef>
            </a:pPr>
            <a:r>
              <a:rPr lang="en-US" altLang="is-IS" sz="2200" dirty="0"/>
              <a:t>Include as foreign key attributes in S the primary keys of the relations that represent the participating entity types. </a:t>
            </a:r>
          </a:p>
          <a:p>
            <a:pPr lvl="1" eaLnBrk="1" hangingPunct="1">
              <a:spcBef>
                <a:spcPct val="50000"/>
              </a:spcBef>
            </a:pPr>
            <a:r>
              <a:rPr lang="en-US" altLang="is-IS" sz="2200" dirty="0"/>
              <a:t>Also include any simple attributes of the n-</a:t>
            </a:r>
            <a:r>
              <a:rPr lang="en-US" altLang="is-IS" sz="2200" dirty="0" err="1"/>
              <a:t>ary</a:t>
            </a:r>
            <a:r>
              <a:rPr lang="en-US" altLang="is-IS" sz="2200" dirty="0"/>
              <a:t> relationship type (or simple components of composite attributes) as attributes of S. </a:t>
            </a:r>
          </a:p>
          <a:p>
            <a:pPr lvl="1" eaLnBrk="1" hangingPunct="1">
              <a:spcBef>
                <a:spcPct val="50000"/>
              </a:spcBef>
              <a:buFontTx/>
              <a:buNone/>
            </a:pPr>
            <a:r>
              <a:rPr lang="en-US" altLang="is-IS" sz="2000" b="1" dirty="0">
                <a:solidFill>
                  <a:srgbClr val="A50021"/>
                </a:solidFill>
              </a:rPr>
              <a:t>Example:</a:t>
            </a:r>
            <a:r>
              <a:rPr lang="en-US" altLang="is-IS" sz="2000" b="1" dirty="0"/>
              <a:t> </a:t>
            </a:r>
            <a:r>
              <a:rPr lang="en-US" altLang="is-IS" sz="2000" dirty="0"/>
              <a:t>The relationship type SUPPLY in the ER on the next slide.</a:t>
            </a:r>
          </a:p>
          <a:p>
            <a:pPr lvl="1" eaLnBrk="1" hangingPunct="1">
              <a:spcBef>
                <a:spcPct val="50000"/>
              </a:spcBef>
              <a:buFontTx/>
              <a:buNone/>
            </a:pPr>
            <a:r>
              <a:rPr lang="en-US" altLang="is-IS" sz="2200" dirty="0"/>
              <a:t>This can be mapped to the relation SUPPLY shown in the relational schema, whose primary key is the combination of the three foreign keys {SNAME, PARTNUM, JOBNAME}</a:t>
            </a:r>
            <a:endParaRPr lang="en-US" altLang="is-IS" b="1" dirty="0">
              <a:solidFill>
                <a:srgbClr val="FF0066"/>
              </a:solidFill>
            </a:endParaRPr>
          </a:p>
        </p:txBody>
      </p:sp>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080C5CB-9488-484B-BE27-5F08DB50F974}" type="slidenum">
              <a:rPr lang="en-US" altLang="is-IS" sz="1000">
                <a:solidFill>
                  <a:schemeClr val="bg2"/>
                </a:solidFill>
              </a:rPr>
              <a:pPr eaLnBrk="1" hangingPunct="1"/>
              <a:t>9</a:t>
            </a:fld>
            <a:endParaRPr lang="en-US" altLang="is-IS" sz="1000">
              <a:solidFill>
                <a:schemeClr val="bg2"/>
              </a:solidFill>
            </a:endParaRPr>
          </a:p>
        </p:txBody>
      </p:sp>
    </p:spTree>
    <p:extLst>
      <p:ext uri="{BB962C8B-B14F-4D97-AF65-F5344CB8AC3E}">
        <p14:creationId xmlns:p14="http://schemas.microsoft.com/office/powerpoint/2010/main" val="244032444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1161</Words>
  <Application>Microsoft Office PowerPoint</Application>
  <PresentationFormat>Widescreen</PresentationFormat>
  <Paragraphs>135</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 Chapter 4 Part 1  Relational Database Design by ER and EER-to-Relational Mapping</vt:lpstr>
      <vt:lpstr>Chapter Outline</vt:lpstr>
      <vt:lpstr>ER-to-Relational Mapping Algorithm</vt:lpstr>
      <vt:lpstr>ER-to-Relational Mapping Algorithm (continued)</vt:lpstr>
      <vt:lpstr>ER-to-Relational Mapping Algorithm (continued)</vt:lpstr>
      <vt:lpstr> ER-to-Relational Mapping Algorithm (continued)</vt:lpstr>
      <vt:lpstr>ER-to-Relational Mapping Algorithm (continued)</vt:lpstr>
      <vt:lpstr>ER-to-Relational Mapping Algorithm (continued)</vt:lpstr>
      <vt:lpstr>ER-to-Relational Mapping Algorithm (continued.)</vt:lpstr>
      <vt:lpstr>N-ary example</vt:lpstr>
      <vt:lpstr>Solution to n-ary example</vt:lpstr>
      <vt:lpstr>FIGURE 7.1 The ER conceptual schema diagram for the COMPANY database.</vt:lpstr>
      <vt:lpstr>FIGURE 7.2 Result of mapping the COMPANY ER schema into a relational schema.</vt:lpstr>
      <vt:lpstr>Summary of Mapping constructs and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Relational Database Design by ER and EER-to-Relational Mapping</dc:title>
  <dc:creator>abdel</dc:creator>
  <cp:lastModifiedBy>abdel</cp:lastModifiedBy>
  <cp:revision>5</cp:revision>
  <dcterms:created xsi:type="dcterms:W3CDTF">2017-01-19T20:56:13Z</dcterms:created>
  <dcterms:modified xsi:type="dcterms:W3CDTF">2017-01-19T21:54:06Z</dcterms:modified>
</cp:coreProperties>
</file>