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F3310-DB5E-41CC-B657-7585DB425A81}" type="datetimeFigureOut">
              <a:rPr lang="en-US" smtClean="0"/>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BFDAA-E8EF-4646-AE6F-D7F0A0333735}" type="slidenum">
              <a:rPr lang="en-US" smtClean="0"/>
              <a:t>‹#›</a:t>
            </a:fld>
            <a:endParaRPr lang="en-US"/>
          </a:p>
        </p:txBody>
      </p:sp>
    </p:spTree>
    <p:extLst>
      <p:ext uri="{BB962C8B-B14F-4D97-AF65-F5344CB8AC3E}">
        <p14:creationId xmlns:p14="http://schemas.microsoft.com/office/powerpoint/2010/main" val="299728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88A912D-C1FE-46F0-83EB-4C55C10C1844}" type="datetime1">
              <a:rPr lang="en-US" altLang="is-IS" sz="1200"/>
              <a:pPr/>
              <a:t>1/19/2017</a:t>
            </a:fld>
            <a:endParaRPr lang="en-US" altLang="is-IS" sz="1200"/>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56CE9D6-A45C-4F49-8EE4-59D89306C490}" type="slidenum">
              <a:rPr lang="en-US" altLang="is-IS" sz="1200"/>
              <a:pPr/>
              <a:t>1</a:t>
            </a:fld>
            <a:endParaRPr lang="en-US" altLang="is-IS" sz="120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61623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047726F9-95D0-413E-983C-FFBDB6C444C9}" type="datetime1">
              <a:rPr lang="en-US" altLang="is-IS" sz="1200"/>
              <a:pPr/>
              <a:t>1/19/2017</a:t>
            </a:fld>
            <a:endParaRPr lang="en-US" altLang="is-IS" sz="1200"/>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B755D850-62F0-4F90-AE18-D152AF2D6D0B}" type="slidenum">
              <a:rPr lang="en-US" altLang="is-IS" sz="1200"/>
              <a:pPr/>
              <a:t>10</a:t>
            </a:fld>
            <a:endParaRPr lang="en-US" altLang="is-IS" sz="12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89259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EFEA61BA-33BD-4F71-9E27-B7C863945329}" type="datetime1">
              <a:rPr lang="en-US" altLang="is-IS" sz="1200"/>
              <a:pPr/>
              <a:t>1/19/2017</a:t>
            </a:fld>
            <a:endParaRPr lang="en-US" altLang="is-IS" sz="1200"/>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155A8645-C90F-47F9-AB7A-ED07E946AD27}" type="slidenum">
              <a:rPr lang="en-US" altLang="is-IS" sz="1200"/>
              <a:pPr/>
              <a:t>11</a:t>
            </a:fld>
            <a:endParaRPr lang="en-US" altLang="is-IS" sz="12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040620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52EA6B2A-2158-4154-96D9-B409AF435063}" type="datetime1">
              <a:rPr lang="en-US" altLang="is-IS" sz="1200"/>
              <a:pPr/>
              <a:t>1/19/2017</a:t>
            </a:fld>
            <a:endParaRPr lang="en-US" altLang="is-IS" sz="1200"/>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3676BE3-4B96-414E-B463-FC85538E9319}" type="slidenum">
              <a:rPr lang="en-US" altLang="is-IS" sz="1200"/>
              <a:pPr/>
              <a:t>12</a:t>
            </a:fld>
            <a:endParaRPr lang="en-US" altLang="is-IS" sz="12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20357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131111EA-FB39-4027-8934-13015F92ABFB}" type="datetime1">
              <a:rPr lang="en-US" altLang="is-IS" sz="1200"/>
              <a:pPr/>
              <a:t>1/19/2017</a:t>
            </a:fld>
            <a:endParaRPr lang="en-US" altLang="is-IS" sz="1200"/>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5C0DA96C-5EDD-47DB-9000-D034D4EC3C4E}" type="slidenum">
              <a:rPr lang="en-US" altLang="is-IS" sz="1200"/>
              <a:pPr/>
              <a:t>13</a:t>
            </a:fld>
            <a:endParaRPr lang="en-US" altLang="is-IS" sz="120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208410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FB9D784-1A26-40BA-8CCA-AF4E8017BE2C}" type="datetime1">
              <a:rPr lang="en-US" altLang="is-IS" sz="1200"/>
              <a:pPr/>
              <a:t>1/19/2017</a:t>
            </a:fld>
            <a:endParaRPr lang="en-US" altLang="is-IS" sz="1200"/>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799A5AF1-5651-41D1-A570-B182C16B0B8D}" type="slidenum">
              <a:rPr lang="en-US" altLang="is-IS" sz="1200"/>
              <a:pPr/>
              <a:t>14</a:t>
            </a:fld>
            <a:endParaRPr lang="en-US" altLang="is-IS" sz="120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273630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380D994-9814-46AE-A344-A8CCF78038B9}" type="datetime1">
              <a:rPr lang="en-US" altLang="is-IS" sz="1200"/>
              <a:pPr/>
              <a:t>1/19/2017</a:t>
            </a:fld>
            <a:endParaRPr lang="en-US" altLang="is-IS" sz="1200"/>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0D05275C-13C7-45B4-BE4F-611174AC0259}" type="slidenum">
              <a:rPr lang="en-US" altLang="is-IS" sz="1200"/>
              <a:pPr/>
              <a:t>15</a:t>
            </a:fld>
            <a:endParaRPr lang="en-US" altLang="is-IS" sz="1200"/>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59330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75ED372-817E-4447-A979-6E506B25D9F3}" type="datetime1">
              <a:rPr lang="en-US" altLang="is-IS" sz="1200"/>
              <a:pPr/>
              <a:t>1/19/2017</a:t>
            </a:fld>
            <a:endParaRPr lang="en-US" altLang="is-IS" sz="1200"/>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D360619-E87A-4E83-8A05-783FA016AAE0}" type="slidenum">
              <a:rPr lang="en-US" altLang="is-IS" sz="1200"/>
              <a:pPr/>
              <a:t>16</a:t>
            </a:fld>
            <a:endParaRPr lang="en-US" altLang="is-IS" sz="1200"/>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322634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8A3C54A-328C-4449-92BB-F0B81A366279}" type="datetime1">
              <a:rPr lang="en-US" altLang="is-IS" sz="1200"/>
              <a:pPr/>
              <a:t>1/19/2017</a:t>
            </a:fld>
            <a:endParaRPr lang="en-US" altLang="is-IS" sz="1200"/>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BDB6E48-3AD3-4F0E-9249-E8C2E054BB12}" type="slidenum">
              <a:rPr lang="en-US" altLang="is-IS" sz="1200"/>
              <a:pPr/>
              <a:t>17</a:t>
            </a:fld>
            <a:endParaRPr lang="en-US" altLang="is-IS" sz="120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55058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0F0B335B-1254-4A1E-89AA-8FF42C141574}" type="datetime1">
              <a:rPr lang="en-US" altLang="is-IS" sz="1200"/>
              <a:pPr/>
              <a:t>1/19/2017</a:t>
            </a:fld>
            <a:endParaRPr lang="en-US" altLang="is-IS" sz="1200"/>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BF51113A-4F15-42E8-B670-1FDA63F731C2}" type="slidenum">
              <a:rPr lang="en-US" altLang="is-IS" sz="1200"/>
              <a:pPr/>
              <a:t>18</a:t>
            </a:fld>
            <a:endParaRPr lang="en-US" altLang="is-IS" sz="1200"/>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405825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A680AA0D-81C6-492F-B455-D21028A81DD5}" type="datetime1">
              <a:rPr lang="en-US" altLang="is-IS" sz="1200"/>
              <a:pPr/>
              <a:t>1/19/2017</a:t>
            </a:fld>
            <a:endParaRPr lang="en-US" altLang="is-IS" sz="1200"/>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C4D87F9B-4C22-4874-A185-D41F3964A531}" type="slidenum">
              <a:rPr lang="en-US" altLang="is-IS" sz="1200"/>
              <a:pPr/>
              <a:t>19</a:t>
            </a:fld>
            <a:endParaRPr lang="en-US" altLang="is-IS" sz="120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19614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88A912D-C1FE-46F0-83EB-4C55C10C1844}" type="datetime1">
              <a:rPr lang="en-US" altLang="is-IS" sz="1200"/>
              <a:pPr/>
              <a:t>1/19/2017</a:t>
            </a:fld>
            <a:endParaRPr lang="en-US" altLang="is-IS" sz="1200"/>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56CE9D6-A45C-4F49-8EE4-59D89306C490}" type="slidenum">
              <a:rPr lang="en-US" altLang="is-IS" sz="1200"/>
              <a:pPr/>
              <a:t>2</a:t>
            </a:fld>
            <a:endParaRPr lang="en-US" altLang="is-IS" sz="120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4228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C758AAA-8AD2-4343-90E7-573767D17ED1}" type="datetime1">
              <a:rPr lang="en-US" altLang="is-IS" sz="1200"/>
              <a:pPr/>
              <a:t>1/19/2017</a:t>
            </a:fld>
            <a:endParaRPr lang="en-US" altLang="is-IS" sz="1200"/>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54DC79FD-1E9C-4CE3-B15D-E70040A1E9B6}" type="slidenum">
              <a:rPr lang="en-US" altLang="is-IS" sz="1200"/>
              <a:pPr/>
              <a:t>20</a:t>
            </a:fld>
            <a:endParaRPr lang="en-US" altLang="is-IS" sz="120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1902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207C8D1-A817-4BA9-BF80-086A9A223DB3}" type="datetime1">
              <a:rPr lang="en-US" altLang="is-IS" sz="1200"/>
              <a:pPr/>
              <a:t>1/19/2017</a:t>
            </a:fld>
            <a:endParaRPr lang="en-US" altLang="is-IS" sz="1200"/>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BE6B673-91F8-48EC-8B61-CEE11032F98F}" type="slidenum">
              <a:rPr lang="en-US" altLang="is-IS" sz="1200"/>
              <a:pPr/>
              <a:t>3</a:t>
            </a:fld>
            <a:endParaRPr lang="en-US" altLang="is-IS" sz="12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86674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207C8D1-A817-4BA9-BF80-086A9A223DB3}" type="datetime1">
              <a:rPr lang="en-US" altLang="is-IS" sz="1200"/>
              <a:pPr/>
              <a:t>1/19/2017</a:t>
            </a:fld>
            <a:endParaRPr lang="en-US" altLang="is-IS" sz="1200"/>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BE6B673-91F8-48EC-8B61-CEE11032F98F}" type="slidenum">
              <a:rPr lang="en-US" altLang="is-IS" sz="1200"/>
              <a:pPr/>
              <a:t>4</a:t>
            </a:fld>
            <a:endParaRPr lang="en-US" altLang="is-IS" sz="12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738659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40B4BB4-E2BE-4F8C-AFBD-A8915DF82515}" type="datetime1">
              <a:rPr lang="en-US" altLang="is-IS" sz="1200"/>
              <a:pPr/>
              <a:t>1/19/2017</a:t>
            </a:fld>
            <a:endParaRPr lang="en-US" altLang="is-IS" sz="1200"/>
          </a:p>
        </p:txBody>
      </p:sp>
      <p:sp>
        <p:nvSpPr>
          <p:cNvPr id="522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9160B5F-9C39-4396-BA9D-4BC883CD3683}" type="slidenum">
              <a:rPr lang="en-US" altLang="is-IS" sz="1200"/>
              <a:pPr/>
              <a:t>5</a:t>
            </a:fld>
            <a:endParaRPr lang="en-US" altLang="is-IS" sz="12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966253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B2DEAB69-57B9-4656-8A4F-0E78612B72D7}" type="datetime1">
              <a:rPr lang="en-US" altLang="is-IS" sz="1200"/>
              <a:pPr/>
              <a:t>1/19/2017</a:t>
            </a:fld>
            <a:endParaRPr lang="en-US" altLang="is-IS" sz="1200"/>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3FE27F9-789F-4FA2-822F-187B9A81CA34}" type="slidenum">
              <a:rPr lang="en-US" altLang="is-IS" sz="1200"/>
              <a:pPr/>
              <a:t>6</a:t>
            </a:fld>
            <a:endParaRPr lang="en-US" altLang="is-IS" sz="12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61594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D174AC2-6E5D-4637-8369-125623B97E35}" type="datetime1">
              <a:rPr lang="en-US" altLang="is-IS" sz="1200"/>
              <a:pPr/>
              <a:t>1/19/2017</a:t>
            </a:fld>
            <a:endParaRPr lang="en-US" altLang="is-IS" sz="1200"/>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2AF13FAD-1052-472F-8FE8-4AE8D4D01839}" type="slidenum">
              <a:rPr lang="en-US" altLang="is-IS" sz="1200"/>
              <a:pPr/>
              <a:t>7</a:t>
            </a:fld>
            <a:endParaRPr lang="en-US" altLang="is-IS" sz="12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289745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0B93FC44-4E0F-4098-AFDE-C5ADE696EEA1}" type="datetime1">
              <a:rPr lang="en-US" altLang="is-IS" sz="1200"/>
              <a:pPr/>
              <a:t>1/19/2017</a:t>
            </a:fld>
            <a:endParaRPr lang="en-US" altLang="is-IS" sz="1200"/>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13D7927-57E6-46AF-A5DA-1BF6D6CD9F1F}" type="slidenum">
              <a:rPr lang="en-US" altLang="is-IS" sz="1200"/>
              <a:pPr/>
              <a:t>8</a:t>
            </a:fld>
            <a:endParaRPr lang="en-US" altLang="is-IS" sz="12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39886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F5A05244-DED9-45AB-8F36-889BB4283554}" type="datetime1">
              <a:rPr lang="en-US" altLang="is-IS" sz="1200"/>
              <a:pPr/>
              <a:t>1/19/2017</a:t>
            </a:fld>
            <a:endParaRPr lang="en-US" altLang="is-IS" sz="1200"/>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58B20BCC-14CD-4E77-9098-14D8FEC3C7E6}" type="slidenum">
              <a:rPr lang="en-US" altLang="is-IS" sz="1200"/>
              <a:pPr/>
              <a:t>9</a:t>
            </a:fld>
            <a:endParaRPr lang="en-US" altLang="is-IS" sz="120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44708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6673B60-142E-4631-B900-CCDD0C9CE681}"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210380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6673B60-142E-4631-B900-CCDD0C9CE681}"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396274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6673B60-142E-4631-B900-CCDD0C9CE681}"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17016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6673B60-142E-4631-B900-CCDD0C9CE681}"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169638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673B60-142E-4631-B900-CCDD0C9CE681}"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199485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56673B60-142E-4631-B900-CCDD0C9CE681}"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3528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56673B60-142E-4631-B900-CCDD0C9CE681}"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284037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6673B60-142E-4631-B900-CCDD0C9CE681}"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40708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73B60-142E-4631-B900-CCDD0C9CE681}"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177986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673B60-142E-4631-B900-CCDD0C9CE681}"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313980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673B60-142E-4631-B900-CCDD0C9CE681}"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DD195-8806-4236-B691-29432CBA8882}" type="slidenum">
              <a:rPr lang="en-US" smtClean="0"/>
              <a:t>‹#›</a:t>
            </a:fld>
            <a:endParaRPr lang="en-US"/>
          </a:p>
        </p:txBody>
      </p:sp>
    </p:spTree>
    <p:extLst>
      <p:ext uri="{BB962C8B-B14F-4D97-AF65-F5344CB8AC3E}">
        <p14:creationId xmlns:p14="http://schemas.microsoft.com/office/powerpoint/2010/main" val="199319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73B60-142E-4631-B900-CCDD0C9CE681}"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DD195-8806-4236-B691-29432CBA8882}" type="slidenum">
              <a:rPr lang="en-US" smtClean="0"/>
              <a:t>‹#›</a:t>
            </a:fld>
            <a:endParaRPr lang="en-US"/>
          </a:p>
        </p:txBody>
      </p:sp>
    </p:spTree>
    <p:extLst>
      <p:ext uri="{BB962C8B-B14F-4D97-AF65-F5344CB8AC3E}">
        <p14:creationId xmlns:p14="http://schemas.microsoft.com/office/powerpoint/2010/main" val="56142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486503" y="1114864"/>
            <a:ext cx="9060628" cy="4166584"/>
          </a:xfrm>
        </p:spPr>
        <p:style>
          <a:lnRef idx="0">
            <a:schemeClr val="accent5"/>
          </a:lnRef>
          <a:fillRef idx="3">
            <a:schemeClr val="accent5"/>
          </a:fillRef>
          <a:effectRef idx="3">
            <a:schemeClr val="accent5"/>
          </a:effectRef>
          <a:fontRef idx="minor">
            <a:schemeClr val="lt1"/>
          </a:fontRef>
        </p:style>
        <p:txBody>
          <a:bodyPr/>
          <a:lstStyle/>
          <a:p>
            <a:pPr algn="ctr"/>
            <a:r>
              <a:rPr lang="en-US" altLang="is-IS" sz="4000" b="1" dirty="0">
                <a:solidFill>
                  <a:schemeClr val="bg1"/>
                </a:solidFill>
                <a:latin typeface="Arial" panose="020B0604020202020204" pitchFamily="34" charset="0"/>
                <a:cs typeface="Arial" panose="020B0604020202020204" pitchFamily="34" charset="0"/>
              </a:rPr>
              <a:t>Chapter 4 Part 2</a:t>
            </a:r>
            <a:br>
              <a:rPr lang="en-US" altLang="is-IS" sz="4000" b="1" dirty="0">
                <a:solidFill>
                  <a:schemeClr val="bg1"/>
                </a:solidFill>
                <a:latin typeface="Arial" panose="020B0604020202020204" pitchFamily="34" charset="0"/>
                <a:cs typeface="Arial" panose="020B0604020202020204" pitchFamily="34" charset="0"/>
              </a:rPr>
            </a:br>
            <a:br>
              <a:rPr lang="en-US" altLang="is-IS" sz="4000" b="1" dirty="0">
                <a:solidFill>
                  <a:schemeClr val="bg1"/>
                </a:solidFill>
                <a:latin typeface="Arial" panose="020B0604020202020204" pitchFamily="34" charset="0"/>
                <a:cs typeface="Arial" panose="020B0604020202020204" pitchFamily="34" charset="0"/>
              </a:rPr>
            </a:br>
            <a:r>
              <a:rPr lang="en-US" altLang="is-IS" sz="3200" b="1" dirty="0">
                <a:solidFill>
                  <a:schemeClr val="bg1"/>
                </a:solidFill>
                <a:latin typeface="Arial" panose="020B0604020202020204" pitchFamily="34" charset="0"/>
                <a:cs typeface="Arial" panose="020B0604020202020204" pitchFamily="34" charset="0"/>
              </a:rPr>
              <a:t>Relational Database Design by ER and EER-to-Relational Mapping</a:t>
            </a:r>
            <a:endParaRPr lang="en-US" altLang="is-IS" sz="3200" dirty="0"/>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AA538D-29DA-45E2-853F-3BD5437A7870}" type="slidenum">
              <a:rPr lang="en-US" altLang="is-IS" sz="1000">
                <a:solidFill>
                  <a:schemeClr val="bg2"/>
                </a:solidFill>
              </a:rPr>
              <a:pPr eaLnBrk="1" hangingPunct="1"/>
              <a:t>1</a:t>
            </a:fld>
            <a:endParaRPr lang="en-US" altLang="is-IS" sz="1000">
              <a:solidFill>
                <a:schemeClr val="bg2"/>
              </a:solidFill>
            </a:endParaRPr>
          </a:p>
        </p:txBody>
      </p:sp>
    </p:spTree>
    <p:extLst>
      <p:ext uri="{BB962C8B-B14F-4D97-AF65-F5344CB8AC3E}">
        <p14:creationId xmlns:p14="http://schemas.microsoft.com/office/powerpoint/2010/main" val="26321587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724025" y="28576"/>
            <a:ext cx="8610600" cy="909575"/>
          </a:xfrm>
        </p:spPr>
        <p:txBody>
          <a:bodyPr anchor="t">
            <a:normAutofit/>
          </a:bodyPr>
          <a:lstStyle/>
          <a:p>
            <a:pPr algn="l" eaLnBrk="1" hangingPunct="1"/>
            <a:r>
              <a:rPr lang="en-US" altLang="is-IS" sz="1800" b="1" dirty="0"/>
              <a:t>FIGURE 4.4</a:t>
            </a:r>
            <a:br>
              <a:rPr lang="en-US" altLang="is-IS" sz="1800" dirty="0"/>
            </a:br>
            <a:r>
              <a:rPr lang="en-US" altLang="is-IS" sz="1800" dirty="0"/>
              <a:t>EER diagram notation for an attribute-defined </a:t>
            </a:r>
            <a:r>
              <a:rPr lang="en-US" altLang="is-IS" sz="1800" b="1" dirty="0"/>
              <a:t>specialization</a:t>
            </a:r>
            <a:r>
              <a:rPr lang="en-US" altLang="is-IS" sz="1800" dirty="0"/>
              <a:t> on </a:t>
            </a:r>
            <a:r>
              <a:rPr lang="en-US" altLang="is-IS" sz="1800" dirty="0" err="1"/>
              <a:t>JobType</a:t>
            </a:r>
            <a:r>
              <a:rPr lang="en-US" altLang="is-IS" sz="1800" dirty="0"/>
              <a:t>.</a:t>
            </a:r>
            <a:endParaRPr lang="en-US" altLang="is-IS" dirty="0"/>
          </a:p>
        </p:txBody>
      </p:sp>
      <p:pic>
        <p:nvPicPr>
          <p:cNvPr id="2458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32114" y="1139825"/>
            <a:ext cx="6408737" cy="5175250"/>
          </a:xfrm>
        </p:spPr>
      </p:pic>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3F9F30-C588-419F-8673-6FED15E8817D}" type="slidenum">
              <a:rPr lang="en-US" altLang="is-IS" sz="1000">
                <a:solidFill>
                  <a:schemeClr val="bg2"/>
                </a:solidFill>
              </a:rPr>
              <a:pPr eaLnBrk="1" hangingPunct="1"/>
              <a:t>10</a:t>
            </a:fld>
            <a:endParaRPr lang="en-US" altLang="is-IS" sz="1000">
              <a:solidFill>
                <a:schemeClr val="bg2"/>
              </a:solidFill>
            </a:endParaRPr>
          </a:p>
        </p:txBody>
      </p:sp>
    </p:spTree>
    <p:extLst>
      <p:ext uri="{BB962C8B-B14F-4D97-AF65-F5344CB8AC3E}">
        <p14:creationId xmlns:p14="http://schemas.microsoft.com/office/powerpoint/2010/main" val="406726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D75ECD-686E-4C00-8A09-1D6AE426C956}" type="slidenum">
              <a:rPr lang="en-US" altLang="is-IS" sz="1000">
                <a:solidFill>
                  <a:schemeClr val="bg2"/>
                </a:solidFill>
              </a:rPr>
              <a:pPr eaLnBrk="1" hangingPunct="1"/>
              <a:t>11</a:t>
            </a:fld>
            <a:endParaRPr lang="en-US" altLang="is-IS" sz="1000">
              <a:solidFill>
                <a:schemeClr val="bg2"/>
              </a:solidFill>
            </a:endParaRPr>
          </a:p>
        </p:txBody>
      </p:sp>
      <p:sp>
        <p:nvSpPr>
          <p:cNvPr id="25603" name="Rectangle 3"/>
          <p:cNvSpPr>
            <a:spLocks noChangeArrowheads="1"/>
          </p:cNvSpPr>
          <p:nvPr/>
        </p:nvSpPr>
        <p:spPr bwMode="auto">
          <a:xfrm>
            <a:off x="1716088" y="358775"/>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is-IS" b="1">
                <a:solidFill>
                  <a:srgbClr val="A50021"/>
                </a:solidFill>
                <a:latin typeface="Arial" panose="020B0604020202020204" pitchFamily="34" charset="0"/>
              </a:rPr>
              <a:t>FIGURE 7.4</a:t>
            </a:r>
            <a:br>
              <a:rPr lang="en-US" altLang="is-IS" b="1">
                <a:solidFill>
                  <a:srgbClr val="A50021"/>
                </a:solidFill>
                <a:latin typeface="Arial" panose="020B0604020202020204" pitchFamily="34" charset="0"/>
              </a:rPr>
            </a:br>
            <a:r>
              <a:rPr lang="en-US" altLang="is-IS">
                <a:solidFill>
                  <a:srgbClr val="A50021"/>
                </a:solidFill>
                <a:latin typeface="Arial" panose="020B0604020202020204" pitchFamily="34" charset="0"/>
              </a:rPr>
              <a:t>Options for mapping specialization or generalization. </a:t>
            </a:r>
            <a:br>
              <a:rPr lang="en-US" altLang="is-IS">
                <a:solidFill>
                  <a:srgbClr val="A50021"/>
                </a:solidFill>
                <a:latin typeface="Arial" panose="020B0604020202020204" pitchFamily="34" charset="0"/>
              </a:rPr>
            </a:br>
            <a:r>
              <a:rPr lang="en-US" altLang="is-IS">
                <a:solidFill>
                  <a:srgbClr val="A50021"/>
                </a:solidFill>
                <a:latin typeface="Arial" panose="020B0604020202020204" pitchFamily="34" charset="0"/>
              </a:rPr>
              <a:t>(c) Mapping the EER schema in Figure 4.4 using option 8C.</a:t>
            </a:r>
            <a:endParaRPr lang="en-US" altLang="is-IS" b="1">
              <a:solidFill>
                <a:srgbClr val="A50021"/>
              </a:solidFill>
              <a:latin typeface="Arial" panose="020B0604020202020204" pitchFamily="34" charset="0"/>
            </a:endParaRP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668588"/>
            <a:ext cx="777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4"/>
          <p:cNvSpPr txBox="1">
            <a:spLocks noChangeArrowheads="1"/>
          </p:cNvSpPr>
          <p:nvPr/>
        </p:nvSpPr>
        <p:spPr bwMode="auto">
          <a:xfrm>
            <a:off x="9110664" y="2932114"/>
            <a:ext cx="9596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s-IS" sz="1400" b="1" dirty="0" err="1"/>
              <a:t>Eng</a:t>
            </a:r>
            <a:r>
              <a:rPr lang="en-US" altLang="is-IS" sz="1400" b="1" dirty="0"/>
              <a:t> Type</a:t>
            </a:r>
          </a:p>
        </p:txBody>
      </p:sp>
    </p:spTree>
    <p:extLst>
      <p:ext uri="{BB962C8B-B14F-4D97-AF65-F5344CB8AC3E}">
        <p14:creationId xmlns:p14="http://schemas.microsoft.com/office/powerpoint/2010/main" val="24181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057400" y="304800"/>
            <a:ext cx="7988300" cy="2933700"/>
          </a:xfrm>
        </p:spPr>
        <p:txBody>
          <a:bodyPr anchor="t"/>
          <a:lstStyle/>
          <a:p>
            <a:pPr algn="l" eaLnBrk="1" hangingPunct="1"/>
            <a:r>
              <a:rPr lang="en-US" altLang="is-IS" sz="1800" b="1" dirty="0"/>
              <a:t>FIGURE 4.5</a:t>
            </a:r>
            <a:br>
              <a:rPr lang="en-US" altLang="is-IS" sz="1800" dirty="0"/>
            </a:br>
            <a:r>
              <a:rPr lang="en-US" altLang="is-IS" sz="1800" dirty="0"/>
              <a:t>EER diagram notation for an </a:t>
            </a:r>
            <a:r>
              <a:rPr lang="en-US" altLang="is-IS" sz="1800" b="1" dirty="0"/>
              <a:t>overlapping</a:t>
            </a:r>
            <a:r>
              <a:rPr lang="en-US" altLang="is-IS" sz="1800" dirty="0"/>
              <a:t> (</a:t>
            </a:r>
            <a:r>
              <a:rPr lang="en-US" altLang="is-IS" sz="1800" dirty="0" err="1"/>
              <a:t>nondisjoint</a:t>
            </a:r>
            <a:r>
              <a:rPr lang="en-US" altLang="is-IS" sz="1800" dirty="0"/>
              <a:t>) specialization.</a:t>
            </a:r>
            <a:endParaRPr lang="en-US" altLang="is-IS" dirty="0"/>
          </a:p>
        </p:txBody>
      </p:sp>
      <p:pic>
        <p:nvPicPr>
          <p:cNvPr id="2662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22526" y="1644650"/>
            <a:ext cx="7343775" cy="4451350"/>
          </a:xfrm>
        </p:spPr>
      </p:pic>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BA1356-8AE1-4A5B-8941-6777CE52A5B9}" type="slidenum">
              <a:rPr lang="en-US" altLang="is-IS" sz="1000">
                <a:solidFill>
                  <a:schemeClr val="bg2"/>
                </a:solidFill>
              </a:rPr>
              <a:pPr eaLnBrk="1" hangingPunct="1"/>
              <a:t>12</a:t>
            </a:fld>
            <a:endParaRPr lang="en-US" altLang="is-IS" sz="1000">
              <a:solidFill>
                <a:schemeClr val="bg2"/>
              </a:solidFill>
            </a:endParaRPr>
          </a:p>
        </p:txBody>
      </p:sp>
    </p:spTree>
    <p:extLst>
      <p:ext uri="{BB962C8B-B14F-4D97-AF65-F5344CB8AC3E}">
        <p14:creationId xmlns:p14="http://schemas.microsoft.com/office/powerpoint/2010/main" val="22370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46B0BC-F748-4C1E-BE55-7F2CE1A56402}" type="slidenum">
              <a:rPr lang="en-US" altLang="is-IS" sz="1000">
                <a:solidFill>
                  <a:schemeClr val="bg2"/>
                </a:solidFill>
              </a:rPr>
              <a:pPr eaLnBrk="1" hangingPunct="1"/>
              <a:t>13</a:t>
            </a:fld>
            <a:endParaRPr lang="en-US" altLang="is-IS" sz="1000">
              <a:solidFill>
                <a:schemeClr val="bg2"/>
              </a:solidFill>
            </a:endParaRPr>
          </a:p>
        </p:txBody>
      </p:sp>
      <p:sp>
        <p:nvSpPr>
          <p:cNvPr id="27651" name="Rectangle 3"/>
          <p:cNvSpPr>
            <a:spLocks noChangeArrowheads="1"/>
          </p:cNvSpPr>
          <p:nvPr/>
        </p:nvSpPr>
        <p:spPr bwMode="auto">
          <a:xfrm>
            <a:off x="2209800" y="3587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is-IS" b="1">
                <a:solidFill>
                  <a:srgbClr val="A50021"/>
                </a:solidFill>
                <a:latin typeface="Arial" panose="020B0604020202020204" pitchFamily="34" charset="0"/>
              </a:rPr>
              <a:t>FIGURE 7.4</a:t>
            </a:r>
            <a:br>
              <a:rPr lang="en-US" altLang="is-IS" b="1">
                <a:solidFill>
                  <a:srgbClr val="A50021"/>
                </a:solidFill>
                <a:latin typeface="Arial" panose="020B0604020202020204" pitchFamily="34" charset="0"/>
              </a:rPr>
            </a:br>
            <a:r>
              <a:rPr lang="en-US" altLang="is-IS">
                <a:solidFill>
                  <a:srgbClr val="A50021"/>
                </a:solidFill>
                <a:latin typeface="Arial" panose="020B0604020202020204" pitchFamily="34" charset="0"/>
              </a:rPr>
              <a:t>Options for mapping specialization or generalization. </a:t>
            </a:r>
            <a:br>
              <a:rPr lang="en-US" altLang="is-IS">
                <a:solidFill>
                  <a:srgbClr val="A50021"/>
                </a:solidFill>
                <a:latin typeface="Arial" panose="020B0604020202020204" pitchFamily="34" charset="0"/>
              </a:rPr>
            </a:br>
            <a:r>
              <a:rPr lang="en-US" altLang="is-IS">
                <a:solidFill>
                  <a:srgbClr val="A50021"/>
                </a:solidFill>
                <a:latin typeface="Arial" panose="020B0604020202020204" pitchFamily="34" charset="0"/>
              </a:rPr>
              <a:t>(d) Mapping Figure 4.5 using option 8D with Boolean type fields Mflag and Pflag.</a:t>
            </a:r>
            <a:endParaRPr lang="en-US" altLang="is-IS" b="1">
              <a:solidFill>
                <a:srgbClr val="A50021"/>
              </a:solidFill>
              <a:latin typeface="Arial" panose="020B0604020202020204" pitchFamily="34" charset="0"/>
            </a:endParaRP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683" y="2806263"/>
            <a:ext cx="8206557" cy="71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71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774825" y="303213"/>
            <a:ext cx="8534400" cy="721546"/>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2800" b="1" dirty="0"/>
              <a:t>Mapping EER Model Constructs to Relations (continued)</a:t>
            </a:r>
          </a:p>
        </p:txBody>
      </p:sp>
      <p:sp>
        <p:nvSpPr>
          <p:cNvPr id="28676" name="Rectangle 3"/>
          <p:cNvSpPr>
            <a:spLocks noGrp="1" noChangeArrowheads="1"/>
          </p:cNvSpPr>
          <p:nvPr>
            <p:ph idx="1"/>
          </p:nvPr>
        </p:nvSpPr>
        <p:spPr>
          <a:xfrm>
            <a:off x="1895475" y="1389063"/>
            <a:ext cx="8413750" cy="4811712"/>
          </a:xfrm>
        </p:spPr>
        <p:txBody>
          <a:bodyPr/>
          <a:lstStyle/>
          <a:p>
            <a:pPr eaLnBrk="1" hangingPunct="1">
              <a:spcBef>
                <a:spcPct val="50000"/>
              </a:spcBef>
            </a:pPr>
            <a:r>
              <a:rPr lang="en-US" altLang="is-IS" sz="2400" b="1" dirty="0">
                <a:latin typeface="Arial" panose="020B0604020202020204" pitchFamily="34" charset="0"/>
              </a:rPr>
              <a:t>Mapping of Shared Subclasses (Multiple Inheritance)</a:t>
            </a:r>
          </a:p>
          <a:p>
            <a:pPr eaLnBrk="1" hangingPunct="1">
              <a:spcBef>
                <a:spcPct val="50000"/>
              </a:spcBef>
              <a:buFont typeface="Wingdings" panose="05000000000000000000" pitchFamily="2" charset="2"/>
              <a:buNone/>
            </a:pPr>
            <a:r>
              <a:rPr lang="en-US" altLang="is-IS" sz="2400" dirty="0"/>
              <a:t>     A shared subclass, such as STUDENT_ASSISTANT, is a subclass of several classes, indicating multiple inheritance. These classes must all have the same key attribute; otherwise, the shared subclass would be modeled as a category. </a:t>
            </a:r>
          </a:p>
          <a:p>
            <a:pPr eaLnBrk="1" hangingPunct="1">
              <a:spcBef>
                <a:spcPct val="70000"/>
              </a:spcBef>
              <a:buFont typeface="Wingdings" panose="05000000000000000000" pitchFamily="2" charset="2"/>
              <a:buNone/>
            </a:pPr>
            <a:r>
              <a:rPr lang="en-US" altLang="is-IS" sz="2400" dirty="0"/>
              <a:t>	We can apply any of the options discussed in Step 8 to a shared subclass, subject to the restriction discussed in Step 8 of the mapping algorithm. Below both 8C and 8D are used for the shared class STUDENT_ASSISTANT.</a:t>
            </a:r>
            <a:r>
              <a:rPr lang="en-US" altLang="is-IS" dirty="0"/>
              <a:t>   </a:t>
            </a: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0ADBCE-7CC0-474F-A03F-EFBFBAD15E57}" type="slidenum">
              <a:rPr lang="en-US" altLang="is-IS" sz="1000">
                <a:solidFill>
                  <a:schemeClr val="bg2"/>
                </a:solidFill>
              </a:rPr>
              <a:pPr eaLnBrk="1" hangingPunct="1"/>
              <a:t>14</a:t>
            </a:fld>
            <a:endParaRPr lang="en-US" altLang="is-IS" sz="1000">
              <a:solidFill>
                <a:schemeClr val="bg2"/>
              </a:solidFill>
            </a:endParaRPr>
          </a:p>
        </p:txBody>
      </p:sp>
    </p:spTree>
    <p:extLst>
      <p:ext uri="{BB962C8B-B14F-4D97-AF65-F5344CB8AC3E}">
        <p14:creationId xmlns:p14="http://schemas.microsoft.com/office/powerpoint/2010/main" val="333520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99290" y="190500"/>
            <a:ext cx="8407400" cy="6096000"/>
          </a:xfrm>
        </p:spPr>
      </p:pic>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5A1BB99-1796-4F4F-B645-FD80D1C2F3DE}" type="slidenum">
              <a:rPr lang="en-US" altLang="is-IS" sz="1000">
                <a:solidFill>
                  <a:schemeClr val="bg2"/>
                </a:solidFill>
              </a:rPr>
              <a:pPr eaLnBrk="1" hangingPunct="1"/>
              <a:t>15</a:t>
            </a:fld>
            <a:endParaRPr lang="en-US" altLang="is-IS" sz="1000">
              <a:solidFill>
                <a:schemeClr val="bg2"/>
              </a:solidFill>
            </a:endParaRPr>
          </a:p>
        </p:txBody>
      </p:sp>
      <p:sp>
        <p:nvSpPr>
          <p:cNvPr id="29700" name="Rectangle 2"/>
          <p:cNvSpPr>
            <a:spLocks noGrp="1" noChangeArrowheads="1"/>
          </p:cNvSpPr>
          <p:nvPr>
            <p:ph type="title"/>
          </p:nvPr>
        </p:nvSpPr>
        <p:spPr>
          <a:xfrm>
            <a:off x="220717" y="302172"/>
            <a:ext cx="4303985" cy="1146175"/>
          </a:xfrm>
        </p:spPr>
        <p:txBody>
          <a:bodyPr anchor="t"/>
          <a:lstStyle/>
          <a:p>
            <a:pPr algn="l" eaLnBrk="1" hangingPunct="1"/>
            <a:r>
              <a:rPr lang="en-US" altLang="is-IS" sz="1800" b="1" dirty="0"/>
              <a:t>FIGURE 4.7</a:t>
            </a:r>
            <a:br>
              <a:rPr lang="en-US" altLang="is-IS" sz="1800" dirty="0"/>
            </a:br>
            <a:r>
              <a:rPr lang="en-US" altLang="is-IS" sz="1800" dirty="0"/>
              <a:t>A specialization lattice with multiple inheritance for a UNIVERSITY database.</a:t>
            </a:r>
            <a:endParaRPr lang="en-US" altLang="is-IS" dirty="0"/>
          </a:p>
        </p:txBody>
      </p:sp>
    </p:spTree>
    <p:extLst>
      <p:ext uri="{BB962C8B-B14F-4D97-AF65-F5344CB8AC3E}">
        <p14:creationId xmlns:p14="http://schemas.microsoft.com/office/powerpoint/2010/main" val="340262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374901" y="406400"/>
            <a:ext cx="7173913" cy="1143000"/>
          </a:xfrm>
        </p:spPr>
        <p:txBody>
          <a:bodyPr anchor="t"/>
          <a:lstStyle/>
          <a:p>
            <a:pPr algn="l" eaLnBrk="1" hangingPunct="1"/>
            <a:r>
              <a:rPr lang="en-US" altLang="is-IS" sz="2000" b="1"/>
              <a:t>FIGURE 7.5</a:t>
            </a:r>
            <a:br>
              <a:rPr lang="en-US" altLang="is-IS" sz="2000" b="1"/>
            </a:br>
            <a:r>
              <a:rPr lang="en-US" altLang="is-IS" sz="2000"/>
              <a:t>Mapping the EER specialization lattice in Figure 4.6 using multiple options.</a:t>
            </a:r>
            <a:endParaRPr lang="en-US" altLang="is-IS" sz="4000"/>
          </a:p>
        </p:txBody>
      </p:sp>
      <p:pic>
        <p:nvPicPr>
          <p:cNvPr id="3072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74900" y="2065339"/>
            <a:ext cx="7772400" cy="3132137"/>
          </a:xfrm>
        </p:spPr>
      </p:pic>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20C9AF-59FE-4E9C-8F77-F0B52506AC4A}" type="slidenum">
              <a:rPr lang="en-US" altLang="is-IS" sz="1000">
                <a:solidFill>
                  <a:schemeClr val="bg2"/>
                </a:solidFill>
              </a:rPr>
              <a:pPr eaLnBrk="1" hangingPunct="1"/>
              <a:t>16</a:t>
            </a:fld>
            <a:endParaRPr lang="en-US" altLang="is-IS" sz="1000">
              <a:solidFill>
                <a:schemeClr val="bg2"/>
              </a:solidFill>
            </a:endParaRPr>
          </a:p>
        </p:txBody>
      </p:sp>
    </p:spTree>
    <p:extLst>
      <p:ext uri="{BB962C8B-B14F-4D97-AF65-F5344CB8AC3E}">
        <p14:creationId xmlns:p14="http://schemas.microsoft.com/office/powerpoint/2010/main" val="174810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774825" y="303213"/>
            <a:ext cx="8534400" cy="842962"/>
          </a:xfrm>
        </p:spPr>
        <p:txBody>
          <a:bodyPr/>
          <a:lstStyle/>
          <a:p>
            <a:pPr eaLnBrk="1" hangingPunct="1"/>
            <a:r>
              <a:rPr lang="en-US" altLang="is-IS" sz="3200" b="1"/>
              <a:t>Mapping EER Model Constructs to Relations (cont)</a:t>
            </a:r>
          </a:p>
        </p:txBody>
      </p:sp>
      <p:sp>
        <p:nvSpPr>
          <p:cNvPr id="31748" name="Rectangle 3"/>
          <p:cNvSpPr>
            <a:spLocks noGrp="1" noChangeArrowheads="1"/>
          </p:cNvSpPr>
          <p:nvPr>
            <p:ph idx="1"/>
          </p:nvPr>
        </p:nvSpPr>
        <p:spPr>
          <a:xfrm>
            <a:off x="1895475" y="1389063"/>
            <a:ext cx="8413750" cy="4811712"/>
          </a:xfrm>
        </p:spPr>
        <p:txBody>
          <a:bodyPr/>
          <a:lstStyle/>
          <a:p>
            <a:pPr eaLnBrk="1" hangingPunct="1">
              <a:spcBef>
                <a:spcPct val="40000"/>
              </a:spcBef>
            </a:pPr>
            <a:r>
              <a:rPr lang="en-US" altLang="is-IS" sz="2400" b="1">
                <a:latin typeface="Arial" panose="020B0604020202020204" pitchFamily="34" charset="0"/>
              </a:rPr>
              <a:t>Step 9: Mapping of Union Types (Categories).</a:t>
            </a:r>
            <a:endParaRPr lang="en-US" altLang="is-IS" sz="2400" b="1"/>
          </a:p>
          <a:p>
            <a:pPr lvl="1" eaLnBrk="1" hangingPunct="1">
              <a:spcBef>
                <a:spcPct val="40000"/>
              </a:spcBef>
            </a:pPr>
            <a:r>
              <a:rPr lang="en-US" altLang="is-IS"/>
              <a:t>For mapping a category whose defining superclass have different keys, it is customary to specify a new key attribute, called a </a:t>
            </a:r>
            <a:r>
              <a:rPr lang="en-US" altLang="is-IS" b="1"/>
              <a:t>surrogate key</a:t>
            </a:r>
            <a:r>
              <a:rPr lang="en-US" altLang="is-IS"/>
              <a:t>, when creating a relation to correspond to the category. </a:t>
            </a:r>
          </a:p>
          <a:p>
            <a:pPr lvl="1" eaLnBrk="1" hangingPunct="1">
              <a:spcBef>
                <a:spcPct val="40000"/>
              </a:spcBef>
            </a:pPr>
            <a:r>
              <a:rPr lang="en-US" altLang="is-IS"/>
              <a:t>In the example below we can create a relation OWNER to correspond to the OWNER category and include any attributes of the category in this relation. The primary key of the OWNER relation is the surrogate key, which we called OwnerId.</a:t>
            </a:r>
            <a:endParaRPr lang="en-US" altLang="is-IS" sz="2000"/>
          </a:p>
        </p:txBody>
      </p:sp>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1947D20-737A-43CF-9D61-F5F929F867D5}" type="slidenum">
              <a:rPr lang="en-US" altLang="is-IS" sz="1000">
                <a:solidFill>
                  <a:schemeClr val="bg2"/>
                </a:solidFill>
              </a:rPr>
              <a:pPr eaLnBrk="1" hangingPunct="1"/>
              <a:t>17</a:t>
            </a:fld>
            <a:endParaRPr lang="en-US" altLang="is-IS" sz="1000">
              <a:solidFill>
                <a:schemeClr val="bg2"/>
              </a:solidFill>
            </a:endParaRPr>
          </a:p>
        </p:txBody>
      </p:sp>
    </p:spTree>
    <p:extLst>
      <p:ext uri="{BB962C8B-B14F-4D97-AF65-F5344CB8AC3E}">
        <p14:creationId xmlns:p14="http://schemas.microsoft.com/office/powerpoint/2010/main" val="203492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10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7702" y="260350"/>
            <a:ext cx="8572500" cy="6096000"/>
          </a:xfrm>
        </p:spPr>
      </p:pic>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FC4E47-CE5D-484D-8212-E3F92A88C928}" type="slidenum">
              <a:rPr lang="en-US" altLang="is-IS" sz="1000">
                <a:solidFill>
                  <a:schemeClr val="bg2"/>
                </a:solidFill>
              </a:rPr>
              <a:pPr eaLnBrk="1" hangingPunct="1"/>
              <a:t>18</a:t>
            </a:fld>
            <a:endParaRPr lang="en-US" altLang="is-IS" sz="1000">
              <a:solidFill>
                <a:schemeClr val="bg2"/>
              </a:solidFill>
            </a:endParaRPr>
          </a:p>
        </p:txBody>
      </p:sp>
      <p:sp>
        <p:nvSpPr>
          <p:cNvPr id="32772" name="Rectangle 1026"/>
          <p:cNvSpPr>
            <a:spLocks noGrp="1" noChangeArrowheads="1"/>
          </p:cNvSpPr>
          <p:nvPr>
            <p:ph type="title"/>
          </p:nvPr>
        </p:nvSpPr>
        <p:spPr>
          <a:xfrm>
            <a:off x="111510" y="3308350"/>
            <a:ext cx="3443287" cy="973138"/>
          </a:xfrm>
        </p:spPr>
        <p:txBody>
          <a:bodyPr anchor="t"/>
          <a:lstStyle/>
          <a:p>
            <a:pPr algn="l" eaLnBrk="1" hangingPunct="1"/>
            <a:r>
              <a:rPr lang="en-US" altLang="is-IS" sz="1800" b="1" dirty="0"/>
              <a:t>FIGURE 4.8</a:t>
            </a:r>
            <a:br>
              <a:rPr lang="en-US" altLang="is-IS" sz="1800" dirty="0"/>
            </a:br>
            <a:r>
              <a:rPr lang="en-US" altLang="is-IS" sz="1800" dirty="0"/>
              <a:t>Two categories (union types): </a:t>
            </a:r>
            <a:br>
              <a:rPr lang="en-US" altLang="is-IS" sz="1800" dirty="0"/>
            </a:br>
            <a:r>
              <a:rPr lang="en-US" altLang="is-IS" sz="1800" dirty="0"/>
              <a:t>OWNER and REGISTERED_VEHICLE.</a:t>
            </a:r>
            <a:endParaRPr lang="en-US" altLang="is-IS" dirty="0"/>
          </a:p>
        </p:txBody>
      </p:sp>
    </p:spTree>
    <p:extLst>
      <p:ext uri="{BB962C8B-B14F-4D97-AF65-F5344CB8AC3E}">
        <p14:creationId xmlns:p14="http://schemas.microsoft.com/office/powerpoint/2010/main" val="6324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698626" y="57150"/>
            <a:ext cx="8780463" cy="514350"/>
          </a:xfrm>
        </p:spPr>
        <p:txBody>
          <a:bodyPr anchor="t"/>
          <a:lstStyle/>
          <a:p>
            <a:pPr algn="l" eaLnBrk="1" hangingPunct="1"/>
            <a:r>
              <a:rPr lang="en-US" altLang="is-IS" sz="1800" b="1" dirty="0"/>
              <a:t>FIGURE 7.6  </a:t>
            </a:r>
            <a:r>
              <a:rPr lang="en-US" altLang="is-IS" sz="1800" dirty="0">
                <a:latin typeface="+mn-lt"/>
              </a:rPr>
              <a:t>Mapping the EER categories (union types) in Figure 4.7 to relations.</a:t>
            </a:r>
            <a:endParaRPr lang="en-US" altLang="is-IS" dirty="0">
              <a:latin typeface="+mn-lt"/>
            </a:endParaRPr>
          </a:p>
        </p:txBody>
      </p:sp>
      <p:pic>
        <p:nvPicPr>
          <p:cNvPr id="3379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79776" y="571500"/>
            <a:ext cx="6270625" cy="5524500"/>
          </a:xfrm>
        </p:spPr>
      </p:pic>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D2CEA2-F92C-4491-9805-A3EF149000CA}" type="slidenum">
              <a:rPr lang="en-US" altLang="is-IS" sz="1000">
                <a:solidFill>
                  <a:schemeClr val="bg2"/>
                </a:solidFill>
              </a:rPr>
              <a:pPr eaLnBrk="1" hangingPunct="1"/>
              <a:t>19</a:t>
            </a:fld>
            <a:endParaRPr lang="en-US" altLang="is-IS" sz="1000">
              <a:solidFill>
                <a:schemeClr val="bg2"/>
              </a:solidFill>
            </a:endParaRPr>
          </a:p>
        </p:txBody>
      </p:sp>
    </p:spTree>
    <p:extLst>
      <p:ext uri="{BB962C8B-B14F-4D97-AF65-F5344CB8AC3E}">
        <p14:creationId xmlns:p14="http://schemas.microsoft.com/office/powerpoint/2010/main" val="367955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801813" y="263526"/>
            <a:ext cx="8437562" cy="773113"/>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3200" dirty="0"/>
              <a:t>Mapping EER Model Constructs to Relations </a:t>
            </a:r>
          </a:p>
        </p:txBody>
      </p:sp>
      <p:sp>
        <p:nvSpPr>
          <p:cNvPr id="17412" name="Rectangle 3"/>
          <p:cNvSpPr>
            <a:spLocks noGrp="1" noChangeArrowheads="1"/>
          </p:cNvSpPr>
          <p:nvPr>
            <p:ph idx="1"/>
          </p:nvPr>
        </p:nvSpPr>
        <p:spPr>
          <a:xfrm>
            <a:off x="1801813" y="1320800"/>
            <a:ext cx="8623300" cy="4775200"/>
          </a:xfrm>
          <a:noFill/>
        </p:spPr>
        <p:txBody>
          <a:bodyPr vert="horz" lIns="91440" tIns="45720" rIns="0" bIns="45720" rtlCol="0">
            <a:normAutofit/>
          </a:bodyPr>
          <a:lstStyle/>
          <a:p>
            <a:pPr eaLnBrk="1" hangingPunct="1">
              <a:spcBef>
                <a:spcPct val="50000"/>
              </a:spcBef>
            </a:pPr>
            <a:r>
              <a:rPr lang="en-US" altLang="is-IS" sz="2400" b="1" dirty="0"/>
              <a:t>Step8: Options for Mapping Specialization or Generalization.</a:t>
            </a:r>
          </a:p>
          <a:p>
            <a:pPr lvl="1" eaLnBrk="1" hangingPunct="1">
              <a:spcBef>
                <a:spcPct val="50000"/>
              </a:spcBef>
            </a:pPr>
            <a:r>
              <a:rPr lang="en-US" altLang="is-IS" dirty="0"/>
              <a:t>Convert each specialization with m subclasses {S1, S2,….,Sm} and generalized superclass C, where the attributes of C are {k,a1,…an} and k is the (primary) key, into relational schemas using one of the four following options:</a:t>
            </a:r>
          </a:p>
          <a:p>
            <a:pPr lvl="2" eaLnBrk="1" hangingPunct="1">
              <a:spcBef>
                <a:spcPct val="50000"/>
              </a:spcBef>
            </a:pPr>
            <a:r>
              <a:rPr lang="en-US" altLang="is-IS" b="1" dirty="0"/>
              <a:t>Option 8A</a:t>
            </a:r>
            <a:r>
              <a:rPr lang="en-US" altLang="is-IS" dirty="0"/>
              <a:t>: Multiple relations-Superclass and subclasses</a:t>
            </a:r>
          </a:p>
          <a:p>
            <a:pPr lvl="2" eaLnBrk="1" hangingPunct="1">
              <a:spcBef>
                <a:spcPct val="50000"/>
              </a:spcBef>
            </a:pPr>
            <a:r>
              <a:rPr lang="en-US" altLang="is-IS" b="1" dirty="0"/>
              <a:t>Option 8B</a:t>
            </a:r>
            <a:r>
              <a:rPr lang="en-US" altLang="is-IS" dirty="0"/>
              <a:t>: Multiple relations-Subclass relations only</a:t>
            </a:r>
          </a:p>
          <a:p>
            <a:pPr lvl="2" eaLnBrk="1" hangingPunct="1">
              <a:spcBef>
                <a:spcPct val="50000"/>
              </a:spcBef>
            </a:pPr>
            <a:r>
              <a:rPr lang="en-US" altLang="is-IS" b="1" dirty="0"/>
              <a:t>Option 8C</a:t>
            </a:r>
            <a:r>
              <a:rPr lang="en-US" altLang="is-IS" dirty="0"/>
              <a:t>: Single relation with one type attribute</a:t>
            </a:r>
          </a:p>
          <a:p>
            <a:pPr lvl="2" eaLnBrk="1" hangingPunct="1">
              <a:spcBef>
                <a:spcPct val="50000"/>
              </a:spcBef>
            </a:pPr>
            <a:r>
              <a:rPr lang="en-US" altLang="is-IS" b="1" dirty="0"/>
              <a:t>Option 8D</a:t>
            </a:r>
            <a:r>
              <a:rPr lang="en-US" altLang="is-IS" dirty="0"/>
              <a:t>: Single relation with multiple type attributes</a:t>
            </a: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AA538D-29DA-45E2-853F-3BD5437A7870}" type="slidenum">
              <a:rPr lang="en-US" altLang="is-IS" sz="1000">
                <a:solidFill>
                  <a:schemeClr val="bg2"/>
                </a:solidFill>
              </a:rPr>
              <a:pPr eaLnBrk="1" hangingPunct="1"/>
              <a:t>2</a:t>
            </a:fld>
            <a:endParaRPr lang="en-US" altLang="is-IS" sz="1000">
              <a:solidFill>
                <a:schemeClr val="bg2"/>
              </a:solidFill>
            </a:endParaRPr>
          </a:p>
        </p:txBody>
      </p:sp>
    </p:spTree>
    <p:extLst>
      <p:ext uri="{BB962C8B-B14F-4D97-AF65-F5344CB8AC3E}">
        <p14:creationId xmlns:p14="http://schemas.microsoft.com/office/powerpoint/2010/main" val="14889770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839637" y="140495"/>
            <a:ext cx="8534400" cy="842962"/>
          </a:xfrm>
        </p:spPr>
        <p:txBody>
          <a:bodyPr/>
          <a:lstStyle/>
          <a:p>
            <a:pPr eaLnBrk="1" hangingPunct="1"/>
            <a:r>
              <a:rPr lang="en-US" altLang="is-IS" sz="3200" b="1"/>
              <a:t>Mapping Exercise</a:t>
            </a:r>
          </a:p>
        </p:txBody>
      </p:sp>
      <p:sp>
        <p:nvSpPr>
          <p:cNvPr id="34821" name="Rectangle 3"/>
          <p:cNvSpPr>
            <a:spLocks noGrp="1" noChangeArrowheads="1"/>
          </p:cNvSpPr>
          <p:nvPr>
            <p:ph idx="1"/>
          </p:nvPr>
        </p:nvSpPr>
        <p:spPr>
          <a:xfrm>
            <a:off x="1712967" y="931863"/>
            <a:ext cx="8413750" cy="5054600"/>
          </a:xfrm>
        </p:spPr>
        <p:txBody>
          <a:bodyPr/>
          <a:lstStyle/>
          <a:p>
            <a:pPr eaLnBrk="1" hangingPunct="1">
              <a:buFont typeface="Wingdings" panose="05000000000000000000" pitchFamily="2" charset="2"/>
              <a:buNone/>
            </a:pPr>
            <a:r>
              <a:rPr lang="en-US" altLang="is-IS" sz="2000" dirty="0"/>
              <a:t>Exercise 7.4.</a:t>
            </a:r>
            <a:endParaRPr lang="en-US" altLang="is-IS" b="1" dirty="0">
              <a:solidFill>
                <a:srgbClr val="FF0066"/>
              </a:solidFill>
            </a:endParaRPr>
          </a:p>
          <a:p>
            <a:pPr eaLnBrk="1" hangingPunct="1">
              <a:buFont typeface="Wingdings" panose="05000000000000000000" pitchFamily="2" charset="2"/>
              <a:buNone/>
            </a:pPr>
            <a:endParaRPr lang="en-US" altLang="is-IS" dirty="0"/>
          </a:p>
          <a:p>
            <a:pPr eaLnBrk="1" hangingPunct="1">
              <a:buFont typeface="Wingdings" panose="05000000000000000000" pitchFamily="2" charset="2"/>
              <a:buNone/>
            </a:pPr>
            <a:endParaRPr lang="en-US" altLang="is-IS" dirty="0"/>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79D8BB-45EF-4BCF-975D-E71A40FF9170}" type="slidenum">
              <a:rPr lang="en-US" altLang="is-IS" sz="1000">
                <a:solidFill>
                  <a:schemeClr val="bg2"/>
                </a:solidFill>
              </a:rPr>
              <a:pPr eaLnBrk="1" hangingPunct="1"/>
              <a:t>20</a:t>
            </a:fld>
            <a:endParaRPr lang="en-US" altLang="is-IS" sz="1000">
              <a:solidFill>
                <a:schemeClr val="bg2"/>
              </a:solidFill>
            </a:endParaRP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637" y="1270000"/>
            <a:ext cx="7304087"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4"/>
          <p:cNvSpPr>
            <a:spLocks noChangeArrowheads="1"/>
          </p:cNvSpPr>
          <p:nvPr/>
        </p:nvSpPr>
        <p:spPr bwMode="auto">
          <a:xfrm>
            <a:off x="1839637" y="6206330"/>
            <a:ext cx="47101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is-IS" sz="1400" b="1" dirty="0">
                <a:solidFill>
                  <a:srgbClr val="A50021"/>
                </a:solidFill>
                <a:latin typeface="Arial" panose="020B0604020202020204" pitchFamily="34" charset="0"/>
              </a:rPr>
              <a:t>FIGURE 7.7</a:t>
            </a:r>
            <a:br>
              <a:rPr lang="en-US" altLang="is-IS" sz="1400" b="1" dirty="0">
                <a:solidFill>
                  <a:srgbClr val="A50021"/>
                </a:solidFill>
                <a:latin typeface="Arial" panose="020B0604020202020204" pitchFamily="34" charset="0"/>
              </a:rPr>
            </a:br>
            <a:r>
              <a:rPr lang="en-US" altLang="is-IS" sz="1400" dirty="0">
                <a:solidFill>
                  <a:srgbClr val="A50021"/>
                </a:solidFill>
                <a:latin typeface="Arial" panose="020B0604020202020204" pitchFamily="34" charset="0"/>
              </a:rPr>
              <a:t>An ER schema for a SHIP_TRACKING database.</a:t>
            </a:r>
            <a:br>
              <a:rPr lang="en-US" altLang="is-IS" sz="1400" b="1" dirty="0">
                <a:solidFill>
                  <a:srgbClr val="A50021"/>
                </a:solidFill>
                <a:latin typeface="Arial" panose="020B0604020202020204" pitchFamily="34" charset="0"/>
              </a:rPr>
            </a:br>
            <a:endParaRPr lang="en-US" altLang="is-IS" sz="1400" b="1" dirty="0">
              <a:solidFill>
                <a:srgbClr val="A50021"/>
              </a:solidFill>
              <a:latin typeface="Arial" panose="020B0604020202020204" pitchFamily="34" charset="0"/>
            </a:endParaRPr>
          </a:p>
        </p:txBody>
      </p:sp>
    </p:spTree>
    <p:extLst>
      <p:ext uri="{BB962C8B-B14F-4D97-AF65-F5344CB8AC3E}">
        <p14:creationId xmlns:p14="http://schemas.microsoft.com/office/powerpoint/2010/main" val="132426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939925" y="263525"/>
            <a:ext cx="8288338" cy="604838"/>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3200" dirty="0"/>
              <a:t>Mapping EER Model Constructs to Relations </a:t>
            </a:r>
          </a:p>
        </p:txBody>
      </p:sp>
      <p:sp>
        <p:nvSpPr>
          <p:cNvPr id="18436" name="Rectangle 3"/>
          <p:cNvSpPr>
            <a:spLocks noGrp="1" noChangeArrowheads="1"/>
          </p:cNvSpPr>
          <p:nvPr>
            <p:ph idx="1"/>
          </p:nvPr>
        </p:nvSpPr>
        <p:spPr>
          <a:xfrm>
            <a:off x="1939926" y="1042989"/>
            <a:ext cx="8126413" cy="5114925"/>
          </a:xfrm>
          <a:noFill/>
        </p:spPr>
        <p:txBody>
          <a:bodyPr vert="horz" lIns="91440" tIns="45720" rIns="0" bIns="45720" rtlCol="0">
            <a:normAutofit/>
          </a:bodyPr>
          <a:lstStyle/>
          <a:p>
            <a:pPr eaLnBrk="1" hangingPunct="1">
              <a:lnSpc>
                <a:spcPct val="90000"/>
              </a:lnSpc>
              <a:spcBef>
                <a:spcPct val="50000"/>
              </a:spcBef>
            </a:pPr>
            <a:r>
              <a:rPr lang="en-US" altLang="is-IS" sz="2000" b="1" dirty="0">
                <a:solidFill>
                  <a:srgbClr val="C00000"/>
                </a:solidFill>
              </a:rPr>
              <a:t>Option 8A: Multiple relations-Superclass and subclasses</a:t>
            </a:r>
          </a:p>
          <a:p>
            <a:pPr lvl="1" eaLnBrk="1" hangingPunct="1">
              <a:spcBef>
                <a:spcPct val="50000"/>
              </a:spcBef>
            </a:pPr>
            <a:r>
              <a:rPr lang="en-US" altLang="is-IS" sz="2000" dirty="0"/>
              <a:t>Create a relation for the superclass and its attributes, plus a relation for each subclass includes the local attributes of it , plus the primary key of the superclass which is propagated to subclass relation and becomes its primary key also. It also becomes a foreign key to the superclass relation.</a:t>
            </a:r>
          </a:p>
          <a:p>
            <a:pPr lvl="1" eaLnBrk="1" hangingPunct="1">
              <a:spcBef>
                <a:spcPct val="50000"/>
              </a:spcBef>
            </a:pPr>
            <a:r>
              <a:rPr lang="en-US" altLang="is-IS" sz="2000" u="sng" dirty="0">
                <a:solidFill>
                  <a:srgbClr val="C00000"/>
                </a:solidFill>
              </a:rPr>
              <a:t>Option 8A </a:t>
            </a:r>
            <a:r>
              <a:rPr lang="en-US" altLang="is-IS" sz="2000" dirty="0"/>
              <a:t>works for any constraints on the </a:t>
            </a:r>
            <a:r>
              <a:rPr lang="en-US" altLang="is-IS" sz="2000" b="1" dirty="0"/>
              <a:t>specialization</a:t>
            </a:r>
            <a:r>
              <a:rPr lang="en-US" altLang="is-IS" sz="2000" dirty="0"/>
              <a:t>: disjoint or overlapping, total or partial.</a:t>
            </a:r>
          </a:p>
          <a:p>
            <a:pPr>
              <a:spcBef>
                <a:spcPct val="50000"/>
              </a:spcBef>
            </a:pPr>
            <a:r>
              <a:rPr lang="en-US" altLang="is-IS" sz="2000" b="1" dirty="0">
                <a:solidFill>
                  <a:srgbClr val="C00000"/>
                </a:solidFill>
              </a:rPr>
              <a:t>Option 8B: Multiple relations-Subclass relations only</a:t>
            </a:r>
          </a:p>
          <a:p>
            <a:pPr lvl="1" eaLnBrk="1" hangingPunct="1">
              <a:spcBef>
                <a:spcPct val="50000"/>
              </a:spcBef>
            </a:pPr>
            <a:r>
              <a:rPr lang="en-US" altLang="is-IS" sz="2000" dirty="0"/>
              <a:t>Create a relation for each subclass includes the local attributes of the superclass. The primary key of the superclass is propagated to subclass relation and becomes its primary key.</a:t>
            </a:r>
          </a:p>
          <a:p>
            <a:pPr lvl="1" eaLnBrk="1" hangingPunct="1">
              <a:spcBef>
                <a:spcPct val="50000"/>
              </a:spcBef>
            </a:pPr>
            <a:r>
              <a:rPr lang="en-US" altLang="is-IS" sz="2000" u="sng" dirty="0">
                <a:solidFill>
                  <a:srgbClr val="C00000"/>
                </a:solidFill>
              </a:rPr>
              <a:t>Option 8 B </a:t>
            </a:r>
            <a:r>
              <a:rPr lang="en-US" altLang="is-IS" sz="2000" dirty="0"/>
              <a:t>works for only when both the </a:t>
            </a:r>
            <a:r>
              <a:rPr lang="en-US" altLang="is-IS" sz="2000" b="1" dirty="0"/>
              <a:t>disjoint</a:t>
            </a:r>
            <a:r>
              <a:rPr lang="en-US" altLang="is-IS" sz="2000" dirty="0"/>
              <a:t> and total constraints hold.</a:t>
            </a: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A26E4CD-6354-42B4-AB7D-6E3B2AE4045B}" type="slidenum">
              <a:rPr lang="en-US" altLang="is-IS" sz="1000">
                <a:solidFill>
                  <a:schemeClr val="bg2"/>
                </a:solidFill>
              </a:rPr>
              <a:pPr eaLnBrk="1" hangingPunct="1"/>
              <a:t>3</a:t>
            </a:fld>
            <a:endParaRPr lang="en-US" altLang="is-IS" sz="1000">
              <a:solidFill>
                <a:schemeClr val="bg2"/>
              </a:solidFill>
            </a:endParaRPr>
          </a:p>
        </p:txBody>
      </p:sp>
    </p:spTree>
    <p:extLst>
      <p:ext uri="{BB962C8B-B14F-4D97-AF65-F5344CB8AC3E}">
        <p14:creationId xmlns:p14="http://schemas.microsoft.com/office/powerpoint/2010/main" val="2746677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939925" y="263525"/>
            <a:ext cx="8288338" cy="604838"/>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3200" dirty="0"/>
              <a:t>Mapping EER Model Constructs to Relations </a:t>
            </a:r>
          </a:p>
        </p:txBody>
      </p:sp>
      <p:sp>
        <p:nvSpPr>
          <p:cNvPr id="18436" name="Rectangle 3"/>
          <p:cNvSpPr>
            <a:spLocks noGrp="1" noChangeArrowheads="1"/>
          </p:cNvSpPr>
          <p:nvPr>
            <p:ph idx="1"/>
          </p:nvPr>
        </p:nvSpPr>
        <p:spPr>
          <a:xfrm>
            <a:off x="1939926" y="1042989"/>
            <a:ext cx="8126413" cy="5114925"/>
          </a:xfrm>
          <a:noFill/>
        </p:spPr>
        <p:txBody>
          <a:bodyPr vert="horz" lIns="91440" tIns="45720" rIns="0" bIns="45720" rtlCol="0">
            <a:normAutofit/>
          </a:bodyPr>
          <a:lstStyle/>
          <a:p>
            <a:pPr eaLnBrk="1" hangingPunct="1">
              <a:lnSpc>
                <a:spcPct val="90000"/>
              </a:lnSpc>
              <a:spcBef>
                <a:spcPct val="50000"/>
              </a:spcBef>
              <a:buFont typeface="Wingdings" panose="05000000000000000000" pitchFamily="2" charset="2"/>
              <a:buChar char="§"/>
            </a:pPr>
            <a:r>
              <a:rPr lang="en-US" altLang="is-IS" sz="2000" b="1" dirty="0"/>
              <a:t>Disjoint</a:t>
            </a:r>
            <a:r>
              <a:rPr lang="en-US" altLang="is-IS" sz="2000" dirty="0"/>
              <a:t> constraints: A member of the superclass needs to be a member of one subclass only. We use d inside the circle symbol.</a:t>
            </a:r>
          </a:p>
          <a:p>
            <a:pPr marL="0" indent="0" eaLnBrk="1" hangingPunct="1">
              <a:lnSpc>
                <a:spcPct val="90000"/>
              </a:lnSpc>
              <a:spcBef>
                <a:spcPct val="50000"/>
              </a:spcBef>
              <a:buNone/>
            </a:pPr>
            <a:endParaRPr lang="en-US" altLang="is-IS" sz="2000" dirty="0"/>
          </a:p>
          <a:p>
            <a:pPr eaLnBrk="1" hangingPunct="1">
              <a:lnSpc>
                <a:spcPct val="90000"/>
              </a:lnSpc>
              <a:spcBef>
                <a:spcPct val="50000"/>
              </a:spcBef>
              <a:buFont typeface="Wingdings" panose="05000000000000000000" pitchFamily="2" charset="2"/>
              <a:buChar char="§"/>
            </a:pPr>
            <a:r>
              <a:rPr lang="en-US" altLang="is-IS" sz="2000" b="1" dirty="0"/>
              <a:t>Overlapping </a:t>
            </a:r>
            <a:r>
              <a:rPr lang="en-US" altLang="is-IS" sz="2000" dirty="0"/>
              <a:t>constraints: A member of the superclass could be a member in more than one subclass. We use o inside the circle symbol.</a:t>
            </a:r>
          </a:p>
          <a:p>
            <a:pPr marL="0" indent="0" eaLnBrk="1" hangingPunct="1">
              <a:lnSpc>
                <a:spcPct val="90000"/>
              </a:lnSpc>
              <a:spcBef>
                <a:spcPct val="50000"/>
              </a:spcBef>
              <a:buNone/>
            </a:pPr>
            <a:endParaRPr lang="en-US" altLang="is-IS" sz="2000" dirty="0"/>
          </a:p>
          <a:p>
            <a:pPr eaLnBrk="1" hangingPunct="1">
              <a:lnSpc>
                <a:spcPct val="90000"/>
              </a:lnSpc>
              <a:spcBef>
                <a:spcPct val="50000"/>
              </a:spcBef>
              <a:buFont typeface="Wingdings" panose="05000000000000000000" pitchFamily="2" charset="2"/>
              <a:buChar char="§"/>
            </a:pPr>
            <a:r>
              <a:rPr lang="en-US" altLang="is-IS" sz="2000" b="1" dirty="0"/>
              <a:t>Total completeness </a:t>
            </a:r>
            <a:r>
              <a:rPr lang="en-US" altLang="is-IS" sz="2000" dirty="0"/>
              <a:t>constraint: the member of the superclass need to be only a member in subclasses we have. Double lines in ER diagram</a:t>
            </a:r>
          </a:p>
          <a:p>
            <a:pPr marL="0" indent="0" eaLnBrk="1" hangingPunct="1">
              <a:lnSpc>
                <a:spcPct val="90000"/>
              </a:lnSpc>
              <a:spcBef>
                <a:spcPct val="50000"/>
              </a:spcBef>
              <a:buNone/>
            </a:pPr>
            <a:endParaRPr lang="en-US" altLang="is-IS" sz="2000" dirty="0"/>
          </a:p>
          <a:p>
            <a:pPr eaLnBrk="1" hangingPunct="1">
              <a:lnSpc>
                <a:spcPct val="90000"/>
              </a:lnSpc>
              <a:spcBef>
                <a:spcPct val="50000"/>
              </a:spcBef>
              <a:buFont typeface="Wingdings" panose="05000000000000000000" pitchFamily="2" charset="2"/>
              <a:buChar char="§"/>
            </a:pPr>
            <a:r>
              <a:rPr lang="en-US" altLang="is-IS" sz="2000" b="1" dirty="0"/>
              <a:t>Partial completeness </a:t>
            </a:r>
            <a:r>
              <a:rPr lang="en-US" altLang="is-IS" sz="2000" dirty="0"/>
              <a:t>constraint: The member of the superclass is a member of other subclasses than the ones we have. One line</a:t>
            </a:r>
          </a:p>
          <a:p>
            <a:pPr marL="0" indent="0" eaLnBrk="1" hangingPunct="1">
              <a:lnSpc>
                <a:spcPct val="90000"/>
              </a:lnSpc>
              <a:spcBef>
                <a:spcPct val="50000"/>
              </a:spcBef>
              <a:buNone/>
            </a:pPr>
            <a:endParaRPr lang="en-US" altLang="is-IS" sz="2000" dirty="0"/>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A26E4CD-6354-42B4-AB7D-6E3B2AE4045B}" type="slidenum">
              <a:rPr lang="en-US" altLang="is-IS" sz="1000">
                <a:solidFill>
                  <a:schemeClr val="bg2"/>
                </a:solidFill>
              </a:rPr>
              <a:pPr eaLnBrk="1" hangingPunct="1"/>
              <a:t>4</a:t>
            </a:fld>
            <a:endParaRPr lang="en-US" altLang="is-IS" sz="1000">
              <a:solidFill>
                <a:schemeClr val="bg2"/>
              </a:solidFill>
            </a:endParaRPr>
          </a:p>
        </p:txBody>
      </p:sp>
    </p:spTree>
    <p:extLst>
      <p:ext uri="{BB962C8B-B14F-4D97-AF65-F5344CB8AC3E}">
        <p14:creationId xmlns:p14="http://schemas.microsoft.com/office/powerpoint/2010/main" val="11244999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057401" y="304801"/>
            <a:ext cx="8175625" cy="652463"/>
          </a:xfrm>
        </p:spPr>
        <p:txBody>
          <a:bodyPr anchor="t"/>
          <a:lstStyle/>
          <a:p>
            <a:pPr algn="l" eaLnBrk="1" hangingPunct="1"/>
            <a:r>
              <a:rPr lang="en-US" altLang="is-IS" sz="1800" b="1" dirty="0"/>
              <a:t>FIGURE 4.4</a:t>
            </a:r>
            <a:br>
              <a:rPr lang="en-US" altLang="is-IS" sz="1800" dirty="0"/>
            </a:br>
            <a:r>
              <a:rPr lang="en-US" altLang="is-IS" sz="1800" dirty="0"/>
              <a:t>EER diagram notation for an attribute-defined </a:t>
            </a:r>
            <a:r>
              <a:rPr lang="en-US" altLang="is-IS" sz="1800" b="1" dirty="0"/>
              <a:t>specialization</a:t>
            </a:r>
            <a:r>
              <a:rPr lang="en-US" altLang="is-IS" sz="1800" dirty="0"/>
              <a:t> on </a:t>
            </a:r>
            <a:r>
              <a:rPr lang="en-US" altLang="is-IS" sz="1800" dirty="0" err="1"/>
              <a:t>JobType</a:t>
            </a:r>
            <a:r>
              <a:rPr lang="en-US" altLang="is-IS" sz="1800" dirty="0"/>
              <a:t>.</a:t>
            </a:r>
            <a:endParaRPr lang="en-US" altLang="is-IS" dirty="0"/>
          </a:p>
        </p:txBody>
      </p:sp>
      <p:pic>
        <p:nvPicPr>
          <p:cNvPr id="1946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71776" y="1139825"/>
            <a:ext cx="6583363" cy="5086350"/>
          </a:xfrm>
        </p:spPr>
      </p:pic>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971C4AD-2C7C-4382-B8A6-B37078C59453}" type="slidenum">
              <a:rPr lang="en-US" altLang="is-IS" sz="1000">
                <a:solidFill>
                  <a:schemeClr val="bg2"/>
                </a:solidFill>
              </a:rPr>
              <a:pPr eaLnBrk="1" hangingPunct="1"/>
              <a:t>5</a:t>
            </a:fld>
            <a:endParaRPr lang="en-US" altLang="is-IS" sz="1000">
              <a:solidFill>
                <a:schemeClr val="bg2"/>
              </a:solidFill>
            </a:endParaRPr>
          </a:p>
        </p:txBody>
      </p:sp>
    </p:spTree>
    <p:extLst>
      <p:ext uri="{BB962C8B-B14F-4D97-AF65-F5344CB8AC3E}">
        <p14:creationId xmlns:p14="http://schemas.microsoft.com/office/powerpoint/2010/main" val="306292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55ADA9-3E70-4EC6-BE63-B838E857CA98}" type="slidenum">
              <a:rPr lang="en-US" altLang="is-IS" sz="1000">
                <a:solidFill>
                  <a:schemeClr val="bg2"/>
                </a:solidFill>
              </a:rPr>
              <a:pPr eaLnBrk="1" hangingPunct="1"/>
              <a:t>6</a:t>
            </a:fld>
            <a:endParaRPr lang="en-US" altLang="is-IS" sz="1000">
              <a:solidFill>
                <a:schemeClr val="bg2"/>
              </a:solidFill>
            </a:endParaRP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1" y="2573338"/>
            <a:ext cx="810577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6"/>
          <p:cNvSpPr>
            <a:spLocks noChangeArrowheads="1"/>
          </p:cNvSpPr>
          <p:nvPr/>
        </p:nvSpPr>
        <p:spPr bwMode="auto">
          <a:xfrm>
            <a:off x="1803400" y="358775"/>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is-IS" b="1">
                <a:solidFill>
                  <a:srgbClr val="A50021"/>
                </a:solidFill>
                <a:latin typeface="Arial" panose="020B0604020202020204" pitchFamily="34" charset="0"/>
              </a:rPr>
              <a:t>FIGURE 7.4</a:t>
            </a:r>
            <a:br>
              <a:rPr lang="en-US" altLang="is-IS" b="1">
                <a:solidFill>
                  <a:srgbClr val="A50021"/>
                </a:solidFill>
                <a:latin typeface="Arial" panose="020B0604020202020204" pitchFamily="34" charset="0"/>
              </a:rPr>
            </a:br>
            <a:r>
              <a:rPr lang="en-US" altLang="is-IS">
                <a:solidFill>
                  <a:srgbClr val="A50021"/>
                </a:solidFill>
                <a:latin typeface="Arial" panose="020B0604020202020204" pitchFamily="34" charset="0"/>
              </a:rPr>
              <a:t>Options for mapping specialization or generalization. </a:t>
            </a:r>
            <a:br>
              <a:rPr lang="en-US" altLang="is-IS">
                <a:solidFill>
                  <a:srgbClr val="A50021"/>
                </a:solidFill>
                <a:latin typeface="Arial" panose="020B0604020202020204" pitchFamily="34" charset="0"/>
              </a:rPr>
            </a:br>
            <a:r>
              <a:rPr lang="en-US" altLang="is-IS">
                <a:solidFill>
                  <a:srgbClr val="A50021"/>
                </a:solidFill>
                <a:latin typeface="Arial" panose="020B0604020202020204" pitchFamily="34" charset="0"/>
              </a:rPr>
              <a:t>(a) Mapping the EER schema in Figure 4.4 using option 8A. </a:t>
            </a:r>
            <a:endParaRPr lang="en-US" altLang="is-IS" b="1">
              <a:solidFill>
                <a:srgbClr val="A50021"/>
              </a:solidFill>
              <a:latin typeface="Arial" panose="020B0604020202020204" pitchFamily="34" charset="0"/>
            </a:endParaRPr>
          </a:p>
        </p:txBody>
      </p:sp>
    </p:spTree>
    <p:extLst>
      <p:ext uri="{BB962C8B-B14F-4D97-AF65-F5344CB8AC3E}">
        <p14:creationId xmlns:p14="http://schemas.microsoft.com/office/powerpoint/2010/main" val="110100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57400" y="304800"/>
            <a:ext cx="8420100" cy="2933700"/>
          </a:xfrm>
        </p:spPr>
        <p:txBody>
          <a:bodyPr anchor="t"/>
          <a:lstStyle/>
          <a:p>
            <a:pPr algn="l" eaLnBrk="1" hangingPunct="1"/>
            <a:r>
              <a:rPr lang="en-US" altLang="is-IS" sz="1800" b="1" dirty="0"/>
              <a:t>FIGURE 4.3</a:t>
            </a:r>
            <a:br>
              <a:rPr lang="en-US" altLang="is-IS" sz="1800" dirty="0"/>
            </a:br>
            <a:r>
              <a:rPr lang="en-US" altLang="is-IS" sz="1800" b="1" dirty="0"/>
              <a:t>Generalization</a:t>
            </a:r>
            <a:r>
              <a:rPr lang="en-US" altLang="is-IS" sz="1800" dirty="0"/>
              <a:t>. (b) Generalizing CAR and TRUCK into the superclass VEHICLE.</a:t>
            </a:r>
            <a:endParaRPr lang="en-US" altLang="is-IS" dirty="0"/>
          </a:p>
        </p:txBody>
      </p:sp>
      <p:pic>
        <p:nvPicPr>
          <p:cNvPr id="21508"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1462089"/>
            <a:ext cx="7772400" cy="3978275"/>
          </a:xfrm>
        </p:spPr>
      </p:pic>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164339-E500-4926-B1FA-54D586BC981F}" type="slidenum">
              <a:rPr lang="en-US" altLang="is-IS" sz="1000">
                <a:solidFill>
                  <a:schemeClr val="bg2"/>
                </a:solidFill>
              </a:rPr>
              <a:pPr eaLnBrk="1" hangingPunct="1"/>
              <a:t>7</a:t>
            </a:fld>
            <a:endParaRPr lang="en-US" altLang="is-IS" sz="1000">
              <a:solidFill>
                <a:schemeClr val="bg2"/>
              </a:solidFill>
            </a:endParaRPr>
          </a:p>
        </p:txBody>
      </p:sp>
    </p:spTree>
    <p:extLst>
      <p:ext uri="{BB962C8B-B14F-4D97-AF65-F5344CB8AC3E}">
        <p14:creationId xmlns:p14="http://schemas.microsoft.com/office/powerpoint/2010/main" val="237031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E870A4-4FF4-4A21-B6A8-13EBC379E380}" type="slidenum">
              <a:rPr lang="en-US" altLang="is-IS" sz="1000">
                <a:solidFill>
                  <a:schemeClr val="bg2"/>
                </a:solidFill>
              </a:rPr>
              <a:pPr eaLnBrk="1" hangingPunct="1"/>
              <a:t>8</a:t>
            </a:fld>
            <a:endParaRPr lang="en-US" altLang="is-IS" sz="1000">
              <a:solidFill>
                <a:schemeClr val="bg2"/>
              </a:solidFill>
            </a:endParaRPr>
          </a:p>
        </p:txBody>
      </p:sp>
      <p:sp>
        <p:nvSpPr>
          <p:cNvPr id="22531" name="Rectangle 3"/>
          <p:cNvSpPr>
            <a:spLocks noChangeArrowheads="1"/>
          </p:cNvSpPr>
          <p:nvPr/>
        </p:nvSpPr>
        <p:spPr bwMode="auto">
          <a:xfrm>
            <a:off x="2209800" y="3587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is-IS" b="1">
                <a:solidFill>
                  <a:srgbClr val="A50021"/>
                </a:solidFill>
                <a:latin typeface="Arial" panose="020B0604020202020204" pitchFamily="34" charset="0"/>
              </a:rPr>
              <a:t>FIGURE 7.4</a:t>
            </a:r>
            <a:br>
              <a:rPr lang="en-US" altLang="is-IS" b="1">
                <a:solidFill>
                  <a:srgbClr val="A50021"/>
                </a:solidFill>
                <a:latin typeface="Arial" panose="020B0604020202020204" pitchFamily="34" charset="0"/>
              </a:rPr>
            </a:br>
            <a:r>
              <a:rPr lang="en-US" altLang="is-IS">
                <a:solidFill>
                  <a:srgbClr val="A50021"/>
                </a:solidFill>
                <a:latin typeface="Arial" panose="020B0604020202020204" pitchFamily="34" charset="0"/>
              </a:rPr>
              <a:t>Options for mapping specialization or generalization. </a:t>
            </a:r>
            <a:br>
              <a:rPr lang="en-US" altLang="is-IS">
                <a:solidFill>
                  <a:srgbClr val="A50021"/>
                </a:solidFill>
                <a:latin typeface="Arial" panose="020B0604020202020204" pitchFamily="34" charset="0"/>
              </a:rPr>
            </a:br>
            <a:r>
              <a:rPr lang="en-US" altLang="is-IS">
                <a:solidFill>
                  <a:srgbClr val="A50021"/>
                </a:solidFill>
                <a:latin typeface="Arial" panose="020B0604020202020204" pitchFamily="34" charset="0"/>
              </a:rPr>
              <a:t> (b) Mapping the EER schema in Figure 4.3b using option 8B. </a:t>
            </a:r>
            <a:endParaRPr lang="en-US" altLang="is-IS" b="1">
              <a:solidFill>
                <a:srgbClr val="A50021"/>
              </a:solidFill>
              <a:latin typeface="Arial" panose="020B0604020202020204" pitchFamily="34" charset="0"/>
            </a:endParaRP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86959"/>
            <a:ext cx="793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4"/>
          <p:cNvSpPr txBox="1">
            <a:spLocks noChangeArrowheads="1"/>
          </p:cNvSpPr>
          <p:nvPr/>
        </p:nvSpPr>
        <p:spPr bwMode="auto">
          <a:xfrm>
            <a:off x="8052565" y="4064641"/>
            <a:ext cx="1089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s-IS" sz="1600" b="1" dirty="0" err="1"/>
              <a:t>Eng</a:t>
            </a:r>
            <a:r>
              <a:rPr lang="en-US" altLang="is-IS" sz="1600" b="1" dirty="0"/>
              <a:t> Type</a:t>
            </a:r>
          </a:p>
        </p:txBody>
      </p:sp>
    </p:spTree>
    <p:extLst>
      <p:ext uri="{BB962C8B-B14F-4D97-AF65-F5344CB8AC3E}">
        <p14:creationId xmlns:p14="http://schemas.microsoft.com/office/powerpoint/2010/main" val="4899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774825" y="303213"/>
            <a:ext cx="8534400" cy="705780"/>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2800" b="1" dirty="0"/>
              <a:t>Mapping EER Model Constructs to Relations (continued)</a:t>
            </a:r>
          </a:p>
        </p:txBody>
      </p:sp>
      <p:sp>
        <p:nvSpPr>
          <p:cNvPr id="23556" name="Rectangle 3"/>
          <p:cNvSpPr>
            <a:spLocks noGrp="1" noChangeArrowheads="1"/>
          </p:cNvSpPr>
          <p:nvPr>
            <p:ph idx="1"/>
          </p:nvPr>
        </p:nvSpPr>
        <p:spPr>
          <a:xfrm>
            <a:off x="1933575" y="1338263"/>
            <a:ext cx="8375650" cy="5167312"/>
          </a:xfrm>
        </p:spPr>
        <p:txBody>
          <a:bodyPr>
            <a:normAutofit fontScale="85000" lnSpcReduction="20000"/>
          </a:bodyPr>
          <a:lstStyle/>
          <a:p>
            <a:pPr eaLnBrk="1" hangingPunct="1">
              <a:spcBef>
                <a:spcPct val="50000"/>
              </a:spcBef>
            </a:pPr>
            <a:r>
              <a:rPr lang="en-US" altLang="is-IS" sz="2000" b="1" dirty="0">
                <a:solidFill>
                  <a:srgbClr val="C00000"/>
                </a:solidFill>
              </a:rPr>
              <a:t>Option 8C and 8D:</a:t>
            </a:r>
            <a:endParaRPr lang="en-US" altLang="is-IS" sz="2000" dirty="0">
              <a:solidFill>
                <a:srgbClr val="C00000"/>
              </a:solidFill>
            </a:endParaRPr>
          </a:p>
          <a:p>
            <a:pPr eaLnBrk="1" hangingPunct="1">
              <a:spcBef>
                <a:spcPct val="50000"/>
              </a:spcBef>
            </a:pPr>
            <a:r>
              <a:rPr lang="en-US" altLang="is-IS" sz="2000" dirty="0"/>
              <a:t>Create a single relation to represent the superclass and all its subclasses.</a:t>
            </a:r>
          </a:p>
          <a:p>
            <a:pPr eaLnBrk="1" hangingPunct="1">
              <a:spcBef>
                <a:spcPct val="50000"/>
              </a:spcBef>
            </a:pPr>
            <a:r>
              <a:rPr lang="en-US" altLang="is-IS" sz="2000" dirty="0"/>
              <a:t>An entity that does not belong to some of the subclasses will have NULL values for the specific attributes for these subclasses.</a:t>
            </a:r>
          </a:p>
          <a:p>
            <a:pPr eaLnBrk="1" hangingPunct="1">
              <a:spcBef>
                <a:spcPct val="50000"/>
              </a:spcBef>
            </a:pPr>
            <a:r>
              <a:rPr lang="en-US" altLang="is-IS" sz="2000" dirty="0"/>
              <a:t>These options are not recommended if many specific attributes are defend for the subclasses.</a:t>
            </a:r>
          </a:p>
          <a:p>
            <a:pPr eaLnBrk="1" hangingPunct="1">
              <a:spcBef>
                <a:spcPct val="50000"/>
              </a:spcBef>
            </a:pPr>
            <a:r>
              <a:rPr lang="en-US" altLang="is-IS" sz="2000" dirty="0"/>
              <a:t>If few specific subclass attributes exist. However, these mapping are preferable to option 8A and 8B because they do away with the need to specify EQUIJOIN and OUTER UNION operations: therefore, they can yield a more efficient implementation.</a:t>
            </a:r>
          </a:p>
          <a:p>
            <a:pPr>
              <a:spcBef>
                <a:spcPct val="50000"/>
              </a:spcBef>
            </a:pPr>
            <a:r>
              <a:rPr lang="en-US" altLang="is-IS" sz="2000" b="1" dirty="0">
                <a:solidFill>
                  <a:srgbClr val="C00000"/>
                </a:solidFill>
              </a:rPr>
              <a:t>Option 8C: Single relation with one type attribute.</a:t>
            </a:r>
          </a:p>
          <a:p>
            <a:pPr>
              <a:spcBef>
                <a:spcPct val="50000"/>
              </a:spcBef>
            </a:pPr>
            <a:r>
              <a:rPr lang="en-US" altLang="is-IS" sz="2000" dirty="0"/>
              <a:t>Is used to handle </a:t>
            </a:r>
            <a:r>
              <a:rPr lang="en-US" altLang="is-IS" sz="2000" b="1" dirty="0"/>
              <a:t>disjoint</a:t>
            </a:r>
            <a:r>
              <a:rPr lang="en-US" altLang="is-IS" sz="2000" dirty="0"/>
              <a:t> subclasses by including a single type or discrimination attribute t to indicate to which of the subclasses each tuple belongs: hence, the domain of t could be {1, 2, …….m}. If the specialization is partial, t can have NULL values in tuples that do not belong to any subclass.</a:t>
            </a:r>
          </a:p>
          <a:p>
            <a:pPr eaLnBrk="1" hangingPunct="1">
              <a:spcBef>
                <a:spcPct val="50000"/>
              </a:spcBef>
            </a:pPr>
            <a:r>
              <a:rPr lang="en-US" altLang="is-IS" sz="2000" b="1" dirty="0">
                <a:solidFill>
                  <a:srgbClr val="C00000"/>
                </a:solidFill>
              </a:rPr>
              <a:t>Option 8D: Single relation with multiple type attributes.</a:t>
            </a:r>
          </a:p>
          <a:p>
            <a:pPr eaLnBrk="1" hangingPunct="1">
              <a:spcBef>
                <a:spcPct val="50000"/>
              </a:spcBef>
            </a:pPr>
            <a:r>
              <a:rPr lang="en-US" altLang="is-IS" sz="2000" dirty="0"/>
              <a:t>Is used handle </a:t>
            </a:r>
            <a:r>
              <a:rPr lang="en-US" altLang="is-IS" sz="2000" b="1" dirty="0"/>
              <a:t>overlapping </a:t>
            </a:r>
            <a:r>
              <a:rPr lang="en-US" altLang="is-IS" sz="2000" dirty="0"/>
              <a:t>subclasses by including m Boolean type (or flag) fields, one for each subclass. It can also be used for disjoint subclasses.</a:t>
            </a:r>
          </a:p>
          <a:p>
            <a:pPr eaLnBrk="1" hangingPunct="1">
              <a:spcBef>
                <a:spcPct val="50000"/>
              </a:spcBef>
            </a:pPr>
            <a:r>
              <a:rPr lang="en-US" altLang="is-IS" sz="2000" dirty="0"/>
              <a:t>Each type filed t can have a domain(yes, no), where a value of yes indicates that the tuple is a member of subclass S.</a:t>
            </a:r>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C292E07-DEDE-4A38-88DD-7419F2FF50F2}" type="slidenum">
              <a:rPr lang="en-US" altLang="is-IS" sz="1000">
                <a:solidFill>
                  <a:schemeClr val="bg2"/>
                </a:solidFill>
              </a:rPr>
              <a:pPr eaLnBrk="1" hangingPunct="1"/>
              <a:t>9</a:t>
            </a:fld>
            <a:endParaRPr lang="en-US" altLang="is-IS" sz="1000">
              <a:solidFill>
                <a:schemeClr val="bg2"/>
              </a:solidFill>
            </a:endParaRPr>
          </a:p>
        </p:txBody>
      </p:sp>
    </p:spTree>
    <p:extLst>
      <p:ext uri="{BB962C8B-B14F-4D97-AF65-F5344CB8AC3E}">
        <p14:creationId xmlns:p14="http://schemas.microsoft.com/office/powerpoint/2010/main" val="598005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865</Words>
  <Application>Microsoft Office PowerPoint</Application>
  <PresentationFormat>Widescreen</PresentationFormat>
  <Paragraphs>119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Chapter 4 Part 2  Relational Database Design by ER and EER-to-Relational Mapping</vt:lpstr>
      <vt:lpstr>Mapping EER Model Constructs to Relations </vt:lpstr>
      <vt:lpstr>Mapping EER Model Constructs to Relations </vt:lpstr>
      <vt:lpstr>Mapping EER Model Constructs to Relations </vt:lpstr>
      <vt:lpstr>FIGURE 4.4 EER diagram notation for an attribute-defined specialization on JobType.</vt:lpstr>
      <vt:lpstr>PowerPoint Presentation</vt:lpstr>
      <vt:lpstr>FIGURE 4.3 Generalization. (b) Generalizing CAR and TRUCK into the superclass VEHICLE.</vt:lpstr>
      <vt:lpstr>PowerPoint Presentation</vt:lpstr>
      <vt:lpstr>Mapping EER Model Constructs to Relations (continued)</vt:lpstr>
      <vt:lpstr>FIGURE 4.4 EER diagram notation for an attribute-defined specialization on JobType.</vt:lpstr>
      <vt:lpstr>PowerPoint Presentation</vt:lpstr>
      <vt:lpstr>FIGURE 4.5 EER diagram notation for an overlapping (nondisjoint) specialization.</vt:lpstr>
      <vt:lpstr>PowerPoint Presentation</vt:lpstr>
      <vt:lpstr>Mapping EER Model Constructs to Relations (continued)</vt:lpstr>
      <vt:lpstr>FIGURE 4.7 A specialization lattice with multiple inheritance for a UNIVERSITY database.</vt:lpstr>
      <vt:lpstr>FIGURE 7.5 Mapping the EER specialization lattice in Figure 4.6 using multiple options.</vt:lpstr>
      <vt:lpstr>Mapping EER Model Constructs to Relations (cont)</vt:lpstr>
      <vt:lpstr>FIGURE 4.8 Two categories (union types):  OWNER and REGISTERED_VEHICLE.</vt:lpstr>
      <vt:lpstr>FIGURE 7.6  Mapping the EER categories (union types) in Figure 4.7 to relations.</vt:lpstr>
      <vt:lpstr>Mapping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EER Model Constructs to Relations</dc:title>
  <dc:creator>abdel</dc:creator>
  <cp:lastModifiedBy>abdel</cp:lastModifiedBy>
  <cp:revision>2</cp:revision>
  <dcterms:created xsi:type="dcterms:W3CDTF">2017-01-19T21:30:30Z</dcterms:created>
  <dcterms:modified xsi:type="dcterms:W3CDTF">2017-01-19T21:45:45Z</dcterms:modified>
</cp:coreProperties>
</file>