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63" r:id="rId4"/>
    <p:sldId id="259" r:id="rId5"/>
    <p:sldId id="274" r:id="rId6"/>
    <p:sldId id="275" r:id="rId7"/>
    <p:sldId id="276" r:id="rId8"/>
    <p:sldId id="277" r:id="rId9"/>
    <p:sldId id="269" r:id="rId10"/>
    <p:sldId id="278" r:id="rId11"/>
    <p:sldId id="265" r:id="rId12"/>
    <p:sldId id="266" r:id="rId13"/>
    <p:sldId id="267" r:id="rId14"/>
    <p:sldId id="268" r:id="rId15"/>
    <p:sldId id="264" r:id="rId16"/>
    <p:sldId id="272" r:id="rId17"/>
    <p:sldId id="273" r:id="rId18"/>
    <p:sldId id="271" r:id="rId19"/>
    <p:sldId id="262" r:id="rId20"/>
    <p:sldId id="258" r:id="rId2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97" autoAdjust="0"/>
    <p:restoredTop sz="94660"/>
  </p:normalViewPr>
  <p:slideViewPr>
    <p:cSldViewPr>
      <p:cViewPr varScale="1">
        <p:scale>
          <a:sx n="114" d="100"/>
          <a:sy n="114" d="100"/>
        </p:scale>
        <p:origin x="1776" y="9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233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E4191A1-2247-863B-43DD-0E516D1D11B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en-US"/>
          </a:p>
        </p:txBody>
      </p:sp>
      <p:sp>
        <p:nvSpPr>
          <p:cNvPr id="69635" name="Rectangle 3">
            <a:extLst>
              <a:ext uri="{FF2B5EF4-FFF2-40B4-BE49-F238E27FC236}">
                <a16:creationId xmlns:a16="http://schemas.microsoft.com/office/drawing/2014/main" id="{C91CC544-F718-AF3D-2704-098D575F837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en-US"/>
          </a:p>
        </p:txBody>
      </p:sp>
      <p:sp>
        <p:nvSpPr>
          <p:cNvPr id="69636" name="Rectangle 4">
            <a:extLst>
              <a:ext uri="{FF2B5EF4-FFF2-40B4-BE49-F238E27FC236}">
                <a16:creationId xmlns:a16="http://schemas.microsoft.com/office/drawing/2014/main" id="{E9C3C72F-EB92-89A9-6C0D-83493CC094F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FFEB5E3A-43E9-44FA-0448-99D4596127B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7F2C530B-0811-D010-B220-D1EBF90FC10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en-US"/>
          </a:p>
        </p:txBody>
      </p:sp>
      <p:sp>
        <p:nvSpPr>
          <p:cNvPr id="69639" name="Rectangle 7">
            <a:extLst>
              <a:ext uri="{FF2B5EF4-FFF2-40B4-BE49-F238E27FC236}">
                <a16:creationId xmlns:a16="http://schemas.microsoft.com/office/drawing/2014/main" id="{7DD9547B-E61B-DA44-CB4C-8BB1D8BCEDB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48BF7D-BB76-4CCF-B42B-E41111903AFC}"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48BF7D-BB76-4CCF-B42B-E41111903AFC}" type="slidenum">
              <a:rPr kumimoji="0" lang="ru-R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ru-R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2528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48BF7D-BB76-4CCF-B42B-E41111903AFC}" type="slidenum">
              <a:rPr kumimoji="0" lang="ru-R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ru-R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10908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ADF0391-D130-C1C9-79C5-0122FC81D150}"/>
              </a:ext>
            </a:extLst>
          </p:cNvPr>
          <p:cNvSpPr>
            <a:spLocks noGrp="1" noChangeArrowheads="1"/>
          </p:cNvSpPr>
          <p:nvPr>
            <p:ph type="ctrTitle"/>
          </p:nvPr>
        </p:nvSpPr>
        <p:spPr>
          <a:xfrm>
            <a:off x="179388" y="620713"/>
            <a:ext cx="6697662" cy="893762"/>
          </a:xfrm>
        </p:spPr>
        <p:txBody>
          <a:bodyPr/>
          <a:lstStyle>
            <a:lvl1pPr>
              <a:defRPr sz="3200"/>
            </a:lvl1pPr>
          </a:lstStyle>
          <a:p>
            <a:pPr lvl="0"/>
            <a:r>
              <a:rPr lang="en-US" altLang="en-US" noProof="0"/>
              <a:t>Click to edit Master title style</a:t>
            </a:r>
          </a:p>
        </p:txBody>
      </p:sp>
      <p:sp>
        <p:nvSpPr>
          <p:cNvPr id="5123" name="Rectangle 3">
            <a:extLst>
              <a:ext uri="{FF2B5EF4-FFF2-40B4-BE49-F238E27FC236}">
                <a16:creationId xmlns:a16="http://schemas.microsoft.com/office/drawing/2014/main" id="{8C2C6D45-5708-912C-981E-FFDE0A90FC32}"/>
              </a:ext>
            </a:extLst>
          </p:cNvPr>
          <p:cNvSpPr>
            <a:spLocks noGrp="1" noChangeArrowheads="1"/>
          </p:cNvSpPr>
          <p:nvPr>
            <p:ph type="subTitle" idx="1"/>
          </p:nvPr>
        </p:nvSpPr>
        <p:spPr>
          <a:xfrm>
            <a:off x="179388" y="1412875"/>
            <a:ext cx="6697662" cy="561975"/>
          </a:xfrm>
        </p:spPr>
        <p:txBody>
          <a:bodyPr/>
          <a:lstStyle>
            <a:lvl1pPr marL="0" indent="0">
              <a:buFontTx/>
              <a:buNone/>
              <a:defRPr sz="2400" b="1">
                <a:solidFill>
                  <a:schemeClr val="bg1"/>
                </a:solidFill>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D3F3-E15A-4573-2D5C-7B7BE4640C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4E5A7-7145-D04B-AD4F-5ED46FFBE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664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EDC6C-0EC4-6708-DFEF-CF88246B7B4F}"/>
              </a:ext>
            </a:extLst>
          </p:cNvPr>
          <p:cNvSpPr>
            <a:spLocks noGrp="1"/>
          </p:cNvSpPr>
          <p:nvPr>
            <p:ph type="title" orient="vert"/>
          </p:nvPr>
        </p:nvSpPr>
        <p:spPr>
          <a:xfrm>
            <a:off x="6950075" y="404813"/>
            <a:ext cx="1943100" cy="5832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71F98A-5764-DB27-5976-EDED13383E10}"/>
              </a:ext>
            </a:extLst>
          </p:cNvPr>
          <p:cNvSpPr>
            <a:spLocks noGrp="1"/>
          </p:cNvSpPr>
          <p:nvPr>
            <p:ph type="body" orient="vert" idx="1"/>
          </p:nvPr>
        </p:nvSpPr>
        <p:spPr>
          <a:xfrm>
            <a:off x="1116013" y="404813"/>
            <a:ext cx="5681662"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37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3B35-79B5-E529-77A0-7FCF41C52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97DD6-41E8-A9BB-2E6D-41FBAE245A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617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432C-6DF8-3048-B683-8689CF834D9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A0C9E-9AFD-5532-91C3-1C84E8975A8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60419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BBB3-EC78-7919-E708-0D56BF1FEB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4F8EA-E197-2A36-9181-43CD0480ACA4}"/>
              </a:ext>
            </a:extLst>
          </p:cNvPr>
          <p:cNvSpPr>
            <a:spLocks noGrp="1"/>
          </p:cNvSpPr>
          <p:nvPr>
            <p:ph sz="half" idx="1"/>
          </p:nvPr>
        </p:nvSpPr>
        <p:spPr>
          <a:xfrm>
            <a:off x="1116013" y="1268413"/>
            <a:ext cx="3811587"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AE9808-AA87-EB85-9B02-6EEAF579546C}"/>
              </a:ext>
            </a:extLst>
          </p:cNvPr>
          <p:cNvSpPr>
            <a:spLocks noGrp="1"/>
          </p:cNvSpPr>
          <p:nvPr>
            <p:ph sz="half" idx="2"/>
          </p:nvPr>
        </p:nvSpPr>
        <p:spPr>
          <a:xfrm>
            <a:off x="5080000" y="1268413"/>
            <a:ext cx="3813175"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83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E155-4424-6BE2-86F7-7F32E6FE7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9327A-FCA0-CD2E-EE3C-3D8B7AEE7F7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50425E-F6B2-8334-26FD-DD0A3FD4BEB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174B6D-6F23-1515-32BA-69EB48E6C8E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9AE910-1459-75DC-A3E8-2E94CD1B2EC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64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D86D-BA5D-F018-36F9-802B5D0E289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251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09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6DEB-5483-A75E-E407-DD093B885A4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2B4E3B-341A-13B1-1E68-0553E4D82B8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052D07-C9A4-A113-5A68-935A192A195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6479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C812-0A1B-8962-272F-3F4ADBFC95B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707D5-6339-B0F9-750C-0373543087E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57BA3EC-4E60-7958-83F3-BE6CE74F4F8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8478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5B9AA3E-8990-EC7E-8911-3A2CF915FB5C}"/>
              </a:ext>
            </a:extLst>
          </p:cNvPr>
          <p:cNvSpPr>
            <a:spLocks noGrp="1" noChangeArrowheads="1"/>
          </p:cNvSpPr>
          <p:nvPr>
            <p:ph type="title"/>
          </p:nvPr>
        </p:nvSpPr>
        <p:spPr bwMode="auto">
          <a:xfrm>
            <a:off x="1116013" y="404813"/>
            <a:ext cx="68405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C8428F4-D60C-C642-8E93-7089C77D6B9B}"/>
              </a:ext>
            </a:extLst>
          </p:cNvPr>
          <p:cNvSpPr>
            <a:spLocks noGrp="1" noChangeArrowheads="1"/>
          </p:cNvSpPr>
          <p:nvPr>
            <p:ph type="body" idx="1"/>
          </p:nvPr>
        </p:nvSpPr>
        <p:spPr bwMode="auto">
          <a:xfrm>
            <a:off x="1116013" y="1268413"/>
            <a:ext cx="777716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b="1" kern="120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panose="020B0604020202020204" pitchFamily="34" charset="0"/>
        </a:defRPr>
      </a:lvl2pPr>
      <a:lvl3pPr algn="l" rtl="0" eaLnBrk="1" fontAlgn="base" hangingPunct="1">
        <a:spcBef>
          <a:spcPct val="0"/>
        </a:spcBef>
        <a:spcAft>
          <a:spcPct val="0"/>
        </a:spcAft>
        <a:defRPr sz="3600" b="1">
          <a:solidFill>
            <a:schemeClr val="bg1"/>
          </a:solidFill>
          <a:latin typeface="Arial" panose="020B0604020202020204" pitchFamily="34" charset="0"/>
        </a:defRPr>
      </a:lvl3pPr>
      <a:lvl4pPr algn="l" rtl="0" eaLnBrk="1" fontAlgn="base" hangingPunct="1">
        <a:spcBef>
          <a:spcPct val="0"/>
        </a:spcBef>
        <a:spcAft>
          <a:spcPct val="0"/>
        </a:spcAft>
        <a:defRPr sz="3600" b="1">
          <a:solidFill>
            <a:schemeClr val="bg1"/>
          </a:solidFill>
          <a:latin typeface="Arial" panose="020B0604020202020204" pitchFamily="34" charset="0"/>
        </a:defRPr>
      </a:lvl4pPr>
      <a:lvl5pPr algn="l" rtl="0" eaLnBrk="1" fontAlgn="base" hangingPunct="1">
        <a:spcBef>
          <a:spcPct val="0"/>
        </a:spcBef>
        <a:spcAft>
          <a:spcPct val="0"/>
        </a:spcAft>
        <a:defRPr sz="3600" b="1">
          <a:solidFill>
            <a:schemeClr val="bg1"/>
          </a:solidFill>
          <a:latin typeface="Arial" panose="020B0604020202020204" pitchFamily="34" charset="0"/>
        </a:defRPr>
      </a:lvl5pPr>
      <a:lvl6pPr marL="457200" algn="l" rtl="0" eaLnBrk="1" fontAlgn="base" hangingPunct="1">
        <a:spcBef>
          <a:spcPct val="0"/>
        </a:spcBef>
        <a:spcAft>
          <a:spcPct val="0"/>
        </a:spcAft>
        <a:defRPr sz="3600" b="1">
          <a:solidFill>
            <a:schemeClr val="bg1"/>
          </a:solidFill>
          <a:latin typeface="Arial" panose="020B0604020202020204" pitchFamily="34" charset="0"/>
        </a:defRPr>
      </a:lvl6pPr>
      <a:lvl7pPr marL="914400" algn="l" rtl="0" eaLnBrk="1" fontAlgn="base" hangingPunct="1">
        <a:spcBef>
          <a:spcPct val="0"/>
        </a:spcBef>
        <a:spcAft>
          <a:spcPct val="0"/>
        </a:spcAft>
        <a:defRPr sz="3600" b="1">
          <a:solidFill>
            <a:schemeClr val="bg1"/>
          </a:solidFill>
          <a:latin typeface="Arial" panose="020B0604020202020204" pitchFamily="34" charset="0"/>
        </a:defRPr>
      </a:lvl7pPr>
      <a:lvl8pPr marL="1371600" algn="l" rtl="0" eaLnBrk="1" fontAlgn="base" hangingPunct="1">
        <a:spcBef>
          <a:spcPct val="0"/>
        </a:spcBef>
        <a:spcAft>
          <a:spcPct val="0"/>
        </a:spcAft>
        <a:defRPr sz="3600" b="1">
          <a:solidFill>
            <a:schemeClr val="bg1"/>
          </a:solidFill>
          <a:latin typeface="Arial" panose="020B0604020202020204" pitchFamily="34" charset="0"/>
        </a:defRPr>
      </a:lvl8pPr>
      <a:lvl9pPr marL="1828800" algn="l" rtl="0" eaLnBrk="1" fontAlgn="base" hangingPunct="1">
        <a:spcBef>
          <a:spcPct val="0"/>
        </a:spcBef>
        <a:spcAft>
          <a:spcPct val="0"/>
        </a:spcAft>
        <a:defRPr sz="36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2A1FC63-799B-0F8E-0638-8B6FF3E138BE}"/>
              </a:ext>
            </a:extLst>
          </p:cNvPr>
          <p:cNvSpPr>
            <a:spLocks noGrp="1" noChangeArrowheads="1"/>
          </p:cNvSpPr>
          <p:nvPr>
            <p:ph type="ctrTitle"/>
          </p:nvPr>
        </p:nvSpPr>
        <p:spPr>
          <a:xfrm>
            <a:off x="228600" y="838200"/>
            <a:ext cx="6280150" cy="1128712"/>
          </a:xfrm>
          <a:noFill/>
        </p:spPr>
        <p:txBody>
          <a:bodyPr/>
          <a:lstStyle/>
          <a:p>
            <a:r>
              <a:rPr lang="en-US" b="0" i="0" dirty="0">
                <a:solidFill>
                  <a:srgbClr val="FF9900"/>
                </a:solidFill>
                <a:effectLst/>
                <a:latin typeface="Slack-Lato"/>
              </a:rPr>
              <a:t>Crunching the Numbers: A Visual Exploration of Traffic Violations</a:t>
            </a:r>
            <a:endParaRPr lang="en-US" altLang="en-US" dirty="0">
              <a:solidFill>
                <a:srgbClr val="FF9900"/>
              </a:solidFill>
              <a:latin typeface="Tahoma" panose="020B0604030504040204" pitchFamily="34" charset="0"/>
            </a:endParaRPr>
          </a:p>
        </p:txBody>
      </p:sp>
      <p:sp>
        <p:nvSpPr>
          <p:cNvPr id="34819" name="Rectangle 3">
            <a:extLst>
              <a:ext uri="{FF2B5EF4-FFF2-40B4-BE49-F238E27FC236}">
                <a16:creationId xmlns:a16="http://schemas.microsoft.com/office/drawing/2014/main" id="{9282DB08-F460-8679-0624-43AFF2EF5234}"/>
              </a:ext>
            </a:extLst>
          </p:cNvPr>
          <p:cNvSpPr>
            <a:spLocks noGrp="1" noChangeArrowheads="1"/>
          </p:cNvSpPr>
          <p:nvPr>
            <p:ph type="subTitle" idx="1"/>
          </p:nvPr>
        </p:nvSpPr>
        <p:spPr>
          <a:xfrm>
            <a:off x="5943600" y="4114800"/>
            <a:ext cx="3352799" cy="431800"/>
          </a:xfrm>
        </p:spPr>
        <p:txBody>
          <a:bodyPr/>
          <a:lstStyle/>
          <a:p>
            <a:pPr>
              <a:lnSpc>
                <a:spcPct val="80000"/>
              </a:lnSpc>
            </a:pPr>
            <a:r>
              <a:rPr lang="en-US" altLang="en-US" dirty="0"/>
              <a:t>Presented by Devi, Erika, Haley, Samantha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3BAD-0690-7631-7132-B721B39643A7}"/>
              </a:ext>
            </a:extLst>
          </p:cNvPr>
          <p:cNvSpPr>
            <a:spLocks noGrp="1"/>
          </p:cNvSpPr>
          <p:nvPr>
            <p:ph type="title"/>
          </p:nvPr>
        </p:nvSpPr>
        <p:spPr/>
        <p:txBody>
          <a:bodyPr/>
          <a:lstStyle/>
          <a:p>
            <a:pPr algn="ctr"/>
            <a:r>
              <a:rPr lang="en-US" dirty="0"/>
              <a:t>Gender</a:t>
            </a:r>
          </a:p>
        </p:txBody>
      </p:sp>
      <p:pic>
        <p:nvPicPr>
          <p:cNvPr id="5" name="slide4" descr="Makes by Gender">
            <a:extLst>
              <a:ext uri="{FF2B5EF4-FFF2-40B4-BE49-F238E27FC236}">
                <a16:creationId xmlns:a16="http://schemas.microsoft.com/office/drawing/2014/main" id="{15860739-B2B5-B7C0-9D14-403D9FD38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3429000"/>
            <a:ext cx="7378511" cy="3342152"/>
          </a:xfrm>
          <a:prstGeom prst="rect">
            <a:avLst/>
          </a:prstGeom>
        </p:spPr>
      </p:pic>
      <p:pic>
        <p:nvPicPr>
          <p:cNvPr id="8" name="slide14" descr="Violation by Race and Gender">
            <a:extLst>
              <a:ext uri="{FF2B5EF4-FFF2-40B4-BE49-F238E27FC236}">
                <a16:creationId xmlns:a16="http://schemas.microsoft.com/office/drawing/2014/main" id="{893E10DE-E22E-5937-69B7-177F30C1D0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963614"/>
            <a:ext cx="3657600" cy="2502732"/>
          </a:xfrm>
          <a:prstGeom prst="rect">
            <a:avLst/>
          </a:prstGeom>
        </p:spPr>
      </p:pic>
      <p:pic>
        <p:nvPicPr>
          <p:cNvPr id="9" name="slide14" descr="Violation by Race and Gender">
            <a:extLst>
              <a:ext uri="{FF2B5EF4-FFF2-40B4-BE49-F238E27FC236}">
                <a16:creationId xmlns:a16="http://schemas.microsoft.com/office/drawing/2014/main" id="{769A46AB-198E-64AD-283D-878525AEC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974" y="963614"/>
            <a:ext cx="3603021" cy="2465386"/>
          </a:xfrm>
          <a:prstGeom prst="rect">
            <a:avLst/>
          </a:prstGeom>
        </p:spPr>
      </p:pic>
    </p:spTree>
    <p:extLst>
      <p:ext uri="{BB962C8B-B14F-4D97-AF65-F5344CB8AC3E}">
        <p14:creationId xmlns:p14="http://schemas.microsoft.com/office/powerpoint/2010/main" val="269875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0076-0E01-8E71-9F3B-33D021F38C1A}"/>
              </a:ext>
            </a:extLst>
          </p:cNvPr>
          <p:cNvSpPr>
            <a:spLocks noGrp="1"/>
          </p:cNvSpPr>
          <p:nvPr>
            <p:ph type="title"/>
          </p:nvPr>
        </p:nvSpPr>
        <p:spPr/>
        <p:txBody>
          <a:bodyPr/>
          <a:lstStyle/>
          <a:p>
            <a:pPr algn="ctr"/>
            <a:r>
              <a:rPr lang="en-US" dirty="0"/>
              <a:t>Race</a:t>
            </a:r>
          </a:p>
        </p:txBody>
      </p:sp>
      <p:pic>
        <p:nvPicPr>
          <p:cNvPr id="10" name="Content Placeholder 9">
            <a:extLst>
              <a:ext uri="{FF2B5EF4-FFF2-40B4-BE49-F238E27FC236}">
                <a16:creationId xmlns:a16="http://schemas.microsoft.com/office/drawing/2014/main" id="{4AB73690-D9B3-090D-CCDB-0C3B261ECC59}"/>
              </a:ext>
            </a:extLst>
          </p:cNvPr>
          <p:cNvPicPr>
            <a:picLocks noGrp="1" noChangeAspect="1"/>
          </p:cNvPicPr>
          <p:nvPr>
            <p:ph idx="1"/>
          </p:nvPr>
        </p:nvPicPr>
        <p:blipFill>
          <a:blip r:embed="rId2"/>
          <a:stretch>
            <a:fillRect/>
          </a:stretch>
        </p:blipFill>
        <p:spPr>
          <a:xfrm>
            <a:off x="180321" y="1828800"/>
            <a:ext cx="4403028" cy="4230687"/>
          </a:xfrm>
        </p:spPr>
      </p:pic>
      <p:pic>
        <p:nvPicPr>
          <p:cNvPr id="11" name="slide13" descr="Race and Color of Car">
            <a:extLst>
              <a:ext uri="{FF2B5EF4-FFF2-40B4-BE49-F238E27FC236}">
                <a16:creationId xmlns:a16="http://schemas.microsoft.com/office/drawing/2014/main" id="{50323981-45CC-746D-73C2-0FB2EB26D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828799"/>
            <a:ext cx="4149328" cy="4230687"/>
          </a:xfrm>
          <a:prstGeom prst="rect">
            <a:avLst/>
          </a:prstGeom>
        </p:spPr>
      </p:pic>
    </p:spTree>
    <p:extLst>
      <p:ext uri="{BB962C8B-B14F-4D97-AF65-F5344CB8AC3E}">
        <p14:creationId xmlns:p14="http://schemas.microsoft.com/office/powerpoint/2010/main" val="368407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BBC-93FF-C9EB-6DBD-5DCDF63F4F96}"/>
              </a:ext>
            </a:extLst>
          </p:cNvPr>
          <p:cNvSpPr>
            <a:spLocks noGrp="1"/>
          </p:cNvSpPr>
          <p:nvPr>
            <p:ph type="title"/>
          </p:nvPr>
        </p:nvSpPr>
        <p:spPr/>
        <p:txBody>
          <a:bodyPr/>
          <a:lstStyle/>
          <a:p>
            <a:pPr algn="ctr"/>
            <a:r>
              <a:rPr lang="en-US" dirty="0"/>
              <a:t>Map</a:t>
            </a:r>
          </a:p>
        </p:txBody>
      </p:sp>
      <p:pic>
        <p:nvPicPr>
          <p:cNvPr id="5" name="Content Placeholder 4">
            <a:extLst>
              <a:ext uri="{FF2B5EF4-FFF2-40B4-BE49-F238E27FC236}">
                <a16:creationId xmlns:a16="http://schemas.microsoft.com/office/drawing/2014/main" id="{2E9D6ED9-4FA9-749E-9B9B-0CB5CBD38D6C}"/>
              </a:ext>
            </a:extLst>
          </p:cNvPr>
          <p:cNvPicPr>
            <a:picLocks noGrp="1" noChangeAspect="1"/>
          </p:cNvPicPr>
          <p:nvPr>
            <p:ph idx="1"/>
          </p:nvPr>
        </p:nvPicPr>
        <p:blipFill>
          <a:blip r:embed="rId2"/>
          <a:stretch>
            <a:fillRect/>
          </a:stretch>
        </p:blipFill>
        <p:spPr>
          <a:xfrm>
            <a:off x="1116013" y="1302856"/>
            <a:ext cx="7777162" cy="4899988"/>
          </a:xfrm>
        </p:spPr>
      </p:pic>
    </p:spTree>
    <p:extLst>
      <p:ext uri="{BB962C8B-B14F-4D97-AF65-F5344CB8AC3E}">
        <p14:creationId xmlns:p14="http://schemas.microsoft.com/office/powerpoint/2010/main" val="124607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9106-C2AF-0B98-73C7-E02918320302}"/>
              </a:ext>
            </a:extLst>
          </p:cNvPr>
          <p:cNvSpPr>
            <a:spLocks noGrp="1"/>
          </p:cNvSpPr>
          <p:nvPr>
            <p:ph type="title"/>
          </p:nvPr>
        </p:nvSpPr>
        <p:spPr/>
        <p:txBody>
          <a:bodyPr/>
          <a:lstStyle/>
          <a:p>
            <a:pPr algn="ctr"/>
            <a:r>
              <a:rPr lang="en-US" dirty="0"/>
              <a:t>Year</a:t>
            </a:r>
          </a:p>
        </p:txBody>
      </p:sp>
      <p:pic>
        <p:nvPicPr>
          <p:cNvPr id="6" name="Content Placeholder 5">
            <a:extLst>
              <a:ext uri="{FF2B5EF4-FFF2-40B4-BE49-F238E27FC236}">
                <a16:creationId xmlns:a16="http://schemas.microsoft.com/office/drawing/2014/main" id="{B84CCAA1-E0DC-F29B-DEE9-9F2DEC4930C4}"/>
              </a:ext>
            </a:extLst>
          </p:cNvPr>
          <p:cNvPicPr>
            <a:picLocks noGrp="1" noChangeAspect="1"/>
          </p:cNvPicPr>
          <p:nvPr>
            <p:ph idx="1"/>
          </p:nvPr>
        </p:nvPicPr>
        <p:blipFill>
          <a:blip r:embed="rId2"/>
          <a:stretch>
            <a:fillRect/>
          </a:stretch>
        </p:blipFill>
        <p:spPr>
          <a:xfrm>
            <a:off x="304800" y="1697041"/>
            <a:ext cx="8678926" cy="3865559"/>
          </a:xfrm>
        </p:spPr>
      </p:pic>
    </p:spTree>
    <p:extLst>
      <p:ext uri="{BB962C8B-B14F-4D97-AF65-F5344CB8AC3E}">
        <p14:creationId xmlns:p14="http://schemas.microsoft.com/office/powerpoint/2010/main" val="122964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0B98-5BAC-A10E-F055-9DAA7355E8E8}"/>
              </a:ext>
            </a:extLst>
          </p:cNvPr>
          <p:cNvSpPr>
            <a:spLocks noGrp="1"/>
          </p:cNvSpPr>
          <p:nvPr>
            <p:ph type="title"/>
          </p:nvPr>
        </p:nvSpPr>
        <p:spPr/>
        <p:txBody>
          <a:bodyPr/>
          <a:lstStyle/>
          <a:p>
            <a:pPr algn="ctr"/>
            <a:r>
              <a:rPr lang="en-US" dirty="0"/>
              <a:t>Top 25 Descriptions</a:t>
            </a:r>
          </a:p>
        </p:txBody>
      </p:sp>
      <p:pic>
        <p:nvPicPr>
          <p:cNvPr id="4" name="slide15" descr="Top Descriptions">
            <a:extLst>
              <a:ext uri="{FF2B5EF4-FFF2-40B4-BE49-F238E27FC236}">
                <a16:creationId xmlns:a16="http://schemas.microsoft.com/office/drawing/2014/main" id="{D5D330AF-22B3-E76F-936A-28ED14AE50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013" y="1385450"/>
            <a:ext cx="7777162" cy="4734800"/>
          </a:xfrm>
          <a:prstGeom prst="rect">
            <a:avLst/>
          </a:prstGeom>
        </p:spPr>
      </p:pic>
    </p:spTree>
    <p:extLst>
      <p:ext uri="{BB962C8B-B14F-4D97-AF65-F5344CB8AC3E}">
        <p14:creationId xmlns:p14="http://schemas.microsoft.com/office/powerpoint/2010/main" val="295971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a:xfrm>
            <a:off x="1116013" y="1268413"/>
            <a:ext cx="7777162" cy="5184774"/>
          </a:xfrm>
        </p:spPr>
        <p:txBody>
          <a:bodyPr/>
          <a:lstStyle/>
          <a:p>
            <a:r>
              <a:rPr lang="en-US" dirty="0"/>
              <a:t>Random Forest</a:t>
            </a:r>
          </a:p>
          <a:p>
            <a:r>
              <a:rPr lang="en-US" dirty="0"/>
              <a:t>Logistic Regression</a:t>
            </a:r>
          </a:p>
          <a:p>
            <a:endParaRPr lang="en-US" dirty="0"/>
          </a:p>
          <a:p>
            <a:pPr marL="0" indent="0">
              <a:buNone/>
            </a:pPr>
            <a:r>
              <a:rPr lang="en-US" sz="2400" dirty="0"/>
              <a:t>Input features used for the models:</a:t>
            </a:r>
          </a:p>
          <a:p>
            <a:r>
              <a:rPr lang="en-US" sz="1800" dirty="0"/>
              <a:t>Description</a:t>
            </a:r>
          </a:p>
          <a:p>
            <a:r>
              <a:rPr lang="en-US" sz="1800" dirty="0"/>
              <a:t>Accident</a:t>
            </a:r>
          </a:p>
          <a:p>
            <a:r>
              <a:rPr lang="en-US" sz="1800" dirty="0"/>
              <a:t>Alcohol</a:t>
            </a:r>
          </a:p>
          <a:p>
            <a:r>
              <a:rPr lang="en-US" sz="1800" dirty="0"/>
              <a:t>Search Outcome</a:t>
            </a:r>
          </a:p>
          <a:p>
            <a:r>
              <a:rPr lang="en-US" sz="1800" dirty="0"/>
              <a:t>License Plate State Category</a:t>
            </a:r>
          </a:p>
          <a:p>
            <a:endParaRPr lang="en-US" sz="1800" dirty="0"/>
          </a:p>
          <a:p>
            <a:pPr marL="0" indent="0">
              <a:buNone/>
            </a:pPr>
            <a:r>
              <a:rPr lang="en-US" sz="2400" dirty="0"/>
              <a:t>Predicting value </a:t>
            </a:r>
            <a:r>
              <a:rPr lang="en-US" sz="1800" dirty="0"/>
              <a:t>: </a:t>
            </a:r>
          </a:p>
          <a:p>
            <a:r>
              <a:rPr lang="en-US" sz="1800" dirty="0"/>
              <a:t>Violation Type - [Citation/Warning]</a:t>
            </a:r>
          </a:p>
          <a:p>
            <a:endParaRPr lang="en-US" dirty="0"/>
          </a:p>
        </p:txBody>
      </p:sp>
    </p:spTree>
    <p:extLst>
      <p:ext uri="{BB962C8B-B14F-4D97-AF65-F5344CB8AC3E}">
        <p14:creationId xmlns:p14="http://schemas.microsoft.com/office/powerpoint/2010/main" val="220842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568483-CF48-E6E4-7E9C-C592AF0A47B5}"/>
              </a:ext>
            </a:extLst>
          </p:cNvPr>
          <p:cNvSpPr>
            <a:spLocks noGrp="1"/>
          </p:cNvSpPr>
          <p:nvPr>
            <p:ph type="title"/>
          </p:nvPr>
        </p:nvSpPr>
        <p:spPr>
          <a:xfrm>
            <a:off x="495030" y="2767106"/>
            <a:ext cx="2160621" cy="1881094"/>
          </a:xfrm>
        </p:spPr>
        <p:txBody>
          <a:bodyPr vert="horz" lIns="91440" tIns="45720" rIns="91440" bIns="45720" rtlCol="0" anchor="t">
            <a:normAutofit fontScale="90000"/>
          </a:bodyPr>
          <a:lstStyle/>
          <a:p>
            <a:pPr>
              <a:lnSpc>
                <a:spcPct val="90000"/>
              </a:lnSpc>
            </a:pPr>
            <a:r>
              <a:rPr lang="en-US" sz="3500" kern="1200" dirty="0">
                <a:solidFill>
                  <a:srgbClr val="FFFFFF"/>
                </a:solidFill>
                <a:latin typeface="+mj-lt"/>
                <a:ea typeface="+mj-ea"/>
                <a:cs typeface="+mj-cs"/>
              </a:rPr>
              <a:t>Random Forest Model - Results</a:t>
            </a:r>
          </a:p>
        </p:txBody>
      </p:sp>
      <p:sp>
        <p:nvSpPr>
          <p:cNvPr id="4" name="TextBox 3">
            <a:extLst>
              <a:ext uri="{FF2B5EF4-FFF2-40B4-BE49-F238E27FC236}">
                <a16:creationId xmlns:a16="http://schemas.microsoft.com/office/drawing/2014/main" id="{9D31E4A2-7819-9BA6-6089-475409DDF0A6}"/>
              </a:ext>
            </a:extLst>
          </p:cNvPr>
          <p:cNvSpPr txBox="1"/>
          <p:nvPr/>
        </p:nvSpPr>
        <p:spPr>
          <a:xfrm>
            <a:off x="3376821" y="581748"/>
            <a:ext cx="5157579" cy="1415772"/>
          </a:xfrm>
          <a:prstGeom prst="rect">
            <a:avLst/>
          </a:prstGeom>
          <a:noFill/>
        </p:spPr>
        <p:txBody>
          <a:bodyPr wrap="square" rtlCol="0">
            <a:spAutoFit/>
          </a:bodyPr>
          <a:lstStyle/>
          <a:p>
            <a:r>
              <a:rPr lang="en-US" b="1" dirty="0">
                <a:solidFill>
                  <a:schemeClr val="accent1"/>
                </a:solidFill>
                <a:latin typeface="+mj-lt"/>
              </a:rPr>
              <a:t>Accuracy Score</a:t>
            </a:r>
            <a:r>
              <a:rPr lang="en-US" dirty="0">
                <a:latin typeface="+mj-lt"/>
              </a:rPr>
              <a:t>: </a:t>
            </a:r>
            <a:r>
              <a:rPr lang="en-US" dirty="0">
                <a:solidFill>
                  <a:schemeClr val="accent1"/>
                </a:solidFill>
                <a:highlight>
                  <a:srgbClr val="00FF00"/>
                </a:highlight>
                <a:latin typeface="+mj-lt"/>
              </a:rPr>
              <a:t>81.5%</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sz="1600" dirty="0">
                <a:solidFill>
                  <a:schemeClr val="accent1"/>
                </a:solidFill>
                <a:latin typeface="+mj-lt"/>
              </a:rPr>
              <a:t>Citation – Precision - </a:t>
            </a:r>
            <a:r>
              <a:rPr lang="en-US" sz="1600" dirty="0">
                <a:solidFill>
                  <a:schemeClr val="accent1"/>
                </a:solidFill>
                <a:highlight>
                  <a:srgbClr val="00FFFF"/>
                </a:highlight>
                <a:latin typeface="+mj-lt"/>
              </a:rPr>
              <a:t>85%</a:t>
            </a:r>
            <a:r>
              <a:rPr lang="en-US" sz="1600" dirty="0">
                <a:solidFill>
                  <a:schemeClr val="accent1"/>
                </a:solidFill>
                <a:latin typeface="+mj-lt"/>
              </a:rPr>
              <a:t>, Recall – 73%</a:t>
            </a:r>
          </a:p>
          <a:p>
            <a:pPr marL="285750" indent="-285750">
              <a:buFont typeface="Wingdings" panose="05000000000000000000" pitchFamily="2" charset="2"/>
              <a:buChar char="v"/>
            </a:pPr>
            <a:r>
              <a:rPr lang="en-US" sz="1600" dirty="0">
                <a:solidFill>
                  <a:schemeClr val="accent1"/>
                </a:solidFill>
                <a:latin typeface="+mj-lt"/>
              </a:rPr>
              <a:t>Warning - Precision - </a:t>
            </a:r>
            <a:r>
              <a:rPr lang="en-US" sz="1600" dirty="0">
                <a:solidFill>
                  <a:schemeClr val="accent1"/>
                </a:solidFill>
                <a:highlight>
                  <a:srgbClr val="00FFFF"/>
                </a:highlight>
                <a:latin typeface="+mj-lt"/>
              </a:rPr>
              <a:t>80%</a:t>
            </a:r>
            <a:r>
              <a:rPr lang="en-US" sz="1600" dirty="0">
                <a:solidFill>
                  <a:schemeClr val="accent1"/>
                </a:solidFill>
                <a:latin typeface="+mj-lt"/>
              </a:rPr>
              <a:t>, Recall – 89%</a:t>
            </a:r>
          </a:p>
          <a:p>
            <a:endParaRPr lang="en-US" dirty="0"/>
          </a:p>
        </p:txBody>
      </p:sp>
      <p:pic>
        <p:nvPicPr>
          <p:cNvPr id="6" name="Picture 5">
            <a:extLst>
              <a:ext uri="{FF2B5EF4-FFF2-40B4-BE49-F238E27FC236}">
                <a16:creationId xmlns:a16="http://schemas.microsoft.com/office/drawing/2014/main" id="{DFD8836A-E4EC-9EA3-290C-E7B04D2CD8D0}"/>
              </a:ext>
            </a:extLst>
          </p:cNvPr>
          <p:cNvPicPr>
            <a:picLocks noChangeAspect="1"/>
          </p:cNvPicPr>
          <p:nvPr/>
        </p:nvPicPr>
        <p:blipFill>
          <a:blip r:embed="rId2"/>
          <a:stretch>
            <a:fillRect/>
          </a:stretch>
        </p:blipFill>
        <p:spPr>
          <a:xfrm>
            <a:off x="3571954" y="2362200"/>
            <a:ext cx="4733846" cy="3914052"/>
          </a:xfrm>
          <a:prstGeom prst="rect">
            <a:avLst/>
          </a:prstGeom>
        </p:spPr>
      </p:pic>
    </p:spTree>
    <p:extLst>
      <p:ext uri="{BB962C8B-B14F-4D97-AF65-F5344CB8AC3E}">
        <p14:creationId xmlns:p14="http://schemas.microsoft.com/office/powerpoint/2010/main" val="68065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C267FA-B449-5930-7251-0B0D1AAB2C4B}"/>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nSpc>
                <a:spcPct val="90000"/>
              </a:lnSpc>
            </a:pPr>
            <a:r>
              <a:rPr lang="en-US" sz="2800" kern="1200" dirty="0">
                <a:solidFill>
                  <a:srgbClr val="FFFFFF"/>
                </a:solidFill>
                <a:latin typeface="+mj-lt"/>
                <a:ea typeface="+mj-ea"/>
                <a:cs typeface="+mj-cs"/>
              </a:rPr>
              <a:t>Logistic Regression Model - Results</a:t>
            </a:r>
          </a:p>
        </p:txBody>
      </p:sp>
      <p:sp>
        <p:nvSpPr>
          <p:cNvPr id="5" name="TextBox 4">
            <a:extLst>
              <a:ext uri="{FF2B5EF4-FFF2-40B4-BE49-F238E27FC236}">
                <a16:creationId xmlns:a16="http://schemas.microsoft.com/office/drawing/2014/main" id="{3ACA0DA2-FBBA-C93F-B3F4-3B5E11909B22}"/>
              </a:ext>
            </a:extLst>
          </p:cNvPr>
          <p:cNvSpPr txBox="1"/>
          <p:nvPr/>
        </p:nvSpPr>
        <p:spPr>
          <a:xfrm>
            <a:off x="3407187" y="685800"/>
            <a:ext cx="4812253" cy="1477328"/>
          </a:xfrm>
          <a:prstGeom prst="rect">
            <a:avLst/>
          </a:prstGeom>
          <a:noFill/>
        </p:spPr>
        <p:txBody>
          <a:bodyPr wrap="square" rtlCol="0">
            <a:spAutoFit/>
          </a:bodyPr>
          <a:lstStyle/>
          <a:p>
            <a:r>
              <a:rPr lang="en-US" b="1" dirty="0">
                <a:solidFill>
                  <a:schemeClr val="accent1"/>
                </a:solidFill>
                <a:latin typeface="+mj-lt"/>
              </a:rPr>
              <a:t>Accuracy Score</a:t>
            </a:r>
            <a:r>
              <a:rPr lang="en-US" dirty="0">
                <a:latin typeface="+mj-lt"/>
              </a:rPr>
              <a:t>: </a:t>
            </a:r>
            <a:r>
              <a:rPr lang="en-US" dirty="0">
                <a:solidFill>
                  <a:schemeClr val="accent1"/>
                </a:solidFill>
                <a:highlight>
                  <a:srgbClr val="00FF00"/>
                </a:highlight>
                <a:latin typeface="+mj-lt"/>
              </a:rPr>
              <a:t>81.3%</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sz="1800" dirty="0">
                <a:solidFill>
                  <a:schemeClr val="accent1"/>
                </a:solidFill>
                <a:latin typeface="+mj-lt"/>
              </a:rPr>
              <a:t>Citation – Precision - </a:t>
            </a:r>
            <a:r>
              <a:rPr lang="en-US" sz="1800" dirty="0">
                <a:solidFill>
                  <a:schemeClr val="accent1"/>
                </a:solidFill>
                <a:highlight>
                  <a:srgbClr val="00FFFF"/>
                </a:highlight>
                <a:latin typeface="+mj-lt"/>
              </a:rPr>
              <a:t>84%</a:t>
            </a:r>
            <a:r>
              <a:rPr lang="en-US" sz="1800" dirty="0">
                <a:solidFill>
                  <a:schemeClr val="accent1"/>
                </a:solidFill>
                <a:latin typeface="+mj-lt"/>
              </a:rPr>
              <a:t>, Recall – 73%</a:t>
            </a:r>
          </a:p>
          <a:p>
            <a:pPr marL="285750" indent="-285750">
              <a:buFont typeface="Wingdings" panose="05000000000000000000" pitchFamily="2" charset="2"/>
              <a:buChar char="v"/>
            </a:pPr>
            <a:r>
              <a:rPr lang="en-US" sz="1800" dirty="0">
                <a:solidFill>
                  <a:schemeClr val="accent1"/>
                </a:solidFill>
                <a:latin typeface="+mj-lt"/>
              </a:rPr>
              <a:t>Warning - Precision - </a:t>
            </a:r>
            <a:r>
              <a:rPr lang="en-US" dirty="0">
                <a:solidFill>
                  <a:schemeClr val="accent1"/>
                </a:solidFill>
                <a:highlight>
                  <a:srgbClr val="00FFFF"/>
                </a:highlight>
                <a:latin typeface="+mj-lt"/>
              </a:rPr>
              <a:t>79</a:t>
            </a:r>
            <a:r>
              <a:rPr lang="en-US" sz="1800" dirty="0">
                <a:solidFill>
                  <a:schemeClr val="accent1"/>
                </a:solidFill>
                <a:highlight>
                  <a:srgbClr val="00FFFF"/>
                </a:highlight>
                <a:latin typeface="+mj-lt"/>
              </a:rPr>
              <a:t>%</a:t>
            </a:r>
            <a:r>
              <a:rPr lang="en-US" sz="1800" dirty="0">
                <a:solidFill>
                  <a:schemeClr val="accent1"/>
                </a:solidFill>
                <a:latin typeface="+mj-lt"/>
              </a:rPr>
              <a:t>, Recall – 89%</a:t>
            </a:r>
          </a:p>
          <a:p>
            <a:endParaRPr lang="en-US" dirty="0"/>
          </a:p>
        </p:txBody>
      </p:sp>
      <p:pic>
        <p:nvPicPr>
          <p:cNvPr id="6" name="Picture 5">
            <a:extLst>
              <a:ext uri="{FF2B5EF4-FFF2-40B4-BE49-F238E27FC236}">
                <a16:creationId xmlns:a16="http://schemas.microsoft.com/office/drawing/2014/main" id="{502B7FA6-C99A-8FA5-4708-F3D06FD3E354}"/>
              </a:ext>
            </a:extLst>
          </p:cNvPr>
          <p:cNvPicPr>
            <a:picLocks noChangeAspect="1"/>
          </p:cNvPicPr>
          <p:nvPr/>
        </p:nvPicPr>
        <p:blipFill>
          <a:blip r:embed="rId2"/>
          <a:stretch>
            <a:fillRect/>
          </a:stretch>
        </p:blipFill>
        <p:spPr>
          <a:xfrm>
            <a:off x="3743105" y="2501977"/>
            <a:ext cx="4812253" cy="3465987"/>
          </a:xfrm>
          <a:prstGeom prst="rect">
            <a:avLst/>
          </a:prstGeom>
        </p:spPr>
      </p:pic>
    </p:spTree>
    <p:extLst>
      <p:ext uri="{BB962C8B-B14F-4D97-AF65-F5344CB8AC3E}">
        <p14:creationId xmlns:p14="http://schemas.microsoft.com/office/powerpoint/2010/main" val="303316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1674-242D-F048-BCB8-0DE82029DD70}"/>
              </a:ext>
            </a:extLst>
          </p:cNvPr>
          <p:cNvSpPr>
            <a:spLocks noGrp="1"/>
          </p:cNvSpPr>
          <p:nvPr>
            <p:ph type="title"/>
          </p:nvPr>
        </p:nvSpPr>
        <p:spPr/>
        <p:txBody>
          <a:bodyPr/>
          <a:lstStyle/>
          <a:p>
            <a:r>
              <a:rPr lang="en-US" dirty="0" err="1"/>
              <a:t>Pyspark</a:t>
            </a:r>
            <a:endParaRPr lang="en-US" dirty="0"/>
          </a:p>
        </p:txBody>
      </p:sp>
      <p:sp>
        <p:nvSpPr>
          <p:cNvPr id="3" name="Text Placeholder 2">
            <a:extLst>
              <a:ext uri="{FF2B5EF4-FFF2-40B4-BE49-F238E27FC236}">
                <a16:creationId xmlns:a16="http://schemas.microsoft.com/office/drawing/2014/main" id="{A801A934-091D-FC2E-EAB0-68400EC103B3}"/>
              </a:ext>
            </a:extLst>
          </p:cNvPr>
          <p:cNvSpPr>
            <a:spLocks noGrp="1"/>
          </p:cNvSpPr>
          <p:nvPr>
            <p:ph type="body" idx="1"/>
          </p:nvPr>
        </p:nvSpPr>
        <p:spPr>
          <a:xfrm>
            <a:off x="630239" y="1681163"/>
            <a:ext cx="2874962" cy="452437"/>
          </a:xfrm>
        </p:spPr>
        <p:txBody>
          <a:bodyPr/>
          <a:lstStyle/>
          <a:p>
            <a:r>
              <a:rPr lang="en-US" dirty="0"/>
              <a:t>Without Partition</a:t>
            </a:r>
          </a:p>
        </p:txBody>
      </p:sp>
      <p:sp>
        <p:nvSpPr>
          <p:cNvPr id="4" name="Content Placeholder 3">
            <a:extLst>
              <a:ext uri="{FF2B5EF4-FFF2-40B4-BE49-F238E27FC236}">
                <a16:creationId xmlns:a16="http://schemas.microsoft.com/office/drawing/2014/main" id="{0C42304B-88CA-7AFB-2FDB-0A7A5004EB2C}"/>
              </a:ext>
            </a:extLst>
          </p:cNvPr>
          <p:cNvSpPr>
            <a:spLocks noGrp="1"/>
          </p:cNvSpPr>
          <p:nvPr>
            <p:ph sz="half" idx="2"/>
          </p:nvPr>
        </p:nvSpPr>
        <p:spPr>
          <a:xfrm>
            <a:off x="630238" y="2240756"/>
            <a:ext cx="3484562" cy="3702844"/>
          </a:xfrm>
        </p:spPr>
        <p:txBody>
          <a:bodyPr/>
          <a:lstStyle/>
          <a:p>
            <a:r>
              <a:rPr lang="en-US" sz="2400" dirty="0"/>
              <a:t>To get number of incidents for each description for each violation type: </a:t>
            </a:r>
            <a:r>
              <a:rPr lang="en-US" sz="2400" dirty="0">
                <a:highlight>
                  <a:srgbClr val="FF9900"/>
                </a:highlight>
              </a:rPr>
              <a:t>6.8 Seconds</a:t>
            </a:r>
          </a:p>
          <a:p>
            <a:r>
              <a:rPr lang="en-US" sz="2400" dirty="0"/>
              <a:t>To get 25 locations with highest citations of "Speeding" recently: </a:t>
            </a:r>
            <a:r>
              <a:rPr lang="en-US" sz="2400" dirty="0">
                <a:highlight>
                  <a:srgbClr val="FF9900"/>
                </a:highlight>
              </a:rPr>
              <a:t>5.9 Seconds</a:t>
            </a:r>
          </a:p>
        </p:txBody>
      </p:sp>
      <p:sp>
        <p:nvSpPr>
          <p:cNvPr id="5" name="Text Placeholder 4">
            <a:extLst>
              <a:ext uri="{FF2B5EF4-FFF2-40B4-BE49-F238E27FC236}">
                <a16:creationId xmlns:a16="http://schemas.microsoft.com/office/drawing/2014/main" id="{3E0AE967-5144-9B6A-8CF9-E91F5B73A1BC}"/>
              </a:ext>
            </a:extLst>
          </p:cNvPr>
          <p:cNvSpPr>
            <a:spLocks noGrp="1"/>
          </p:cNvSpPr>
          <p:nvPr>
            <p:ph type="body" sz="quarter" idx="3"/>
          </p:nvPr>
        </p:nvSpPr>
        <p:spPr>
          <a:xfrm>
            <a:off x="4251961" y="1681162"/>
            <a:ext cx="4554537" cy="452437"/>
          </a:xfrm>
        </p:spPr>
        <p:txBody>
          <a:bodyPr/>
          <a:lstStyle/>
          <a:p>
            <a:r>
              <a:rPr lang="en-US" dirty="0"/>
              <a:t>Partition on Description</a:t>
            </a:r>
          </a:p>
        </p:txBody>
      </p:sp>
      <p:sp>
        <p:nvSpPr>
          <p:cNvPr id="6" name="Content Placeholder 5">
            <a:extLst>
              <a:ext uri="{FF2B5EF4-FFF2-40B4-BE49-F238E27FC236}">
                <a16:creationId xmlns:a16="http://schemas.microsoft.com/office/drawing/2014/main" id="{92A75458-5193-83CD-07AB-4ADF3FA34095}"/>
              </a:ext>
            </a:extLst>
          </p:cNvPr>
          <p:cNvSpPr>
            <a:spLocks noGrp="1"/>
          </p:cNvSpPr>
          <p:nvPr>
            <p:ph sz="quarter" idx="4"/>
          </p:nvPr>
        </p:nvSpPr>
        <p:spPr>
          <a:xfrm>
            <a:off x="4625973" y="2270124"/>
            <a:ext cx="3887788" cy="3506788"/>
          </a:xfrm>
        </p:spPr>
        <p:txBody>
          <a:bodyPr/>
          <a:lstStyle/>
          <a:p>
            <a:r>
              <a:rPr lang="en-US" sz="2400" dirty="0"/>
              <a:t>To get number of incidents for each description for each violation type: </a:t>
            </a:r>
            <a:r>
              <a:rPr lang="en-US" sz="2400" dirty="0">
                <a:highlight>
                  <a:srgbClr val="00FF00"/>
                </a:highlight>
              </a:rPr>
              <a:t>2.1 Seconds</a:t>
            </a:r>
          </a:p>
          <a:p>
            <a:r>
              <a:rPr lang="en-US" sz="2400" dirty="0"/>
              <a:t>To get 25 locations with highest citations of "Speeding" recently: </a:t>
            </a:r>
            <a:r>
              <a:rPr lang="en-US" sz="2400" dirty="0">
                <a:highlight>
                  <a:srgbClr val="00FF00"/>
                </a:highlight>
              </a:rPr>
              <a:t>1.6 Seconds</a:t>
            </a:r>
          </a:p>
          <a:p>
            <a:endParaRPr lang="en-US" dirty="0"/>
          </a:p>
        </p:txBody>
      </p:sp>
      <p:sp>
        <p:nvSpPr>
          <p:cNvPr id="8" name="TextBox 7">
            <a:extLst>
              <a:ext uri="{FF2B5EF4-FFF2-40B4-BE49-F238E27FC236}">
                <a16:creationId xmlns:a16="http://schemas.microsoft.com/office/drawing/2014/main" id="{96AF2C5F-83BF-A62A-20A5-A5CC99A86ED7}"/>
              </a:ext>
            </a:extLst>
          </p:cNvPr>
          <p:cNvSpPr txBox="1"/>
          <p:nvPr/>
        </p:nvSpPr>
        <p:spPr>
          <a:xfrm>
            <a:off x="457200" y="6172200"/>
            <a:ext cx="7886700" cy="369332"/>
          </a:xfrm>
          <a:prstGeom prst="rect">
            <a:avLst/>
          </a:prstGeom>
          <a:noFill/>
        </p:spPr>
        <p:txBody>
          <a:bodyPr wrap="square" rtlCol="0">
            <a:spAutoFit/>
          </a:bodyPr>
          <a:lstStyle/>
          <a:p>
            <a:r>
              <a:rPr lang="en-US" sz="1400" b="1" dirty="0"/>
              <a:t>Note</a:t>
            </a:r>
            <a:r>
              <a:rPr lang="en-US" sz="1400" dirty="0"/>
              <a:t>: The seconds may slightly vary each time the query is executed</a:t>
            </a:r>
            <a:r>
              <a:rPr lang="en-US" dirty="0"/>
              <a:t>.</a:t>
            </a:r>
          </a:p>
        </p:txBody>
      </p:sp>
    </p:spTree>
    <p:extLst>
      <p:ext uri="{BB962C8B-B14F-4D97-AF65-F5344CB8AC3E}">
        <p14:creationId xmlns:p14="http://schemas.microsoft.com/office/powerpoint/2010/main" val="65710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pPr algn="ctr"/>
            <a:r>
              <a:rPr lang="en-US" dirty="0"/>
              <a:t>Room for Improvement</a:t>
            </a:r>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p:txBody>
          <a:bodyPr/>
          <a:lstStyle/>
          <a:p>
            <a:r>
              <a:rPr lang="en-US" dirty="0"/>
              <a:t>Get Description and Make columns even more uniform.</a:t>
            </a:r>
          </a:p>
          <a:p>
            <a:r>
              <a:rPr lang="en-US" dirty="0"/>
              <a:t>Use Big Data tactics to tackle our data better.</a:t>
            </a:r>
          </a:p>
          <a:p>
            <a:r>
              <a:rPr lang="en-US" dirty="0"/>
              <a:t>More statistical analysis between features.</a:t>
            </a:r>
          </a:p>
          <a:p>
            <a:r>
              <a:rPr lang="en-US" dirty="0"/>
              <a:t>Test out more models of machine learning.</a:t>
            </a:r>
          </a:p>
          <a:p>
            <a:r>
              <a:rPr lang="en-US" dirty="0"/>
              <a:t>Look at time series data. </a:t>
            </a:r>
          </a:p>
          <a:p>
            <a:r>
              <a:rPr lang="en-US" dirty="0"/>
              <a:t>Test out more combinations of features.</a:t>
            </a:r>
          </a:p>
          <a:p>
            <a:r>
              <a:rPr lang="en-US" dirty="0"/>
              <a:t>Target a feature to see what other predictions we could do.</a:t>
            </a:r>
          </a:p>
        </p:txBody>
      </p:sp>
    </p:spTree>
    <p:extLst>
      <p:ext uri="{BB962C8B-B14F-4D97-AF65-F5344CB8AC3E}">
        <p14:creationId xmlns:p14="http://schemas.microsoft.com/office/powerpoint/2010/main" val="308961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DA7C01D-4B24-EB8D-EDB4-B649E153775E}"/>
              </a:ext>
            </a:extLst>
          </p:cNvPr>
          <p:cNvSpPr>
            <a:spLocks noGrp="1" noChangeArrowheads="1"/>
          </p:cNvSpPr>
          <p:nvPr>
            <p:ph type="title"/>
          </p:nvPr>
        </p:nvSpPr>
        <p:spPr>
          <a:xfrm>
            <a:off x="1476375" y="476250"/>
            <a:ext cx="7488238" cy="504825"/>
          </a:xfrm>
        </p:spPr>
        <p:txBody>
          <a:bodyPr/>
          <a:lstStyle/>
          <a:p>
            <a:r>
              <a:rPr lang="en-US" altLang="en-US" sz="3200" dirty="0">
                <a:latin typeface="Tahoma" panose="020B0604030504040204" pitchFamily="34" charset="0"/>
              </a:rPr>
              <a:t>In Focus</a:t>
            </a:r>
          </a:p>
        </p:txBody>
      </p:sp>
      <p:sp>
        <p:nvSpPr>
          <p:cNvPr id="36867" name="Rectangle 3">
            <a:extLst>
              <a:ext uri="{FF2B5EF4-FFF2-40B4-BE49-F238E27FC236}">
                <a16:creationId xmlns:a16="http://schemas.microsoft.com/office/drawing/2014/main" id="{789FEF1C-AD0C-4A03-25D3-75882E410332}"/>
              </a:ext>
            </a:extLst>
          </p:cNvPr>
          <p:cNvSpPr>
            <a:spLocks noGrp="1" noChangeArrowheads="1"/>
          </p:cNvSpPr>
          <p:nvPr>
            <p:ph type="body" idx="1"/>
          </p:nvPr>
        </p:nvSpPr>
        <p:spPr>
          <a:xfrm>
            <a:off x="1219200" y="2343151"/>
            <a:ext cx="6769100" cy="4038599"/>
          </a:xfrm>
        </p:spPr>
        <p:txBody>
          <a:bodyPr/>
          <a:lstStyle/>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project delved into the landscape of traffic violations, aiming to gain a comprehensive understanding of the factors influencing outcomes, whether in the form of citations or warnings.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data collection process meticulously captured diverse elements of each traffic stop, including the driver's state, the make of the vehicle, and demographic information such as race and gender.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Employing a combination of statistical analysis and machine learning, we scrutinized these features to unravel correlations and patterns within the dataset. </a:t>
            </a:r>
          </a:p>
          <a:p>
            <a:pPr marL="0" indent="0">
              <a:lnSpc>
                <a:spcPct val="80000"/>
              </a:lnSpc>
              <a:buNone/>
            </a:pP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4693" name="Picture 114692" descr="Graph on document with pen">
            <a:extLst>
              <a:ext uri="{FF2B5EF4-FFF2-40B4-BE49-F238E27FC236}">
                <a16:creationId xmlns:a16="http://schemas.microsoft.com/office/drawing/2014/main" id="{34AFEB3B-46FB-00D7-9D72-3CCAD8FCC99F}"/>
              </a:ext>
            </a:extLst>
          </p:cNvPr>
          <p:cNvPicPr>
            <a:picLocks noChangeAspect="1"/>
          </p:cNvPicPr>
          <p:nvPr/>
        </p:nvPicPr>
        <p:blipFill rotWithShape="1">
          <a:blip r:embed="rId2"/>
          <a:srcRect l="11000" r="-1" b="-1"/>
          <a:stretch/>
        </p:blipFill>
        <p:spPr>
          <a:xfrm>
            <a:off x="-228600" y="33885"/>
            <a:ext cx="9143980" cy="6857990"/>
          </a:xfrm>
          <a:prstGeom prst="rect">
            <a:avLst/>
          </a:prstGeom>
        </p:spPr>
      </p:pic>
      <p:sp>
        <p:nvSpPr>
          <p:cNvPr id="114697" name="Rectangle 11469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304800" y="1905000"/>
            <a:ext cx="8408194" cy="744836"/>
          </a:xfrm>
        </p:spPr>
        <p:txBody>
          <a:bodyPr vert="horz" lIns="91440" tIns="45720" rIns="91440" bIns="45720" rtlCol="0" anchor="ctr">
            <a:normAutofit/>
          </a:bodyPr>
          <a:lstStyle/>
          <a:p>
            <a:pPr algn="ctr">
              <a:lnSpc>
                <a:spcPct val="90000"/>
              </a:lnSpc>
            </a:pPr>
            <a:r>
              <a:rPr lang="en-US" altLang="en-US" sz="4400" dirty="0">
                <a:solidFill>
                  <a:schemeClr val="tx1">
                    <a:lumMod val="85000"/>
                    <a:lumOff val="15000"/>
                  </a:schemeClr>
                </a:solidFill>
              </a:rPr>
              <a:t>Conclusion </a:t>
            </a:r>
          </a:p>
        </p:txBody>
      </p:sp>
      <p:cxnSp>
        <p:nvCxnSpPr>
          <p:cNvPr id="114699" name="Straight Connector 11469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01" name="Straight Connector 11470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3E3E-DD40-B135-16DF-9524C441B196}"/>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55CCD306-E4F4-F79A-9346-0D8C7BFBC536}"/>
              </a:ext>
            </a:extLst>
          </p:cNvPr>
          <p:cNvSpPr>
            <a:spLocks noGrp="1"/>
          </p:cNvSpPr>
          <p:nvPr>
            <p:ph idx="1"/>
          </p:nvPr>
        </p:nvSpPr>
        <p:spPr>
          <a:xfrm>
            <a:off x="1116013" y="1524000"/>
            <a:ext cx="7777162" cy="4713288"/>
          </a:xfrm>
        </p:spPr>
        <p:txBody>
          <a:bodyPr/>
          <a:lstStyle/>
          <a:p>
            <a:endParaRPr lang="en-US" sz="2000" dirty="0"/>
          </a:p>
          <a:p>
            <a:r>
              <a:rPr lang="en-US" sz="2000" dirty="0"/>
              <a:t>Our data comes from Montgomery County, Maryland. The dataset contains traffic violation information from all electronic traffic violations issued in the county and is updated daily. The raw data has 1.89 million rows and 43 columns. </a:t>
            </a:r>
          </a:p>
          <a:p>
            <a:r>
              <a:rPr lang="en-US" sz="2000" dirty="0"/>
              <a:t>Goes back to 2012.</a:t>
            </a:r>
          </a:p>
          <a:p>
            <a:r>
              <a:rPr lang="en-US" sz="2000" dirty="0"/>
              <a:t>The dataset was pulled on November 16, 2023.</a:t>
            </a:r>
            <a:endParaRPr lang="en-US" dirty="0"/>
          </a:p>
          <a:p>
            <a:pPr marL="0" indent="0">
              <a:buNone/>
            </a:pPr>
            <a:r>
              <a:rPr lang="en-US" dirty="0"/>
              <a:t>Using </a:t>
            </a:r>
          </a:p>
          <a:p>
            <a:r>
              <a:rPr lang="en-US" sz="2000" dirty="0">
                <a:solidFill>
                  <a:schemeClr val="accent6">
                    <a:lumMod val="75000"/>
                  </a:schemeClr>
                </a:solidFill>
              </a:rPr>
              <a:t>Python/Pandas</a:t>
            </a:r>
          </a:p>
          <a:p>
            <a:r>
              <a:rPr lang="en-US" sz="2000" dirty="0">
                <a:solidFill>
                  <a:schemeClr val="accent6">
                    <a:lumMod val="75000"/>
                  </a:schemeClr>
                </a:solidFill>
              </a:rPr>
              <a:t>Tableau</a:t>
            </a:r>
          </a:p>
          <a:p>
            <a:r>
              <a:rPr lang="en-US" sz="2000" dirty="0">
                <a:solidFill>
                  <a:schemeClr val="accent6">
                    <a:lumMod val="75000"/>
                  </a:schemeClr>
                </a:solidFill>
              </a:rPr>
              <a:t>Machine Learning</a:t>
            </a:r>
          </a:p>
          <a:p>
            <a:r>
              <a:rPr lang="en-US" sz="2000" dirty="0" err="1">
                <a:solidFill>
                  <a:schemeClr val="accent6">
                    <a:lumMod val="75000"/>
                  </a:schemeClr>
                </a:solidFill>
              </a:rPr>
              <a:t>Pyspark</a:t>
            </a:r>
            <a:endParaRPr lang="en-US" sz="2000" dirty="0">
              <a:solidFill>
                <a:schemeClr val="accent6">
                  <a:lumMod val="75000"/>
                </a:schemeClr>
              </a:solidFill>
            </a:endParaRPr>
          </a:p>
        </p:txBody>
      </p:sp>
    </p:spTree>
    <p:extLst>
      <p:ext uri="{BB962C8B-B14F-4D97-AF65-F5344CB8AC3E}">
        <p14:creationId xmlns:p14="http://schemas.microsoft.com/office/powerpoint/2010/main" val="263568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025525" y="1752600"/>
            <a:ext cx="7092950" cy="647700"/>
          </a:xfrm>
        </p:spPr>
        <p:txBody>
          <a:bodyPr/>
          <a:lstStyle/>
          <a:p>
            <a:pPr algn="ctr"/>
            <a:r>
              <a:rPr lang="en-US" altLang="en-US" dirty="0">
                <a:solidFill>
                  <a:schemeClr val="tx1"/>
                </a:solidFill>
              </a:rPr>
              <a:t>Data Cleaning</a:t>
            </a:r>
          </a:p>
        </p:txBody>
      </p:sp>
      <p:pic>
        <p:nvPicPr>
          <p:cNvPr id="1026" name="Picture 2" descr="12 Cleaning Tools Every Home Needs | 2023 | Bungalow">
            <a:extLst>
              <a:ext uri="{FF2B5EF4-FFF2-40B4-BE49-F238E27FC236}">
                <a16:creationId xmlns:a16="http://schemas.microsoft.com/office/drawing/2014/main" id="{9AD15FA7-6806-CAF6-190A-CE24F29BD2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34" t="13824" r="7499" b="6208"/>
          <a:stretch/>
        </p:blipFill>
        <p:spPr bwMode="auto">
          <a:xfrm>
            <a:off x="1162050" y="2440547"/>
            <a:ext cx="6819900" cy="403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65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0" y="188913"/>
            <a:ext cx="8964613" cy="647700"/>
          </a:xfrm>
        </p:spPr>
        <p:txBody>
          <a:bodyPr/>
          <a:lstStyle/>
          <a:p>
            <a:pPr algn="ctr"/>
            <a:r>
              <a:rPr lang="en-US" altLang="en-US" dirty="0"/>
              <a:t>Vehicle Makes</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dirty="0"/>
          </a:p>
        </p:txBody>
      </p:sp>
      <p:pic>
        <p:nvPicPr>
          <p:cNvPr id="3" name="Picture 2" descr="A graph of different colored bars&#10;&#10;Description automatically generated">
            <a:extLst>
              <a:ext uri="{FF2B5EF4-FFF2-40B4-BE49-F238E27FC236}">
                <a16:creationId xmlns:a16="http://schemas.microsoft.com/office/drawing/2014/main" id="{809E70E9-89E5-AB37-6A69-A81635D3D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811" y="908050"/>
            <a:ext cx="5142125" cy="2901950"/>
          </a:xfrm>
          <a:prstGeom prst="rect">
            <a:avLst/>
          </a:prstGeom>
        </p:spPr>
      </p:pic>
      <p:pic>
        <p:nvPicPr>
          <p:cNvPr id="4" name="slide2" descr="Violations by Make">
            <a:extLst>
              <a:ext uri="{FF2B5EF4-FFF2-40B4-BE49-F238E27FC236}">
                <a16:creationId xmlns:a16="http://schemas.microsoft.com/office/drawing/2014/main" id="{FD967ED5-B4AE-F69D-5E29-25F4B990A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811" y="3657600"/>
            <a:ext cx="5466989" cy="2882268"/>
          </a:xfrm>
          <a:prstGeom prst="rect">
            <a:avLst/>
          </a:prstGeom>
        </p:spPr>
      </p:pic>
    </p:spTree>
    <p:extLst>
      <p:ext uri="{BB962C8B-B14F-4D97-AF65-F5344CB8AC3E}">
        <p14:creationId xmlns:p14="http://schemas.microsoft.com/office/powerpoint/2010/main" val="93909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300756" y="188913"/>
            <a:ext cx="8663857" cy="647700"/>
          </a:xfrm>
        </p:spPr>
        <p:txBody>
          <a:bodyPr/>
          <a:lstStyle/>
          <a:p>
            <a:pPr algn="ctr"/>
            <a:r>
              <a:rPr lang="en-US" altLang="en-US" dirty="0"/>
              <a:t>In-State vs. Out of State</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2335603" y="4649857"/>
            <a:ext cx="2250293" cy="990600"/>
          </a:xfrm>
        </p:spPr>
        <p:txBody>
          <a:bodyPr/>
          <a:lstStyle/>
          <a:p>
            <a:pPr marL="0" indent="0" algn="ctr">
              <a:buNone/>
            </a:pPr>
            <a:r>
              <a:rPr lang="en-US" altLang="en-US" sz="2000" dirty="0"/>
              <a:t>Out of State has fewer Toyotas and Hondas.</a:t>
            </a:r>
          </a:p>
          <a:p>
            <a:pPr algn="ctr"/>
            <a:endParaRPr lang="en-US" altLang="en-US" sz="1000" dirty="0"/>
          </a:p>
        </p:txBody>
      </p:sp>
      <p:pic>
        <p:nvPicPr>
          <p:cNvPr id="6" name="slide8" descr="Make Diff Pie">
            <a:extLst>
              <a:ext uri="{FF2B5EF4-FFF2-40B4-BE49-F238E27FC236}">
                <a16:creationId xmlns:a16="http://schemas.microsoft.com/office/drawing/2014/main" id="{889382BD-B145-B226-0218-815E810309D7}"/>
              </a:ext>
            </a:extLst>
          </p:cNvPr>
          <p:cNvPicPr>
            <a:picLocks noChangeAspect="1"/>
          </p:cNvPicPr>
          <p:nvPr/>
        </p:nvPicPr>
        <p:blipFill rotWithShape="1">
          <a:blip r:embed="rId3">
            <a:extLst>
              <a:ext uri="{28A0092B-C50C-407E-A947-70E740481C1C}">
                <a14:useLocalDpi xmlns:a14="http://schemas.microsoft.com/office/drawing/2010/main" val="0"/>
              </a:ext>
            </a:extLst>
          </a:blip>
          <a:srcRect l="90000" t="26940" r="3125" b="38470"/>
          <a:stretch/>
        </p:blipFill>
        <p:spPr>
          <a:xfrm>
            <a:off x="2052537" y="1827665"/>
            <a:ext cx="1055358" cy="2206657"/>
          </a:xfrm>
          <a:prstGeom prst="rect">
            <a:avLst/>
          </a:prstGeom>
        </p:spPr>
      </p:pic>
      <p:pic>
        <p:nvPicPr>
          <p:cNvPr id="7" name="slide9" descr="Make Difference In/Out of State">
            <a:extLst>
              <a:ext uri="{FF2B5EF4-FFF2-40B4-BE49-F238E27FC236}">
                <a16:creationId xmlns:a16="http://schemas.microsoft.com/office/drawing/2014/main" id="{1E9060C5-07FB-B70E-ED55-F685F9609F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0108" y="1713317"/>
            <a:ext cx="4231492" cy="5004017"/>
          </a:xfrm>
          <a:prstGeom prst="rect">
            <a:avLst/>
          </a:prstGeom>
        </p:spPr>
      </p:pic>
      <p:sp>
        <p:nvSpPr>
          <p:cNvPr id="8" name="TextBox 7">
            <a:extLst>
              <a:ext uri="{FF2B5EF4-FFF2-40B4-BE49-F238E27FC236}">
                <a16:creationId xmlns:a16="http://schemas.microsoft.com/office/drawing/2014/main" id="{40B75793-3ADA-492E-0F7E-5D1BF0B968B9}"/>
              </a:ext>
            </a:extLst>
          </p:cNvPr>
          <p:cNvSpPr txBox="1"/>
          <p:nvPr/>
        </p:nvSpPr>
        <p:spPr>
          <a:xfrm>
            <a:off x="419161" y="1679442"/>
            <a:ext cx="108737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4D4D4D"/>
                </a:solidFill>
                <a:effectLst/>
                <a:uLnTx/>
                <a:uFillTx/>
                <a:latin typeface="Arial" panose="020B0604020202020204" pitchFamily="34" charset="0"/>
                <a:ea typeface="+mn-ea"/>
                <a:cs typeface="+mn-cs"/>
              </a:rPr>
              <a:t>In-State</a:t>
            </a:r>
          </a:p>
        </p:txBody>
      </p:sp>
      <p:sp>
        <p:nvSpPr>
          <p:cNvPr id="9" name="TextBox 8">
            <a:extLst>
              <a:ext uri="{FF2B5EF4-FFF2-40B4-BE49-F238E27FC236}">
                <a16:creationId xmlns:a16="http://schemas.microsoft.com/office/drawing/2014/main" id="{02AFEA1B-5920-28DE-2C24-3E1916F73AE7}"/>
              </a:ext>
            </a:extLst>
          </p:cNvPr>
          <p:cNvSpPr txBox="1"/>
          <p:nvPr/>
        </p:nvSpPr>
        <p:spPr>
          <a:xfrm>
            <a:off x="300756" y="3737152"/>
            <a:ext cx="1570907"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4D4D4D"/>
                </a:solidFill>
                <a:effectLst/>
                <a:uLnTx/>
                <a:uFillTx/>
                <a:latin typeface="Arial" panose="020B0604020202020204" pitchFamily="34" charset="0"/>
                <a:ea typeface="+mn-ea"/>
                <a:cs typeface="+mn-cs"/>
              </a:rPr>
              <a:t>Out of State</a:t>
            </a:r>
          </a:p>
        </p:txBody>
      </p:sp>
      <p:pic>
        <p:nvPicPr>
          <p:cNvPr id="10" name="slide8" descr="Make Diff Pie">
            <a:extLst>
              <a:ext uri="{FF2B5EF4-FFF2-40B4-BE49-F238E27FC236}">
                <a16:creationId xmlns:a16="http://schemas.microsoft.com/office/drawing/2014/main" id="{6C4BF8BD-10A2-23DC-D62A-FFF7D4B1A23C}"/>
              </a:ext>
            </a:extLst>
          </p:cNvPr>
          <p:cNvPicPr>
            <a:picLocks noChangeAspect="1"/>
          </p:cNvPicPr>
          <p:nvPr/>
        </p:nvPicPr>
        <p:blipFill rotWithShape="1">
          <a:blip r:embed="rId5">
            <a:extLst>
              <a:ext uri="{28A0092B-C50C-407E-A947-70E740481C1C}">
                <a14:useLocalDpi xmlns:a14="http://schemas.microsoft.com/office/drawing/2010/main" val="0"/>
              </a:ext>
            </a:extLst>
          </a:blip>
          <a:srcRect l="11250" t="32705" r="67500" b="21175"/>
          <a:stretch/>
        </p:blipFill>
        <p:spPr>
          <a:xfrm>
            <a:off x="50430" y="1986828"/>
            <a:ext cx="1691377" cy="1591884"/>
          </a:xfrm>
          <a:prstGeom prst="rect">
            <a:avLst/>
          </a:prstGeom>
        </p:spPr>
      </p:pic>
      <p:pic>
        <p:nvPicPr>
          <p:cNvPr id="11" name="slide8" descr="Make Diff Pie">
            <a:extLst>
              <a:ext uri="{FF2B5EF4-FFF2-40B4-BE49-F238E27FC236}">
                <a16:creationId xmlns:a16="http://schemas.microsoft.com/office/drawing/2014/main" id="{B375B8B6-0785-66B3-AEEB-7393CD1963CD}"/>
              </a:ext>
            </a:extLst>
          </p:cNvPr>
          <p:cNvPicPr>
            <a:picLocks noChangeAspect="1"/>
          </p:cNvPicPr>
          <p:nvPr/>
        </p:nvPicPr>
        <p:blipFill rotWithShape="1">
          <a:blip r:embed="rId5">
            <a:extLst>
              <a:ext uri="{28A0092B-C50C-407E-A947-70E740481C1C}">
                <a14:useLocalDpi xmlns:a14="http://schemas.microsoft.com/office/drawing/2010/main" val="0"/>
              </a:ext>
            </a:extLst>
          </a:blip>
          <a:srcRect l="63253" t="47550" r="28999" b="34739"/>
          <a:stretch/>
        </p:blipFill>
        <p:spPr>
          <a:xfrm>
            <a:off x="117159" y="4184783"/>
            <a:ext cx="1691378" cy="1676400"/>
          </a:xfrm>
          <a:prstGeom prst="rect">
            <a:avLst/>
          </a:prstGeom>
        </p:spPr>
      </p:pic>
    </p:spTree>
    <p:extLst>
      <p:ext uri="{BB962C8B-B14F-4D97-AF65-F5344CB8AC3E}">
        <p14:creationId xmlns:p14="http://schemas.microsoft.com/office/powerpoint/2010/main" val="404712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228600" y="188913"/>
            <a:ext cx="8736013" cy="647700"/>
          </a:xfrm>
        </p:spPr>
        <p:txBody>
          <a:bodyPr/>
          <a:lstStyle/>
          <a:p>
            <a:pPr algn="ctr"/>
            <a:r>
              <a:rPr lang="en-US" altLang="en-US" dirty="0"/>
              <a:t>Seasons</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dirty="0"/>
          </a:p>
        </p:txBody>
      </p:sp>
      <p:pic>
        <p:nvPicPr>
          <p:cNvPr id="2" name="slide10" descr="Citation/Warning by Month">
            <a:extLst>
              <a:ext uri="{FF2B5EF4-FFF2-40B4-BE49-F238E27FC236}">
                <a16:creationId xmlns:a16="http://schemas.microsoft.com/office/drawing/2014/main" id="{541B5EC8-F819-D001-4252-8FC5BEF5E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550" y="927505"/>
            <a:ext cx="4387850" cy="2391750"/>
          </a:xfrm>
          <a:prstGeom prst="rect">
            <a:avLst/>
          </a:prstGeom>
        </p:spPr>
      </p:pic>
      <p:pic>
        <p:nvPicPr>
          <p:cNvPr id="3" name="slide17" descr="Accident Hours by Season">
            <a:extLst>
              <a:ext uri="{FF2B5EF4-FFF2-40B4-BE49-F238E27FC236}">
                <a16:creationId xmlns:a16="http://schemas.microsoft.com/office/drawing/2014/main" id="{680BB7B9-8593-B591-D34A-E90BE61E9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446834"/>
            <a:ext cx="4267200" cy="2740030"/>
          </a:xfrm>
          <a:prstGeom prst="rect">
            <a:avLst/>
          </a:prstGeom>
        </p:spPr>
      </p:pic>
      <p:pic>
        <p:nvPicPr>
          <p:cNvPr id="4" name="slide18" descr="Fatality Percent">
            <a:extLst>
              <a:ext uri="{FF2B5EF4-FFF2-40B4-BE49-F238E27FC236}">
                <a16:creationId xmlns:a16="http://schemas.microsoft.com/office/drawing/2014/main" id="{F70FF1BD-B29A-D18A-89E9-E82386C79C8E}"/>
              </a:ext>
            </a:extLst>
          </p:cNvPr>
          <p:cNvPicPr>
            <a:picLocks noChangeAspect="1"/>
          </p:cNvPicPr>
          <p:nvPr/>
        </p:nvPicPr>
        <p:blipFill rotWithShape="1">
          <a:blip r:embed="rId4">
            <a:extLst>
              <a:ext uri="{28A0092B-C50C-407E-A947-70E740481C1C}">
                <a14:useLocalDpi xmlns:a14="http://schemas.microsoft.com/office/drawing/2010/main" val="0"/>
              </a:ext>
            </a:extLst>
          </a:blip>
          <a:srcRect l="32500" t="26953" r="43125" b="21251"/>
          <a:stretch/>
        </p:blipFill>
        <p:spPr>
          <a:xfrm>
            <a:off x="6248400" y="2133108"/>
            <a:ext cx="2594060" cy="2391751"/>
          </a:xfrm>
          <a:prstGeom prst="rect">
            <a:avLst/>
          </a:prstGeom>
        </p:spPr>
      </p:pic>
    </p:spTree>
    <p:extLst>
      <p:ext uri="{BB962C8B-B14F-4D97-AF65-F5344CB8AC3E}">
        <p14:creationId xmlns:p14="http://schemas.microsoft.com/office/powerpoint/2010/main" val="84281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pPr algn="ctr"/>
            <a:r>
              <a:rPr lang="en-US" dirty="0"/>
              <a:t>Peak Hours</a:t>
            </a:r>
          </a:p>
        </p:txBody>
      </p:sp>
      <p:pic>
        <p:nvPicPr>
          <p:cNvPr id="4" name="slide21" descr="Hours">
            <a:extLst>
              <a:ext uri="{FF2B5EF4-FFF2-40B4-BE49-F238E27FC236}">
                <a16:creationId xmlns:a16="http://schemas.microsoft.com/office/drawing/2014/main" id="{D7C79CC0-0BCB-EBF0-720A-23708D5C7E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906" y="983733"/>
            <a:ext cx="5818187" cy="5445135"/>
          </a:xfrm>
          <a:prstGeom prst="rect">
            <a:avLst/>
          </a:prstGeom>
        </p:spPr>
      </p:pic>
    </p:spTree>
    <p:extLst>
      <p:ext uri="{BB962C8B-B14F-4D97-AF65-F5344CB8AC3E}">
        <p14:creationId xmlns:p14="http://schemas.microsoft.com/office/powerpoint/2010/main" val="53440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7063-BD04-F30F-56BD-5FF0050A7DF7}"/>
              </a:ext>
            </a:extLst>
          </p:cNvPr>
          <p:cNvSpPr>
            <a:spLocks noGrp="1"/>
          </p:cNvSpPr>
          <p:nvPr>
            <p:ph type="title"/>
          </p:nvPr>
        </p:nvSpPr>
        <p:spPr/>
        <p:txBody>
          <a:bodyPr/>
          <a:lstStyle/>
          <a:p>
            <a:pPr algn="ctr"/>
            <a:r>
              <a:rPr lang="en-US" dirty="0"/>
              <a:t>Accidents</a:t>
            </a:r>
          </a:p>
        </p:txBody>
      </p:sp>
      <p:pic>
        <p:nvPicPr>
          <p:cNvPr id="5" name="Content Placeholder 4">
            <a:extLst>
              <a:ext uri="{FF2B5EF4-FFF2-40B4-BE49-F238E27FC236}">
                <a16:creationId xmlns:a16="http://schemas.microsoft.com/office/drawing/2014/main" id="{2FE3CF99-93E1-15D0-0397-717B0FF8A4B8}"/>
              </a:ext>
            </a:extLst>
          </p:cNvPr>
          <p:cNvPicPr>
            <a:picLocks noGrp="1" noChangeAspect="1"/>
          </p:cNvPicPr>
          <p:nvPr>
            <p:ph idx="1"/>
          </p:nvPr>
        </p:nvPicPr>
        <p:blipFill>
          <a:blip r:embed="rId2"/>
          <a:stretch>
            <a:fillRect/>
          </a:stretch>
        </p:blipFill>
        <p:spPr>
          <a:xfrm>
            <a:off x="647700" y="1524000"/>
            <a:ext cx="7777162" cy="3145623"/>
          </a:xfrm>
        </p:spPr>
      </p:pic>
      <p:pic>
        <p:nvPicPr>
          <p:cNvPr id="6" name="slide12" descr="% Accidents vs % of Total Vehicles">
            <a:extLst>
              <a:ext uri="{FF2B5EF4-FFF2-40B4-BE49-F238E27FC236}">
                <a16:creationId xmlns:a16="http://schemas.microsoft.com/office/drawing/2014/main" id="{8474AA59-F033-4121-E4B6-A6C41EA3BC23}"/>
              </a:ext>
            </a:extLst>
          </p:cNvPr>
          <p:cNvPicPr>
            <a:picLocks noChangeAspect="1"/>
          </p:cNvPicPr>
          <p:nvPr/>
        </p:nvPicPr>
        <p:blipFill rotWithShape="1">
          <a:blip r:embed="rId3">
            <a:extLst>
              <a:ext uri="{28A0092B-C50C-407E-A947-70E740481C1C}">
                <a14:useLocalDpi xmlns:a14="http://schemas.microsoft.com/office/drawing/2010/main" val="0"/>
              </a:ext>
            </a:extLst>
          </a:blip>
          <a:srcRect r="6283"/>
          <a:stretch/>
        </p:blipFill>
        <p:spPr>
          <a:xfrm>
            <a:off x="719138" y="4191000"/>
            <a:ext cx="8120062" cy="2057400"/>
          </a:xfrm>
          <a:prstGeom prst="rect">
            <a:avLst/>
          </a:prstGeom>
        </p:spPr>
      </p:pic>
    </p:spTree>
    <p:extLst>
      <p:ext uri="{BB962C8B-B14F-4D97-AF65-F5344CB8AC3E}">
        <p14:creationId xmlns:p14="http://schemas.microsoft.com/office/powerpoint/2010/main" val="2430946662"/>
      </p:ext>
    </p:extLst>
  </p:cSld>
  <p:clrMapOvr>
    <a:masterClrMapping/>
  </p:clrMapOvr>
</p:sld>
</file>

<file path=ppt/theme/theme1.xml><?xml version="1.0" encoding="utf-8"?>
<a:theme xmlns:a="http://schemas.openxmlformats.org/drawingml/2006/main" name="template">
  <a:themeElements>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000000"/>
        </a:dk2>
        <a:lt2>
          <a:srgbClr val="663300"/>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92</TotalTime>
  <Words>444</Words>
  <Application>Microsoft Office PowerPoint</Application>
  <PresentationFormat>On-screen Show (4:3)</PresentationFormat>
  <Paragraphs>72</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Slack-Lato</vt:lpstr>
      <vt:lpstr>Tahoma</vt:lpstr>
      <vt:lpstr>Times New Roman</vt:lpstr>
      <vt:lpstr>Wingdings</vt:lpstr>
      <vt:lpstr>template</vt:lpstr>
      <vt:lpstr>Crunching the Numbers: A Visual Exploration of Traffic Violations</vt:lpstr>
      <vt:lpstr>In Focus</vt:lpstr>
      <vt:lpstr>Sources </vt:lpstr>
      <vt:lpstr>Data Cleaning</vt:lpstr>
      <vt:lpstr>Vehicle Makes</vt:lpstr>
      <vt:lpstr>In-State vs. Out of State</vt:lpstr>
      <vt:lpstr>Seasons</vt:lpstr>
      <vt:lpstr>Peak Hours</vt:lpstr>
      <vt:lpstr>Accidents</vt:lpstr>
      <vt:lpstr>Gender</vt:lpstr>
      <vt:lpstr>Race</vt:lpstr>
      <vt:lpstr>Map</vt:lpstr>
      <vt:lpstr>Year</vt:lpstr>
      <vt:lpstr>Top 25 Descriptions</vt:lpstr>
      <vt:lpstr>Machine Learning Models</vt:lpstr>
      <vt:lpstr>Random Forest Model - Results</vt:lpstr>
      <vt:lpstr>Logistic Regression Model - Results</vt:lpstr>
      <vt:lpstr>Pyspark</vt:lpstr>
      <vt:lpstr>Room for Improvement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Crunching the Numbers: A Visual Exploration of Traffic Violations</dc:title>
  <dc:creator>erika camacho</dc:creator>
  <cp:lastModifiedBy>Samantha McKay</cp:lastModifiedBy>
  <cp:revision>26</cp:revision>
  <dcterms:created xsi:type="dcterms:W3CDTF">2023-11-29T03:56:02Z</dcterms:created>
  <dcterms:modified xsi:type="dcterms:W3CDTF">2023-12-01T01:30:47Z</dcterms:modified>
</cp:coreProperties>
</file>