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3" r:id="rId4"/>
    <p:sldId id="259" r:id="rId5"/>
    <p:sldId id="274" r:id="rId6"/>
    <p:sldId id="275" r:id="rId7"/>
    <p:sldId id="276" r:id="rId8"/>
    <p:sldId id="277" r:id="rId9"/>
    <p:sldId id="269" r:id="rId10"/>
    <p:sldId id="278" r:id="rId11"/>
    <p:sldId id="265" r:id="rId12"/>
    <p:sldId id="266" r:id="rId13"/>
    <p:sldId id="267" r:id="rId14"/>
    <p:sldId id="268" r:id="rId15"/>
    <p:sldId id="264" r:id="rId16"/>
    <p:sldId id="272" r:id="rId17"/>
    <p:sldId id="273" r:id="rId18"/>
    <p:sldId id="271" r:id="rId19"/>
    <p:sldId id="261" r:id="rId20"/>
    <p:sldId id="262" r:id="rId21"/>
    <p:sldId id="258"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7" autoAdjust="0"/>
    <p:restoredTop sz="94660"/>
  </p:normalViewPr>
  <p:slideViewPr>
    <p:cSldViewPr>
      <p:cViewPr varScale="1">
        <p:scale>
          <a:sx n="63" d="100"/>
          <a:sy n="63" d="100"/>
        </p:scale>
        <p:origin x="1544" y="5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28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0908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3BAD-0690-7631-7132-B721B39643A7}"/>
              </a:ext>
            </a:extLst>
          </p:cNvPr>
          <p:cNvSpPr>
            <a:spLocks noGrp="1"/>
          </p:cNvSpPr>
          <p:nvPr>
            <p:ph type="title"/>
          </p:nvPr>
        </p:nvSpPr>
        <p:spPr/>
        <p:txBody>
          <a:bodyPr/>
          <a:lstStyle/>
          <a:p>
            <a:pPr algn="ctr"/>
            <a:r>
              <a:rPr lang="en-US" dirty="0"/>
              <a:t>Gender</a:t>
            </a:r>
          </a:p>
        </p:txBody>
      </p:sp>
      <p:pic>
        <p:nvPicPr>
          <p:cNvPr id="5" name="slide4" descr="Makes by Gender">
            <a:extLst>
              <a:ext uri="{FF2B5EF4-FFF2-40B4-BE49-F238E27FC236}">
                <a16:creationId xmlns:a16="http://schemas.microsoft.com/office/drawing/2014/main" id="{15860739-B2B5-B7C0-9D14-403D9FD38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429000"/>
            <a:ext cx="7378511" cy="3342152"/>
          </a:xfrm>
          <a:prstGeom prst="rect">
            <a:avLst/>
          </a:prstGeom>
        </p:spPr>
      </p:pic>
      <p:pic>
        <p:nvPicPr>
          <p:cNvPr id="8" name="slide14" descr="Violation by Race and Gender">
            <a:extLst>
              <a:ext uri="{FF2B5EF4-FFF2-40B4-BE49-F238E27FC236}">
                <a16:creationId xmlns:a16="http://schemas.microsoft.com/office/drawing/2014/main" id="{893E10DE-E22E-5937-69B7-177F30C1D0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963614"/>
            <a:ext cx="3657600" cy="2502732"/>
          </a:xfrm>
          <a:prstGeom prst="rect">
            <a:avLst/>
          </a:prstGeom>
        </p:spPr>
      </p:pic>
      <p:pic>
        <p:nvPicPr>
          <p:cNvPr id="9" name="slide14" descr="Violation by Race and Gender">
            <a:extLst>
              <a:ext uri="{FF2B5EF4-FFF2-40B4-BE49-F238E27FC236}">
                <a16:creationId xmlns:a16="http://schemas.microsoft.com/office/drawing/2014/main" id="{769A46AB-198E-64AD-283D-878525AEC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974" y="963614"/>
            <a:ext cx="3603021" cy="2465386"/>
          </a:xfrm>
          <a:prstGeom prst="rect">
            <a:avLst/>
          </a:prstGeom>
        </p:spPr>
      </p:pic>
    </p:spTree>
    <p:extLst>
      <p:ext uri="{BB962C8B-B14F-4D97-AF65-F5344CB8AC3E}">
        <p14:creationId xmlns:p14="http://schemas.microsoft.com/office/powerpoint/2010/main" val="269875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0076-0E01-8E71-9F3B-33D021F38C1A}"/>
              </a:ext>
            </a:extLst>
          </p:cNvPr>
          <p:cNvSpPr>
            <a:spLocks noGrp="1"/>
          </p:cNvSpPr>
          <p:nvPr>
            <p:ph type="title"/>
          </p:nvPr>
        </p:nvSpPr>
        <p:spPr/>
        <p:txBody>
          <a:bodyPr/>
          <a:lstStyle/>
          <a:p>
            <a:pPr algn="ctr"/>
            <a:r>
              <a:rPr lang="en-US" dirty="0"/>
              <a:t>Race</a:t>
            </a:r>
          </a:p>
        </p:txBody>
      </p:sp>
      <p:pic>
        <p:nvPicPr>
          <p:cNvPr id="10" name="Content Placeholder 9">
            <a:extLst>
              <a:ext uri="{FF2B5EF4-FFF2-40B4-BE49-F238E27FC236}">
                <a16:creationId xmlns:a16="http://schemas.microsoft.com/office/drawing/2014/main" id="{4AB73690-D9B3-090D-CCDB-0C3B261ECC59}"/>
              </a:ext>
            </a:extLst>
          </p:cNvPr>
          <p:cNvPicPr>
            <a:picLocks noGrp="1" noChangeAspect="1"/>
          </p:cNvPicPr>
          <p:nvPr>
            <p:ph idx="1"/>
          </p:nvPr>
        </p:nvPicPr>
        <p:blipFill>
          <a:blip r:embed="rId2"/>
          <a:stretch>
            <a:fillRect/>
          </a:stretch>
        </p:blipFill>
        <p:spPr>
          <a:xfrm>
            <a:off x="180321" y="1828800"/>
            <a:ext cx="4403028" cy="4230687"/>
          </a:xfrm>
        </p:spPr>
      </p:pic>
      <p:pic>
        <p:nvPicPr>
          <p:cNvPr id="11" name="slide13" descr="Race and Color of Car">
            <a:extLst>
              <a:ext uri="{FF2B5EF4-FFF2-40B4-BE49-F238E27FC236}">
                <a16:creationId xmlns:a16="http://schemas.microsoft.com/office/drawing/2014/main" id="{50323981-45CC-746D-73C2-0FB2EB26D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28799"/>
            <a:ext cx="4149328" cy="4230687"/>
          </a:xfrm>
          <a:prstGeom prst="rect">
            <a:avLst/>
          </a:prstGeom>
        </p:spPr>
      </p:pic>
    </p:spTree>
    <p:extLst>
      <p:ext uri="{BB962C8B-B14F-4D97-AF65-F5344CB8AC3E}">
        <p14:creationId xmlns:p14="http://schemas.microsoft.com/office/powerpoint/2010/main" val="368407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BBC-93FF-C9EB-6DBD-5DCDF63F4F96}"/>
              </a:ext>
            </a:extLst>
          </p:cNvPr>
          <p:cNvSpPr>
            <a:spLocks noGrp="1"/>
          </p:cNvSpPr>
          <p:nvPr>
            <p:ph type="title"/>
          </p:nvPr>
        </p:nvSpPr>
        <p:spPr/>
        <p:txBody>
          <a:bodyPr/>
          <a:lstStyle/>
          <a:p>
            <a:pPr algn="ctr"/>
            <a:r>
              <a:rPr lang="en-US" dirty="0"/>
              <a:t>Map</a:t>
            </a:r>
          </a:p>
        </p:txBody>
      </p:sp>
      <p:pic>
        <p:nvPicPr>
          <p:cNvPr id="5" name="Content Placeholder 4">
            <a:extLst>
              <a:ext uri="{FF2B5EF4-FFF2-40B4-BE49-F238E27FC236}">
                <a16:creationId xmlns:a16="http://schemas.microsoft.com/office/drawing/2014/main" id="{2E9D6ED9-4FA9-749E-9B9B-0CB5CBD38D6C}"/>
              </a:ext>
            </a:extLst>
          </p:cNvPr>
          <p:cNvPicPr>
            <a:picLocks noGrp="1" noChangeAspect="1"/>
          </p:cNvPicPr>
          <p:nvPr>
            <p:ph idx="1"/>
          </p:nvPr>
        </p:nvPicPr>
        <p:blipFill>
          <a:blip r:embed="rId2"/>
          <a:stretch>
            <a:fillRect/>
          </a:stretch>
        </p:blipFill>
        <p:spPr>
          <a:xfrm>
            <a:off x="1116013" y="1302856"/>
            <a:ext cx="7777162" cy="4899988"/>
          </a:xfrm>
        </p:spPr>
      </p:pic>
    </p:spTree>
    <p:extLst>
      <p:ext uri="{BB962C8B-B14F-4D97-AF65-F5344CB8AC3E}">
        <p14:creationId xmlns:p14="http://schemas.microsoft.com/office/powerpoint/2010/main" val="12460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106-C2AF-0B98-73C7-E02918320302}"/>
              </a:ext>
            </a:extLst>
          </p:cNvPr>
          <p:cNvSpPr>
            <a:spLocks noGrp="1"/>
          </p:cNvSpPr>
          <p:nvPr>
            <p:ph type="title"/>
          </p:nvPr>
        </p:nvSpPr>
        <p:spPr/>
        <p:txBody>
          <a:bodyPr/>
          <a:lstStyle/>
          <a:p>
            <a:pPr algn="ctr"/>
            <a:r>
              <a:rPr lang="en-US" dirty="0"/>
              <a:t>Year</a:t>
            </a:r>
          </a:p>
        </p:txBody>
      </p:sp>
      <p:pic>
        <p:nvPicPr>
          <p:cNvPr id="4" name="slide19" descr="Total Violations by Year">
            <a:extLst>
              <a:ext uri="{FF2B5EF4-FFF2-40B4-BE49-F238E27FC236}">
                <a16:creationId xmlns:a16="http://schemas.microsoft.com/office/drawing/2014/main" id="{F4576103-72C4-0483-3E54-38EBF2449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577" y="1268413"/>
            <a:ext cx="7478033" cy="4968875"/>
          </a:xfrm>
          <a:prstGeom prst="rect">
            <a:avLst/>
          </a:prstGeom>
        </p:spPr>
      </p:pic>
    </p:spTree>
    <p:extLst>
      <p:ext uri="{BB962C8B-B14F-4D97-AF65-F5344CB8AC3E}">
        <p14:creationId xmlns:p14="http://schemas.microsoft.com/office/powerpoint/2010/main" val="122964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0B98-5BAC-A10E-F055-9DAA7355E8E8}"/>
              </a:ext>
            </a:extLst>
          </p:cNvPr>
          <p:cNvSpPr>
            <a:spLocks noGrp="1"/>
          </p:cNvSpPr>
          <p:nvPr>
            <p:ph type="title"/>
          </p:nvPr>
        </p:nvSpPr>
        <p:spPr/>
        <p:txBody>
          <a:bodyPr/>
          <a:lstStyle/>
          <a:p>
            <a:pPr algn="ctr"/>
            <a:r>
              <a:rPr lang="en-US" dirty="0"/>
              <a:t>Top 25 Descriptions</a:t>
            </a:r>
          </a:p>
        </p:txBody>
      </p:sp>
      <p:pic>
        <p:nvPicPr>
          <p:cNvPr id="4" name="slide15" descr="Top Descriptions">
            <a:extLst>
              <a:ext uri="{FF2B5EF4-FFF2-40B4-BE49-F238E27FC236}">
                <a16:creationId xmlns:a16="http://schemas.microsoft.com/office/drawing/2014/main" id="{D5D330AF-22B3-E76F-936A-28ED14AE5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1385450"/>
            <a:ext cx="7777162" cy="4734800"/>
          </a:xfrm>
          <a:prstGeom prst="rect">
            <a:avLst/>
          </a:prstGeom>
        </p:spPr>
      </p:pic>
    </p:spTree>
    <p:extLst>
      <p:ext uri="{BB962C8B-B14F-4D97-AF65-F5344CB8AC3E}">
        <p14:creationId xmlns:p14="http://schemas.microsoft.com/office/powerpoint/2010/main" val="295971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a:xfrm>
            <a:off x="1116013" y="1268413"/>
            <a:ext cx="7777162" cy="5184774"/>
          </a:xfrm>
        </p:spPr>
        <p:txBody>
          <a:bodyPr/>
          <a:lstStyle/>
          <a:p>
            <a:r>
              <a:rPr lang="en-US" dirty="0"/>
              <a:t>Random Forest</a:t>
            </a:r>
          </a:p>
          <a:p>
            <a:r>
              <a:rPr lang="en-US" dirty="0"/>
              <a:t>Logistic Regression</a:t>
            </a:r>
          </a:p>
          <a:p>
            <a:endParaRPr lang="en-US" dirty="0"/>
          </a:p>
          <a:p>
            <a:pPr marL="0" indent="0">
              <a:buNone/>
            </a:pPr>
            <a:r>
              <a:rPr lang="en-US" sz="2400" dirty="0"/>
              <a:t>Input features used for the models:</a:t>
            </a:r>
          </a:p>
          <a:p>
            <a:r>
              <a:rPr lang="en-US" sz="1800" dirty="0"/>
              <a:t>Description</a:t>
            </a:r>
          </a:p>
          <a:p>
            <a:r>
              <a:rPr lang="en-US" sz="1800" dirty="0"/>
              <a:t>Accident</a:t>
            </a:r>
          </a:p>
          <a:p>
            <a:r>
              <a:rPr lang="en-US" sz="1800" dirty="0"/>
              <a:t>Alcohol</a:t>
            </a:r>
          </a:p>
          <a:p>
            <a:r>
              <a:rPr lang="en-US" sz="1800" dirty="0"/>
              <a:t>Search Outcome</a:t>
            </a:r>
          </a:p>
          <a:p>
            <a:r>
              <a:rPr lang="en-US" sz="1800" dirty="0"/>
              <a:t>License Plate State Category</a:t>
            </a:r>
          </a:p>
          <a:p>
            <a:endParaRPr lang="en-US" sz="1800" dirty="0"/>
          </a:p>
          <a:p>
            <a:pPr marL="0" indent="0">
              <a:buNone/>
            </a:pPr>
            <a:r>
              <a:rPr lang="en-US" sz="2400" dirty="0"/>
              <a:t>Predicting value </a:t>
            </a:r>
            <a:r>
              <a:rPr lang="en-US" sz="1800" dirty="0"/>
              <a:t>: </a:t>
            </a:r>
          </a:p>
          <a:p>
            <a:r>
              <a:rPr lang="en-US" sz="1800" dirty="0"/>
              <a:t>Violation Type - [Citation/Warning]</a:t>
            </a:r>
          </a:p>
          <a:p>
            <a:endParaRPr lang="en-US" dirty="0"/>
          </a:p>
        </p:txBody>
      </p:sp>
    </p:spTree>
    <p:extLst>
      <p:ext uri="{BB962C8B-B14F-4D97-AF65-F5344CB8AC3E}">
        <p14:creationId xmlns:p14="http://schemas.microsoft.com/office/powerpoint/2010/main" val="22084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68483-CF48-E6E4-7E9C-C592AF0A47B5}"/>
              </a:ext>
            </a:extLst>
          </p:cNvPr>
          <p:cNvSpPr>
            <a:spLocks noGrp="1"/>
          </p:cNvSpPr>
          <p:nvPr>
            <p:ph type="title"/>
          </p:nvPr>
        </p:nvSpPr>
        <p:spPr>
          <a:xfrm>
            <a:off x="495030" y="2767106"/>
            <a:ext cx="2160621" cy="1881094"/>
          </a:xfrm>
        </p:spPr>
        <p:txBody>
          <a:bodyPr vert="horz" lIns="91440" tIns="45720" rIns="91440" bIns="45720" rtlCol="0" anchor="t">
            <a:normAutofit fontScale="90000"/>
          </a:bodyPr>
          <a:lstStyle/>
          <a:p>
            <a:pPr>
              <a:lnSpc>
                <a:spcPct val="90000"/>
              </a:lnSpc>
            </a:pPr>
            <a:r>
              <a:rPr lang="en-US" sz="3500" kern="1200" dirty="0">
                <a:solidFill>
                  <a:srgbClr val="FFFFFF"/>
                </a:solidFill>
                <a:latin typeface="+mj-lt"/>
                <a:ea typeface="+mj-ea"/>
                <a:cs typeface="+mj-cs"/>
              </a:rPr>
              <a:t>Random Forest Model - Results</a:t>
            </a:r>
          </a:p>
        </p:txBody>
      </p:sp>
      <p:sp>
        <p:nvSpPr>
          <p:cNvPr id="4" name="TextBox 3">
            <a:extLst>
              <a:ext uri="{FF2B5EF4-FFF2-40B4-BE49-F238E27FC236}">
                <a16:creationId xmlns:a16="http://schemas.microsoft.com/office/drawing/2014/main" id="{9D31E4A2-7819-9BA6-6089-475409DDF0A6}"/>
              </a:ext>
            </a:extLst>
          </p:cNvPr>
          <p:cNvSpPr txBox="1"/>
          <p:nvPr/>
        </p:nvSpPr>
        <p:spPr>
          <a:xfrm>
            <a:off x="3376821" y="581748"/>
            <a:ext cx="5157579" cy="1415772"/>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81.5%</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600" dirty="0">
                <a:solidFill>
                  <a:schemeClr val="accent1"/>
                </a:solidFill>
                <a:latin typeface="+mj-lt"/>
              </a:rPr>
              <a:t>Citation – Precision - </a:t>
            </a:r>
            <a:r>
              <a:rPr lang="en-US" sz="1600" dirty="0">
                <a:solidFill>
                  <a:schemeClr val="accent1"/>
                </a:solidFill>
                <a:highlight>
                  <a:srgbClr val="00FFFF"/>
                </a:highlight>
                <a:latin typeface="+mj-lt"/>
              </a:rPr>
              <a:t>85%</a:t>
            </a:r>
            <a:r>
              <a:rPr lang="en-US" sz="1600" dirty="0">
                <a:solidFill>
                  <a:schemeClr val="accent1"/>
                </a:solidFill>
                <a:latin typeface="+mj-lt"/>
              </a:rPr>
              <a:t>, Recall – 73%</a:t>
            </a:r>
          </a:p>
          <a:p>
            <a:pPr marL="285750" indent="-285750">
              <a:buFont typeface="Wingdings" panose="05000000000000000000" pitchFamily="2" charset="2"/>
              <a:buChar char="v"/>
            </a:pPr>
            <a:r>
              <a:rPr lang="en-US" sz="1600" dirty="0">
                <a:solidFill>
                  <a:schemeClr val="accent1"/>
                </a:solidFill>
                <a:latin typeface="+mj-lt"/>
              </a:rPr>
              <a:t>Warning - Precision - </a:t>
            </a:r>
            <a:r>
              <a:rPr lang="en-US" sz="1600" dirty="0">
                <a:solidFill>
                  <a:schemeClr val="accent1"/>
                </a:solidFill>
                <a:highlight>
                  <a:srgbClr val="00FFFF"/>
                </a:highlight>
                <a:latin typeface="+mj-lt"/>
              </a:rPr>
              <a:t>80%</a:t>
            </a:r>
            <a:r>
              <a:rPr lang="en-US" sz="1600" dirty="0">
                <a:solidFill>
                  <a:schemeClr val="accent1"/>
                </a:solidFill>
                <a:latin typeface="+mj-lt"/>
              </a:rPr>
              <a:t>, Recall – 89%</a:t>
            </a:r>
          </a:p>
          <a:p>
            <a:endParaRPr lang="en-US" dirty="0"/>
          </a:p>
        </p:txBody>
      </p:sp>
      <p:pic>
        <p:nvPicPr>
          <p:cNvPr id="6" name="Picture 5">
            <a:extLst>
              <a:ext uri="{FF2B5EF4-FFF2-40B4-BE49-F238E27FC236}">
                <a16:creationId xmlns:a16="http://schemas.microsoft.com/office/drawing/2014/main" id="{DFD8836A-E4EC-9EA3-290C-E7B04D2CD8D0}"/>
              </a:ext>
            </a:extLst>
          </p:cNvPr>
          <p:cNvPicPr>
            <a:picLocks noChangeAspect="1"/>
          </p:cNvPicPr>
          <p:nvPr/>
        </p:nvPicPr>
        <p:blipFill>
          <a:blip r:embed="rId2"/>
          <a:stretch>
            <a:fillRect/>
          </a:stretch>
        </p:blipFill>
        <p:spPr>
          <a:xfrm>
            <a:off x="3571954" y="2362200"/>
            <a:ext cx="4733846" cy="3914052"/>
          </a:xfrm>
          <a:prstGeom prst="rect">
            <a:avLst/>
          </a:prstGeom>
        </p:spPr>
      </p:pic>
    </p:spTree>
    <p:extLst>
      <p:ext uri="{BB962C8B-B14F-4D97-AF65-F5344CB8AC3E}">
        <p14:creationId xmlns:p14="http://schemas.microsoft.com/office/powerpoint/2010/main" val="68065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C267FA-B449-5930-7251-0B0D1AAB2C4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2800" kern="1200" dirty="0">
                <a:solidFill>
                  <a:srgbClr val="FFFFFF"/>
                </a:solidFill>
                <a:latin typeface="+mj-lt"/>
                <a:ea typeface="+mj-ea"/>
                <a:cs typeface="+mj-cs"/>
              </a:rPr>
              <a:t>Logistic Regression Model - Results</a:t>
            </a:r>
          </a:p>
        </p:txBody>
      </p:sp>
      <p:sp>
        <p:nvSpPr>
          <p:cNvPr id="5" name="TextBox 4">
            <a:extLst>
              <a:ext uri="{FF2B5EF4-FFF2-40B4-BE49-F238E27FC236}">
                <a16:creationId xmlns:a16="http://schemas.microsoft.com/office/drawing/2014/main" id="{3ACA0DA2-FBBA-C93F-B3F4-3B5E11909B22}"/>
              </a:ext>
            </a:extLst>
          </p:cNvPr>
          <p:cNvSpPr txBox="1"/>
          <p:nvPr/>
        </p:nvSpPr>
        <p:spPr>
          <a:xfrm>
            <a:off x="3407187" y="685800"/>
            <a:ext cx="4812253" cy="1477328"/>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81.3%</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800" dirty="0">
                <a:solidFill>
                  <a:schemeClr val="accent1"/>
                </a:solidFill>
                <a:latin typeface="+mj-lt"/>
              </a:rPr>
              <a:t>Citation – Precision - </a:t>
            </a:r>
            <a:r>
              <a:rPr lang="en-US" sz="1800" dirty="0">
                <a:solidFill>
                  <a:schemeClr val="accent1"/>
                </a:solidFill>
                <a:highlight>
                  <a:srgbClr val="00FFFF"/>
                </a:highlight>
                <a:latin typeface="+mj-lt"/>
              </a:rPr>
              <a:t>84%</a:t>
            </a:r>
            <a:r>
              <a:rPr lang="en-US" sz="1800" dirty="0">
                <a:solidFill>
                  <a:schemeClr val="accent1"/>
                </a:solidFill>
                <a:latin typeface="+mj-lt"/>
              </a:rPr>
              <a:t>, Recall – 73%</a:t>
            </a:r>
          </a:p>
          <a:p>
            <a:pPr marL="285750" indent="-285750">
              <a:buFont typeface="Wingdings" panose="05000000000000000000" pitchFamily="2" charset="2"/>
              <a:buChar char="v"/>
            </a:pPr>
            <a:r>
              <a:rPr lang="en-US" sz="1800" dirty="0">
                <a:solidFill>
                  <a:schemeClr val="accent1"/>
                </a:solidFill>
                <a:latin typeface="+mj-lt"/>
              </a:rPr>
              <a:t>Warning - Precision - </a:t>
            </a:r>
            <a:r>
              <a:rPr lang="en-US" dirty="0">
                <a:solidFill>
                  <a:schemeClr val="accent1"/>
                </a:solidFill>
                <a:highlight>
                  <a:srgbClr val="00FFFF"/>
                </a:highlight>
                <a:latin typeface="+mj-lt"/>
              </a:rPr>
              <a:t>79</a:t>
            </a:r>
            <a:r>
              <a:rPr lang="en-US" sz="1800" dirty="0">
                <a:solidFill>
                  <a:schemeClr val="accent1"/>
                </a:solidFill>
                <a:highlight>
                  <a:srgbClr val="00FFFF"/>
                </a:highlight>
                <a:latin typeface="+mj-lt"/>
              </a:rPr>
              <a:t>%</a:t>
            </a:r>
            <a:r>
              <a:rPr lang="en-US" sz="1800" dirty="0">
                <a:solidFill>
                  <a:schemeClr val="accent1"/>
                </a:solidFill>
                <a:latin typeface="+mj-lt"/>
              </a:rPr>
              <a:t>, Recall – 89%</a:t>
            </a:r>
          </a:p>
          <a:p>
            <a:endParaRPr lang="en-US" dirty="0"/>
          </a:p>
        </p:txBody>
      </p:sp>
      <p:pic>
        <p:nvPicPr>
          <p:cNvPr id="6" name="Picture 5">
            <a:extLst>
              <a:ext uri="{FF2B5EF4-FFF2-40B4-BE49-F238E27FC236}">
                <a16:creationId xmlns:a16="http://schemas.microsoft.com/office/drawing/2014/main" id="{502B7FA6-C99A-8FA5-4708-F3D06FD3E354}"/>
              </a:ext>
            </a:extLst>
          </p:cNvPr>
          <p:cNvPicPr>
            <a:picLocks noChangeAspect="1"/>
          </p:cNvPicPr>
          <p:nvPr/>
        </p:nvPicPr>
        <p:blipFill>
          <a:blip r:embed="rId2"/>
          <a:stretch>
            <a:fillRect/>
          </a:stretch>
        </p:blipFill>
        <p:spPr>
          <a:xfrm>
            <a:off x="3743105" y="2501977"/>
            <a:ext cx="4812253" cy="3465987"/>
          </a:xfrm>
          <a:prstGeom prst="rect">
            <a:avLst/>
          </a:prstGeom>
        </p:spPr>
      </p:pic>
    </p:spTree>
    <p:extLst>
      <p:ext uri="{BB962C8B-B14F-4D97-AF65-F5344CB8AC3E}">
        <p14:creationId xmlns:p14="http://schemas.microsoft.com/office/powerpoint/2010/main" val="303316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674-242D-F048-BCB8-0DE82029DD70}"/>
              </a:ext>
            </a:extLst>
          </p:cNvPr>
          <p:cNvSpPr>
            <a:spLocks noGrp="1"/>
          </p:cNvSpPr>
          <p:nvPr>
            <p:ph type="title"/>
          </p:nvPr>
        </p:nvSpPr>
        <p:spPr/>
        <p:txBody>
          <a:bodyPr/>
          <a:lstStyle/>
          <a:p>
            <a:r>
              <a:rPr lang="en-US" dirty="0" err="1"/>
              <a:t>Pyspark</a:t>
            </a:r>
            <a:endParaRPr lang="en-US" dirty="0"/>
          </a:p>
        </p:txBody>
      </p:sp>
      <p:sp>
        <p:nvSpPr>
          <p:cNvPr id="3" name="Text Placeholder 2">
            <a:extLst>
              <a:ext uri="{FF2B5EF4-FFF2-40B4-BE49-F238E27FC236}">
                <a16:creationId xmlns:a16="http://schemas.microsoft.com/office/drawing/2014/main" id="{A801A934-091D-FC2E-EAB0-68400EC103B3}"/>
              </a:ext>
            </a:extLst>
          </p:cNvPr>
          <p:cNvSpPr>
            <a:spLocks noGrp="1"/>
          </p:cNvSpPr>
          <p:nvPr>
            <p:ph type="body" idx="1"/>
          </p:nvPr>
        </p:nvSpPr>
        <p:spPr>
          <a:xfrm>
            <a:off x="630239" y="1681163"/>
            <a:ext cx="2874962" cy="452437"/>
          </a:xfrm>
        </p:spPr>
        <p:txBody>
          <a:bodyPr/>
          <a:lstStyle/>
          <a:p>
            <a:r>
              <a:rPr lang="en-US" dirty="0"/>
              <a:t>Without Partition</a:t>
            </a:r>
          </a:p>
        </p:txBody>
      </p:sp>
      <p:sp>
        <p:nvSpPr>
          <p:cNvPr id="4" name="Content Placeholder 3">
            <a:extLst>
              <a:ext uri="{FF2B5EF4-FFF2-40B4-BE49-F238E27FC236}">
                <a16:creationId xmlns:a16="http://schemas.microsoft.com/office/drawing/2014/main" id="{0C42304B-88CA-7AFB-2FDB-0A7A5004EB2C}"/>
              </a:ext>
            </a:extLst>
          </p:cNvPr>
          <p:cNvSpPr>
            <a:spLocks noGrp="1"/>
          </p:cNvSpPr>
          <p:nvPr>
            <p:ph sz="half" idx="2"/>
          </p:nvPr>
        </p:nvSpPr>
        <p:spPr>
          <a:xfrm>
            <a:off x="630238" y="2240756"/>
            <a:ext cx="3484562" cy="3702844"/>
          </a:xfrm>
        </p:spPr>
        <p:txBody>
          <a:bodyPr/>
          <a:lstStyle/>
          <a:p>
            <a:r>
              <a:rPr lang="en-US" sz="2400" dirty="0"/>
              <a:t>To get number of incidents for each description for each violation type: </a:t>
            </a:r>
            <a:r>
              <a:rPr lang="en-US" sz="2400" dirty="0">
                <a:highlight>
                  <a:srgbClr val="FF9900"/>
                </a:highlight>
              </a:rPr>
              <a:t>6.8 Seconds</a:t>
            </a:r>
          </a:p>
          <a:p>
            <a:r>
              <a:rPr lang="en-US" sz="2400" dirty="0"/>
              <a:t>To get 25 locations with highest citations of "Speeding" recently: </a:t>
            </a:r>
            <a:r>
              <a:rPr lang="en-US" sz="2400" dirty="0">
                <a:highlight>
                  <a:srgbClr val="FF9900"/>
                </a:highlight>
              </a:rPr>
              <a:t>5.9 Seconds</a:t>
            </a:r>
          </a:p>
        </p:txBody>
      </p:sp>
      <p:sp>
        <p:nvSpPr>
          <p:cNvPr id="5" name="Text Placeholder 4">
            <a:extLst>
              <a:ext uri="{FF2B5EF4-FFF2-40B4-BE49-F238E27FC236}">
                <a16:creationId xmlns:a16="http://schemas.microsoft.com/office/drawing/2014/main" id="{3E0AE967-5144-9B6A-8CF9-E91F5B73A1BC}"/>
              </a:ext>
            </a:extLst>
          </p:cNvPr>
          <p:cNvSpPr>
            <a:spLocks noGrp="1"/>
          </p:cNvSpPr>
          <p:nvPr>
            <p:ph type="body" sz="quarter" idx="3"/>
          </p:nvPr>
        </p:nvSpPr>
        <p:spPr>
          <a:xfrm>
            <a:off x="4251961" y="1681162"/>
            <a:ext cx="4554537" cy="452437"/>
          </a:xfrm>
        </p:spPr>
        <p:txBody>
          <a:bodyPr/>
          <a:lstStyle/>
          <a:p>
            <a:r>
              <a:rPr lang="en-US" dirty="0"/>
              <a:t>Partition on Description</a:t>
            </a:r>
          </a:p>
        </p:txBody>
      </p:sp>
      <p:sp>
        <p:nvSpPr>
          <p:cNvPr id="6" name="Content Placeholder 5">
            <a:extLst>
              <a:ext uri="{FF2B5EF4-FFF2-40B4-BE49-F238E27FC236}">
                <a16:creationId xmlns:a16="http://schemas.microsoft.com/office/drawing/2014/main" id="{92A75458-5193-83CD-07AB-4ADF3FA34095}"/>
              </a:ext>
            </a:extLst>
          </p:cNvPr>
          <p:cNvSpPr>
            <a:spLocks noGrp="1"/>
          </p:cNvSpPr>
          <p:nvPr>
            <p:ph sz="quarter" idx="4"/>
          </p:nvPr>
        </p:nvSpPr>
        <p:spPr>
          <a:xfrm>
            <a:off x="4625973" y="2270124"/>
            <a:ext cx="3887788" cy="3506788"/>
          </a:xfrm>
        </p:spPr>
        <p:txBody>
          <a:bodyPr/>
          <a:lstStyle/>
          <a:p>
            <a:r>
              <a:rPr lang="en-US" sz="2400" dirty="0"/>
              <a:t>To get number of incidents for each description for each violation type: </a:t>
            </a:r>
            <a:r>
              <a:rPr lang="en-US" sz="2400" dirty="0">
                <a:highlight>
                  <a:srgbClr val="00FF00"/>
                </a:highlight>
              </a:rPr>
              <a:t>2.1 Seconds</a:t>
            </a:r>
          </a:p>
          <a:p>
            <a:r>
              <a:rPr lang="en-US" sz="2400" dirty="0"/>
              <a:t>To get 25 locations with highest citations of "Speeding" recently: </a:t>
            </a:r>
            <a:r>
              <a:rPr lang="en-US" sz="2400" dirty="0">
                <a:highlight>
                  <a:srgbClr val="00FF00"/>
                </a:highlight>
              </a:rPr>
              <a:t>1.6 Seconds</a:t>
            </a:r>
          </a:p>
          <a:p>
            <a:endParaRPr lang="en-US" dirty="0"/>
          </a:p>
        </p:txBody>
      </p:sp>
      <p:sp>
        <p:nvSpPr>
          <p:cNvPr id="8" name="TextBox 7">
            <a:extLst>
              <a:ext uri="{FF2B5EF4-FFF2-40B4-BE49-F238E27FC236}">
                <a16:creationId xmlns:a16="http://schemas.microsoft.com/office/drawing/2014/main" id="{96AF2C5F-83BF-A62A-20A5-A5CC99A86ED7}"/>
              </a:ext>
            </a:extLst>
          </p:cNvPr>
          <p:cNvSpPr txBox="1"/>
          <p:nvPr/>
        </p:nvSpPr>
        <p:spPr>
          <a:xfrm>
            <a:off x="457200" y="6172200"/>
            <a:ext cx="7886700" cy="369332"/>
          </a:xfrm>
          <a:prstGeom prst="rect">
            <a:avLst/>
          </a:prstGeom>
          <a:noFill/>
        </p:spPr>
        <p:txBody>
          <a:bodyPr wrap="square" rtlCol="0">
            <a:spAutoFit/>
          </a:bodyPr>
          <a:lstStyle/>
          <a:p>
            <a:r>
              <a:rPr lang="en-US" sz="1400" b="1" dirty="0"/>
              <a:t>Note</a:t>
            </a:r>
            <a:r>
              <a:rPr lang="en-US" sz="1400" dirty="0"/>
              <a:t>: The seconds may slightly vary each time the query is executed</a:t>
            </a:r>
            <a:r>
              <a:rPr lang="en-US" dirty="0"/>
              <a:t>.</a:t>
            </a:r>
          </a:p>
        </p:txBody>
      </p:sp>
    </p:spTree>
    <p:extLst>
      <p:ext uri="{BB962C8B-B14F-4D97-AF65-F5344CB8AC3E}">
        <p14:creationId xmlns:p14="http://schemas.microsoft.com/office/powerpoint/2010/main" val="6571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93637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617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0" y="10"/>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52400" y="152400"/>
            <a:ext cx="8408194" cy="744836"/>
          </a:xfrm>
        </p:spPr>
        <p:txBody>
          <a:bodyPr vert="horz" lIns="91440" tIns="45720" rIns="91440" bIns="45720" rtlCol="0" anchor="ctr">
            <a:normAutofit/>
          </a:bodyPr>
          <a:lstStyle/>
          <a:p>
            <a:pPr algn="ctr">
              <a:lnSpc>
                <a:spcPct val="90000"/>
              </a:lnSpc>
            </a:pPr>
            <a:r>
              <a:rPr lang="en-US" altLang="en-US" sz="31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r>
              <a:rPr lang="en-US" sz="2000" dirty="0"/>
              <a:t>Goes back to 2012.</a:t>
            </a:r>
          </a:p>
          <a:p>
            <a:r>
              <a:rPr lang="en-US" sz="2000" dirty="0"/>
              <a:t>Updated Daily.</a:t>
            </a:r>
            <a:endParaRPr lang="en-US" dirty="0"/>
          </a:p>
          <a:p>
            <a:pPr marL="0" indent="0">
              <a:buNone/>
            </a:pPr>
            <a:r>
              <a:rPr lang="en-US" dirty="0"/>
              <a:t>Using </a:t>
            </a:r>
          </a:p>
          <a:p>
            <a:r>
              <a:rPr lang="en-US" sz="2000" dirty="0">
                <a:solidFill>
                  <a:schemeClr val="accent6">
                    <a:lumMod val="75000"/>
                  </a:schemeClr>
                </a:solidFill>
              </a:rPr>
              <a:t>Python/Pandas</a:t>
            </a:r>
          </a:p>
          <a:p>
            <a:r>
              <a:rPr lang="en-US" sz="2000" dirty="0">
                <a:solidFill>
                  <a:schemeClr val="accent6">
                    <a:lumMod val="75000"/>
                  </a:schemeClr>
                </a:solidFill>
              </a:rPr>
              <a:t>Tableau</a:t>
            </a:r>
          </a:p>
          <a:p>
            <a:r>
              <a:rPr lang="en-US" sz="2000" dirty="0">
                <a:solidFill>
                  <a:schemeClr val="accent6">
                    <a:lumMod val="75000"/>
                  </a:schemeClr>
                </a:solidFill>
              </a:rPr>
              <a:t>Machine Learning</a:t>
            </a:r>
          </a:p>
          <a:p>
            <a:r>
              <a:rPr lang="en-US" sz="2000" dirty="0" err="1">
                <a:solidFill>
                  <a:schemeClr val="accent6">
                    <a:lumMod val="75000"/>
                  </a:schemeClr>
                </a:solidFill>
              </a:rPr>
              <a:t>Pyspark</a:t>
            </a:r>
            <a:endParaRPr lang="en-US" sz="2000" dirty="0">
              <a:solidFill>
                <a:schemeClr val="accent6">
                  <a:lumMod val="75000"/>
                </a:schemeClr>
              </a:solidFill>
            </a:endParaRP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2438400"/>
            <a:ext cx="7092950" cy="647700"/>
          </a:xfrm>
        </p:spPr>
        <p:txBody>
          <a:bodyPr/>
          <a:lstStyle/>
          <a:p>
            <a:pPr algn="ctr"/>
            <a:r>
              <a:rPr lang="en-US" altLang="en-US" dirty="0">
                <a:solidFill>
                  <a:schemeClr val="tx1"/>
                </a:solidFill>
              </a:rPr>
              <a:t>Data Cleaning</a:t>
            </a:r>
          </a:p>
        </p:txBody>
      </p:sp>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0" y="188913"/>
            <a:ext cx="8964613" cy="647700"/>
          </a:xfrm>
        </p:spPr>
        <p:txBody>
          <a:bodyPr/>
          <a:lstStyle/>
          <a:p>
            <a:pPr algn="ctr"/>
            <a:r>
              <a:rPr lang="en-US" altLang="en-US" dirty="0"/>
              <a:t>Vehicle Makes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3" name="Picture 2" descr="A graph of different colored bars&#10;&#10;Description automatically generated">
            <a:extLst>
              <a:ext uri="{FF2B5EF4-FFF2-40B4-BE49-F238E27FC236}">
                <a16:creationId xmlns:a16="http://schemas.microsoft.com/office/drawing/2014/main" id="{809E70E9-89E5-AB37-6A69-A81635D3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1" y="908050"/>
            <a:ext cx="5142125" cy="2901950"/>
          </a:xfrm>
          <a:prstGeom prst="rect">
            <a:avLst/>
          </a:prstGeom>
        </p:spPr>
      </p:pic>
      <p:pic>
        <p:nvPicPr>
          <p:cNvPr id="4" name="slide2" descr="Violations by Make">
            <a:extLst>
              <a:ext uri="{FF2B5EF4-FFF2-40B4-BE49-F238E27FC236}">
                <a16:creationId xmlns:a16="http://schemas.microsoft.com/office/drawing/2014/main" id="{FD967ED5-B4AE-F69D-5E29-25F4B990A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811" y="3657600"/>
            <a:ext cx="5466989" cy="2882268"/>
          </a:xfrm>
          <a:prstGeom prst="rect">
            <a:avLst/>
          </a:prstGeom>
        </p:spPr>
      </p:pic>
    </p:spTree>
    <p:extLst>
      <p:ext uri="{BB962C8B-B14F-4D97-AF65-F5344CB8AC3E}">
        <p14:creationId xmlns:p14="http://schemas.microsoft.com/office/powerpoint/2010/main" val="93909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300756" y="188913"/>
            <a:ext cx="8663857" cy="647700"/>
          </a:xfrm>
        </p:spPr>
        <p:txBody>
          <a:bodyPr/>
          <a:lstStyle/>
          <a:p>
            <a:pPr algn="ctr"/>
            <a:r>
              <a:rPr lang="en-US" altLang="en-US" dirty="0"/>
              <a:t>In-State vs. Out of State</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2335603" y="4649857"/>
            <a:ext cx="2250293" cy="990600"/>
          </a:xfrm>
        </p:spPr>
        <p:txBody>
          <a:bodyPr/>
          <a:lstStyle/>
          <a:p>
            <a:pPr marL="0" indent="0" algn="ctr">
              <a:buNone/>
            </a:pPr>
            <a:r>
              <a:rPr lang="en-US" altLang="en-US" sz="2000" dirty="0"/>
              <a:t>Out of State has fewer Toyotas and Hondas.</a:t>
            </a:r>
          </a:p>
          <a:p>
            <a:pPr algn="ctr"/>
            <a:endParaRPr lang="en-US" altLang="en-US" sz="1000" dirty="0"/>
          </a:p>
        </p:txBody>
      </p:sp>
      <p:pic>
        <p:nvPicPr>
          <p:cNvPr id="6" name="slide8" descr="Make Diff Pie">
            <a:extLst>
              <a:ext uri="{FF2B5EF4-FFF2-40B4-BE49-F238E27FC236}">
                <a16:creationId xmlns:a16="http://schemas.microsoft.com/office/drawing/2014/main" id="{889382BD-B145-B226-0218-815E810309D7}"/>
              </a:ext>
            </a:extLst>
          </p:cNvPr>
          <p:cNvPicPr>
            <a:picLocks noChangeAspect="1"/>
          </p:cNvPicPr>
          <p:nvPr/>
        </p:nvPicPr>
        <p:blipFill rotWithShape="1">
          <a:blip r:embed="rId3">
            <a:extLst>
              <a:ext uri="{28A0092B-C50C-407E-A947-70E740481C1C}">
                <a14:useLocalDpi xmlns:a14="http://schemas.microsoft.com/office/drawing/2010/main" val="0"/>
              </a:ext>
            </a:extLst>
          </a:blip>
          <a:srcRect l="90000" t="26940" r="3125" b="38470"/>
          <a:stretch/>
        </p:blipFill>
        <p:spPr>
          <a:xfrm>
            <a:off x="2052537" y="1827665"/>
            <a:ext cx="1055358" cy="2206657"/>
          </a:xfrm>
          <a:prstGeom prst="rect">
            <a:avLst/>
          </a:prstGeom>
        </p:spPr>
      </p:pic>
      <p:pic>
        <p:nvPicPr>
          <p:cNvPr id="7" name="slide9" descr="Make Difference In/Out of State">
            <a:extLst>
              <a:ext uri="{FF2B5EF4-FFF2-40B4-BE49-F238E27FC236}">
                <a16:creationId xmlns:a16="http://schemas.microsoft.com/office/drawing/2014/main" id="{1E9060C5-07FB-B70E-ED55-F685F9609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108" y="1713317"/>
            <a:ext cx="4231492" cy="5004017"/>
          </a:xfrm>
          <a:prstGeom prst="rect">
            <a:avLst/>
          </a:prstGeom>
        </p:spPr>
      </p:pic>
      <p:sp>
        <p:nvSpPr>
          <p:cNvPr id="8" name="TextBox 7">
            <a:extLst>
              <a:ext uri="{FF2B5EF4-FFF2-40B4-BE49-F238E27FC236}">
                <a16:creationId xmlns:a16="http://schemas.microsoft.com/office/drawing/2014/main" id="{40B75793-3ADA-492E-0F7E-5D1BF0B968B9}"/>
              </a:ext>
            </a:extLst>
          </p:cNvPr>
          <p:cNvSpPr txBox="1"/>
          <p:nvPr/>
        </p:nvSpPr>
        <p:spPr>
          <a:xfrm>
            <a:off x="419161" y="1679442"/>
            <a:ext cx="108737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In-State</a:t>
            </a:r>
          </a:p>
        </p:txBody>
      </p:sp>
      <p:sp>
        <p:nvSpPr>
          <p:cNvPr id="9" name="TextBox 8">
            <a:extLst>
              <a:ext uri="{FF2B5EF4-FFF2-40B4-BE49-F238E27FC236}">
                <a16:creationId xmlns:a16="http://schemas.microsoft.com/office/drawing/2014/main" id="{02AFEA1B-5920-28DE-2C24-3E1916F73AE7}"/>
              </a:ext>
            </a:extLst>
          </p:cNvPr>
          <p:cNvSpPr txBox="1"/>
          <p:nvPr/>
        </p:nvSpPr>
        <p:spPr>
          <a:xfrm>
            <a:off x="300756" y="3737152"/>
            <a:ext cx="1570907"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Out of State</a:t>
            </a:r>
          </a:p>
        </p:txBody>
      </p:sp>
      <p:pic>
        <p:nvPicPr>
          <p:cNvPr id="10" name="slide8" descr="Make Diff Pie">
            <a:extLst>
              <a:ext uri="{FF2B5EF4-FFF2-40B4-BE49-F238E27FC236}">
                <a16:creationId xmlns:a16="http://schemas.microsoft.com/office/drawing/2014/main" id="{6C4BF8BD-10A2-23DC-D62A-FFF7D4B1A23C}"/>
              </a:ext>
            </a:extLst>
          </p:cNvPr>
          <p:cNvPicPr>
            <a:picLocks noChangeAspect="1"/>
          </p:cNvPicPr>
          <p:nvPr/>
        </p:nvPicPr>
        <p:blipFill rotWithShape="1">
          <a:blip r:embed="rId5">
            <a:extLst>
              <a:ext uri="{28A0092B-C50C-407E-A947-70E740481C1C}">
                <a14:useLocalDpi xmlns:a14="http://schemas.microsoft.com/office/drawing/2010/main" val="0"/>
              </a:ext>
            </a:extLst>
          </a:blip>
          <a:srcRect l="11250" t="32705" r="67500" b="21175"/>
          <a:stretch/>
        </p:blipFill>
        <p:spPr>
          <a:xfrm>
            <a:off x="50430" y="1986828"/>
            <a:ext cx="1691377" cy="1591884"/>
          </a:xfrm>
          <a:prstGeom prst="rect">
            <a:avLst/>
          </a:prstGeom>
        </p:spPr>
      </p:pic>
      <p:pic>
        <p:nvPicPr>
          <p:cNvPr id="11" name="slide8" descr="Make Diff Pie">
            <a:extLst>
              <a:ext uri="{FF2B5EF4-FFF2-40B4-BE49-F238E27FC236}">
                <a16:creationId xmlns:a16="http://schemas.microsoft.com/office/drawing/2014/main" id="{B375B8B6-0785-66B3-AEEB-7393CD1963CD}"/>
              </a:ext>
            </a:extLst>
          </p:cNvPr>
          <p:cNvPicPr>
            <a:picLocks noChangeAspect="1"/>
          </p:cNvPicPr>
          <p:nvPr/>
        </p:nvPicPr>
        <p:blipFill rotWithShape="1">
          <a:blip r:embed="rId5">
            <a:extLst>
              <a:ext uri="{28A0092B-C50C-407E-A947-70E740481C1C}">
                <a14:useLocalDpi xmlns:a14="http://schemas.microsoft.com/office/drawing/2010/main" val="0"/>
              </a:ext>
            </a:extLst>
          </a:blip>
          <a:srcRect l="63253" t="47550" r="28999" b="34739"/>
          <a:stretch/>
        </p:blipFill>
        <p:spPr>
          <a:xfrm>
            <a:off x="117159" y="4184783"/>
            <a:ext cx="1691378" cy="1676400"/>
          </a:xfrm>
          <a:prstGeom prst="rect">
            <a:avLst/>
          </a:prstGeom>
        </p:spPr>
      </p:pic>
    </p:spTree>
    <p:extLst>
      <p:ext uri="{BB962C8B-B14F-4D97-AF65-F5344CB8AC3E}">
        <p14:creationId xmlns:p14="http://schemas.microsoft.com/office/powerpoint/2010/main" val="40471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228600" y="188913"/>
            <a:ext cx="8736013" cy="647700"/>
          </a:xfrm>
        </p:spPr>
        <p:txBody>
          <a:bodyPr/>
          <a:lstStyle/>
          <a:p>
            <a:pPr algn="ctr"/>
            <a:r>
              <a:rPr lang="en-US" altLang="en-US" dirty="0"/>
              <a:t>Seasons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2" name="slide10" descr="Citation/Warning by Month">
            <a:extLst>
              <a:ext uri="{FF2B5EF4-FFF2-40B4-BE49-F238E27FC236}">
                <a16:creationId xmlns:a16="http://schemas.microsoft.com/office/drawing/2014/main" id="{541B5EC8-F819-D001-4252-8FC5BEF5E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50" y="927505"/>
            <a:ext cx="4387850" cy="2391750"/>
          </a:xfrm>
          <a:prstGeom prst="rect">
            <a:avLst/>
          </a:prstGeom>
        </p:spPr>
      </p:pic>
      <p:pic>
        <p:nvPicPr>
          <p:cNvPr id="3" name="slide17" descr="Accident Hours by Season">
            <a:extLst>
              <a:ext uri="{FF2B5EF4-FFF2-40B4-BE49-F238E27FC236}">
                <a16:creationId xmlns:a16="http://schemas.microsoft.com/office/drawing/2014/main" id="{680BB7B9-8593-B591-D34A-E90BE61E9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446834"/>
            <a:ext cx="4267200" cy="2740030"/>
          </a:xfrm>
          <a:prstGeom prst="rect">
            <a:avLst/>
          </a:prstGeom>
        </p:spPr>
      </p:pic>
      <p:pic>
        <p:nvPicPr>
          <p:cNvPr id="4" name="slide18" descr="Fatality Percent">
            <a:extLst>
              <a:ext uri="{FF2B5EF4-FFF2-40B4-BE49-F238E27FC236}">
                <a16:creationId xmlns:a16="http://schemas.microsoft.com/office/drawing/2014/main" id="{F70FF1BD-B29A-D18A-89E9-E82386C79C8E}"/>
              </a:ext>
            </a:extLst>
          </p:cNvPr>
          <p:cNvPicPr>
            <a:picLocks noChangeAspect="1"/>
          </p:cNvPicPr>
          <p:nvPr/>
        </p:nvPicPr>
        <p:blipFill rotWithShape="1">
          <a:blip r:embed="rId4">
            <a:extLst>
              <a:ext uri="{28A0092B-C50C-407E-A947-70E740481C1C}">
                <a14:useLocalDpi xmlns:a14="http://schemas.microsoft.com/office/drawing/2010/main" val="0"/>
              </a:ext>
            </a:extLst>
          </a:blip>
          <a:srcRect l="32500" t="26953" r="43125" b="21251"/>
          <a:stretch/>
        </p:blipFill>
        <p:spPr>
          <a:xfrm>
            <a:off x="6248400" y="2133108"/>
            <a:ext cx="2594060" cy="2391751"/>
          </a:xfrm>
          <a:prstGeom prst="rect">
            <a:avLst/>
          </a:prstGeom>
        </p:spPr>
      </p:pic>
    </p:spTree>
    <p:extLst>
      <p:ext uri="{BB962C8B-B14F-4D97-AF65-F5344CB8AC3E}">
        <p14:creationId xmlns:p14="http://schemas.microsoft.com/office/powerpoint/2010/main" val="8428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pPr algn="ctr"/>
            <a:r>
              <a:rPr lang="en-US" dirty="0"/>
              <a:t>Peak Hours</a:t>
            </a:r>
          </a:p>
        </p:txBody>
      </p:sp>
      <p:pic>
        <p:nvPicPr>
          <p:cNvPr id="4" name="slide21" descr="Hours">
            <a:extLst>
              <a:ext uri="{FF2B5EF4-FFF2-40B4-BE49-F238E27FC236}">
                <a16:creationId xmlns:a16="http://schemas.microsoft.com/office/drawing/2014/main" id="{D7C79CC0-0BCB-EBF0-720A-23708D5C7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906" y="983733"/>
            <a:ext cx="5818187" cy="5445135"/>
          </a:xfrm>
          <a:prstGeom prst="rect">
            <a:avLst/>
          </a:prstGeom>
        </p:spPr>
      </p:pic>
    </p:spTree>
    <p:extLst>
      <p:ext uri="{BB962C8B-B14F-4D97-AF65-F5344CB8AC3E}">
        <p14:creationId xmlns:p14="http://schemas.microsoft.com/office/powerpoint/2010/main" val="53440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063-BD04-F30F-56BD-5FF0050A7DF7}"/>
              </a:ext>
            </a:extLst>
          </p:cNvPr>
          <p:cNvSpPr>
            <a:spLocks noGrp="1"/>
          </p:cNvSpPr>
          <p:nvPr>
            <p:ph type="title"/>
          </p:nvPr>
        </p:nvSpPr>
        <p:spPr/>
        <p:txBody>
          <a:bodyPr/>
          <a:lstStyle/>
          <a:p>
            <a:pPr algn="ctr"/>
            <a:r>
              <a:rPr lang="en-US" dirty="0"/>
              <a:t>Accidents</a:t>
            </a:r>
          </a:p>
        </p:txBody>
      </p:sp>
      <p:pic>
        <p:nvPicPr>
          <p:cNvPr id="5" name="Content Placeholder 4">
            <a:extLst>
              <a:ext uri="{FF2B5EF4-FFF2-40B4-BE49-F238E27FC236}">
                <a16:creationId xmlns:a16="http://schemas.microsoft.com/office/drawing/2014/main" id="{2FE3CF99-93E1-15D0-0397-717B0FF8A4B8}"/>
              </a:ext>
            </a:extLst>
          </p:cNvPr>
          <p:cNvPicPr>
            <a:picLocks noGrp="1" noChangeAspect="1"/>
          </p:cNvPicPr>
          <p:nvPr>
            <p:ph idx="1"/>
          </p:nvPr>
        </p:nvPicPr>
        <p:blipFill>
          <a:blip r:embed="rId2"/>
          <a:stretch>
            <a:fillRect/>
          </a:stretch>
        </p:blipFill>
        <p:spPr>
          <a:xfrm>
            <a:off x="647700" y="1524000"/>
            <a:ext cx="7777162" cy="3145623"/>
          </a:xfrm>
        </p:spPr>
      </p:pic>
      <p:pic>
        <p:nvPicPr>
          <p:cNvPr id="6" name="slide12" descr="% Accidents vs % of Total Vehicles">
            <a:extLst>
              <a:ext uri="{FF2B5EF4-FFF2-40B4-BE49-F238E27FC236}">
                <a16:creationId xmlns:a16="http://schemas.microsoft.com/office/drawing/2014/main" id="{8474AA59-F033-4121-E4B6-A6C41EA3BC23}"/>
              </a:ext>
            </a:extLst>
          </p:cNvPr>
          <p:cNvPicPr>
            <a:picLocks noChangeAspect="1"/>
          </p:cNvPicPr>
          <p:nvPr/>
        </p:nvPicPr>
        <p:blipFill rotWithShape="1">
          <a:blip r:embed="rId3">
            <a:extLst>
              <a:ext uri="{28A0092B-C50C-407E-A947-70E740481C1C}">
                <a14:useLocalDpi xmlns:a14="http://schemas.microsoft.com/office/drawing/2010/main" val="0"/>
              </a:ext>
            </a:extLst>
          </a:blip>
          <a:srcRect r="6283"/>
          <a:stretch/>
        </p:blipFill>
        <p:spPr>
          <a:xfrm>
            <a:off x="719138" y="4191000"/>
            <a:ext cx="8120062" cy="2057400"/>
          </a:xfrm>
          <a:prstGeom prst="rect">
            <a:avLst/>
          </a:prstGeom>
        </p:spPr>
      </p:pic>
    </p:spTree>
    <p:extLst>
      <p:ext uri="{BB962C8B-B14F-4D97-AF65-F5344CB8AC3E}">
        <p14:creationId xmlns:p14="http://schemas.microsoft.com/office/powerpoint/2010/main" val="2430946662"/>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83</TotalTime>
  <Words>376</Words>
  <Application>Microsoft Office PowerPoint</Application>
  <PresentationFormat>On-screen Show (4:3)</PresentationFormat>
  <Paragraphs>64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Slack-Lato</vt:lpstr>
      <vt:lpstr>Tahoma</vt:lpstr>
      <vt:lpstr>Times New Roman</vt:lpstr>
      <vt:lpstr>Wingdings</vt:lpstr>
      <vt:lpstr>template</vt:lpstr>
      <vt:lpstr>Crunching the Numbers: A Visual Exploration of Traffic Violations</vt:lpstr>
      <vt:lpstr>In Focus</vt:lpstr>
      <vt:lpstr>Sources </vt:lpstr>
      <vt:lpstr>Data Cleaning</vt:lpstr>
      <vt:lpstr>Vehicle Makes</vt:lpstr>
      <vt:lpstr>In-State vs. Out of State</vt:lpstr>
      <vt:lpstr>Seasons</vt:lpstr>
      <vt:lpstr>Peak Hours</vt:lpstr>
      <vt:lpstr>Accidents</vt:lpstr>
      <vt:lpstr>Gender</vt:lpstr>
      <vt:lpstr>Race</vt:lpstr>
      <vt:lpstr>Map</vt:lpstr>
      <vt:lpstr>Year</vt:lpstr>
      <vt:lpstr>Top 25 Descriptions</vt:lpstr>
      <vt:lpstr>Machine Learning Models</vt:lpstr>
      <vt:lpstr>Random Forest Model - Results</vt:lpstr>
      <vt:lpstr>Logistic Regression Model - Results</vt:lpstr>
      <vt:lpstr>Pyspark</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Devi S</cp:lastModifiedBy>
  <cp:revision>23</cp:revision>
  <dcterms:created xsi:type="dcterms:W3CDTF">2023-11-29T03:56:02Z</dcterms:created>
  <dcterms:modified xsi:type="dcterms:W3CDTF">2023-11-30T19:26:03Z</dcterms:modified>
</cp:coreProperties>
</file>