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7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FFFFFF"/>
    <a:srgbClr val="30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47733-E875-45C6-B87E-92D29017F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33740-A8C7-4EC5-A9F4-B82F49DF6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BD49C-86B3-479A-A1FC-0EDC2A63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CEEB0-94AC-401A-A1AA-CA14DCE2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B063A-EBEE-4C56-844F-681D69ED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6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9C668-9656-4B3B-AC28-D301AFFF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3B29BF-1485-47F3-8D64-2CFCA8FA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96CE0-C683-48A0-925B-419BC6BE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4043E-3A0A-45BF-8999-8B5880EB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4FD78-2557-4625-BE1E-56FD18B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6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65E55C-4365-4DB5-A75A-245CFAC96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7A3E7-54FB-4A96-970C-1B7FB3BBE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4245D-D2D8-4C14-B8BA-3E8C7FD0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51388-DF31-4315-AF45-69003E44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E634D-B14D-4DD2-A865-EE95C991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3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4EDAF-5341-4902-9653-C98A9610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08641-657D-4F62-8F40-BD0FD5EE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D1075-981E-49D2-A639-26045553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09D0E-C3DF-44C1-A3E0-76DCB135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18ECB-6B43-4EF8-8BE0-FF84F2B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2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45EA8-7A6E-4A35-A1DB-6B43C160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F52FF-DAAD-4836-B8D2-F2F2033A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E6775-2ADB-4400-BD3D-861207CA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CBE6D-C098-45D6-B1AE-761046D4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FFCB5-12AF-4E40-A06E-9D246CBB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C883D-24D3-42DE-97EC-70656504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AB82F-FD9B-42B1-8F25-DC7470EA6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B536D-E838-4B8C-B479-60A96028C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DDFB0-86D1-4B4B-A65C-692B93C7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02B56-0158-461C-8CF4-463AA6EE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4F144-F2D7-49FB-B9FA-20BF2779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7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25B03-8B08-42DD-B64C-0E0EAA11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AA6-3615-4609-9577-B0366956B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0433E-3645-4247-81A4-50F06602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CC1BEF-8779-4920-8187-4121F796E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C97E-5FCD-42F8-93F6-C9C518692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0BF89A-5A21-4D2B-8508-BC28B9F3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0A0CC1-0D4D-4804-AA4E-17A266BE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1E70C2-82F1-4880-AC4F-2720139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83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0DB9D-2017-4A0A-971B-673C8849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1E8A95-7CF6-485C-85BE-5E16E6DA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BDD1F1-E9C9-4E3A-BC18-0E286235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F4E68-2D38-4518-A790-F5D66D61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5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DD0C6-F1C2-4996-986F-16EFE3F5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A0650F-7749-4BA8-B423-1FFE57DD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4FF3F4-9BF7-424C-91DE-2277AE68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68665-9BC3-4774-90C9-3B798EF8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4B4A9-CB60-43A8-B850-2D1AC03E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3724C-6019-45F5-A7E1-507B7C052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5CF46-E818-431F-9964-7B99DD9A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6DBAD-1B6A-48AD-A644-425587D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0AEB7-A4DC-4793-B67A-3040A70C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1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D0CD3-90B8-4B47-8F2E-9ACA8491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63EF3E-3AD8-4E50-A2C9-807ECBA5D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57886-792E-4D6F-A494-71A439F0B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61332-0A64-4816-AA79-0072C729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01813-68CB-4F25-9D1E-B96DFA24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1C420-129B-4374-9A7B-103127F1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1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C2815-79A7-4641-ACB7-F3266FA5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0C2FC-35CC-4B4A-9261-12432662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1830"/>
            <a:ext cx="10515600" cy="478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BF4CF-A659-4F9E-9E77-F2691B479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A2BD-096B-4A75-BBC4-3EEE64BB295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964CF-8FFA-4E14-BE4A-24DAB92EC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C10B1-2824-4720-8EA3-84F5B8E0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2BC6-74A1-41C7-803E-3FF44DE6F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0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DAA1E-780A-437D-BFE6-3C3D9F4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1486 </a:t>
            </a:r>
            <a:r>
              <a:rPr lang="ko-KR" altLang="en-US" dirty="0"/>
              <a:t>장훈이의 높은 선반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72666-F371-4066-8468-EA487501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선반의 높이가 주어지고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점원의 키가 주어진다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점원의 키를 조합해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이를 합한 길이의 탑을 만든다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선반의 높이 이상인 탑 중에서 높이가 가장 낮은 탑을 알아내고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선반과 탑의 높이차를 출력한다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5A3C7F-B157-4A78-95B5-E1321A12B519}"/>
              </a:ext>
            </a:extLst>
          </p:cNvPr>
          <p:cNvGrpSpPr/>
          <p:nvPr/>
        </p:nvGrpSpPr>
        <p:grpSpPr>
          <a:xfrm>
            <a:off x="1127883" y="3749018"/>
            <a:ext cx="4324420" cy="2410916"/>
            <a:chOff x="1371489" y="3205553"/>
            <a:chExt cx="4324420" cy="24109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2A0C3C-B9C8-43EA-8A49-80CFA9C98CDE}"/>
                </a:ext>
              </a:extLst>
            </p:cNvPr>
            <p:cNvSpPr txBox="1"/>
            <p:nvPr/>
          </p:nvSpPr>
          <p:spPr>
            <a:xfrm>
              <a:off x="1371489" y="3205553"/>
              <a:ext cx="2034531" cy="2410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ko-KR" sz="2400" dirty="0">
                  <a:solidFill>
                    <a:schemeClr val="bg2">
                      <a:lumMod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i</a:t>
              </a:r>
              <a:r>
                <a:rPr lang="en-US" altLang="ko-KR" sz="2400" dirty="0">
                  <a:solidFill>
                    <a:schemeClr val="bg2">
                      <a:lumMod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nput </a:t>
              </a:r>
              <a:r>
                <a:rPr lang="ko-KR" altLang="en-US" sz="2400" dirty="0">
                  <a:solidFill>
                    <a:schemeClr val="bg2">
                      <a:lumMod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 </a:t>
              </a:r>
              <a:endParaRPr lang="en-US" altLang="ko-KR" sz="2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Aft>
                  <a:spcPts val="800"/>
                </a:spcAft>
              </a:pPr>
              <a:r>
                <a:rPr lang="en-US" altLang="ko-KR" sz="2400" dirty="0">
                  <a:solidFill>
                    <a:schemeClr val="bg2">
                      <a:lumMod val="90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2</a:t>
              </a:r>
              <a:b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</a:br>
              <a: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5 16</a:t>
              </a:r>
              <a:b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</a:br>
              <a: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3 1 3 5 6</a:t>
              </a:r>
              <a:b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</a:br>
              <a: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2 10</a:t>
              </a:r>
              <a:b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</a:br>
              <a: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7 7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F98286-35D8-4914-B671-C3E7CDC12228}"/>
                </a:ext>
              </a:extLst>
            </p:cNvPr>
            <p:cNvSpPr txBox="1"/>
            <p:nvPr/>
          </p:nvSpPr>
          <p:spPr>
            <a:xfrm>
              <a:off x="2774917" y="3662088"/>
              <a:ext cx="2920992" cy="1887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800"/>
                </a:spcAft>
              </a:pPr>
              <a:r>
                <a:rPr lang="en-US" altLang="ko-KR" b="0" i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Testcase</a:t>
              </a:r>
              <a:r>
                <a:rPr lang="ko-KR" altLang="en-US" b="0" i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개수</a:t>
              </a:r>
              <a:endParaRPr lang="en-US" altLang="ko-KR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spcAft>
                  <a:spcPts val="800"/>
                </a:spcAft>
              </a:pP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N(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점원의 수</a:t>
              </a: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B(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선반 높이</a:t>
              </a: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l">
                <a:spcAft>
                  <a:spcPts val="800"/>
                </a:spcAft>
              </a:pP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점원의 키</a:t>
              </a:r>
              <a:endPara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spcAft>
                  <a:spcPts val="800"/>
                </a:spcAft>
              </a:pP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N(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점원의 수</a:t>
              </a: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B(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선반 높이</a:t>
              </a: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l">
                <a:spcAft>
                  <a:spcPts val="800"/>
                </a:spcAft>
              </a:pP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점원의 키</a:t>
              </a:r>
              <a:endParaRPr lang="en-US" altLang="ko-KR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DBD86D-F51F-4221-915B-E85909A84F9F}"/>
              </a:ext>
            </a:extLst>
          </p:cNvPr>
          <p:cNvSpPr txBox="1"/>
          <p:nvPr/>
        </p:nvSpPr>
        <p:spPr>
          <a:xfrm>
            <a:off x="5883214" y="3920706"/>
            <a:ext cx="59014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800"/>
              </a:spcAft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작성 계획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spcAft>
                <a:spcPts val="800"/>
              </a:spcAft>
              <a:buFont typeface="+mj-ea"/>
              <a:buAutoNum type="circleNumDbPlain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점원의 키를 조합해 부분집합을 생성하고</a:t>
            </a:r>
            <a:b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합을 구한다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탑의 높이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spcAft>
                <a:spcPts val="800"/>
              </a:spcAft>
              <a:buFont typeface="+mj-ea"/>
              <a:buAutoNum type="circleNumDbPlain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탑의 높이와 선반의 높이를 비교해서 </a:t>
            </a:r>
            <a:b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차이가 가장 작은 경우를 찾는다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spcAft>
                <a:spcPts val="800"/>
              </a:spcAft>
            </a:pPr>
            <a:endParaRPr lang="ko-KR" altLang="en-US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7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B116E-9185-4198-BF46-14D55A30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1486 </a:t>
            </a:r>
            <a:r>
              <a:rPr lang="ko-KR" altLang="en-US" dirty="0"/>
              <a:t>장훈이의 높은 선반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9A516-2552-4633-8FFA-64F362D9DDBC}"/>
              </a:ext>
            </a:extLst>
          </p:cNvPr>
          <p:cNvSpPr txBox="1"/>
          <p:nvPr/>
        </p:nvSpPr>
        <p:spPr>
          <a:xfrm>
            <a:off x="427007" y="1479546"/>
            <a:ext cx="883776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get_subset_sum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N+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itertools.combinations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B: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B: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AC806-B150-4269-8FBE-C243864FF3B7}"/>
              </a:ext>
            </a:extLst>
          </p:cNvPr>
          <p:cNvSpPr txBox="1"/>
          <p:nvPr/>
        </p:nvSpPr>
        <p:spPr>
          <a:xfrm>
            <a:off x="427007" y="4479152"/>
            <a:ext cx="8432321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800"/>
              </a:spcAft>
              <a:buFont typeface="+mj-ea"/>
              <a:buAutoNum type="circleNumDbPlain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원소의 개수가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N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부분집합을 생성해서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합을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subsets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spcAft>
                <a:spcPts val="800"/>
              </a:spcAft>
              <a:buFont typeface="+mj-ea"/>
              <a:buAutoNum type="circleNumDbPlain"/>
            </a:pP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부분집합의 합 중에서 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B(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선반의 높이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동일한 것이 있다면 바로 </a:t>
            </a:r>
            <a:r>
              <a:rPr lang="en-US" altLang="ko-KR" b="0" i="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</a:p>
          <a:p>
            <a:pPr marL="342900" indent="-342900" algn="l">
              <a:spcAft>
                <a:spcPts val="800"/>
              </a:spcAft>
              <a:buFont typeface="+mj-ea"/>
              <a:buAutoNum type="circleNumDbPlain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부분집합의 합 중에서 동일한 것이 없다면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값만 결과 리스트에 삽입</a:t>
            </a:r>
            <a:endParaRPr lang="ko-KR" altLang="en-US" b="0" i="0" dirty="0">
              <a:solidFill>
                <a:schemeClr val="accent4">
                  <a:lumMod val="75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1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B116E-9185-4198-BF46-14D55A30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1486 </a:t>
            </a:r>
            <a:r>
              <a:rPr lang="ko-KR" altLang="en-US" dirty="0"/>
              <a:t>장훈이의 높은 선반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9A516-2552-4633-8FFA-64F362D9DDBC}"/>
              </a:ext>
            </a:extLst>
          </p:cNvPr>
          <p:cNvSpPr txBox="1"/>
          <p:nvPr/>
        </p:nvSpPr>
        <p:spPr>
          <a:xfrm>
            <a:off x="427007" y="1479546"/>
            <a:ext cx="883776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get_subset_sum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N+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itertools.combinations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B: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B: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lang="ko-KR" altLang="en-US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840E3B-9A25-4CF0-BA32-FA44590B1CF2}"/>
              </a:ext>
            </a:extLst>
          </p:cNvPr>
          <p:cNvGrpSpPr/>
          <p:nvPr/>
        </p:nvGrpSpPr>
        <p:grpSpPr>
          <a:xfrm>
            <a:off x="194100" y="4280313"/>
            <a:ext cx="12391839" cy="2383066"/>
            <a:chOff x="194100" y="4280313"/>
            <a:chExt cx="12391839" cy="23830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F399A7-AF81-4BCB-A5D3-AF8CE992145C}"/>
                </a:ext>
              </a:extLst>
            </p:cNvPr>
            <p:cNvSpPr txBox="1"/>
            <p:nvPr/>
          </p:nvSpPr>
          <p:spPr>
            <a:xfrm>
              <a:off x="2615960" y="4280313"/>
              <a:ext cx="9969979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2"/>
                  </a:solidFill>
                </a:rPr>
                <a:t>[(3,), (1,), (3,), (5,), (6,)]</a:t>
              </a:r>
            </a:p>
            <a:p>
              <a:r>
                <a:rPr lang="ko-KR" altLang="en-US" dirty="0">
                  <a:solidFill>
                    <a:schemeClr val="bg2"/>
                  </a:solidFill>
                </a:rPr>
                <a:t>[3, 1, 3, 5, 6]</a:t>
              </a:r>
              <a:endParaRPr lang="en-US" altLang="ko-KR" dirty="0">
                <a:solidFill>
                  <a:schemeClr val="bg2"/>
                </a:solidFill>
              </a:endParaRPr>
            </a:p>
            <a:p>
              <a:endParaRPr lang="ko-KR" altLang="en-US" dirty="0">
                <a:solidFill>
                  <a:schemeClr val="bg2"/>
                </a:solidFill>
              </a:endParaRPr>
            </a:p>
            <a:p>
              <a:r>
                <a:rPr lang="ko-KR" altLang="en-US" dirty="0">
                  <a:solidFill>
                    <a:schemeClr val="bg2"/>
                  </a:solidFill>
                </a:rPr>
                <a:t>[(3, 1), (3, 3), (3, 5), (3, 6), (1, 3), (1, 5), (1, 6), (3, 5), (3, 6), (5, 6)]</a:t>
              </a:r>
            </a:p>
            <a:p>
              <a:r>
                <a:rPr lang="ko-KR" altLang="en-US" dirty="0">
                  <a:solidFill>
                    <a:schemeClr val="bg2"/>
                  </a:solidFill>
                </a:rPr>
                <a:t>[4, 6, 8, 9, 4, 6, 7, 8, 9, 11]</a:t>
              </a:r>
              <a:endParaRPr lang="en-US" altLang="ko-KR" dirty="0">
                <a:solidFill>
                  <a:schemeClr val="bg2"/>
                </a:solidFill>
              </a:endParaRPr>
            </a:p>
            <a:p>
              <a:endParaRPr lang="ko-KR" altLang="en-US" dirty="0">
                <a:solidFill>
                  <a:schemeClr val="bg2"/>
                </a:solidFill>
              </a:endParaRPr>
            </a:p>
            <a:p>
              <a:r>
                <a:rPr lang="ko-KR" altLang="en-US" dirty="0">
                  <a:solidFill>
                    <a:schemeClr val="bg2"/>
                  </a:solidFill>
                </a:rPr>
                <a:t>[(3, 1, 3), (3, 1, 5), (3, 1, 6), (3, 3, 5), (3, 3, 6), (3, 5, 6), (1, 3, 5), (1, 3, 6), (1, 5, 6), (3, 5, 6)]</a:t>
              </a:r>
            </a:p>
            <a:p>
              <a:r>
                <a:rPr lang="ko-KR" altLang="en-US" dirty="0">
                  <a:solidFill>
                    <a:schemeClr val="bg2"/>
                  </a:solidFill>
                </a:rPr>
                <a:t>[7, 9, 10, 11, 12, 14, 9, 10, 12, 14]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1B4322-0E89-4118-8521-911DC016A281}"/>
                </a:ext>
              </a:extLst>
            </p:cNvPr>
            <p:cNvSpPr txBox="1"/>
            <p:nvPr/>
          </p:nvSpPr>
          <p:spPr>
            <a:xfrm>
              <a:off x="194100" y="4324817"/>
              <a:ext cx="2540480" cy="68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800"/>
                </a:spcAft>
              </a:pPr>
              <a:r>
                <a:rPr lang="en-US" altLang="ko-KR" sz="1600" dirty="0" err="1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i</a:t>
              </a:r>
              <a:r>
                <a:rPr lang="en-US" altLang="ko-KR" sz="1600" dirty="0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=1</a:t>
              </a:r>
              <a:r>
                <a:rPr lang="ko-KR" altLang="en-US" sz="1600" dirty="0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인</a:t>
              </a:r>
              <a:r>
                <a:rPr lang="en-US" altLang="ko-KR" sz="1600" dirty="0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부분집합</a:t>
              </a:r>
              <a:r>
                <a:rPr lang="en-US" altLang="ko-KR" sz="1600" dirty="0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:</a:t>
              </a:r>
            </a:p>
            <a:p>
              <a:pPr algn="r">
                <a:spcAft>
                  <a:spcPts val="800"/>
                </a:spcAft>
              </a:pPr>
              <a:r>
                <a:rPr lang="ko-KR" altLang="en-US" sz="1600" b="0" i="0" dirty="0">
                  <a:solidFill>
                    <a:schemeClr val="accent4">
                      <a:lumMod val="75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그 부분집합의 합</a:t>
              </a:r>
              <a:r>
                <a:rPr lang="en-US" altLang="ko-KR" sz="1600" b="0" i="0" dirty="0">
                  <a:solidFill>
                    <a:schemeClr val="accent4">
                      <a:lumMod val="75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:</a:t>
              </a:r>
              <a:endParaRPr lang="ko-KR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0C2147-460C-4353-8611-669BB5A95E8A}"/>
                </a:ext>
              </a:extLst>
            </p:cNvPr>
            <p:cNvSpPr txBox="1"/>
            <p:nvPr/>
          </p:nvSpPr>
          <p:spPr>
            <a:xfrm>
              <a:off x="194100" y="5144328"/>
              <a:ext cx="2540480" cy="68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800"/>
                </a:spcAft>
              </a:pPr>
              <a:r>
                <a:rPr lang="en-US" altLang="ko-KR" sz="1600" dirty="0" err="1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i</a:t>
              </a:r>
              <a:r>
                <a:rPr lang="en-US" altLang="ko-KR" sz="1600" dirty="0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=2</a:t>
              </a:r>
              <a:r>
                <a:rPr lang="ko-KR" altLang="en-US" sz="1600" dirty="0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인 부분집합</a:t>
              </a:r>
              <a:r>
                <a:rPr lang="en-US" altLang="ko-KR" sz="1600" dirty="0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:</a:t>
              </a:r>
            </a:p>
            <a:p>
              <a:pPr algn="r">
                <a:spcAft>
                  <a:spcPts val="800"/>
                </a:spcAft>
              </a:pPr>
              <a:r>
                <a:rPr lang="ko-KR" altLang="en-US" sz="1600" b="0" i="0" dirty="0">
                  <a:solidFill>
                    <a:schemeClr val="accent4">
                      <a:lumMod val="75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그 부분집합의 합</a:t>
              </a:r>
              <a:r>
                <a:rPr lang="en-US" altLang="ko-KR" sz="1600" b="0" i="0" dirty="0">
                  <a:solidFill>
                    <a:schemeClr val="accent4">
                      <a:lumMod val="75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:</a:t>
              </a:r>
              <a:endParaRPr lang="ko-KR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95655-B704-4EB2-80C1-9B7E31D5CAA7}"/>
                </a:ext>
              </a:extLst>
            </p:cNvPr>
            <p:cNvSpPr txBox="1"/>
            <p:nvPr/>
          </p:nvSpPr>
          <p:spPr>
            <a:xfrm>
              <a:off x="194100" y="5976011"/>
              <a:ext cx="2540480" cy="68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800"/>
                </a:spcAft>
              </a:pPr>
              <a:r>
                <a:rPr lang="en-US" altLang="ko-KR" sz="1600" dirty="0" err="1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i</a:t>
              </a:r>
              <a:r>
                <a:rPr lang="en-US" altLang="ko-KR" sz="1600" dirty="0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=3</a:t>
              </a:r>
              <a:r>
                <a:rPr lang="ko-KR" altLang="en-US" sz="1600" dirty="0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인 부분집합</a:t>
              </a:r>
              <a:r>
                <a:rPr lang="en-US" altLang="ko-KR" sz="1600" dirty="0">
                  <a:solidFill>
                    <a:schemeClr val="accent4">
                      <a:lumMod val="75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:</a:t>
              </a:r>
            </a:p>
            <a:p>
              <a:pPr algn="r">
                <a:spcAft>
                  <a:spcPts val="800"/>
                </a:spcAft>
              </a:pPr>
              <a:r>
                <a:rPr lang="ko-KR" altLang="en-US" sz="1600" b="0" i="0" dirty="0">
                  <a:solidFill>
                    <a:schemeClr val="accent4">
                      <a:lumMod val="75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그 부분집합의 합</a:t>
              </a:r>
              <a:r>
                <a:rPr lang="en-US" altLang="ko-KR" sz="1600" b="0" i="0" dirty="0">
                  <a:solidFill>
                    <a:schemeClr val="accent4">
                      <a:lumMod val="75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:</a:t>
              </a:r>
              <a:endParaRPr lang="ko-KR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1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B116E-9185-4198-BF46-14D55A30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1486 </a:t>
            </a:r>
            <a:r>
              <a:rPr lang="ko-KR" altLang="en-US" dirty="0"/>
              <a:t>장훈이의 높은 선반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E8764-91DA-45D6-BF9B-93C5263C1CB6}"/>
              </a:ext>
            </a:extLst>
          </p:cNvPr>
          <p:cNvSpPr txBox="1"/>
          <p:nvPr/>
        </p:nvSpPr>
        <p:spPr>
          <a:xfrm>
            <a:off x="531962" y="1659285"/>
            <a:ext cx="609456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T+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min_diff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10000000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total_heights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get_subset_sum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total_heights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min_diff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min_diff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min_diff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4095-A5F1-4FE8-A050-9851A3E2216B}"/>
              </a:ext>
            </a:extLst>
          </p:cNvPr>
          <p:cNvSpPr txBox="1"/>
          <p:nvPr/>
        </p:nvSpPr>
        <p:spPr>
          <a:xfrm>
            <a:off x="531962" y="1354672"/>
            <a:ext cx="886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</a:rPr>
              <a:t># </a:t>
            </a:r>
            <a:r>
              <a:rPr lang="ko-KR" altLang="en-US" dirty="0">
                <a:solidFill>
                  <a:schemeClr val="bg2"/>
                </a:solidFill>
              </a:rPr>
              <a:t>입력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A4480-38B2-4FFD-B93D-0F650B4C3F88}"/>
              </a:ext>
            </a:extLst>
          </p:cNvPr>
          <p:cNvSpPr txBox="1"/>
          <p:nvPr/>
        </p:nvSpPr>
        <p:spPr>
          <a:xfrm>
            <a:off x="975144" y="4046113"/>
            <a:ext cx="886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</a:rPr>
              <a:t># </a:t>
            </a:r>
            <a:r>
              <a:rPr lang="ko-KR" altLang="en-US" dirty="0">
                <a:solidFill>
                  <a:schemeClr val="bg2"/>
                </a:solidFill>
              </a:rPr>
              <a:t>출력</a:t>
            </a:r>
            <a:endParaRPr lang="en-US" altLang="ko-KR" dirty="0">
              <a:solidFill>
                <a:schemeClr val="bg2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36C6B2-7B3E-4F90-90FB-80C4514424D4}"/>
              </a:ext>
            </a:extLst>
          </p:cNvPr>
          <p:cNvGrpSpPr/>
          <p:nvPr/>
        </p:nvGrpSpPr>
        <p:grpSpPr>
          <a:xfrm>
            <a:off x="6786811" y="1539338"/>
            <a:ext cx="4324420" cy="2410916"/>
            <a:chOff x="1371489" y="3205553"/>
            <a:chExt cx="4324420" cy="2410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8D8D22-311B-4C2A-A92C-4575575CB281}"/>
                </a:ext>
              </a:extLst>
            </p:cNvPr>
            <p:cNvSpPr txBox="1"/>
            <p:nvPr/>
          </p:nvSpPr>
          <p:spPr>
            <a:xfrm>
              <a:off x="1371489" y="3205553"/>
              <a:ext cx="2034531" cy="2410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ko-KR" sz="2400" dirty="0">
                  <a:solidFill>
                    <a:schemeClr val="bg2">
                      <a:lumMod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i</a:t>
              </a:r>
              <a:r>
                <a:rPr lang="en-US" altLang="ko-KR" sz="2400" dirty="0">
                  <a:solidFill>
                    <a:schemeClr val="bg2">
                      <a:lumMod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nput </a:t>
              </a:r>
              <a:r>
                <a:rPr lang="ko-KR" altLang="en-US" sz="2400" dirty="0">
                  <a:solidFill>
                    <a:schemeClr val="bg2">
                      <a:lumMod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 </a:t>
              </a:r>
              <a:endParaRPr lang="en-US" altLang="ko-KR" sz="2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Aft>
                  <a:spcPts val="800"/>
                </a:spcAft>
              </a:pPr>
              <a:r>
                <a:rPr lang="en-US" altLang="ko-KR" sz="2400" dirty="0">
                  <a:solidFill>
                    <a:schemeClr val="bg2">
                      <a:lumMod val="90000"/>
                    </a:schemeClr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2</a:t>
              </a:r>
              <a:b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</a:br>
              <a: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5 16</a:t>
              </a:r>
              <a:b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</a:br>
              <a: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3 1 3 5 6</a:t>
              </a:r>
              <a:b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</a:br>
              <a: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2 10</a:t>
              </a:r>
              <a:b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</a:br>
              <a:r>
                <a:rPr lang="en-US" altLang="ko-KR" sz="2400" b="0" i="0" dirty="0">
                  <a:solidFill>
                    <a:schemeClr val="bg2">
                      <a:lumMod val="90000"/>
                    </a:schemeClr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7 7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7B72A-C54F-4EA4-AEFF-3617BD1E2399}"/>
                </a:ext>
              </a:extLst>
            </p:cNvPr>
            <p:cNvSpPr txBox="1"/>
            <p:nvPr/>
          </p:nvSpPr>
          <p:spPr>
            <a:xfrm>
              <a:off x="2774917" y="3662088"/>
              <a:ext cx="2920992" cy="1887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800"/>
                </a:spcAft>
              </a:pPr>
              <a:r>
                <a:rPr lang="en-US" altLang="ko-KR" b="0" i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Testcase</a:t>
              </a:r>
              <a:r>
                <a:rPr lang="ko-KR" altLang="en-US" b="0" i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개수</a:t>
              </a:r>
              <a:endParaRPr lang="en-US" altLang="ko-KR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spcAft>
                  <a:spcPts val="800"/>
                </a:spcAft>
              </a:pP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N(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점원의 수</a:t>
              </a: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B(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선반 높이</a:t>
              </a: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l">
                <a:spcAft>
                  <a:spcPts val="800"/>
                </a:spcAft>
              </a:pP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점원의 키</a:t>
              </a:r>
              <a:endPara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spcAft>
                  <a:spcPts val="800"/>
                </a:spcAft>
              </a:pP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N(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점원의 수</a:t>
              </a: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B(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선반 높이</a:t>
              </a: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l">
                <a:spcAft>
                  <a:spcPts val="800"/>
                </a:spcAft>
              </a:pP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점원의 키</a:t>
              </a:r>
              <a:endParaRPr lang="en-US" altLang="ko-KR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81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748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맑은 고딕</vt:lpstr>
      <vt:lpstr>Arial</vt:lpstr>
      <vt:lpstr>Consolas</vt:lpstr>
      <vt:lpstr>Office 테마</vt:lpstr>
      <vt:lpstr>1486 장훈이의 높은 선반</vt:lpstr>
      <vt:lpstr>1486 장훈이의 높은 선반</vt:lpstr>
      <vt:lpstr>1486 장훈이의 높은 선반</vt:lpstr>
      <vt:lpstr>1486 장훈이의 높은 선반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L4836 색칠하기</dc:title>
  <dc:creator>김 혜림</dc:creator>
  <cp:lastModifiedBy>김 혜림</cp:lastModifiedBy>
  <cp:revision>5</cp:revision>
  <dcterms:created xsi:type="dcterms:W3CDTF">2022-02-15T05:12:55Z</dcterms:created>
  <dcterms:modified xsi:type="dcterms:W3CDTF">2022-03-17T13:16:15Z</dcterms:modified>
</cp:coreProperties>
</file>