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79" r:id="rId2"/>
  </p:sldMasterIdLst>
  <p:notesMasterIdLst>
    <p:notesMasterId r:id="rId50"/>
  </p:notesMasterIdLst>
  <p:sldIdLst>
    <p:sldId id="256" r:id="rId3"/>
    <p:sldId id="259" r:id="rId4"/>
    <p:sldId id="287" r:id="rId5"/>
    <p:sldId id="289" r:id="rId6"/>
    <p:sldId id="288" r:id="rId7"/>
    <p:sldId id="285" r:id="rId8"/>
    <p:sldId id="290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1" r:id="rId18"/>
    <p:sldId id="302" r:id="rId19"/>
    <p:sldId id="300" r:id="rId20"/>
    <p:sldId id="303" r:id="rId21"/>
    <p:sldId id="304" r:id="rId22"/>
    <p:sldId id="305" r:id="rId23"/>
    <p:sldId id="258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  <p:sldId id="283" r:id="rId48"/>
    <p:sldId id="284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8AD"/>
    <a:srgbClr val="F5A500"/>
    <a:srgbClr val="FE3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F7269F-EE0C-4C09-AFCF-2D997815DD1E}">
  <a:tblStyle styleId="{59F7269F-EE0C-4C09-AFCF-2D997815DD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1656" autoAdjust="0"/>
  </p:normalViewPr>
  <p:slideViewPr>
    <p:cSldViewPr snapToGrid="0">
      <p:cViewPr varScale="1">
        <p:scale>
          <a:sx n="76" d="100"/>
          <a:sy n="76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257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20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48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655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89284" y="1600200"/>
            <a:ext cx="2631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2"/>
          </p:nvPr>
        </p:nvSpPr>
        <p:spPr>
          <a:xfrm>
            <a:off x="3256050" y="1600200"/>
            <a:ext cx="2631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3"/>
          </p:nvPr>
        </p:nvSpPr>
        <p:spPr>
          <a:xfrm>
            <a:off x="6022816" y="1600200"/>
            <a:ext cx="2631900" cy="4967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1pPr>
            <a:lvl2pPr lvl="1" algn="ctr" rtl="0">
              <a:spcBef>
                <a:spcPts val="0"/>
              </a:spcBef>
              <a:buClr>
                <a:srgbClr val="2C343B"/>
              </a:buClr>
              <a:buNone/>
              <a:defRPr/>
            </a:lvl2pPr>
            <a:lvl3pPr lvl="2" algn="ctr" rtl="0">
              <a:spcBef>
                <a:spcPts val="0"/>
              </a:spcBef>
              <a:buClr>
                <a:srgbClr val="2C343B"/>
              </a:buClr>
              <a:buNone/>
              <a:defRPr/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yellow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re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3593400" y="1322831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2400"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buSzPct val="100000"/>
              <a:defRPr sz="2400" i="1"/>
            </a:lvl4pPr>
            <a:lvl5pPr lvl="4" algn="ctr" rtl="0">
              <a:spcBef>
                <a:spcPts val="0"/>
              </a:spcBef>
              <a:buSzPct val="100000"/>
              <a:defRPr sz="2400" i="1"/>
            </a:lvl5pPr>
            <a:lvl6pPr lvl="5" algn="ctr" rtl="0">
              <a:spcBef>
                <a:spcPts val="0"/>
              </a:spcBef>
              <a:buSzPct val="100000"/>
              <a:defRPr sz="2400" i="1"/>
            </a:lvl6pPr>
            <a:lvl7pPr lvl="6" algn="ctr" rtl="0">
              <a:spcBef>
                <a:spcPts val="0"/>
              </a:spcBef>
              <a:buSzPct val="100000"/>
              <a:defRPr sz="2400" i="1"/>
            </a:lvl7pPr>
            <a:lvl8pPr lvl="7" algn="ctr" rtl="0">
              <a:spcBef>
                <a:spcPts val="0"/>
              </a:spcBef>
              <a:buSzPct val="100000"/>
              <a:defRPr sz="2400" i="1"/>
            </a:lvl8pPr>
            <a:lvl9pPr lvl="8" algn="ctr" rtl="0">
              <a:spcBef>
                <a:spcPts val="0"/>
              </a:spcBef>
              <a:buSzPct val="100000"/>
              <a:defRPr sz="2400" i="1"/>
            </a:lvl9pPr>
          </a:lstStyle>
          <a:p>
            <a:endParaRPr/>
          </a:p>
        </p:txBody>
      </p:sp>
      <p:sp>
        <p:nvSpPr>
          <p:cNvPr id="31" name="Shape 31"/>
          <p:cNvSpPr txBox="1"/>
          <p:nvPr/>
        </p:nvSpPr>
        <p:spPr>
          <a:xfrm>
            <a:off x="3593400" y="1711768"/>
            <a:ext cx="1957200" cy="8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859CB1"/>
              </a:buClr>
              <a:buSzPct val="100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buClr>
                <a:srgbClr val="2C343B"/>
              </a:buClr>
              <a:buSzPct val="1000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859CB1"/>
              </a:buClr>
              <a:buSzPct val="100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48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48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360"/>
              </a:spcBef>
              <a:buClr>
                <a:srgbClr val="859CB1"/>
              </a:buClr>
              <a:buSzPct val="1000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slidemodel.co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subtlepatterns.com/" TargetMode="External"/><Relationship Id="rId5" Type="http://schemas.openxmlformats.org/officeDocument/2006/relationships/hyperlink" Target="http://unsplash.com/" TargetMode="External"/><Relationship Id="rId4" Type="http://schemas.openxmlformats.org/officeDocument/2006/relationships/hyperlink" Target="http://www.slidescarnival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hyperlink" Target="https://www.google.com/fonts#UsePlace:use/Collection:Source+Sans+Pro:400,700%7CPermanent+Marker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295550" y="2655750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Ontology of Semantic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89275" y="1325995"/>
            <a:ext cx="2631900" cy="2250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Concepts</a:t>
            </a:r>
          </a:p>
          <a:p>
            <a:pPr marL="182563" lvl="0" indent="-182563">
              <a:spcBef>
                <a:spcPts val="0"/>
              </a:spcBef>
              <a:buFontTx/>
              <a:buChar char="-"/>
            </a:pPr>
            <a:r>
              <a:rPr lang="en-US" dirty="0"/>
              <a:t>Basic ideas to formalize.</a:t>
            </a:r>
          </a:p>
          <a:p>
            <a:pPr marL="182563" lvl="0" indent="-182563">
              <a:spcBef>
                <a:spcPts val="0"/>
              </a:spcBef>
              <a:buFontTx/>
              <a:buChar char="-"/>
            </a:pPr>
            <a:r>
              <a:rPr lang="en-US" dirty="0"/>
              <a:t>Class, method, object, etc.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256047" y="1325995"/>
            <a:ext cx="2631900" cy="2250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Relations</a:t>
            </a:r>
          </a:p>
          <a:p>
            <a:pPr marL="160338" lvl="0" indent="-160338">
              <a:spcBef>
                <a:spcPts val="0"/>
              </a:spcBef>
              <a:buFontTx/>
              <a:buChar char="-"/>
            </a:pPr>
            <a:r>
              <a:rPr lang="en-US" dirty="0"/>
              <a:t>Interactions between concepts.</a:t>
            </a:r>
          </a:p>
          <a:p>
            <a:pPr marL="160338" lvl="0" indent="-160338">
              <a:spcBef>
                <a:spcPts val="0"/>
              </a:spcBef>
              <a:buFontTx/>
              <a:buChar char="-"/>
            </a:pPr>
            <a:r>
              <a:rPr lang="en-US" i="1" dirty="0"/>
              <a:t>Subclass-of, part-of</a:t>
            </a:r>
            <a:r>
              <a:rPr lang="en-US" dirty="0"/>
              <a:t>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022819" y="1325995"/>
            <a:ext cx="2631900" cy="225032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Functions</a:t>
            </a:r>
          </a:p>
          <a:p>
            <a:pPr marL="160338" lvl="0" indent="-160338" rtl="0">
              <a:spcBef>
                <a:spcPts val="0"/>
              </a:spcBef>
              <a:buFontTx/>
              <a:buChar char="-"/>
            </a:pPr>
            <a:r>
              <a:rPr lang="en-US" dirty="0"/>
              <a:t>Kind of relation.</a:t>
            </a:r>
          </a:p>
          <a:p>
            <a:pPr marL="160338" lvl="0" indent="-160338" rtl="0">
              <a:spcBef>
                <a:spcPts val="0"/>
              </a:spcBef>
              <a:buFontTx/>
              <a:buChar char="-"/>
            </a:pPr>
            <a:r>
              <a:rPr lang="en-US" dirty="0"/>
              <a:t>Identify an element of a result.</a:t>
            </a:r>
          </a:p>
          <a:p>
            <a:pPr marL="160338" lvl="0" indent="-160338" rtl="0">
              <a:spcBef>
                <a:spcPts val="0"/>
              </a:spcBef>
              <a:buFontTx/>
              <a:buChar char="-"/>
            </a:pP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" name="Shape 149">
            <a:extLst>
              <a:ext uri="{FF2B5EF4-FFF2-40B4-BE49-F238E27FC236}">
                <a16:creationId xmlns:a16="http://schemas.microsoft.com/office/drawing/2014/main" id="{9E04F8A9-AFAD-44DE-856B-0D71A24340F4}"/>
              </a:ext>
            </a:extLst>
          </p:cNvPr>
          <p:cNvSpPr txBox="1">
            <a:spLocks/>
          </p:cNvSpPr>
          <p:nvPr/>
        </p:nvSpPr>
        <p:spPr>
          <a:xfrm>
            <a:off x="1503680" y="3748837"/>
            <a:ext cx="2816375" cy="2250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▸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●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●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b="1" dirty="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Instance</a:t>
            </a:r>
          </a:p>
          <a:p>
            <a:pPr marL="160338" indent="-160338">
              <a:buFontTx/>
              <a:buChar char="-"/>
            </a:pPr>
            <a:r>
              <a:rPr lang="en-US" dirty="0"/>
              <a:t>Used to represent objects of a concept.</a:t>
            </a:r>
          </a:p>
        </p:txBody>
      </p:sp>
      <p:sp>
        <p:nvSpPr>
          <p:cNvPr id="15" name="Shape 151">
            <a:extLst>
              <a:ext uri="{FF2B5EF4-FFF2-40B4-BE49-F238E27FC236}">
                <a16:creationId xmlns:a16="http://schemas.microsoft.com/office/drawing/2014/main" id="{019BE8FA-EE94-44EA-8387-F9A801428010}"/>
              </a:ext>
            </a:extLst>
          </p:cNvPr>
          <p:cNvSpPr txBox="1">
            <a:spLocks/>
          </p:cNvSpPr>
          <p:nvPr/>
        </p:nvSpPr>
        <p:spPr>
          <a:xfrm>
            <a:off x="4905218" y="3748837"/>
            <a:ext cx="3090701" cy="2250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▸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●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●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○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ct val="100000"/>
              <a:buFont typeface="Source Sans Pro"/>
              <a:buChar char="■"/>
              <a:defRPr sz="2000" b="0" i="0" u="none" strike="noStrike" cap="none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 typeface="Source Sans Pro"/>
              <a:buNone/>
            </a:pPr>
            <a:r>
              <a:rPr lang="en-US" b="1" dirty="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Axioms</a:t>
            </a:r>
          </a:p>
          <a:p>
            <a:pPr marL="182563" indent="-160338">
              <a:buFontTx/>
              <a:buChar char="-"/>
            </a:pPr>
            <a:r>
              <a:rPr lang="en-US" dirty="0"/>
              <a:t>Very important.</a:t>
            </a:r>
          </a:p>
          <a:p>
            <a:pPr marL="182563" indent="-160338">
              <a:buFontTx/>
              <a:buChar char="-"/>
            </a:pPr>
            <a:r>
              <a:rPr lang="en-US" dirty="0"/>
              <a:t>Theorems of a relationships.</a:t>
            </a:r>
          </a:p>
          <a:p>
            <a:pPr marL="182563" indent="-160338">
              <a:buFontTx/>
              <a:buChar char="-"/>
            </a:pPr>
            <a:r>
              <a:rPr lang="en-US" i="1" dirty="0"/>
              <a:t>For everything to meet the C1 condition, A is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88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F209AE0-D74C-4DE8-99EE-AC464F9FA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/>
              <a:t>Semantic</a:t>
            </a:r>
            <a:r>
              <a:rPr lang="es-PE" dirty="0"/>
              <a:t> web</a:t>
            </a:r>
          </a:p>
        </p:txBody>
      </p:sp>
      <p:pic>
        <p:nvPicPr>
          <p:cNvPr id="1028" name="Picture 4" descr="Resultado de imagen para semantic web structure">
            <a:extLst>
              <a:ext uri="{FF2B5EF4-FFF2-40B4-BE49-F238E27FC236}">
                <a16:creationId xmlns:a16="http://schemas.microsoft.com/office/drawing/2014/main" id="{10C458DB-8802-481E-B82C-A16EC04C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0"/>
            <a:ext cx="5619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11E7550-24C2-49FB-ADBF-9BCF5E94B3D7}"/>
              </a:ext>
            </a:extLst>
          </p:cNvPr>
          <p:cNvCxnSpPr/>
          <p:nvPr/>
        </p:nvCxnSpPr>
        <p:spPr>
          <a:xfrm>
            <a:off x="2611120" y="2174240"/>
            <a:ext cx="1178560" cy="4775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ontology">
            <a:extLst>
              <a:ext uri="{FF2B5EF4-FFF2-40B4-BE49-F238E27FC236}">
                <a16:creationId xmlns:a16="http://schemas.microsoft.com/office/drawing/2014/main" id="{A137D45F-6397-401D-ACDE-76AE45B9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A500">
              <a:alpha val="6308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3800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RDF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4400" dirty="0">
                <a:solidFill>
                  <a:srgbClr val="FFFFFF"/>
                </a:solidFill>
              </a:rPr>
              <a:t>Resource Description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7089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A7E6FB-BEF9-4FA6-97EB-B5EA20F8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C7579-9B74-4466-8157-60830AFCE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284" y="1600200"/>
            <a:ext cx="3560202" cy="4967700"/>
          </a:xfrm>
        </p:spPr>
        <p:txBody>
          <a:bodyPr/>
          <a:lstStyle/>
          <a:p>
            <a:pPr marL="180975" indent="-161925">
              <a:buFont typeface="Arial" panose="020B0604020202020204" pitchFamily="34" charset="0"/>
              <a:buChar char="•"/>
            </a:pPr>
            <a:r>
              <a:rPr lang="en-US" sz="2000" dirty="0"/>
              <a:t>I represent by triple (turtle) or metadata (xml).</a:t>
            </a:r>
          </a:p>
          <a:p>
            <a:pPr marL="180975" indent="-161925">
              <a:buFont typeface="Arial" panose="020B0604020202020204" pitchFamily="34" charset="0"/>
              <a:buChar char="•"/>
            </a:pPr>
            <a:r>
              <a:rPr lang="en-US" sz="2000" dirty="0"/>
              <a:t>Used the language: RDFS.</a:t>
            </a:r>
          </a:p>
          <a:p>
            <a:pPr marL="180975" indent="-161925">
              <a:buFont typeface="Arial" panose="020B0604020202020204" pitchFamily="34" charset="0"/>
              <a:buChar char="•"/>
            </a:pPr>
            <a:r>
              <a:rPr lang="en-US" sz="2000" dirty="0"/>
              <a:t>It’s more a vocabulary.</a:t>
            </a:r>
          </a:p>
          <a:p>
            <a:pPr marL="180975" indent="-161925">
              <a:buFont typeface="Arial" panose="020B0604020202020204" pitchFamily="34" charset="0"/>
              <a:buChar char="•"/>
            </a:pPr>
            <a:r>
              <a:rPr lang="en-US" sz="2000" dirty="0"/>
              <a:t>Opposite of Traditional Object-Oriented thinking.</a:t>
            </a:r>
          </a:p>
          <a:p>
            <a:pPr marL="180975" indent="-161925">
              <a:buFont typeface="Arial" panose="020B0604020202020204" pitchFamily="34" charset="0"/>
              <a:buChar char="•"/>
            </a:pPr>
            <a:r>
              <a:rPr lang="en-US" sz="2000" dirty="0"/>
              <a:t>“Members of the class Musician have a </a:t>
            </a:r>
            <a:r>
              <a:rPr lang="en-US" sz="2000" i="1" u="sng" dirty="0" err="1"/>
              <a:t>PlayInstrument</a:t>
            </a:r>
            <a:r>
              <a:rPr lang="en-US" sz="2000" dirty="0"/>
              <a:t> property”.</a:t>
            </a:r>
          </a:p>
          <a:p>
            <a:pPr marL="180975" indent="-161925">
              <a:buFont typeface="Arial" panose="020B0604020202020204" pitchFamily="34" charset="0"/>
              <a:buChar char="•"/>
            </a:pPr>
            <a:r>
              <a:rPr lang="en-US" sz="2000" dirty="0"/>
              <a:t>“If something has a </a:t>
            </a:r>
            <a:r>
              <a:rPr lang="en-US" sz="2000" i="1" u="sng" dirty="0" err="1"/>
              <a:t>PlayInstrument</a:t>
            </a:r>
            <a:r>
              <a:rPr lang="en-US" sz="2000" dirty="0"/>
              <a:t> value, it’s member of  class Musician”.</a:t>
            </a:r>
          </a:p>
        </p:txBody>
      </p:sp>
      <p:pic>
        <p:nvPicPr>
          <p:cNvPr id="2050" name="Picture 2" descr="Resultado de imagen para rdf web semántica">
            <a:extLst>
              <a:ext uri="{FF2B5EF4-FFF2-40B4-BE49-F238E27FC236}">
                <a16:creationId xmlns:a16="http://schemas.microsoft.com/office/drawing/2014/main" id="{0CC92405-8ADC-4D31-A12C-96A66081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836" y="2344171"/>
            <a:ext cx="3732963" cy="21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5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40909-8639-480B-A04E-3AA6E0BA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RDF - RDFS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C5C3A8-06CA-49BE-831A-33DBD0A0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8" y="1590570"/>
            <a:ext cx="8123563" cy="36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8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5A500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>
                <a:solidFill>
                  <a:schemeClr val="bg1"/>
                </a:solidFill>
              </a:rPr>
              <a:t>OWL</a:t>
            </a:r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Ontology Web Language</a:t>
            </a:r>
          </a:p>
        </p:txBody>
      </p:sp>
    </p:spTree>
    <p:extLst>
      <p:ext uri="{BB962C8B-B14F-4D97-AF65-F5344CB8AC3E}">
        <p14:creationId xmlns:p14="http://schemas.microsoft.com/office/powerpoint/2010/main" val="250062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84F44C0-47DB-4008-BA2B-F28AA9E35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Are formal definitions of vocabularies that allow you to define complex structures as well as new relationships between your vocabulary and between members of the class that you define.</a:t>
            </a:r>
          </a:p>
          <a:p>
            <a:pPr algn="r">
              <a:buNone/>
            </a:pPr>
            <a:r>
              <a:rPr lang="en-US" b="1" dirty="0">
                <a:solidFill>
                  <a:srgbClr val="F5A500"/>
                </a:solidFill>
              </a:rPr>
              <a:t>-Anonymous</a:t>
            </a:r>
          </a:p>
        </p:txBody>
      </p:sp>
    </p:spTree>
    <p:extLst>
      <p:ext uri="{BB962C8B-B14F-4D97-AF65-F5344CB8AC3E}">
        <p14:creationId xmlns:p14="http://schemas.microsoft.com/office/powerpoint/2010/main" val="396699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84F44C0-47DB-4008-BA2B-F28AA9E3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374" y="3034800"/>
            <a:ext cx="7115252" cy="1093200"/>
          </a:xfrm>
        </p:spPr>
        <p:txBody>
          <a:bodyPr/>
          <a:lstStyle/>
          <a:p>
            <a:pPr>
              <a:buNone/>
            </a:pPr>
            <a:r>
              <a:rPr lang="en-US" sz="4400" b="1" dirty="0">
                <a:solidFill>
                  <a:srgbClr val="F5A500"/>
                </a:solidFill>
              </a:rPr>
              <a:t>It is a collection of triples. </a:t>
            </a:r>
            <a:r>
              <a:rPr lang="en-US" sz="4400" b="1" dirty="0">
                <a:solidFill>
                  <a:srgbClr val="F5A500"/>
                </a:solidFill>
                <a:sym typeface="Wingdings" panose="05000000000000000000" pitchFamily="2" charset="2"/>
              </a:rPr>
              <a:t> RDF</a:t>
            </a:r>
            <a:r>
              <a:rPr lang="es-ES" sz="4400" b="1" dirty="0">
                <a:solidFill>
                  <a:srgbClr val="F5A500"/>
                </a:solidFill>
                <a:sym typeface="Wingdings" panose="05000000000000000000" pitchFamily="2" charset="2"/>
              </a:rPr>
              <a:t> concept.</a:t>
            </a:r>
            <a:endParaRPr lang="en-US" sz="4400" b="1" dirty="0">
              <a:solidFill>
                <a:srgbClr val="F5A5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0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1E10F-AA75-4E88-AE98-771BD058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C83EC6-2842-49BE-A811-2C9A470FE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We can infer more tan others languages with less “code”.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It encompasses many languages.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We don’t need to define a large or complex ontology.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Some people think it is the </a:t>
            </a:r>
            <a:r>
              <a:rPr lang="en-US" b="1" i="1" u="sng" dirty="0"/>
              <a:t>key</a:t>
            </a:r>
            <a:r>
              <a:rPr lang="en-US" dirty="0"/>
              <a:t> for putting the </a:t>
            </a:r>
            <a:r>
              <a:rPr lang="en-US" i="1" dirty="0"/>
              <a:t>“semantic”</a:t>
            </a:r>
            <a:r>
              <a:rPr lang="en-US" dirty="0"/>
              <a:t> in </a:t>
            </a:r>
            <a:r>
              <a:rPr lang="en-US" i="1" dirty="0"/>
              <a:t>“sematic web”</a:t>
            </a:r>
            <a:r>
              <a:rPr lang="en-US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There are three types:</a:t>
            </a:r>
          </a:p>
        </p:txBody>
      </p:sp>
    </p:spTree>
    <p:extLst>
      <p:ext uri="{BB962C8B-B14F-4D97-AF65-F5344CB8AC3E}">
        <p14:creationId xmlns:p14="http://schemas.microsoft.com/office/powerpoint/2010/main" val="350816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D9B0-BAD3-42FD-A3CC-E41288636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hape 149">
            <a:extLst>
              <a:ext uri="{FF2B5EF4-FFF2-40B4-BE49-F238E27FC236}">
                <a16:creationId xmlns:a16="http://schemas.microsoft.com/office/drawing/2014/main" id="{C5F04210-989E-46FF-ADA9-3AE6C9EB55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1356" y="1723796"/>
            <a:ext cx="2631900" cy="470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2000" b="1" dirty="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OWL Lite</a:t>
            </a:r>
            <a:endParaRPr lang="en" sz="2000" b="1" dirty="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pPr lvl="0">
              <a:buNone/>
            </a:pPr>
            <a:r>
              <a:rPr lang="en-US" sz="2000" dirty="0"/>
              <a:t>Supports those users primarily needing a classification hierarchy and simple constraints.</a:t>
            </a:r>
            <a:endParaRPr lang="en" sz="2000" dirty="0"/>
          </a:p>
        </p:txBody>
      </p:sp>
      <p:sp>
        <p:nvSpPr>
          <p:cNvPr id="9" name="Shape 150">
            <a:extLst>
              <a:ext uri="{FF2B5EF4-FFF2-40B4-BE49-F238E27FC236}">
                <a16:creationId xmlns:a16="http://schemas.microsoft.com/office/drawing/2014/main" id="{26B1CC2A-BFC9-4638-A75D-528E9D42CF90}"/>
              </a:ext>
            </a:extLst>
          </p:cNvPr>
          <p:cNvSpPr txBox="1">
            <a:spLocks/>
          </p:cNvSpPr>
          <p:nvPr/>
        </p:nvSpPr>
        <p:spPr>
          <a:xfrm>
            <a:off x="3288128" y="1723796"/>
            <a:ext cx="2631900" cy="470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2000" b="1" dirty="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OWL DL</a:t>
            </a:r>
            <a:endParaRPr lang="en" sz="2000" b="1" dirty="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  <a:p>
            <a:r>
              <a:rPr lang="en-US" sz="2000" dirty="0"/>
              <a:t>Supports those users who want the maximum expressiveness while retaining computational completeness and decidability.</a:t>
            </a:r>
            <a:endParaRPr lang="en" sz="2000" dirty="0"/>
          </a:p>
        </p:txBody>
      </p:sp>
      <p:sp>
        <p:nvSpPr>
          <p:cNvPr id="10" name="Shape 151">
            <a:extLst>
              <a:ext uri="{FF2B5EF4-FFF2-40B4-BE49-F238E27FC236}">
                <a16:creationId xmlns:a16="http://schemas.microsoft.com/office/drawing/2014/main" id="{F808D68B-8673-440C-AC66-491F85646D9C}"/>
              </a:ext>
            </a:extLst>
          </p:cNvPr>
          <p:cNvSpPr txBox="1">
            <a:spLocks/>
          </p:cNvSpPr>
          <p:nvPr/>
        </p:nvSpPr>
        <p:spPr>
          <a:xfrm>
            <a:off x="6054900" y="1723796"/>
            <a:ext cx="2631900" cy="470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1" dirty="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OWL Full</a:t>
            </a:r>
          </a:p>
          <a:p>
            <a:r>
              <a:rPr lang="en-US" sz="2000" dirty="0"/>
              <a:t>Meant for users who want maximum expressiveness and the syntactic freedom of RDF with no computational guarantees.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4586D2AA-E96C-46D2-AE5E-F4B3B3819E1C}"/>
              </a:ext>
            </a:extLst>
          </p:cNvPr>
          <p:cNvSpPr/>
          <p:nvPr/>
        </p:nvSpPr>
        <p:spPr>
          <a:xfrm>
            <a:off x="3103978" y="1814232"/>
            <a:ext cx="233429" cy="316019"/>
          </a:xfrm>
          <a:prstGeom prst="chevron">
            <a:avLst/>
          </a:prstGeom>
          <a:solidFill>
            <a:srgbClr val="F5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10DEFE25-F48D-4CF1-9D84-1F571E6B1B4F}"/>
              </a:ext>
            </a:extLst>
          </p:cNvPr>
          <p:cNvSpPr/>
          <p:nvPr/>
        </p:nvSpPr>
        <p:spPr>
          <a:xfrm>
            <a:off x="5920028" y="1814232"/>
            <a:ext cx="233429" cy="316019"/>
          </a:xfrm>
          <a:prstGeom prst="chevron">
            <a:avLst/>
          </a:prstGeom>
          <a:solidFill>
            <a:srgbClr val="F5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4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57300" y="2187325"/>
            <a:ext cx="6029400" cy="1546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0198AD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 err="1"/>
              <a:t>Introduction</a:t>
            </a:r>
            <a:endParaRPr lang="en" dirty="0"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1557300" y="3558146"/>
            <a:ext cx="6029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</a:t>
            </a:r>
            <a:r>
              <a:rPr lang="es-ES" dirty="0" err="1"/>
              <a:t>semantic</a:t>
            </a:r>
            <a:r>
              <a:rPr lang="es-ES" dirty="0"/>
              <a:t> web?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A8BA03-D3F6-4EE7-AF76-77E8FA528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646" y="1072849"/>
            <a:ext cx="4528708" cy="4712303"/>
          </a:xfrm>
          <a:prstGeom prst="rect">
            <a:avLst/>
          </a:prstGeom>
        </p:spPr>
      </p:pic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98AD">
              <a:alpha val="6308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s-ES" sz="11500" b="1" dirty="0" err="1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Protegé</a:t>
            </a:r>
            <a:endParaRPr lang="en" sz="7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9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277715" y="1085582"/>
            <a:ext cx="4328480" cy="33697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031800" cy="4280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6000" b="1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Demo</a:t>
            </a:r>
            <a:endParaRPr lang="en" sz="6000" b="1" dirty="0">
              <a:solidFill>
                <a:srgbClr val="FFFFFF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630F47-60A2-4CFB-8363-76FA781BA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19" y="1267205"/>
            <a:ext cx="398180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8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hello!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 am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5000" b="1" dirty="0">
                <a:solidFill>
                  <a:srgbClr val="FFFFFF"/>
                </a:solidFill>
              </a:rPr>
              <a:t>Jayden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5000" b="1" dirty="0">
                <a:solidFill>
                  <a:srgbClr val="FFFFFF"/>
                </a:solidFill>
              </a:rPr>
              <a:t>Smith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1275150" y="5301575"/>
            <a:ext cx="6593700" cy="14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You can find me at @username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</a:t>
            </a:r>
            <a:r>
              <a:rPr lang="en" b="1">
                <a:solidFill>
                  <a:srgbClr val="F5A500"/>
                </a:solidFill>
              </a:rPr>
              <a:t>won’t do both</a:t>
            </a:r>
            <a:r>
              <a:rPr lang="en"/>
              <a:t>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 idx="4294967295"/>
          </p:nvPr>
        </p:nvSpPr>
        <p:spPr>
          <a:xfrm>
            <a:off x="685800" y="3161500"/>
            <a:ext cx="7772400" cy="141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1129200" y="5271850"/>
            <a:ext cx="68856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sp>
        <p:nvSpPr>
          <p:cNvPr id="136" name="Shape 136"/>
          <p:cNvSpPr/>
          <p:nvPr/>
        </p:nvSpPr>
        <p:spPr>
          <a:xfrm>
            <a:off x="4068207" y="2217807"/>
            <a:ext cx="1007582" cy="1209185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89275" y="1864475"/>
            <a:ext cx="2631900" cy="470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2"/>
          </p:nvPr>
        </p:nvSpPr>
        <p:spPr>
          <a:xfrm>
            <a:off x="3256047" y="1864475"/>
            <a:ext cx="2631900" cy="470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3"/>
          </p:nvPr>
        </p:nvSpPr>
        <p:spPr>
          <a:xfrm>
            <a:off x="6022819" y="1864475"/>
            <a:ext cx="2631900" cy="470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74450" y="2512100"/>
            <a:ext cx="3972300" cy="273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58" name="Shape 158" descr="offic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2064700"/>
            <a:ext cx="3185700" cy="3185700"/>
          </a:xfrm>
          <a:prstGeom prst="roundRect">
            <a:avLst>
              <a:gd name="adj" fmla="val 8091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344D">
              <a:alpha val="63080"/>
            </a:srgbClr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</a:rPr>
              <a:t>Use big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 descr="Pantalla de proyección">
            <a:extLst>
              <a:ext uri="{FF2B5EF4-FFF2-40B4-BE49-F238E27FC236}">
                <a16:creationId xmlns:a16="http://schemas.microsoft.com/office/drawing/2014/main" id="{FC445D7F-33DF-479D-B02F-6ED04B688A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53" t="9947" r="8842" b="9239"/>
          <a:stretch/>
        </p:blipFill>
        <p:spPr>
          <a:xfrm>
            <a:off x="935294" y="445498"/>
            <a:ext cx="7273413" cy="596700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0E15B1F-F311-439B-A970-DDD7F4A4B268}"/>
              </a:ext>
            </a:extLst>
          </p:cNvPr>
          <p:cNvSpPr txBox="1"/>
          <p:nvPr/>
        </p:nvSpPr>
        <p:spPr>
          <a:xfrm>
            <a:off x="1961537" y="2144890"/>
            <a:ext cx="521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 err="1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Semantic</a:t>
            </a:r>
            <a:r>
              <a:rPr lang="es-PE" sz="7200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web</a:t>
            </a:r>
            <a:endParaRPr lang="es-ES" sz="7200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1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69" name="Shape 169"/>
          <p:cNvSpPr/>
          <p:nvPr/>
        </p:nvSpPr>
        <p:spPr>
          <a:xfrm>
            <a:off x="3306850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w="2857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</a:p>
        </p:txBody>
      </p:sp>
      <p:sp>
        <p:nvSpPr>
          <p:cNvPr id="170" name="Shape 170"/>
          <p:cNvSpPr/>
          <p:nvPr/>
        </p:nvSpPr>
        <p:spPr>
          <a:xfrm>
            <a:off x="1055772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w="2857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</a:p>
        </p:txBody>
      </p:sp>
      <p:sp>
        <p:nvSpPr>
          <p:cNvPr id="171" name="Shape 171"/>
          <p:cNvSpPr/>
          <p:nvPr/>
        </p:nvSpPr>
        <p:spPr>
          <a:xfrm>
            <a:off x="5592828" y="2133775"/>
            <a:ext cx="2495400" cy="2495400"/>
          </a:xfrm>
          <a:prstGeom prst="ellipse">
            <a:avLst/>
          </a:prstGeom>
          <a:solidFill>
            <a:srgbClr val="0198AD">
              <a:alpha val="26150"/>
            </a:srgbClr>
          </a:solidFill>
          <a:ln w="2857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3076669" y="4652963"/>
            <a:ext cx="1174800" cy="1028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31851"/>
                </a:moveTo>
                <a:lnTo>
                  <a:pt x="97058" y="120000"/>
                </a:lnTo>
                <a:lnTo>
                  <a:pt x="0" y="59074"/>
                </a:lnTo>
                <a:lnTo>
                  <a:pt x="53582" y="0"/>
                </a:lnTo>
                <a:lnTo>
                  <a:pt x="120000" y="31851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418056" y="4967288"/>
            <a:ext cx="712800" cy="638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5612" y="40298"/>
                </a:lnTo>
                <a:lnTo>
                  <a:pt x="90868" y="0"/>
                </a:lnTo>
                <a:lnTo>
                  <a:pt x="120000" y="113134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5400012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821031" y="4087813"/>
            <a:ext cx="708000" cy="819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3766" y="120000"/>
                </a:moveTo>
                <a:lnTo>
                  <a:pt x="119999" y="79302"/>
                </a:lnTo>
                <a:lnTo>
                  <a:pt x="97130" y="0"/>
                </a:lnTo>
                <a:lnTo>
                  <a:pt x="0" y="33023"/>
                </a:lnTo>
                <a:lnTo>
                  <a:pt x="63766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606719" y="2966885"/>
            <a:ext cx="876300" cy="13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09347" y="98447"/>
                </a:lnTo>
                <a:lnTo>
                  <a:pt x="120000" y="27670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0800025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3119481" y="2222500"/>
            <a:ext cx="969900" cy="1005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04437"/>
                </a:moveTo>
                <a:lnTo>
                  <a:pt x="44975" y="120000"/>
                </a:lnTo>
                <a:lnTo>
                  <a:pt x="120000" y="77062"/>
                </a:lnTo>
                <a:lnTo>
                  <a:pt x="70507" y="0"/>
                </a:lnTo>
                <a:lnTo>
                  <a:pt x="16301" y="16500"/>
                </a:lnTo>
                <a:lnTo>
                  <a:pt x="0" y="104437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3500032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803694" y="2259013"/>
            <a:ext cx="841500" cy="598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458"/>
                </a:moveTo>
                <a:lnTo>
                  <a:pt x="44377" y="120000"/>
                </a:lnTo>
                <a:lnTo>
                  <a:pt x="117509" y="89442"/>
                </a:lnTo>
                <a:lnTo>
                  <a:pt x="120000" y="0"/>
                </a:lnTo>
                <a:lnTo>
                  <a:pt x="0" y="1145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4679994" y="1662113"/>
            <a:ext cx="1571700" cy="144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333" y="0"/>
                </a:moveTo>
                <a:lnTo>
                  <a:pt x="0" y="85468"/>
                </a:lnTo>
                <a:lnTo>
                  <a:pt x="56606" y="119999"/>
                </a:lnTo>
                <a:lnTo>
                  <a:pt x="120000" y="69062"/>
                </a:lnTo>
                <a:lnTo>
                  <a:pt x="9333" y="0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465806" y="2835275"/>
            <a:ext cx="857400" cy="876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40434"/>
                </a:moveTo>
                <a:lnTo>
                  <a:pt x="64888" y="0"/>
                </a:lnTo>
                <a:lnTo>
                  <a:pt x="120000" y="120000"/>
                </a:lnTo>
                <a:lnTo>
                  <a:pt x="24222" y="117608"/>
                </a:lnTo>
                <a:lnTo>
                  <a:pt x="0" y="40434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18900044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408656" y="3756025"/>
            <a:ext cx="1149300" cy="113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  <a:lnTo>
                  <a:pt x="120000" y="6545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408656" y="3756025"/>
            <a:ext cx="1149300" cy="113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545"/>
                </a:moveTo>
                <a:lnTo>
                  <a:pt x="16243" y="0"/>
                </a:lnTo>
                <a:lnTo>
                  <a:pt x="0" y="67468"/>
                </a:lnTo>
                <a:lnTo>
                  <a:pt x="63314" y="120000"/>
                </a:lnTo>
              </a:path>
            </a:pathLst>
          </a:cu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994319" y="4579938"/>
            <a:ext cx="1086000" cy="103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62018"/>
                </a:moveTo>
                <a:lnTo>
                  <a:pt x="58070" y="0"/>
                </a:lnTo>
                <a:lnTo>
                  <a:pt x="0" y="33027"/>
                </a:lnTo>
                <a:lnTo>
                  <a:pt x="29824" y="120000"/>
                </a:lnTo>
                <a:lnTo>
                  <a:pt x="120000" y="62018"/>
                </a:lnTo>
                <a:close/>
              </a:path>
            </a:pathLst>
          </a:custGeom>
          <a:gradFill>
            <a:gsLst>
              <a:gs pos="0">
                <a:srgbClr val="5F5F5F"/>
              </a:gs>
              <a:gs pos="50000">
                <a:srgbClr val="8A8A8A"/>
              </a:gs>
              <a:gs pos="100000">
                <a:srgbClr val="A5A5A5"/>
              </a:gs>
            </a:gsLst>
            <a:lin ang="2700006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2624181" y="1900238"/>
            <a:ext cx="1073100" cy="1209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1976481" y="2938463"/>
            <a:ext cx="1225500" cy="1379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795756" y="1611313"/>
            <a:ext cx="849300" cy="95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873794" y="2589213"/>
            <a:ext cx="1009500" cy="113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946819" y="3811588"/>
            <a:ext cx="1220700" cy="1374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418056" y="5360988"/>
            <a:ext cx="725400" cy="816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033756" y="4900613"/>
            <a:ext cx="990600" cy="111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256256" y="4900613"/>
            <a:ext cx="865200" cy="97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4797469" y="1184276"/>
            <a:ext cx="1508100" cy="169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533694" y="4287838"/>
            <a:ext cx="701700" cy="787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38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394119" y="2617788"/>
            <a:ext cx="2314500" cy="2605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81"/>
                </a:moveTo>
                <a:cubicBezTo>
                  <a:pt x="0" y="32240"/>
                  <a:pt x="3013" y="27701"/>
                  <a:pt x="6681" y="25838"/>
                </a:cubicBezTo>
                <a:cubicBezTo>
                  <a:pt x="53318" y="1862"/>
                  <a:pt x="53318" y="1862"/>
                  <a:pt x="53318" y="1862"/>
                </a:cubicBezTo>
                <a:cubicBezTo>
                  <a:pt x="56986" y="0"/>
                  <a:pt x="63013" y="0"/>
                  <a:pt x="66681" y="1862"/>
                </a:cubicBezTo>
                <a:cubicBezTo>
                  <a:pt x="113318" y="25838"/>
                  <a:pt x="113318" y="25838"/>
                  <a:pt x="113318" y="25838"/>
                </a:cubicBezTo>
                <a:cubicBezTo>
                  <a:pt x="116986" y="27701"/>
                  <a:pt x="119999" y="32240"/>
                  <a:pt x="119999" y="36081"/>
                </a:cubicBezTo>
                <a:cubicBezTo>
                  <a:pt x="119999" y="83918"/>
                  <a:pt x="119999" y="83918"/>
                  <a:pt x="119999" y="83918"/>
                </a:cubicBezTo>
                <a:cubicBezTo>
                  <a:pt x="119999" y="87643"/>
                  <a:pt x="116986" y="92298"/>
                  <a:pt x="113318" y="94161"/>
                </a:cubicBezTo>
                <a:cubicBezTo>
                  <a:pt x="66681" y="118137"/>
                  <a:pt x="66681" y="118137"/>
                  <a:pt x="66681" y="118137"/>
                </a:cubicBezTo>
                <a:cubicBezTo>
                  <a:pt x="63013" y="120000"/>
                  <a:pt x="56986" y="120000"/>
                  <a:pt x="53318" y="118137"/>
                </a:cubicBezTo>
                <a:cubicBezTo>
                  <a:pt x="6681" y="94161"/>
                  <a:pt x="6681" y="94161"/>
                  <a:pt x="6681" y="94161"/>
                </a:cubicBezTo>
                <a:cubicBezTo>
                  <a:pt x="3013" y="92298"/>
                  <a:pt x="0" y="87643"/>
                  <a:pt x="0" y="83918"/>
                </a:cubicBezTo>
                <a:lnTo>
                  <a:pt x="0" y="3608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21000">
                <a:srgbClr val="FFA72F"/>
              </a:gs>
              <a:gs pos="54000">
                <a:srgbClr val="FF9300"/>
              </a:gs>
              <a:gs pos="79000">
                <a:srgbClr val="EE8900"/>
              </a:gs>
              <a:gs pos="100000">
                <a:srgbClr val="EE8900"/>
              </a:gs>
            </a:gsLst>
            <a:lin ang="18900044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639920" y="1919637"/>
            <a:ext cx="1040100" cy="117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75"/>
                </a:moveTo>
                <a:cubicBezTo>
                  <a:pt x="0" y="32317"/>
                  <a:pt x="2823" y="27807"/>
                  <a:pt x="6494" y="25803"/>
                </a:cubicBezTo>
                <a:cubicBezTo>
                  <a:pt x="53364" y="2004"/>
                  <a:pt x="53364" y="2004"/>
                  <a:pt x="53364" y="2004"/>
                </a:cubicBezTo>
                <a:cubicBezTo>
                  <a:pt x="57035" y="0"/>
                  <a:pt x="62964" y="0"/>
                  <a:pt x="66635" y="2004"/>
                </a:cubicBezTo>
                <a:cubicBezTo>
                  <a:pt x="113505" y="25803"/>
                  <a:pt x="113505" y="25803"/>
                  <a:pt x="113505" y="25803"/>
                </a:cubicBezTo>
                <a:cubicBezTo>
                  <a:pt x="117176" y="27807"/>
                  <a:pt x="120000" y="32317"/>
                  <a:pt x="120000" y="36075"/>
                </a:cubicBezTo>
                <a:cubicBezTo>
                  <a:pt x="120000" y="83924"/>
                  <a:pt x="120000" y="83924"/>
                  <a:pt x="120000" y="83924"/>
                </a:cubicBezTo>
                <a:cubicBezTo>
                  <a:pt x="120000" y="87682"/>
                  <a:pt x="117176" y="92442"/>
                  <a:pt x="113505" y="94196"/>
                </a:cubicBezTo>
                <a:cubicBezTo>
                  <a:pt x="66635" y="118246"/>
                  <a:pt x="66635" y="118246"/>
                  <a:pt x="66635" y="118246"/>
                </a:cubicBezTo>
                <a:cubicBezTo>
                  <a:pt x="62964" y="120000"/>
                  <a:pt x="57035" y="120000"/>
                  <a:pt x="53364" y="118246"/>
                </a:cubicBezTo>
                <a:cubicBezTo>
                  <a:pt x="6494" y="94196"/>
                  <a:pt x="6494" y="94196"/>
                  <a:pt x="6494" y="94196"/>
                </a:cubicBezTo>
                <a:cubicBezTo>
                  <a:pt x="2823" y="92442"/>
                  <a:pt x="0" y="87682"/>
                  <a:pt x="0" y="83924"/>
                </a:cubicBezTo>
                <a:lnTo>
                  <a:pt x="0" y="3607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994566" y="2960477"/>
            <a:ext cx="1187700" cy="133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43"/>
                </a:moveTo>
                <a:cubicBezTo>
                  <a:pt x="0" y="32307"/>
                  <a:pt x="2969" y="27692"/>
                  <a:pt x="6680" y="25714"/>
                </a:cubicBezTo>
                <a:cubicBezTo>
                  <a:pt x="53195" y="1758"/>
                  <a:pt x="53195" y="1758"/>
                  <a:pt x="53195" y="1758"/>
                </a:cubicBezTo>
                <a:cubicBezTo>
                  <a:pt x="56907" y="0"/>
                  <a:pt x="63092" y="0"/>
                  <a:pt x="66556" y="1758"/>
                </a:cubicBezTo>
                <a:cubicBezTo>
                  <a:pt x="113319" y="25714"/>
                  <a:pt x="113319" y="25714"/>
                  <a:pt x="113319" y="25714"/>
                </a:cubicBezTo>
                <a:cubicBezTo>
                  <a:pt x="117030" y="27692"/>
                  <a:pt x="120000" y="32307"/>
                  <a:pt x="120000" y="36043"/>
                </a:cubicBezTo>
                <a:cubicBezTo>
                  <a:pt x="120000" y="83956"/>
                  <a:pt x="120000" y="83956"/>
                  <a:pt x="120000" y="83956"/>
                </a:cubicBezTo>
                <a:cubicBezTo>
                  <a:pt x="120000" y="87692"/>
                  <a:pt x="117030" y="92307"/>
                  <a:pt x="113319" y="94285"/>
                </a:cubicBezTo>
                <a:cubicBezTo>
                  <a:pt x="66556" y="118241"/>
                  <a:pt x="66556" y="118241"/>
                  <a:pt x="66556" y="118241"/>
                </a:cubicBezTo>
                <a:cubicBezTo>
                  <a:pt x="63092" y="119999"/>
                  <a:pt x="56907" y="119999"/>
                  <a:pt x="53195" y="118241"/>
                </a:cubicBezTo>
                <a:cubicBezTo>
                  <a:pt x="6680" y="94285"/>
                  <a:pt x="6680" y="94285"/>
                  <a:pt x="6680" y="94285"/>
                </a:cubicBezTo>
                <a:cubicBezTo>
                  <a:pt x="2969" y="92307"/>
                  <a:pt x="0" y="87692"/>
                  <a:pt x="0" y="83956"/>
                </a:cubicBezTo>
                <a:lnTo>
                  <a:pt x="0" y="3604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08050" y="1626803"/>
            <a:ext cx="823200" cy="92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90"/>
                </a:moveTo>
                <a:cubicBezTo>
                  <a:pt x="0" y="32380"/>
                  <a:pt x="2857" y="27619"/>
                  <a:pt x="6785" y="25714"/>
                </a:cubicBezTo>
                <a:cubicBezTo>
                  <a:pt x="53214" y="1904"/>
                  <a:pt x="53214" y="1904"/>
                  <a:pt x="53214" y="1904"/>
                </a:cubicBezTo>
                <a:cubicBezTo>
                  <a:pt x="56785" y="0"/>
                  <a:pt x="62857" y="0"/>
                  <a:pt x="66785" y="1904"/>
                </a:cubicBezTo>
                <a:cubicBezTo>
                  <a:pt x="113214" y="25714"/>
                  <a:pt x="113214" y="25714"/>
                  <a:pt x="113214" y="25714"/>
                </a:cubicBezTo>
                <a:cubicBezTo>
                  <a:pt x="116785" y="27619"/>
                  <a:pt x="120000" y="32380"/>
                  <a:pt x="120000" y="36190"/>
                </a:cubicBezTo>
                <a:cubicBezTo>
                  <a:pt x="120000" y="84126"/>
                  <a:pt x="120000" y="84126"/>
                  <a:pt x="120000" y="84126"/>
                </a:cubicBezTo>
                <a:cubicBezTo>
                  <a:pt x="120000" y="87619"/>
                  <a:pt x="116785" y="92380"/>
                  <a:pt x="113214" y="94285"/>
                </a:cubicBezTo>
                <a:cubicBezTo>
                  <a:pt x="66785" y="118095"/>
                  <a:pt x="66785" y="118095"/>
                  <a:pt x="66785" y="118095"/>
                </a:cubicBezTo>
                <a:cubicBezTo>
                  <a:pt x="62857" y="120000"/>
                  <a:pt x="56785" y="120000"/>
                  <a:pt x="53214" y="118095"/>
                </a:cubicBezTo>
                <a:cubicBezTo>
                  <a:pt x="6785" y="94285"/>
                  <a:pt x="6785" y="94285"/>
                  <a:pt x="6785" y="94285"/>
                </a:cubicBezTo>
                <a:cubicBezTo>
                  <a:pt x="2857" y="92380"/>
                  <a:pt x="0" y="87619"/>
                  <a:pt x="0" y="84126"/>
                </a:cubicBezTo>
                <a:lnTo>
                  <a:pt x="0" y="36190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888555" y="2607537"/>
            <a:ext cx="978600" cy="110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86"/>
                </a:moveTo>
                <a:cubicBezTo>
                  <a:pt x="0" y="32195"/>
                  <a:pt x="3000" y="27671"/>
                  <a:pt x="6600" y="25809"/>
                </a:cubicBezTo>
                <a:cubicBezTo>
                  <a:pt x="53400" y="1862"/>
                  <a:pt x="53400" y="1862"/>
                  <a:pt x="53400" y="1862"/>
                </a:cubicBezTo>
                <a:cubicBezTo>
                  <a:pt x="57000" y="0"/>
                  <a:pt x="63000" y="0"/>
                  <a:pt x="66600" y="1862"/>
                </a:cubicBezTo>
                <a:cubicBezTo>
                  <a:pt x="113400" y="25809"/>
                  <a:pt x="113400" y="25809"/>
                  <a:pt x="113400" y="25809"/>
                </a:cubicBezTo>
                <a:cubicBezTo>
                  <a:pt x="117000" y="27671"/>
                  <a:pt x="120000" y="32195"/>
                  <a:pt x="120000" y="36186"/>
                </a:cubicBezTo>
                <a:cubicBezTo>
                  <a:pt x="120000" y="83813"/>
                  <a:pt x="120000" y="83813"/>
                  <a:pt x="120000" y="83813"/>
                </a:cubicBezTo>
                <a:cubicBezTo>
                  <a:pt x="120000" y="87804"/>
                  <a:pt x="117000" y="92328"/>
                  <a:pt x="113400" y="94190"/>
                </a:cubicBezTo>
                <a:cubicBezTo>
                  <a:pt x="66600" y="118137"/>
                  <a:pt x="66600" y="118137"/>
                  <a:pt x="66600" y="118137"/>
                </a:cubicBezTo>
                <a:cubicBezTo>
                  <a:pt x="63000" y="120000"/>
                  <a:pt x="57000" y="120000"/>
                  <a:pt x="53400" y="118137"/>
                </a:cubicBezTo>
                <a:cubicBezTo>
                  <a:pt x="6600" y="94190"/>
                  <a:pt x="6600" y="94190"/>
                  <a:pt x="6600" y="94190"/>
                </a:cubicBezTo>
                <a:cubicBezTo>
                  <a:pt x="3000" y="92328"/>
                  <a:pt x="0" y="87804"/>
                  <a:pt x="0" y="83813"/>
                </a:cubicBezTo>
                <a:lnTo>
                  <a:pt x="0" y="36186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5964831" y="3833529"/>
            <a:ext cx="1183200" cy="1332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5955"/>
                </a:moveTo>
                <a:cubicBezTo>
                  <a:pt x="0" y="32205"/>
                  <a:pt x="2981" y="27573"/>
                  <a:pt x="6708" y="25808"/>
                </a:cubicBezTo>
                <a:cubicBezTo>
                  <a:pt x="53416" y="1764"/>
                  <a:pt x="53416" y="1764"/>
                  <a:pt x="53416" y="1764"/>
                </a:cubicBezTo>
                <a:cubicBezTo>
                  <a:pt x="56894" y="0"/>
                  <a:pt x="63105" y="0"/>
                  <a:pt x="66583" y="1764"/>
                </a:cubicBezTo>
                <a:cubicBezTo>
                  <a:pt x="113291" y="25808"/>
                  <a:pt x="113291" y="25808"/>
                  <a:pt x="113291" y="25808"/>
                </a:cubicBezTo>
                <a:cubicBezTo>
                  <a:pt x="117018" y="27573"/>
                  <a:pt x="120000" y="32205"/>
                  <a:pt x="120000" y="35955"/>
                </a:cubicBezTo>
                <a:cubicBezTo>
                  <a:pt x="120000" y="83823"/>
                  <a:pt x="120000" y="83823"/>
                  <a:pt x="120000" y="83823"/>
                </a:cubicBezTo>
                <a:cubicBezTo>
                  <a:pt x="120000" y="87573"/>
                  <a:pt x="117018" y="92205"/>
                  <a:pt x="113291" y="94191"/>
                </a:cubicBezTo>
                <a:cubicBezTo>
                  <a:pt x="66583" y="118014"/>
                  <a:pt x="66583" y="118014"/>
                  <a:pt x="66583" y="118014"/>
                </a:cubicBezTo>
                <a:cubicBezTo>
                  <a:pt x="63105" y="120000"/>
                  <a:pt x="56894" y="120000"/>
                  <a:pt x="53416" y="118014"/>
                </a:cubicBezTo>
                <a:cubicBezTo>
                  <a:pt x="6708" y="94191"/>
                  <a:pt x="6708" y="94191"/>
                  <a:pt x="6708" y="94191"/>
                </a:cubicBezTo>
                <a:cubicBezTo>
                  <a:pt x="2981" y="92205"/>
                  <a:pt x="0" y="87573"/>
                  <a:pt x="0" y="83823"/>
                </a:cubicBezTo>
                <a:lnTo>
                  <a:pt x="0" y="359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428443" y="5374327"/>
            <a:ext cx="703200" cy="790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37"/>
                </a:moveTo>
                <a:cubicBezTo>
                  <a:pt x="0" y="32321"/>
                  <a:pt x="2926" y="27863"/>
                  <a:pt x="6689" y="26006"/>
                </a:cubicBezTo>
                <a:cubicBezTo>
                  <a:pt x="53101" y="1857"/>
                  <a:pt x="53101" y="1857"/>
                  <a:pt x="53101" y="1857"/>
                </a:cubicBezTo>
                <a:cubicBezTo>
                  <a:pt x="56864" y="0"/>
                  <a:pt x="62717" y="0"/>
                  <a:pt x="66480" y="1857"/>
                </a:cubicBezTo>
                <a:cubicBezTo>
                  <a:pt x="113310" y="26006"/>
                  <a:pt x="113310" y="26006"/>
                  <a:pt x="113310" y="26006"/>
                </a:cubicBezTo>
                <a:cubicBezTo>
                  <a:pt x="117073" y="27863"/>
                  <a:pt x="120000" y="32321"/>
                  <a:pt x="120000" y="36037"/>
                </a:cubicBezTo>
                <a:cubicBezTo>
                  <a:pt x="120000" y="83962"/>
                  <a:pt x="120000" y="83962"/>
                  <a:pt x="120000" y="83962"/>
                </a:cubicBezTo>
                <a:cubicBezTo>
                  <a:pt x="120000" y="87678"/>
                  <a:pt x="117073" y="92507"/>
                  <a:pt x="113310" y="94365"/>
                </a:cubicBezTo>
                <a:cubicBezTo>
                  <a:pt x="66480" y="118142"/>
                  <a:pt x="66480" y="118142"/>
                  <a:pt x="66480" y="118142"/>
                </a:cubicBezTo>
                <a:cubicBezTo>
                  <a:pt x="62717" y="120000"/>
                  <a:pt x="56864" y="120000"/>
                  <a:pt x="53101" y="118142"/>
                </a:cubicBezTo>
                <a:cubicBezTo>
                  <a:pt x="6689" y="94365"/>
                  <a:pt x="6689" y="94365"/>
                  <a:pt x="6689" y="94365"/>
                </a:cubicBezTo>
                <a:cubicBezTo>
                  <a:pt x="2926" y="92507"/>
                  <a:pt x="0" y="87678"/>
                  <a:pt x="0" y="83962"/>
                </a:cubicBezTo>
                <a:lnTo>
                  <a:pt x="0" y="36037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048224" y="4918595"/>
            <a:ext cx="960000" cy="108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08"/>
                </a:moveTo>
                <a:cubicBezTo>
                  <a:pt x="0" y="32307"/>
                  <a:pt x="3061" y="27692"/>
                  <a:pt x="6734" y="25791"/>
                </a:cubicBezTo>
                <a:cubicBezTo>
                  <a:pt x="53265" y="1900"/>
                  <a:pt x="53265" y="1900"/>
                  <a:pt x="53265" y="1900"/>
                </a:cubicBezTo>
                <a:cubicBezTo>
                  <a:pt x="56938" y="0"/>
                  <a:pt x="63061" y="0"/>
                  <a:pt x="66734" y="1900"/>
                </a:cubicBezTo>
                <a:cubicBezTo>
                  <a:pt x="113265" y="25791"/>
                  <a:pt x="113265" y="25791"/>
                  <a:pt x="113265" y="25791"/>
                </a:cubicBezTo>
                <a:cubicBezTo>
                  <a:pt x="116938" y="27692"/>
                  <a:pt x="119999" y="32307"/>
                  <a:pt x="119999" y="36108"/>
                </a:cubicBezTo>
                <a:cubicBezTo>
                  <a:pt x="119999" y="83891"/>
                  <a:pt x="119999" y="83891"/>
                  <a:pt x="119999" y="83891"/>
                </a:cubicBezTo>
                <a:cubicBezTo>
                  <a:pt x="119999" y="87692"/>
                  <a:pt x="116938" y="92307"/>
                  <a:pt x="113265" y="94208"/>
                </a:cubicBezTo>
                <a:cubicBezTo>
                  <a:pt x="66734" y="118099"/>
                  <a:pt x="66734" y="118099"/>
                  <a:pt x="66734" y="118099"/>
                </a:cubicBezTo>
                <a:cubicBezTo>
                  <a:pt x="63061" y="120000"/>
                  <a:pt x="56938" y="120000"/>
                  <a:pt x="53265" y="118099"/>
                </a:cubicBezTo>
                <a:cubicBezTo>
                  <a:pt x="6734" y="94208"/>
                  <a:pt x="6734" y="94208"/>
                  <a:pt x="6734" y="94208"/>
                </a:cubicBezTo>
                <a:cubicBezTo>
                  <a:pt x="3061" y="92307"/>
                  <a:pt x="0" y="87692"/>
                  <a:pt x="0" y="83891"/>
                </a:cubicBezTo>
                <a:lnTo>
                  <a:pt x="0" y="36108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268793" y="4916371"/>
            <a:ext cx="838500" cy="9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55"/>
                </a:moveTo>
                <a:cubicBezTo>
                  <a:pt x="0" y="32415"/>
                  <a:pt x="2807" y="27740"/>
                  <a:pt x="6666" y="25870"/>
                </a:cubicBezTo>
                <a:cubicBezTo>
                  <a:pt x="53333" y="1870"/>
                  <a:pt x="53333" y="1870"/>
                  <a:pt x="53333" y="1870"/>
                </a:cubicBezTo>
                <a:cubicBezTo>
                  <a:pt x="56842" y="0"/>
                  <a:pt x="62807" y="0"/>
                  <a:pt x="66666" y="1870"/>
                </a:cubicBezTo>
                <a:cubicBezTo>
                  <a:pt x="113333" y="25870"/>
                  <a:pt x="113333" y="25870"/>
                  <a:pt x="113333" y="25870"/>
                </a:cubicBezTo>
                <a:cubicBezTo>
                  <a:pt x="116842" y="27740"/>
                  <a:pt x="120000" y="32415"/>
                  <a:pt x="120000" y="36155"/>
                </a:cubicBezTo>
                <a:cubicBezTo>
                  <a:pt x="120000" y="84155"/>
                  <a:pt x="120000" y="84155"/>
                  <a:pt x="120000" y="84155"/>
                </a:cubicBezTo>
                <a:cubicBezTo>
                  <a:pt x="120000" y="87896"/>
                  <a:pt x="116842" y="92571"/>
                  <a:pt x="113333" y="94441"/>
                </a:cubicBezTo>
                <a:cubicBezTo>
                  <a:pt x="66666" y="118129"/>
                  <a:pt x="66666" y="118129"/>
                  <a:pt x="66666" y="118129"/>
                </a:cubicBezTo>
                <a:cubicBezTo>
                  <a:pt x="62807" y="120000"/>
                  <a:pt x="56842" y="120000"/>
                  <a:pt x="53333" y="118129"/>
                </a:cubicBezTo>
                <a:cubicBezTo>
                  <a:pt x="6666" y="94441"/>
                  <a:pt x="6666" y="94441"/>
                  <a:pt x="6666" y="94441"/>
                </a:cubicBezTo>
                <a:cubicBezTo>
                  <a:pt x="2807" y="92571"/>
                  <a:pt x="0" y="87896"/>
                  <a:pt x="0" y="84155"/>
                </a:cubicBezTo>
                <a:lnTo>
                  <a:pt x="0" y="36155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819904" y="1211202"/>
            <a:ext cx="1461600" cy="164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071"/>
                </a:moveTo>
                <a:cubicBezTo>
                  <a:pt x="0" y="32321"/>
                  <a:pt x="3015" y="27678"/>
                  <a:pt x="6834" y="25892"/>
                </a:cubicBezTo>
                <a:cubicBezTo>
                  <a:pt x="53467" y="1964"/>
                  <a:pt x="53467" y="1964"/>
                  <a:pt x="53467" y="1964"/>
                </a:cubicBezTo>
                <a:cubicBezTo>
                  <a:pt x="57085" y="0"/>
                  <a:pt x="63115" y="0"/>
                  <a:pt x="66733" y="1964"/>
                </a:cubicBezTo>
                <a:cubicBezTo>
                  <a:pt x="113366" y="25892"/>
                  <a:pt x="113366" y="25892"/>
                  <a:pt x="113366" y="25892"/>
                </a:cubicBezTo>
                <a:cubicBezTo>
                  <a:pt x="116984" y="27678"/>
                  <a:pt x="120000" y="32321"/>
                  <a:pt x="120000" y="36071"/>
                </a:cubicBezTo>
                <a:cubicBezTo>
                  <a:pt x="120000" y="83928"/>
                  <a:pt x="120000" y="83928"/>
                  <a:pt x="120000" y="83928"/>
                </a:cubicBezTo>
                <a:cubicBezTo>
                  <a:pt x="120000" y="87678"/>
                  <a:pt x="116984" y="92321"/>
                  <a:pt x="113366" y="94107"/>
                </a:cubicBezTo>
                <a:cubicBezTo>
                  <a:pt x="66733" y="118035"/>
                  <a:pt x="66733" y="118035"/>
                  <a:pt x="66733" y="118035"/>
                </a:cubicBezTo>
                <a:cubicBezTo>
                  <a:pt x="63115" y="120000"/>
                  <a:pt x="57085" y="120000"/>
                  <a:pt x="53467" y="118035"/>
                </a:cubicBezTo>
                <a:cubicBezTo>
                  <a:pt x="6834" y="94107"/>
                  <a:pt x="6834" y="94107"/>
                  <a:pt x="6834" y="94107"/>
                </a:cubicBezTo>
                <a:cubicBezTo>
                  <a:pt x="3015" y="92321"/>
                  <a:pt x="0" y="87678"/>
                  <a:pt x="0" y="83928"/>
                </a:cubicBezTo>
                <a:lnTo>
                  <a:pt x="0" y="36071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543714" y="4300737"/>
            <a:ext cx="680100" cy="76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6153"/>
                </a:moveTo>
                <a:cubicBezTo>
                  <a:pt x="0" y="32307"/>
                  <a:pt x="3021" y="27692"/>
                  <a:pt x="6906" y="25769"/>
                </a:cubicBezTo>
                <a:cubicBezTo>
                  <a:pt x="53525" y="1923"/>
                  <a:pt x="53525" y="1923"/>
                  <a:pt x="53525" y="1923"/>
                </a:cubicBezTo>
                <a:cubicBezTo>
                  <a:pt x="56978" y="0"/>
                  <a:pt x="63021" y="0"/>
                  <a:pt x="66906" y="1923"/>
                </a:cubicBezTo>
                <a:cubicBezTo>
                  <a:pt x="113525" y="25769"/>
                  <a:pt x="113525" y="25769"/>
                  <a:pt x="113525" y="25769"/>
                </a:cubicBezTo>
                <a:cubicBezTo>
                  <a:pt x="116978" y="27692"/>
                  <a:pt x="120000" y="32307"/>
                  <a:pt x="120000" y="36153"/>
                </a:cubicBezTo>
                <a:cubicBezTo>
                  <a:pt x="120000" y="83846"/>
                  <a:pt x="120000" y="83846"/>
                  <a:pt x="120000" y="83846"/>
                </a:cubicBezTo>
                <a:cubicBezTo>
                  <a:pt x="120000" y="87692"/>
                  <a:pt x="116978" y="92307"/>
                  <a:pt x="113525" y="94230"/>
                </a:cubicBezTo>
                <a:cubicBezTo>
                  <a:pt x="66906" y="118076"/>
                  <a:pt x="66906" y="118076"/>
                  <a:pt x="66906" y="118076"/>
                </a:cubicBezTo>
                <a:cubicBezTo>
                  <a:pt x="63021" y="120000"/>
                  <a:pt x="56978" y="120000"/>
                  <a:pt x="53525" y="118076"/>
                </a:cubicBezTo>
                <a:cubicBezTo>
                  <a:pt x="6906" y="94230"/>
                  <a:pt x="6906" y="94230"/>
                  <a:pt x="6906" y="94230"/>
                </a:cubicBezTo>
                <a:cubicBezTo>
                  <a:pt x="3021" y="92307"/>
                  <a:pt x="0" y="87692"/>
                  <a:pt x="0" y="83846"/>
                </a:cubicBezTo>
                <a:lnTo>
                  <a:pt x="0" y="36153"/>
                </a:lnTo>
                <a:close/>
              </a:path>
            </a:pathLst>
          </a:cu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8100019" scaled="0"/>
          </a:gra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Shape 208"/>
          <p:cNvGrpSpPr/>
          <p:nvPr/>
        </p:nvGrpSpPr>
        <p:grpSpPr>
          <a:xfrm>
            <a:off x="3378832" y="2644359"/>
            <a:ext cx="2364099" cy="2561100"/>
            <a:chOff x="8826138" y="1992875"/>
            <a:chExt cx="2364099" cy="2561100"/>
          </a:xfrm>
        </p:grpSpPr>
        <p:pic>
          <p:nvPicPr>
            <p:cNvPr id="209" name="Shape 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26138" y="1992875"/>
              <a:ext cx="2364099" cy="256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Shape 210"/>
            <p:cNvSpPr txBox="1"/>
            <p:nvPr/>
          </p:nvSpPr>
          <p:spPr>
            <a:xfrm>
              <a:off x="9084181" y="3539016"/>
              <a:ext cx="1771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600" b="0" i="0" u="none" strike="noStrike" cap="none">
                  <a:solidFill>
                    <a:srgbClr val="FFFFFF"/>
                  </a:solidFill>
                  <a:latin typeface="Permanent Marker"/>
                  <a:ea typeface="Permanent Marker"/>
                  <a:cs typeface="Permanent Marker"/>
                  <a:sym typeface="Permanent Marker"/>
                </a:rPr>
                <a:t>This is a sample text.</a:t>
              </a:r>
            </a:p>
          </p:txBody>
        </p:sp>
      </p:grpSp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Diagrams To Explain complex ideas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275125" y="5285575"/>
            <a:ext cx="17718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This is a sample text.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200950" y="5285575"/>
            <a:ext cx="1771800" cy="58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800" b="0" i="0" u="none" strike="noStrike" cap="none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This is a sample text.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0" y="6195325"/>
            <a:ext cx="94506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1200" b="1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Diagram featured by </a:t>
            </a:r>
            <a:r>
              <a:rPr lang="en" sz="1200" b="1" u="sng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  <a:hlinkClick r:id="rId4"/>
              </a:rPr>
              <a:t>http://slidemodel.com</a:t>
            </a:r>
          </a:p>
        </p:txBody>
      </p:sp>
      <p:sp>
        <p:nvSpPr>
          <p:cNvPr id="215" name="Shape 215"/>
          <p:cNvSpPr/>
          <p:nvPr/>
        </p:nvSpPr>
        <p:spPr>
          <a:xfrm>
            <a:off x="5211471" y="1649805"/>
            <a:ext cx="680113" cy="648513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336352" y="5231231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2905742" y="2258391"/>
            <a:ext cx="492441" cy="494549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4026433" y="1912130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6314496" y="4232679"/>
            <a:ext cx="498658" cy="460532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205002" y="29293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622663" y="5539458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018714" y="3218270"/>
            <a:ext cx="1149301" cy="929663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2655356" y="4530563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5489425" y="5226290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297723" y="3360163"/>
            <a:ext cx="523296" cy="527248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C343B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952500" y="2085975"/>
          <a:ext cx="7239000" cy="2672100"/>
        </p:xfrm>
        <a:graphic>
          <a:graphicData uri="http://schemas.openxmlformats.org/drawingml/2006/table">
            <a:tbl>
              <a:tblPr>
                <a:noFill/>
                <a:tableStyleId>{59F7269F-EE0C-4C09-AFCF-2D997815DD1E}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859CB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B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Permanent Marker"/>
                          <a:ea typeface="Permanent Marker"/>
                          <a:cs typeface="Permanent Marker"/>
                          <a:sym typeface="Permanent Marker"/>
                        </a:rPr>
                        <a:t>C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859CB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C343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859CB1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859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9CB1">
                        <a:alpha val="123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 descr="mapa_esbozo_n_50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38" name="Shape 238"/>
          <p:cNvSpPr/>
          <p:nvPr/>
        </p:nvSpPr>
        <p:spPr>
          <a:xfrm>
            <a:off x="1657900" y="2292075"/>
            <a:ext cx="717300" cy="2700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E344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our office</a:t>
            </a:r>
          </a:p>
        </p:txBody>
      </p:sp>
      <p:sp>
        <p:nvSpPr>
          <p:cNvPr id="239" name="Shape 239"/>
          <p:cNvSpPr/>
          <p:nvPr/>
        </p:nvSpPr>
        <p:spPr>
          <a:xfrm>
            <a:off x="3777550" y="2324025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0198AD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986075" y="2816900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F5A5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187725" y="3382725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F5A5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7761025" y="4718650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0198AD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941925" y="2610800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F5A500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658875" y="4229025"/>
            <a:ext cx="170400" cy="206100"/>
          </a:xfrm>
          <a:prstGeom prst="downArrow">
            <a:avLst>
              <a:gd name="adj1" fmla="val 48886"/>
              <a:gd name="adj2" fmla="val 50000"/>
            </a:avLst>
          </a:prstGeom>
          <a:solidFill>
            <a:srgbClr val="0198AD"/>
          </a:solidFill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ctrTitle" idx="4294967295"/>
          </p:nvPr>
        </p:nvSpPr>
        <p:spPr>
          <a:xfrm>
            <a:off x="685800" y="2415923"/>
            <a:ext cx="77724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89,526,124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ubTitle" idx="4294967295"/>
          </p:nvPr>
        </p:nvSpPr>
        <p:spPr>
          <a:xfrm>
            <a:off x="685800" y="3939138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Permanent Marker"/>
                <a:ea typeface="Permanent Marker"/>
                <a:cs typeface="Permanent Marker"/>
                <a:sym typeface="Permanent Marker"/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 idx="4294967295"/>
          </p:nvPr>
        </p:nvSpPr>
        <p:spPr>
          <a:xfrm>
            <a:off x="685800" y="635400"/>
            <a:ext cx="7772400" cy="119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5A5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89,526,124$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685800" y="1576945"/>
            <a:ext cx="77724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That’s a lot of money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ctrTitle" idx="4294967295"/>
          </p:nvPr>
        </p:nvSpPr>
        <p:spPr>
          <a:xfrm>
            <a:off x="685800" y="4597800"/>
            <a:ext cx="7772400" cy="119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0198A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100%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ubTitle" idx="4294967295"/>
          </p:nvPr>
        </p:nvSpPr>
        <p:spPr>
          <a:xfrm>
            <a:off x="685800" y="5539345"/>
            <a:ext cx="77724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Total success!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ctrTitle" idx="4294967295"/>
          </p:nvPr>
        </p:nvSpPr>
        <p:spPr>
          <a:xfrm>
            <a:off x="685800" y="2616600"/>
            <a:ext cx="7772400" cy="1193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 b="1">
                <a:solidFill>
                  <a:srgbClr val="FE34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185,244</a:t>
            </a:r>
            <a:r>
              <a:rPr lang="en" sz="4800" b="1">
                <a:solidFill>
                  <a:srgbClr val="FE34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users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subTitle" idx="4294967295"/>
          </p:nvPr>
        </p:nvSpPr>
        <p:spPr>
          <a:xfrm>
            <a:off x="685800" y="3558145"/>
            <a:ext cx="7772400" cy="61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4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And a lot of users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66" name="Shape 266"/>
          <p:cNvSpPr/>
          <p:nvPr/>
        </p:nvSpPr>
        <p:spPr>
          <a:xfrm>
            <a:off x="864850" y="2720475"/>
            <a:ext cx="2273700" cy="1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</a:p>
        </p:txBody>
      </p:sp>
      <p:sp>
        <p:nvSpPr>
          <p:cNvPr id="267" name="Shape 267"/>
          <p:cNvSpPr/>
          <p:nvPr/>
        </p:nvSpPr>
        <p:spPr>
          <a:xfrm>
            <a:off x="3379450" y="2720475"/>
            <a:ext cx="2273700" cy="1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</a:p>
        </p:txBody>
      </p:sp>
      <p:sp>
        <p:nvSpPr>
          <p:cNvPr id="268" name="Shape 268"/>
          <p:cNvSpPr/>
          <p:nvPr/>
        </p:nvSpPr>
        <p:spPr>
          <a:xfrm>
            <a:off x="5894050" y="2720475"/>
            <a:ext cx="2273700" cy="166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9CB1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89626" y="2057400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3256389" y="2057400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3"/>
          </p:nvPr>
        </p:nvSpPr>
        <p:spPr>
          <a:xfrm>
            <a:off x="6023153" y="2057400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89626" y="4419600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2"/>
          </p:nvPr>
        </p:nvSpPr>
        <p:spPr>
          <a:xfrm>
            <a:off x="3256389" y="4419600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3"/>
          </p:nvPr>
        </p:nvSpPr>
        <p:spPr>
          <a:xfrm>
            <a:off x="6023153" y="4419600"/>
            <a:ext cx="2631900" cy="1740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80" name="Shape 280"/>
          <p:cNvSpPr/>
          <p:nvPr/>
        </p:nvSpPr>
        <p:spPr>
          <a:xfrm>
            <a:off x="648925" y="1615939"/>
            <a:ext cx="421701" cy="522107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3387868" y="1674355"/>
            <a:ext cx="371211" cy="405297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6119473" y="1735144"/>
            <a:ext cx="402221" cy="405872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331891" y="4032452"/>
            <a:ext cx="483170" cy="408322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95757" y="4133601"/>
            <a:ext cx="493523" cy="286011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6122810" y="3999279"/>
            <a:ext cx="395544" cy="474667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0198AD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5381950" y="653113"/>
            <a:ext cx="2766776" cy="5551776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298" name="Shape 298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04300" y="28824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US" dirty="0"/>
              <a:t>The Semantic Web provides a common framework that allows data to be shared and reused across application, enterprise, and community boundaries</a:t>
            </a:r>
          </a:p>
          <a:p>
            <a:pPr lvl="0" algn="r">
              <a:buNone/>
            </a:pPr>
            <a:r>
              <a:rPr lang="en-US" sz="2000" b="1" dirty="0">
                <a:solidFill>
                  <a:srgbClr val="0198AD"/>
                </a:solidFill>
              </a:rPr>
              <a:t>-W3C</a:t>
            </a:r>
            <a:endParaRPr lang="en" sz="2000" b="1" dirty="0">
              <a:solidFill>
                <a:srgbClr val="0198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763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5523468" y="839913"/>
            <a:ext cx="2483749" cy="5226870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4788350" y="714030"/>
            <a:ext cx="3839439" cy="5429937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691800" cy="447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4277715" y="1085582"/>
            <a:ext cx="4328480" cy="3369771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461830" y="1267205"/>
            <a:ext cx="3951300" cy="25188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4294967295"/>
          </p:nvPr>
        </p:nvSpPr>
        <p:spPr>
          <a:xfrm>
            <a:off x="867375" y="1118675"/>
            <a:ext cx="3031800" cy="4280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ctrTitle" idx="4294967295"/>
          </p:nvPr>
        </p:nvSpPr>
        <p:spPr>
          <a:xfrm>
            <a:off x="1275150" y="0"/>
            <a:ext cx="6593700" cy="166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subTitle" idx="4294967295"/>
          </p:nvPr>
        </p:nvSpPr>
        <p:spPr>
          <a:xfrm>
            <a:off x="1275150" y="1669800"/>
            <a:ext cx="6593700" cy="363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5000" b="1">
                <a:solidFill>
                  <a:srgbClr val="FFFFFF"/>
                </a:solidFill>
              </a:rPr>
              <a:t>any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5000" b="1">
                <a:solidFill>
                  <a:srgbClr val="FFFFFF"/>
                </a:solidFill>
              </a:rPr>
              <a:t>questions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?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body" idx="4294967295"/>
          </p:nvPr>
        </p:nvSpPr>
        <p:spPr>
          <a:xfrm>
            <a:off x="1275150" y="5301575"/>
            <a:ext cx="6593700" cy="1494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You can find me at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800"/>
              <a:t>@username </a:t>
            </a:r>
            <a:r>
              <a:rPr lang="en" sz="1800">
                <a:solidFill>
                  <a:srgbClr val="0198AD"/>
                </a:solidFill>
              </a:rPr>
              <a:t>/</a:t>
            </a:r>
            <a:r>
              <a:rPr lang="en" sz="1800"/>
              <a:t> user@mail.me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911700" y="1600200"/>
            <a:ext cx="73206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198AD"/>
                </a:solidFill>
                <a:hlinkClick r:id="rId4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solidFill>
                  <a:srgbClr val="0198AD"/>
                </a:solidFill>
                <a:hlinkClick r:id="rId5"/>
              </a:rPr>
              <a:t>Unsplash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Paper backgrounds by </a:t>
            </a:r>
            <a:r>
              <a:rPr lang="en" sz="2400" u="sng">
                <a:solidFill>
                  <a:srgbClr val="0198AD"/>
                </a:solidFill>
                <a:hlinkClick r:id="rId6"/>
              </a:rPr>
              <a:t>SubtlePatterns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C343B"/>
                </a:solidFill>
              </a:rPr>
              <a:t>Presentation design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341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Permanent marker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Source sans pro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>
                <a:solidFill>
                  <a:srgbClr val="0198AD"/>
                </a:solidFill>
                <a:hlinkClick r:id="rId4"/>
              </a:rPr>
              <a:t>https://www.google.com/fonts#UsePlace:use/Collection:Source+Sans+Pro:400,700|Permanent+Marker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grey </a:t>
            </a:r>
            <a:r>
              <a:rPr lang="en" sz="1800" b="1"/>
              <a:t>#2c343b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Light grey </a:t>
            </a:r>
            <a:r>
              <a:rPr lang="en" sz="1800" b="1">
                <a:solidFill>
                  <a:srgbClr val="859CB1"/>
                </a:solidFill>
              </a:rPr>
              <a:t>#859cb1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859CB1"/>
              </a:buClr>
              <a:buSzPct val="100000"/>
            </a:pPr>
            <a:r>
              <a:rPr lang="en" sz="1800"/>
              <a:t>Red </a:t>
            </a:r>
            <a:r>
              <a:rPr lang="en" sz="1800" b="1">
                <a:solidFill>
                  <a:srgbClr val="FE344D"/>
                </a:solidFill>
              </a:rPr>
              <a:t>#fe344d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Yellow </a:t>
            </a:r>
            <a:r>
              <a:rPr lang="en" sz="1800" b="1">
                <a:solidFill>
                  <a:srgbClr val="F5A500"/>
                </a:solidFill>
              </a:rPr>
              <a:t>#f5a500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Cyan </a:t>
            </a:r>
            <a:r>
              <a:rPr lang="en" sz="1800" b="1">
                <a:solidFill>
                  <a:srgbClr val="0198AD"/>
                </a:solidFill>
              </a:rPr>
              <a:t>#0198ad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16275" y="59178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i="1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200" i="1">
              <a:solidFill>
                <a:srgbClr val="2C343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0" name="Shape 3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5725" y="3139488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500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/>
        </p:nvSpPr>
        <p:spPr>
          <a:xfrm>
            <a:off x="6248575" y="1179563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buChar char="●"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77965" y="1139450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52801" y="1206456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445208" y="1207505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071095" y="1198479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2678363" y="1195288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3190980" y="1191026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808913" y="1169216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4367795" y="1195813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977729" y="1202194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571185" y="1193693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82226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869825" y="1732906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1447327" y="1801507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2034402" y="1768529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624667" y="1793530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18647" y="1793530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815818" y="1797245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384820" y="1778625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934129" y="1738217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532896" y="1754170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52963" y="2405584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2704" y="2349222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1445732" y="2367295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2029616" y="2355603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2629978" y="2367842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3234055" y="2324767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3777530" y="2414632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382678" y="2357198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4969227" y="2342316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5538753" y="2354008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301895" y="2959680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875136" y="2960227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1469663" y="2960227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2052475" y="2960227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720367" y="2905984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3319156" y="2909175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912065" y="2959680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4402368" y="2954894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4975609" y="296446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570114" y="2905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400284" y="3509536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913425" y="3493583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1461139" y="3493583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592213" y="3571756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013116" y="3521229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3210671" y="3531347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3796674" y="3534538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4332172" y="3534538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5012302" y="3518584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5602568" y="3539324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264677" y="4147663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848015" y="4172118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447327" y="4160426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2032260" y="4152449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2640621" y="4126923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3196312" y="4171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784982" y="4171593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4383224" y="4142877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951132" y="4102468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5569065" y="4126398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58820" y="4698568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828346" y="4762907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1518573" y="4671447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2069500" y="4713451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2632644" y="4744309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3218101" y="4716117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3804127" y="4711331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4363533" y="4715046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4969227" y="4707616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566399" y="4689521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230650" y="5353719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858133" y="5282977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430849" y="5260117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039713" y="5296810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2590093" y="5297881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3227673" y="5265974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3742432" y="5261188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4336412" y="5254260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4946346" y="5365411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5591925" y="5319670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6350992" y="2745092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7244612" y="2745082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6535708" y="2955945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689847" y="3253342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0198AD">
              <a:alpha val="2615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A500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2087650" y="1600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</a:t>
            </a:r>
            <a:r>
              <a:rPr lang="en" dirty="0">
                <a:solidFill>
                  <a:srgbClr val="F5A5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</a:t>
            </a:r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change the color.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731900" y="3060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198A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572775" y="1542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0198AD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04798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Searching manually</a:t>
            </a:r>
          </a:p>
          <a:p>
            <a:pPr marL="166688" lvl="0" indent="-166688">
              <a:buFontTx/>
              <a:buChar char="-"/>
            </a:pPr>
            <a:r>
              <a:rPr lang="en-US" dirty="0"/>
              <a:t>Search one thing and appears another.</a:t>
            </a:r>
          </a:p>
          <a:p>
            <a:pPr marL="166688" lvl="0" indent="-166688">
              <a:buFontTx/>
              <a:buChar char="-"/>
            </a:pPr>
            <a:r>
              <a:rPr lang="en-US" dirty="0"/>
              <a:t>Annoying.</a:t>
            </a:r>
          </a:p>
          <a:p>
            <a:pPr marL="166688" lvl="0" indent="-166688">
              <a:buFontTx/>
              <a:buChar char="-"/>
            </a:pPr>
            <a:r>
              <a:rPr lang="en-US" dirty="0"/>
              <a:t>Loss of information.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b="1" dirty="0" err="1"/>
              <a:t>Problems</a:t>
            </a:r>
            <a:endParaRPr lang="en" b="1" dirty="0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82202" y="1600200"/>
            <a:ext cx="3657000" cy="4967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b="1" dirty="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Search machine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Google, Yahoo, Bing, etc.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Increase difficulty.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Lack of resources.</a:t>
            </a:r>
          </a:p>
        </p:txBody>
      </p:sp>
    </p:spTree>
    <p:extLst>
      <p:ext uri="{BB962C8B-B14F-4D97-AF65-F5344CB8AC3E}">
        <p14:creationId xmlns:p14="http://schemas.microsoft.com/office/powerpoint/2010/main" val="27032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CE7B10-FAD9-4272-95B5-4E160745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6" y="0"/>
            <a:ext cx="8808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2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FE344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s-ES" dirty="0" err="1"/>
              <a:t>Ontology</a:t>
            </a:r>
            <a:endParaRPr lang="en" dirty="0"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659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1295550" y="3117563"/>
            <a:ext cx="6552900" cy="1546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FFFFFF"/>
                </a:solidFill>
              </a:rPr>
              <a:t>Important</a:t>
            </a:r>
            <a:r>
              <a:rPr lang="en" sz="6000" dirty="0">
                <a:solidFill>
                  <a:srgbClr val="FFFFFF"/>
                </a:solidFill>
              </a:rPr>
              <a:t> </a:t>
            </a:r>
            <a:r>
              <a:rPr lang="en-US" sz="6000" dirty="0">
                <a:solidFill>
                  <a:srgbClr val="FFFFFF"/>
                </a:solidFill>
              </a:rPr>
              <a:t>concept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4294967295"/>
          </p:nvPr>
        </p:nvSpPr>
        <p:spPr>
          <a:xfrm>
            <a:off x="1128713" y="5272088"/>
            <a:ext cx="6886575" cy="104616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2400" dirty="0"/>
          </a:p>
        </p:txBody>
      </p:sp>
      <p:sp>
        <p:nvSpPr>
          <p:cNvPr id="136" name="Shape 136"/>
          <p:cNvSpPr/>
          <p:nvPr/>
        </p:nvSpPr>
        <p:spPr>
          <a:xfrm>
            <a:off x="4068209" y="2328641"/>
            <a:ext cx="1007582" cy="1209185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104300" y="3034800"/>
            <a:ext cx="6935400" cy="109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buNone/>
            </a:pPr>
            <a:r>
              <a:rPr lang="en-US" dirty="0"/>
              <a:t>An ontology is an explicit specification of a conceptualization.</a:t>
            </a:r>
          </a:p>
          <a:p>
            <a:pPr lvl="0" algn="r">
              <a:buNone/>
            </a:pPr>
            <a:r>
              <a:rPr lang="en-US" sz="2000" b="1" dirty="0">
                <a:solidFill>
                  <a:srgbClr val="FE344D"/>
                </a:solidFill>
              </a:rPr>
              <a:t>-</a:t>
            </a:r>
            <a:r>
              <a:rPr lang="es-ES" sz="2000" b="1" dirty="0">
                <a:solidFill>
                  <a:srgbClr val="FE344D"/>
                </a:solidFill>
              </a:rPr>
              <a:t>Thomas </a:t>
            </a:r>
            <a:r>
              <a:rPr lang="es-ES" sz="2000" b="1" dirty="0" err="1">
                <a:solidFill>
                  <a:srgbClr val="FE344D"/>
                </a:solidFill>
              </a:rPr>
              <a:t>Gruber</a:t>
            </a:r>
            <a:endParaRPr lang="en" b="1" dirty="0">
              <a:solidFill>
                <a:srgbClr val="FE3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32614"/>
      </p:ext>
    </p:extLst>
  </p:cSld>
  <p:clrMapOvr>
    <a:masterClrMapping/>
  </p:clrMapOvr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1262</Words>
  <Application>Microsoft Office PowerPoint</Application>
  <PresentationFormat>Presentación en pantalla (4:3)</PresentationFormat>
  <Paragraphs>205</Paragraphs>
  <Slides>47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5" baseType="lpstr">
      <vt:lpstr>Arial</vt:lpstr>
      <vt:lpstr>Baskerville Old Face</vt:lpstr>
      <vt:lpstr>Calibri</vt:lpstr>
      <vt:lpstr>Permanent Marker</vt:lpstr>
      <vt:lpstr>Source Sans Pro</vt:lpstr>
      <vt:lpstr>Wingdings</vt:lpstr>
      <vt:lpstr>Timon template</vt:lpstr>
      <vt:lpstr>Timon template</vt:lpstr>
      <vt:lpstr>Ontology of Semantic Web</vt:lpstr>
      <vt:lpstr>1. Introduction</vt:lpstr>
      <vt:lpstr>Presentación de PowerPoint</vt:lpstr>
      <vt:lpstr>Presentación de PowerPoint</vt:lpstr>
      <vt:lpstr>Problems</vt:lpstr>
      <vt:lpstr>Presentación de PowerPoint</vt:lpstr>
      <vt:lpstr>2. Ontology</vt:lpstr>
      <vt:lpstr>Important concept</vt:lpstr>
      <vt:lpstr>Presentación de PowerPoint</vt:lpstr>
      <vt:lpstr>In two or three columns</vt:lpstr>
      <vt:lpstr>Presentación de PowerPoint</vt:lpstr>
      <vt:lpstr>Presentación de PowerPoint</vt:lpstr>
      <vt:lpstr>Presentación de PowerPoint</vt:lpstr>
      <vt:lpstr>Example of RDF - RDFS</vt:lpstr>
      <vt:lpstr>3. OWL</vt:lpstr>
      <vt:lpstr>Presentación de PowerPoint</vt:lpstr>
      <vt:lpstr>Presentación de PowerPoint</vt:lpstr>
      <vt:lpstr>Advantages</vt:lpstr>
      <vt:lpstr>Presentación de PowerPoint</vt:lpstr>
      <vt:lpstr>Presentación de PowerPoint</vt:lpstr>
      <vt:lpstr>Presentación de PowerPoint</vt:lpstr>
      <vt:lpstr>hello!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Presentación de PowerPoint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</dc:title>
  <dc:creator>Hugo Andres Rosado Oliden</dc:creator>
  <cp:lastModifiedBy>Hugo Andres Rosado Oliden</cp:lastModifiedBy>
  <cp:revision>53</cp:revision>
  <dcterms:modified xsi:type="dcterms:W3CDTF">2017-10-09T18:36:27Z</dcterms:modified>
</cp:coreProperties>
</file>