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 id="2147483654" r:id="rId2"/>
    <p:sldMasterId id="2147483655" r:id="rId3"/>
    <p:sldMasterId id="2147483656" r:id="rId4"/>
    <p:sldMasterId id="2147483657" r:id="rId5"/>
  </p:sldMasterIdLst>
  <p:notesMasterIdLst>
    <p:notesMasterId r:id="rId19"/>
  </p:notesMasterIdLst>
  <p:sldIdLst>
    <p:sldId id="256" r:id="rId6"/>
    <p:sldId id="258" r:id="rId7"/>
    <p:sldId id="259" r:id="rId8"/>
    <p:sldId id="260" r:id="rId9"/>
    <p:sldId id="261" r:id="rId10"/>
    <p:sldId id="263" r:id="rId11"/>
    <p:sldId id="586" r:id="rId12"/>
    <p:sldId id="265" r:id="rId13"/>
    <p:sldId id="266" r:id="rId14"/>
    <p:sldId id="267" r:id="rId15"/>
    <p:sldId id="268" r:id="rId16"/>
    <p:sldId id="269" r:id="rId17"/>
    <p:sldId id="270" r:id="rId18"/>
  </p:sldIdLst>
  <p:sldSz cx="16257588"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16">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D8EB"/>
    <a:srgbClr val="C6E0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783"/>
    <p:restoredTop sz="86441"/>
  </p:normalViewPr>
  <p:slideViewPr>
    <p:cSldViewPr snapToGrid="0">
      <p:cViewPr>
        <p:scale>
          <a:sx n="100" d="100"/>
          <a:sy n="100" d="100"/>
        </p:scale>
        <p:origin x="352" y="176"/>
      </p:cViewPr>
      <p:guideLst>
        <p:guide orient="horz" pos="3216"/>
        <p:guide pos="5120"/>
      </p:guideLst>
    </p:cSldViewPr>
  </p:slideViewPr>
  <p:outlineViewPr>
    <p:cViewPr>
      <p:scale>
        <a:sx n="33" d="100"/>
        <a:sy n="33" d="100"/>
      </p:scale>
      <p:origin x="0" y="0"/>
    </p:cViewPr>
    <p:sldLst>
      <p:sld r:id="rId1" collapse="1"/>
    </p:sldLst>
  </p:outlineViewPr>
  <p:notesTextViewPr>
    <p:cViewPr>
      <p:scale>
        <a:sx n="120" d="100"/>
        <a:sy n="12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32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u="sng"/>
              <a:t>Faculty Note:</a:t>
            </a:r>
            <a:endParaRPr/>
          </a:p>
          <a:p>
            <a:pPr marL="0" lvl="0" indent="0" algn="l" rtl="0">
              <a:spcBef>
                <a:spcPts val="0"/>
              </a:spcBef>
              <a:spcAft>
                <a:spcPts val="0"/>
              </a:spcAft>
              <a:buNone/>
            </a:pPr>
            <a:endParaRPr b="0" u="none"/>
          </a:p>
          <a:p>
            <a:pPr marL="0" lvl="0" indent="0" algn="l" rtl="0">
              <a:spcBef>
                <a:spcPts val="0"/>
              </a:spcBef>
              <a:spcAft>
                <a:spcPts val="0"/>
              </a:spcAft>
              <a:buNone/>
            </a:pPr>
            <a:r>
              <a:rPr lang="en-US" b="0" u="none"/>
              <a:t>Enter lecture title, and subtitle if present, in the text box above. Enter name and credentials on the second line as shown. The slide background graphic for this introduction slide can be replaced with an alternate image more suited to the topic or department (this step will be handled by our graphics team in the production phase).</a:t>
            </a:r>
            <a:endParaRPr/>
          </a:p>
        </p:txBody>
      </p:sp>
      <p:sp>
        <p:nvSpPr>
          <p:cNvPr id="50" name="Google Shape;5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B2A9"/>
              </a:buClr>
              <a:buSzPts val="2800"/>
              <a:buFont typeface="Arial"/>
              <a:buNone/>
            </a:pPr>
            <a:r>
              <a:rPr lang="en-US" sz="1200" b="0" i="0" u="none" strike="noStrike" cap="none" dirty="0">
                <a:solidFill>
                  <a:schemeClr val="accent4"/>
                </a:solidFill>
                <a:sym typeface="Arial"/>
              </a:rPr>
              <a:t>Create two stacked bar graphs </a:t>
            </a:r>
            <a:endParaRPr lang="en-US" dirty="0">
              <a:solidFill>
                <a:schemeClr val="accent4"/>
              </a:solidFill>
            </a:endParaRPr>
          </a:p>
          <a:p>
            <a:pPr marL="342900" marR="0" lvl="0" indent="-342900" algn="l" rtl="0">
              <a:lnSpc>
                <a:spcPct val="100000"/>
              </a:lnSpc>
              <a:spcBef>
                <a:spcPts val="0"/>
              </a:spcBef>
              <a:spcAft>
                <a:spcPts val="0"/>
              </a:spcAft>
              <a:buClr>
                <a:srgbClr val="FFCB05"/>
              </a:buClr>
              <a:buSzPts val="2800"/>
              <a:buFont typeface="NTR"/>
              <a:buChar char="→"/>
            </a:pPr>
            <a:r>
              <a:rPr lang="en-US" sz="1200" b="0" i="0" u="none" strike="noStrike" cap="none" dirty="0">
                <a:solidFill>
                  <a:schemeClr val="accent4"/>
                </a:solidFill>
                <a:latin typeface="Arial"/>
                <a:ea typeface="Arial"/>
                <a:cs typeface="Arial"/>
                <a:sym typeface="Arial"/>
              </a:rPr>
              <a:t>one for Energy, one for CO</a:t>
            </a:r>
            <a:r>
              <a:rPr lang="en-US" sz="1200" b="0" i="0" u="none" strike="noStrike" cap="none" baseline="-25000" dirty="0">
                <a:solidFill>
                  <a:schemeClr val="accent4"/>
                </a:solidFill>
                <a:latin typeface="Arial"/>
                <a:ea typeface="Arial"/>
                <a:cs typeface="Arial"/>
                <a:sym typeface="Arial"/>
              </a:rPr>
              <a:t>2</a:t>
            </a:r>
            <a:r>
              <a:rPr lang="en-US" sz="1200" b="0" i="0" u="none" strike="noStrike" cap="none" dirty="0">
                <a:solidFill>
                  <a:schemeClr val="accent4"/>
                </a:solidFill>
                <a:sym typeface="Arial"/>
              </a:rPr>
              <a:t> one stacked bar per scenario on each graph</a:t>
            </a:r>
            <a:endParaRPr lang="en-US" dirty="0">
              <a:solidFill>
                <a:schemeClr val="accent4"/>
              </a:solidFill>
            </a:endParaRPr>
          </a:p>
          <a:p>
            <a:pPr marL="0" lvl="0" indent="0" algn="l" rtl="0">
              <a:spcBef>
                <a:spcPts val="0"/>
              </a:spcBef>
              <a:spcAft>
                <a:spcPts val="0"/>
              </a:spcAft>
              <a:buNone/>
            </a:pPr>
            <a:endParaRPr dirty="0"/>
          </a:p>
        </p:txBody>
      </p:sp>
      <p:sp>
        <p:nvSpPr>
          <p:cNvPr id="231" name="Google Shape;23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based on hand calculations then use again after Open LCA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accent4"/>
                </a:solidFill>
                <a:latin typeface="Arial"/>
                <a:ea typeface="Arial"/>
                <a:cs typeface="Arial"/>
                <a:sym typeface="Arial"/>
              </a:rPr>
              <a:t>Identify which main use parameter affect your results and the ranking between scenario (e.g. number of use, lifetime, frequency of a give operation, transport distances). Create a sensitivity graph showing how your total energy and CO</a:t>
            </a:r>
            <a:r>
              <a:rPr lang="en-US" sz="1200" b="0" i="0" u="none" strike="noStrike" cap="none" baseline="-25000" dirty="0">
                <a:solidFill>
                  <a:schemeClr val="accent4"/>
                </a:solidFill>
                <a:latin typeface="Arial"/>
                <a:ea typeface="Arial"/>
                <a:cs typeface="Arial"/>
                <a:sym typeface="Arial"/>
              </a:rPr>
              <a:t>2</a:t>
            </a:r>
            <a:r>
              <a:rPr lang="en-US" sz="1200" b="0" i="0" u="none" strike="noStrike" cap="none" dirty="0">
                <a:solidFill>
                  <a:schemeClr val="accent4"/>
                </a:solidFill>
                <a:sym typeface="Arial"/>
              </a:rPr>
              <a:t> varies as a function of this parameter. Cumulative graphs usually easier to apprehend, than the graph per FU shown here.</a:t>
            </a:r>
            <a:endParaRPr lang="en-US" dirty="0">
              <a:solidFill>
                <a:schemeClr val="accent4"/>
              </a:solidFill>
            </a:endParaRPr>
          </a:p>
          <a:p>
            <a:pPr marL="0" lvl="0" indent="0" algn="l" rtl="0">
              <a:spcBef>
                <a:spcPts val="0"/>
              </a:spcBef>
              <a:spcAft>
                <a:spcPts val="0"/>
              </a:spcAft>
              <a:buNone/>
            </a:pPr>
            <a:endParaRPr dirty="0"/>
          </a:p>
        </p:txBody>
      </p:sp>
      <p:sp>
        <p:nvSpPr>
          <p:cNvPr id="238" name="Google Shape;23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accent4"/>
                </a:solidFill>
                <a:sym typeface="Arial"/>
              </a:rPr>
              <a:t>Identify one key data or parameter for which it would be useful to get better primary data. Propose an approach to obtain these data (small survey, systematic literature search, industry contact).</a:t>
            </a:r>
            <a:endParaRPr lang="en-US" dirty="0">
              <a:solidFill>
                <a:schemeClr val="accent4"/>
              </a:solidFill>
            </a:endParaRPr>
          </a:p>
        </p:txBody>
      </p:sp>
      <p:sp>
        <p:nvSpPr>
          <p:cNvPr id="245" name="Google Shape;24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B2A9"/>
              </a:buClr>
              <a:buSzPts val="2800"/>
              <a:buFont typeface="Arial"/>
              <a:buNone/>
            </a:pPr>
            <a:r>
              <a:rPr lang="en-US" sz="1200" b="0" i="0" u="none" strike="noStrike" cap="none" dirty="0">
                <a:solidFill>
                  <a:schemeClr val="accent4"/>
                </a:solidFill>
                <a:sym typeface="Arial"/>
              </a:rPr>
              <a:t>Final slides on main conclusions and next steps</a:t>
            </a:r>
            <a:endParaRPr lang="en-US" dirty="0">
              <a:solidFill>
                <a:schemeClr val="accent4"/>
              </a:solidFill>
            </a:endParaRPr>
          </a:p>
        </p:txBody>
      </p:sp>
      <p:sp>
        <p:nvSpPr>
          <p:cNvPr id="252" name="Google Shape;25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dirty="0">
                <a:solidFill>
                  <a:schemeClr val="accent4"/>
                </a:solidFill>
                <a:latin typeface="Arial"/>
                <a:ea typeface="Arial"/>
                <a:cs typeface="Arial"/>
                <a:sym typeface="Arial"/>
              </a:rPr>
              <a:t>Introduction: </a:t>
            </a:r>
            <a:r>
              <a:rPr lang="en-US" sz="1200" dirty="0">
                <a:solidFill>
                  <a:schemeClr val="accent4"/>
                </a:solidFill>
                <a:sym typeface="Arial"/>
              </a:rPr>
              <a:t>case study description and objective, rationale, </a:t>
            </a:r>
            <a:endParaRPr lang="en-US" dirty="0">
              <a:solidFill>
                <a:schemeClr val="accent4"/>
              </a:solidFill>
            </a:endParaRPr>
          </a:p>
          <a:p>
            <a:pPr marL="457200" marR="0" lvl="0" indent="-457200" algn="l" rtl="0">
              <a:spcBef>
                <a:spcPts val="0"/>
              </a:spcBef>
              <a:spcAft>
                <a:spcPts val="0"/>
              </a:spcAft>
              <a:buClr>
                <a:schemeClr val="accent1"/>
              </a:buClr>
              <a:buSzPts val="2800"/>
              <a:buFont typeface="NTR"/>
              <a:buChar char="→"/>
            </a:pPr>
            <a:r>
              <a:rPr lang="en-US" sz="1200" dirty="0">
                <a:solidFill>
                  <a:schemeClr val="accent4"/>
                </a:solidFill>
                <a:sym typeface="Arial"/>
              </a:rPr>
              <a:t>Give just enough information on introduction so that the listener understands </a:t>
            </a:r>
            <a:br>
              <a:rPr lang="en-US" sz="1200" dirty="0">
                <a:solidFill>
                  <a:schemeClr val="accent4"/>
                </a:solidFill>
                <a:sym typeface="Arial"/>
              </a:rPr>
            </a:br>
            <a:r>
              <a:rPr lang="en-US" sz="1200" dirty="0">
                <a:solidFill>
                  <a:schemeClr val="accent4"/>
                </a:solidFill>
                <a:sym typeface="Arial"/>
              </a:rPr>
              <a:t>the needs and your goal definition</a:t>
            </a:r>
            <a:endParaRPr lang="en-US" dirty="0">
              <a:solidFill>
                <a:schemeClr val="accent4"/>
              </a:solidFill>
            </a:endParaRPr>
          </a:p>
        </p:txBody>
      </p:sp>
      <p:sp>
        <p:nvSpPr>
          <p:cNvPr id="69" name="Google Shape;6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US" sz="1200" dirty="0">
                <a:solidFill>
                  <a:schemeClr val="accent4"/>
                </a:solidFill>
                <a:sym typeface="Arial"/>
              </a:rPr>
              <a:t>Define the main and possible scenario specific secondary functions.</a:t>
            </a:r>
            <a:endParaRPr lang="en-US" dirty="0">
              <a:solidFill>
                <a:schemeClr val="accent4"/>
              </a:solidFill>
            </a:endParaRPr>
          </a:p>
          <a:p>
            <a:pPr marL="0" marR="0" lvl="0" indent="0" algn="l" rtl="0">
              <a:lnSpc>
                <a:spcPct val="100000"/>
              </a:lnSpc>
              <a:spcBef>
                <a:spcPts val="0"/>
              </a:spcBef>
              <a:spcAft>
                <a:spcPts val="0"/>
              </a:spcAft>
              <a:buClr>
                <a:schemeClr val="dk1"/>
              </a:buClr>
              <a:buSzPts val="1200"/>
              <a:buFont typeface="Calibri"/>
              <a:buNone/>
            </a:pPr>
            <a:endParaRPr dirty="0"/>
          </a:p>
        </p:txBody>
      </p:sp>
      <p:sp>
        <p:nvSpPr>
          <p:cNvPr id="80" name="Google Shape;8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accent1"/>
              </a:buClr>
              <a:buSzPts val="2400"/>
              <a:buFont typeface="NTR"/>
              <a:buChar char="→"/>
            </a:pPr>
            <a:r>
              <a:rPr lang="en-US" sz="1200" dirty="0">
                <a:solidFill>
                  <a:schemeClr val="accent4"/>
                </a:solidFill>
                <a:sym typeface="Arial"/>
              </a:rPr>
              <a:t>Write down the selected (number of) functional unit</a:t>
            </a:r>
            <a:endParaRPr lang="en-US" dirty="0">
              <a:solidFill>
                <a:schemeClr val="accent4"/>
              </a:solidFill>
            </a:endParaRPr>
          </a:p>
          <a:p>
            <a:pPr marL="342900" marR="0" lvl="0" indent="-342900" algn="l" rtl="0">
              <a:spcBef>
                <a:spcPts val="1000"/>
              </a:spcBef>
              <a:spcAft>
                <a:spcPts val="0"/>
              </a:spcAft>
              <a:buClr>
                <a:schemeClr val="accent1"/>
              </a:buClr>
              <a:buSzPts val="2400"/>
              <a:buFont typeface="NTR"/>
              <a:buChar char="→"/>
            </a:pPr>
            <a:r>
              <a:rPr lang="en-US" sz="1200" dirty="0">
                <a:solidFill>
                  <a:schemeClr val="accent4"/>
                </a:solidFill>
                <a:sym typeface="Arial"/>
              </a:rPr>
              <a:t>For each scenario, list the reference flows corresponding to the selected functional unit. </a:t>
            </a:r>
            <a:br>
              <a:rPr lang="en-US" sz="1200" dirty="0">
                <a:solidFill>
                  <a:schemeClr val="accent4"/>
                </a:solidFill>
                <a:sym typeface="Arial"/>
              </a:rPr>
            </a:br>
            <a:r>
              <a:rPr lang="en-US" sz="1200" dirty="0">
                <a:solidFill>
                  <a:schemeClr val="accent4"/>
                </a:solidFill>
                <a:sym typeface="Arial"/>
              </a:rPr>
              <a:t>Do provide for each reference flow the QUANTITY used per functional unit. Then add key parameters that affect the reference flows</a:t>
            </a:r>
            <a:endParaRPr lang="en-US" dirty="0">
              <a:solidFill>
                <a:schemeClr val="accent4"/>
              </a:solidFill>
            </a:endParaRPr>
          </a:p>
          <a:p>
            <a:pPr marL="0" marR="0" lvl="0" indent="0" algn="l" rtl="0">
              <a:lnSpc>
                <a:spcPct val="100000"/>
              </a:lnSpc>
              <a:spcBef>
                <a:spcPts val="0"/>
              </a:spcBef>
              <a:spcAft>
                <a:spcPts val="0"/>
              </a:spcAft>
              <a:buClr>
                <a:schemeClr val="dk1"/>
              </a:buClr>
              <a:buSzPts val="1200"/>
              <a:buFont typeface="Calibri"/>
              <a:buNone/>
            </a:pPr>
            <a:endParaRPr dirty="0"/>
          </a:p>
        </p:txBody>
      </p:sp>
      <p:sp>
        <p:nvSpPr>
          <p:cNvPr id="101" name="Google Shape;10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chemeClr val="accent4"/>
                </a:solidFill>
                <a:sym typeface="Arial"/>
              </a:rPr>
              <a:t>Summarize your main hypotheses (transport distances, number of use, etc. and </a:t>
            </a:r>
            <a:br>
              <a:rPr lang="en-US" sz="1200" dirty="0">
                <a:solidFill>
                  <a:schemeClr val="accent4"/>
                </a:solidFill>
                <a:sym typeface="Arial"/>
              </a:rPr>
            </a:br>
            <a:r>
              <a:rPr lang="en-US" sz="1200" dirty="0">
                <a:solidFill>
                  <a:schemeClr val="accent4"/>
                </a:solidFill>
                <a:sym typeface="Arial"/>
              </a:rPr>
              <a:t>data in one slide)</a:t>
            </a:r>
            <a:endParaRPr lang="en-US" dirty="0">
              <a:solidFill>
                <a:schemeClr val="accent4"/>
              </a:solidFill>
            </a:endParaRPr>
          </a:p>
          <a:p>
            <a:pPr marL="0" lvl="0" indent="0" algn="l" rtl="0">
              <a:spcBef>
                <a:spcPts val="0"/>
              </a:spcBef>
              <a:spcAft>
                <a:spcPts val="0"/>
              </a:spcAft>
              <a:buNone/>
            </a:pPr>
            <a:endParaRPr dirty="0"/>
          </a:p>
        </p:txBody>
      </p:sp>
      <p:sp>
        <p:nvSpPr>
          <p:cNvPr id="128" name="Google Shape;12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accent4"/>
                </a:solidFill>
                <a:latin typeface="Arial"/>
                <a:ea typeface="Arial"/>
                <a:cs typeface="Arial"/>
                <a:sym typeface="Arial"/>
              </a:rPr>
              <a:t>Develop your process tree until you reach processes available in databases: </a:t>
            </a:r>
            <a:br>
              <a:rPr lang="en-US" sz="1200" b="0" i="0" u="none" strike="noStrike" cap="none" dirty="0">
                <a:solidFill>
                  <a:schemeClr val="accent4"/>
                </a:solidFill>
                <a:latin typeface="Arial"/>
                <a:ea typeface="Arial"/>
                <a:cs typeface="Arial"/>
                <a:sym typeface="Arial"/>
              </a:rPr>
            </a:br>
            <a:r>
              <a:rPr lang="en-US" sz="1200" b="0" i="0" u="none" strike="noStrike" cap="none" dirty="0">
                <a:solidFill>
                  <a:schemeClr val="accent4"/>
                </a:solidFill>
                <a:latin typeface="Arial"/>
                <a:ea typeface="Arial"/>
                <a:cs typeface="Arial"/>
                <a:sym typeface="Arial"/>
              </a:rPr>
              <a:t>see example light bulb on next slide</a:t>
            </a:r>
          </a:p>
          <a:p>
            <a:pPr marL="0" lvl="0" indent="0" algn="l" rtl="0">
              <a:spcBef>
                <a:spcPts val="0"/>
              </a:spcBef>
              <a:spcAft>
                <a:spcPts val="0"/>
              </a:spcAft>
              <a:buNone/>
            </a:pPr>
            <a:endParaRPr dirty="0"/>
          </a:p>
        </p:txBody>
      </p:sp>
      <p:sp>
        <p:nvSpPr>
          <p:cNvPr id="164" name="Google Shape;16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a:extLst>
            <a:ext uri="{FF2B5EF4-FFF2-40B4-BE49-F238E27FC236}">
              <a16:creationId xmlns:a16="http://schemas.microsoft.com/office/drawing/2014/main" id="{8149266F-EEB3-831A-A93C-AEBECB1E4D2E}"/>
            </a:ext>
          </a:extLst>
        </p:cNvPr>
        <p:cNvGrpSpPr/>
        <p:nvPr/>
      </p:nvGrpSpPr>
      <p:grpSpPr>
        <a:xfrm>
          <a:off x="0" y="0"/>
          <a:ext cx="0" cy="0"/>
          <a:chOff x="0" y="0"/>
          <a:chExt cx="0" cy="0"/>
        </a:xfrm>
      </p:grpSpPr>
      <p:sp>
        <p:nvSpPr>
          <p:cNvPr id="163" name="Google Shape;163;p8:notes">
            <a:extLst>
              <a:ext uri="{FF2B5EF4-FFF2-40B4-BE49-F238E27FC236}">
                <a16:creationId xmlns:a16="http://schemas.microsoft.com/office/drawing/2014/main" id="{C24AD46B-F30C-EAB7-AFD3-19943B28D20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accent4"/>
                </a:solidFill>
                <a:latin typeface="Arial"/>
                <a:ea typeface="Arial"/>
                <a:cs typeface="Arial"/>
                <a:sym typeface="Arial"/>
              </a:rPr>
              <a:t>Develop your process tree until you reach processes available in databases: </a:t>
            </a:r>
            <a:br>
              <a:rPr lang="en-US" sz="1200" b="0" i="0" u="none" strike="noStrike" cap="none" dirty="0">
                <a:solidFill>
                  <a:schemeClr val="accent4"/>
                </a:solidFill>
                <a:latin typeface="Arial"/>
                <a:ea typeface="Arial"/>
                <a:cs typeface="Arial"/>
                <a:sym typeface="Arial"/>
              </a:rPr>
            </a:br>
            <a:r>
              <a:rPr lang="en-US" sz="1200" b="0" i="0" u="none" strike="noStrike" cap="none" dirty="0">
                <a:solidFill>
                  <a:schemeClr val="accent4"/>
                </a:solidFill>
                <a:latin typeface="Arial"/>
                <a:ea typeface="Arial"/>
                <a:cs typeface="Arial"/>
                <a:sym typeface="Arial"/>
              </a:rPr>
              <a:t>see example light bulb on next slide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marR="0" lvl="0" indent="0" algn="l" rtl="0">
              <a:lnSpc>
                <a:spcPct val="100000"/>
              </a:lnSpc>
              <a:spcBef>
                <a:spcPts val="0"/>
              </a:spcBef>
              <a:spcAft>
                <a:spcPts val="0"/>
              </a:spcAft>
              <a:buClr>
                <a:srgbClr val="00B2A9"/>
              </a:buClr>
              <a:buSzPts val="2800"/>
              <a:buFont typeface="Arial"/>
              <a:buNone/>
            </a:pPr>
            <a:r>
              <a:rPr lang="en-US" sz="1200" b="0" i="0" u="none" strike="noStrike" cap="none" dirty="0">
                <a:solidFill>
                  <a:srgbClr val="00B2A9"/>
                </a:solidFill>
                <a:latin typeface="Arial"/>
                <a:ea typeface="Arial"/>
                <a:cs typeface="Arial"/>
                <a:sym typeface="Arial"/>
              </a:rPr>
              <a:t>Develop your process tree until you reach processes available in databases</a:t>
            </a:r>
            <a:endParaRPr lang="en-US" dirty="0"/>
          </a:p>
          <a:p>
            <a:pPr marL="0" marR="0" lvl="0" indent="0" algn="l" rtl="0">
              <a:lnSpc>
                <a:spcPct val="100000"/>
              </a:lnSpc>
              <a:spcBef>
                <a:spcPts val="0"/>
              </a:spcBef>
              <a:spcAft>
                <a:spcPts val="0"/>
              </a:spcAft>
              <a:buClr>
                <a:srgbClr val="D86018"/>
              </a:buClr>
              <a:buSzPts val="2800"/>
              <a:buFont typeface="Arial"/>
              <a:buNone/>
            </a:pPr>
            <a:r>
              <a:rPr lang="en-US" sz="1200" b="0" i="1" u="none" strike="noStrike" cap="none" dirty="0">
                <a:solidFill>
                  <a:srgbClr val="D86018"/>
                </a:solidFill>
                <a:latin typeface="Arial"/>
                <a:ea typeface="Arial"/>
                <a:cs typeface="Arial"/>
                <a:sym typeface="Arial"/>
              </a:rPr>
              <a:t>Submit your slides as GA1a (for the intermediary presentation itself you might have the process tree and the energy balance grouped together for each scenario)</a:t>
            </a:r>
            <a:endParaRPr lang="en-US" dirty="0"/>
          </a:p>
          <a:p>
            <a:pPr marL="0" lvl="0" indent="0" algn="l" rtl="0">
              <a:spcBef>
                <a:spcPts val="0"/>
              </a:spcBef>
              <a:spcAft>
                <a:spcPts val="0"/>
              </a:spcAft>
              <a:buNone/>
            </a:pPr>
            <a:endParaRPr dirty="0"/>
          </a:p>
        </p:txBody>
      </p:sp>
      <p:sp>
        <p:nvSpPr>
          <p:cNvPr id="164" name="Google Shape;164;p8:notes">
            <a:extLst>
              <a:ext uri="{FF2B5EF4-FFF2-40B4-BE49-F238E27FC236}">
                <a16:creationId xmlns:a16="http://schemas.microsoft.com/office/drawing/2014/main" id="{FF36D354-6D0B-6D0F-E501-EDD132A6AA4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348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B2A9"/>
              </a:buClr>
              <a:buSzPts val="2000"/>
              <a:buFont typeface="Arial"/>
              <a:buNone/>
            </a:pPr>
            <a:r>
              <a:rPr lang="en-US" sz="1200" b="0" i="0" u="none" strike="noStrike" cap="none" dirty="0">
                <a:solidFill>
                  <a:schemeClr val="accent4"/>
                </a:solidFill>
                <a:latin typeface="Arial"/>
                <a:ea typeface="Arial"/>
                <a:cs typeface="Arial"/>
                <a:sym typeface="Arial"/>
              </a:rPr>
              <a:t>Adapt excel template Energy and CO2 balance hands drying - </a:t>
            </a:r>
            <a:r>
              <a:rPr lang="en-US" sz="1200" b="0" i="0" u="none" strike="noStrike" cap="none" dirty="0" err="1">
                <a:solidFill>
                  <a:schemeClr val="accent4"/>
                </a:solidFill>
                <a:latin typeface="Arial"/>
                <a:ea typeface="Arial"/>
                <a:cs typeface="Arial"/>
                <a:sym typeface="Arial"/>
              </a:rPr>
              <a:t>answerkeys</a:t>
            </a:r>
            <a:r>
              <a:rPr lang="en-US" sz="1200" b="0" i="0" u="none" strike="noStrike" cap="none" dirty="0">
                <a:solidFill>
                  <a:schemeClr val="accent4"/>
                </a:solidFill>
                <a:latin typeface="Arial"/>
                <a:ea typeface="Arial"/>
                <a:cs typeface="Arial"/>
                <a:sym typeface="Arial"/>
              </a:rPr>
              <a:t> 1a.xlsx. Look for </a:t>
            </a:r>
            <a:br>
              <a:rPr lang="en-US" sz="1200" b="0" i="0" u="none" strike="noStrike" cap="none" dirty="0">
                <a:solidFill>
                  <a:schemeClr val="accent4"/>
                </a:solidFill>
                <a:latin typeface="Arial"/>
                <a:ea typeface="Arial"/>
                <a:cs typeface="Arial"/>
                <a:sym typeface="Arial"/>
              </a:rPr>
            </a:br>
            <a:r>
              <a:rPr lang="en-US" sz="1200" b="0" i="0" u="none" strike="noStrike" cap="none" dirty="0">
                <a:solidFill>
                  <a:schemeClr val="accent4"/>
                </a:solidFill>
                <a:latin typeface="Arial"/>
                <a:ea typeface="Arial"/>
                <a:cs typeface="Arial"/>
                <a:sym typeface="Arial"/>
              </a:rPr>
              <a:t>data for MJ/unit and gCO2/unit in Energy and CO2 balance hands drying - </a:t>
            </a:r>
            <a:r>
              <a:rPr lang="en-US" sz="1200" b="0" i="0" u="none" strike="noStrike" cap="none" dirty="0" err="1">
                <a:solidFill>
                  <a:schemeClr val="accent4"/>
                </a:solidFill>
                <a:latin typeface="Arial"/>
                <a:ea typeface="Arial"/>
                <a:cs typeface="Arial"/>
                <a:sym typeface="Arial"/>
              </a:rPr>
              <a:t>answerkeys</a:t>
            </a:r>
            <a:r>
              <a:rPr lang="en-US" sz="1200" b="0" i="0" u="none" strike="noStrike" cap="none" dirty="0">
                <a:solidFill>
                  <a:schemeClr val="accent4"/>
                </a:solidFill>
                <a:sym typeface="Arial"/>
              </a:rPr>
              <a:t> 1a.xlsx</a:t>
            </a:r>
            <a:endParaRPr lang="en-US" dirty="0">
              <a:solidFill>
                <a:schemeClr val="accent4"/>
              </a:solidFill>
            </a:endParaRPr>
          </a:p>
          <a:p>
            <a:pPr marL="0" marR="0" lvl="0" indent="0" algn="l" rtl="0">
              <a:lnSpc>
                <a:spcPct val="100000"/>
              </a:lnSpc>
              <a:spcBef>
                <a:spcPts val="400"/>
              </a:spcBef>
              <a:spcAft>
                <a:spcPts val="0"/>
              </a:spcAft>
              <a:buClr>
                <a:srgbClr val="00274C"/>
              </a:buClr>
              <a:buSzPts val="2000"/>
              <a:buFont typeface="Arial"/>
              <a:buNone/>
            </a:pPr>
            <a:endParaRPr lang="en-US" sz="1200" b="0" i="0" u="none" strike="noStrike" cap="none" dirty="0">
              <a:solidFill>
                <a:srgbClr val="00274C"/>
              </a:solidFill>
              <a:latin typeface="Arial"/>
              <a:ea typeface="Arial"/>
              <a:cs typeface="Arial"/>
              <a:sym typeface="Arial"/>
            </a:endParaRPr>
          </a:p>
          <a:p>
            <a:pPr marL="0" lvl="0" indent="0" algn="l" rtl="0">
              <a:spcBef>
                <a:spcPts val="0"/>
              </a:spcBef>
              <a:spcAft>
                <a:spcPts val="0"/>
              </a:spcAft>
              <a:buNone/>
            </a:pPr>
            <a:endParaRPr dirty="0"/>
          </a:p>
        </p:txBody>
      </p:sp>
      <p:sp>
        <p:nvSpPr>
          <p:cNvPr id="217" name="Google Shape;2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accent4"/>
                </a:solidFill>
                <a:latin typeface="Arial"/>
                <a:ea typeface="Arial"/>
                <a:cs typeface="Arial"/>
                <a:sym typeface="Arial"/>
              </a:rPr>
              <a:t>Adapt excel template from Energy and CO2 balance hands drying - </a:t>
            </a:r>
            <a:r>
              <a:rPr lang="en-US" sz="1200" b="0" i="0" u="none" strike="noStrike" cap="none" dirty="0" err="1">
                <a:solidFill>
                  <a:schemeClr val="accent4"/>
                </a:solidFill>
                <a:latin typeface="Arial"/>
                <a:ea typeface="Arial"/>
                <a:cs typeface="Arial"/>
                <a:sym typeface="Arial"/>
              </a:rPr>
              <a:t>answerkeys</a:t>
            </a:r>
            <a:r>
              <a:rPr lang="en-US" sz="1200" b="0" i="0" u="none" strike="noStrike" cap="none" dirty="0">
                <a:solidFill>
                  <a:schemeClr val="accent4"/>
                </a:solidFill>
                <a:sym typeface="Arial"/>
              </a:rPr>
              <a:t> 1a.xlsx</a:t>
            </a:r>
            <a:endParaRPr lang="en-US" dirty="0">
              <a:solidFill>
                <a:schemeClr val="accent4"/>
              </a:solidFill>
            </a:endParaRPr>
          </a:p>
          <a:p>
            <a:pPr marL="0" lvl="0" indent="0" algn="l" rtl="0">
              <a:spcBef>
                <a:spcPts val="0"/>
              </a:spcBef>
              <a:spcAft>
                <a:spcPts val="0"/>
              </a:spcAft>
              <a:buNone/>
            </a:pPr>
            <a:endParaRPr dirty="0"/>
          </a:p>
        </p:txBody>
      </p:sp>
      <p:sp>
        <p:nvSpPr>
          <p:cNvPr id="224" name="Google Shape;22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slide (shown in video)">
  <p:cSld name="Content slide (shown in video)">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878783" y="272169"/>
            <a:ext cx="14631828" cy="87038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274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879475" y="1405719"/>
            <a:ext cx="14630400" cy="6373505"/>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rgbClr val="00274C"/>
              </a:buClr>
              <a:buSzPts val="1800"/>
              <a:buNone/>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360"/>
              </a:spcBef>
              <a:spcAft>
                <a:spcPts val="0"/>
              </a:spcAft>
              <a:buClr>
                <a:schemeClr val="dk1"/>
              </a:buClr>
              <a:buSzPts val="1800"/>
              <a:buNone/>
              <a:defRPr/>
            </a:lvl4pPr>
            <a:lvl5pPr marL="2286000" lvl="4" indent="-228600" algn="l">
              <a:spcBef>
                <a:spcPts val="36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slide (shown in video)">
  <p:cSld name="Content slide (shown in video)">
    <p:spTree>
      <p:nvGrpSpPr>
        <p:cNvPr id="1" name="Shape 33"/>
        <p:cNvGrpSpPr/>
        <p:nvPr/>
      </p:nvGrpSpPr>
      <p:grpSpPr>
        <a:xfrm>
          <a:off x="0" y="0"/>
          <a:ext cx="0" cy="0"/>
          <a:chOff x="0" y="0"/>
          <a:chExt cx="0" cy="0"/>
        </a:xfrm>
      </p:grpSpPr>
      <p:sp>
        <p:nvSpPr>
          <p:cNvPr id="34" name="Google Shape;34;p6"/>
          <p:cNvSpPr txBox="1">
            <a:spLocks noGrp="1"/>
          </p:cNvSpPr>
          <p:nvPr>
            <p:ph type="body" idx="1"/>
          </p:nvPr>
        </p:nvSpPr>
        <p:spPr>
          <a:xfrm>
            <a:off x="878783" y="386862"/>
            <a:ext cx="14631900" cy="7389300"/>
          </a:xfrm>
          <a:prstGeom prst="rect">
            <a:avLst/>
          </a:prstGeom>
          <a:noFill/>
          <a:ln>
            <a:noFill/>
          </a:ln>
        </p:spPr>
        <p:txBody>
          <a:bodyPr spcFirstLastPara="1" wrap="square" lIns="91425" tIns="45700" rIns="91425" bIns="45700" anchor="t" anchorCtr="0">
            <a:normAutofit/>
          </a:bodyPr>
          <a:lstStyle>
            <a:lvl1pPr marL="457200" lvl="0" indent="-228600" algn="l" rtl="0">
              <a:spcBef>
                <a:spcPts val="360"/>
              </a:spcBef>
              <a:spcAft>
                <a:spcPts val="0"/>
              </a:spcAft>
              <a:buClr>
                <a:srgbClr val="00274C"/>
              </a:buClr>
              <a:buSzPts val="1800"/>
              <a:buNone/>
              <a:defRPr/>
            </a:lvl1pPr>
            <a:lvl2pPr marL="914400" lvl="1" indent="-228600" algn="l" rtl="0">
              <a:spcBef>
                <a:spcPts val="360"/>
              </a:spcBef>
              <a:spcAft>
                <a:spcPts val="0"/>
              </a:spcAft>
              <a:buClr>
                <a:schemeClr val="dk1"/>
              </a:buClr>
              <a:buSzPts val="1800"/>
              <a:buNone/>
              <a:defRPr/>
            </a:lvl2pPr>
            <a:lvl3pPr marL="1371600" lvl="2" indent="-228600" algn="l" rtl="0">
              <a:spcBef>
                <a:spcPts val="360"/>
              </a:spcBef>
              <a:spcAft>
                <a:spcPts val="0"/>
              </a:spcAft>
              <a:buClr>
                <a:schemeClr val="dk1"/>
              </a:buClr>
              <a:buSzPts val="1800"/>
              <a:buNone/>
              <a:defRPr/>
            </a:lvl3pPr>
            <a:lvl4pPr marL="1828800" lvl="3" indent="-228600" algn="l" rtl="0">
              <a:spcBef>
                <a:spcPts val="360"/>
              </a:spcBef>
              <a:spcAft>
                <a:spcPts val="0"/>
              </a:spcAft>
              <a:buClr>
                <a:schemeClr val="dk1"/>
              </a:buClr>
              <a:buSzPts val="1800"/>
              <a:buNone/>
              <a:defRPr/>
            </a:lvl4pPr>
            <a:lvl5pPr marL="2286000" lvl="4" indent="-228600" algn="l" rtl="0">
              <a:spcBef>
                <a:spcPts val="360"/>
              </a:spcBef>
              <a:spcAft>
                <a:spcPts val="0"/>
              </a:spcAft>
              <a:buClr>
                <a:schemeClr val="dk1"/>
              </a:buClr>
              <a:buSzPts val="1800"/>
              <a:buNone/>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slide (shown in video)">
  <p:cSld name="Content slide (shown in video)">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878783" y="272169"/>
            <a:ext cx="9489900" cy="8703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00274C"/>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879475" y="1405719"/>
            <a:ext cx="14630400" cy="6373500"/>
          </a:xfrm>
          <a:prstGeom prst="rect">
            <a:avLst/>
          </a:prstGeom>
          <a:noFill/>
          <a:ln>
            <a:noFill/>
          </a:ln>
        </p:spPr>
        <p:txBody>
          <a:bodyPr spcFirstLastPara="1" wrap="square" lIns="91425" tIns="45700" rIns="91425" bIns="45700" anchor="t" anchorCtr="0">
            <a:normAutofit/>
          </a:bodyPr>
          <a:lstStyle>
            <a:lvl1pPr marL="457200" lvl="0" indent="-228600" algn="l" rtl="0">
              <a:spcBef>
                <a:spcPts val="360"/>
              </a:spcBef>
              <a:spcAft>
                <a:spcPts val="0"/>
              </a:spcAft>
              <a:buClr>
                <a:srgbClr val="00274C"/>
              </a:buClr>
              <a:buSzPts val="1800"/>
              <a:buNone/>
              <a:defRPr/>
            </a:lvl1pPr>
            <a:lvl2pPr marL="914400" lvl="1" indent="-228600" algn="l" rtl="0">
              <a:spcBef>
                <a:spcPts val="360"/>
              </a:spcBef>
              <a:spcAft>
                <a:spcPts val="0"/>
              </a:spcAft>
              <a:buClr>
                <a:schemeClr val="dk1"/>
              </a:buClr>
              <a:buSzPts val="1800"/>
              <a:buNone/>
              <a:defRPr/>
            </a:lvl2pPr>
            <a:lvl3pPr marL="1371600" lvl="2" indent="-228600" algn="l" rtl="0">
              <a:spcBef>
                <a:spcPts val="360"/>
              </a:spcBef>
              <a:spcAft>
                <a:spcPts val="0"/>
              </a:spcAft>
              <a:buClr>
                <a:schemeClr val="dk1"/>
              </a:buClr>
              <a:buSzPts val="1800"/>
              <a:buNone/>
              <a:defRPr/>
            </a:lvl3pPr>
            <a:lvl4pPr marL="1828800" lvl="3" indent="-228600" algn="l" rtl="0">
              <a:spcBef>
                <a:spcPts val="360"/>
              </a:spcBef>
              <a:spcAft>
                <a:spcPts val="0"/>
              </a:spcAft>
              <a:buClr>
                <a:schemeClr val="dk1"/>
              </a:buClr>
              <a:buSzPts val="1800"/>
              <a:buNone/>
              <a:defRPr/>
            </a:lvl4pPr>
            <a:lvl5pPr marL="2286000" lvl="4" indent="-228600" algn="l" rtl="0">
              <a:spcBef>
                <a:spcPts val="360"/>
              </a:spcBef>
              <a:spcAft>
                <a:spcPts val="0"/>
              </a:spcAft>
              <a:buClr>
                <a:schemeClr val="dk1"/>
              </a:buClr>
              <a:buSzPts val="1800"/>
              <a:buNone/>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resenter notes (not to be shown in video)">
  <p:cSld name="Presenter notes (not to be shown in video)">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1581665" y="1301578"/>
            <a:ext cx="13007400" cy="58077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2800"/>
              <a:buNone/>
              <a:defRPr/>
            </a:lvl1pPr>
            <a:lvl2pPr marL="914400" lvl="1" indent="-228600" algn="l" rtl="0">
              <a:lnSpc>
                <a:spcPct val="90000"/>
              </a:lnSpc>
              <a:spcBef>
                <a:spcPts val="500"/>
              </a:spcBef>
              <a:spcAft>
                <a:spcPts val="0"/>
              </a:spcAft>
              <a:buClr>
                <a:schemeClr val="dk1"/>
              </a:buClr>
              <a:buSzPts val="1800"/>
              <a:buNone/>
              <a:defRPr/>
            </a:lvl2pPr>
            <a:lvl3pPr marL="1371600" lvl="2" indent="-228600" algn="l" rtl="0">
              <a:lnSpc>
                <a:spcPct val="90000"/>
              </a:lnSpc>
              <a:spcBef>
                <a:spcPts val="500"/>
              </a:spcBef>
              <a:spcAft>
                <a:spcPts val="0"/>
              </a:spcAft>
              <a:buClr>
                <a:schemeClr val="dk1"/>
              </a:buClr>
              <a:buSzPts val="1800"/>
              <a:buNone/>
              <a:defRPr/>
            </a:lvl3pPr>
            <a:lvl4pPr marL="1828800" lvl="3" indent="-228600" algn="l" rtl="0">
              <a:lnSpc>
                <a:spcPct val="90000"/>
              </a:lnSpc>
              <a:spcBef>
                <a:spcPts val="500"/>
              </a:spcBef>
              <a:spcAft>
                <a:spcPts val="0"/>
              </a:spcAft>
              <a:buClr>
                <a:schemeClr val="dk1"/>
              </a:buClr>
              <a:buSzPts val="1800"/>
              <a:buNone/>
              <a:defRPr/>
            </a:lvl4pPr>
            <a:lvl5pPr marL="2286000" lvl="4" indent="-228600" algn="l" rtl="0">
              <a:lnSpc>
                <a:spcPct val="9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7F7F7F"/>
            </a:gs>
            <a:gs pos="2000">
              <a:srgbClr val="7F7F7F"/>
            </a:gs>
            <a:gs pos="27000">
              <a:srgbClr val="ECECEC"/>
            </a:gs>
            <a:gs pos="80000">
              <a:schemeClr val="lt1"/>
            </a:gs>
            <a:gs pos="100000">
              <a:schemeClr val="lt1"/>
            </a:gs>
          </a:gsLst>
          <a:lin ang="16200000" scaled="0"/>
        </a:gra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3">
            <a:alphaModFix/>
          </a:blip>
          <a:srcRect/>
          <a:stretch/>
        </p:blipFill>
        <p:spPr>
          <a:xfrm>
            <a:off x="-13957" y="0"/>
            <a:ext cx="16271545" cy="7776028"/>
          </a:xfrm>
          <a:prstGeom prst="rect">
            <a:avLst/>
          </a:prstGeom>
          <a:noFill/>
          <a:ln>
            <a:noFill/>
          </a:ln>
        </p:spPr>
      </p:pic>
      <p:sp>
        <p:nvSpPr>
          <p:cNvPr id="11" name="Google Shape;11;p1"/>
          <p:cNvSpPr/>
          <p:nvPr/>
        </p:nvSpPr>
        <p:spPr>
          <a:xfrm>
            <a:off x="0" y="7674428"/>
            <a:ext cx="16257588" cy="1469571"/>
          </a:xfrm>
          <a:prstGeom prst="rect">
            <a:avLst/>
          </a:prstGeom>
          <a:solidFill>
            <a:srgbClr val="00274C"/>
          </a:solidFill>
          <a:ln w="9525" cap="flat" cmpd="sng">
            <a:solidFill>
              <a:srgbClr val="FFC9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lt1"/>
              </a:solidFill>
              <a:latin typeface="Arial"/>
              <a:ea typeface="Arial"/>
              <a:cs typeface="Arial"/>
              <a:sym typeface="Arial"/>
            </a:endParaRPr>
          </a:p>
        </p:txBody>
      </p:sp>
      <p:pic>
        <p:nvPicPr>
          <p:cNvPr id="12" name="Google Shape;12;p1" descr="M_SchoolPublicHealth_logo_white.png"/>
          <p:cNvPicPr preferRelativeResize="0"/>
          <p:nvPr/>
        </p:nvPicPr>
        <p:blipFill rotWithShape="1">
          <a:blip r:embed="rId4">
            <a:alphaModFix/>
          </a:blip>
          <a:srcRect/>
          <a:stretch/>
        </p:blipFill>
        <p:spPr>
          <a:xfrm>
            <a:off x="10759986" y="8007770"/>
            <a:ext cx="5372640" cy="767520"/>
          </a:xfrm>
          <a:prstGeom prst="rect">
            <a:avLst/>
          </a:prstGeom>
          <a:noFill/>
          <a:ln>
            <a:noFill/>
          </a:ln>
        </p:spPr>
      </p:pic>
      <p:sp>
        <p:nvSpPr>
          <p:cNvPr id="13" name="Google Shape;13;p1"/>
          <p:cNvSpPr/>
          <p:nvPr/>
        </p:nvSpPr>
        <p:spPr>
          <a:xfrm>
            <a:off x="0" y="7623628"/>
            <a:ext cx="16257588" cy="152400"/>
          </a:xfrm>
          <a:prstGeom prst="rect">
            <a:avLst/>
          </a:prstGeom>
          <a:solidFill>
            <a:srgbClr val="FFCB0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lt1"/>
              </a:solidFill>
              <a:latin typeface="Arial"/>
              <a:ea typeface="Arial"/>
              <a:cs typeface="Arial"/>
              <a:sym typeface="Arial"/>
            </a:endParaRPr>
          </a:p>
        </p:txBody>
      </p:sp>
      <p:sp>
        <p:nvSpPr>
          <p:cNvPr id="14" name="Google Shape;14;p1"/>
          <p:cNvSpPr/>
          <p:nvPr/>
        </p:nvSpPr>
        <p:spPr>
          <a:xfrm>
            <a:off x="0" y="4767944"/>
            <a:ext cx="16257588" cy="2846366"/>
          </a:xfrm>
          <a:prstGeom prst="rect">
            <a:avLst/>
          </a:prstGeom>
          <a:gradFill>
            <a:gsLst>
              <a:gs pos="0">
                <a:srgbClr val="F2F2F2"/>
              </a:gs>
              <a:gs pos="66000">
                <a:srgbClr val="EEEEEE"/>
              </a:gs>
              <a:gs pos="100000">
                <a:srgbClr val="3A5891">
                  <a:alpha val="54901"/>
                </a:srgbClr>
              </a:gs>
            </a:gsLst>
            <a:lin ang="12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lt1"/>
              </a:solidFill>
              <a:latin typeface="Arial"/>
              <a:ea typeface="Arial"/>
              <a:cs typeface="Arial"/>
              <a:sym typeface="Arial"/>
            </a:endParaRPr>
          </a:p>
        </p:txBody>
      </p:sp>
      <p:pic>
        <p:nvPicPr>
          <p:cNvPr id="15" name="Google Shape;15;p1"/>
          <p:cNvPicPr preferRelativeResize="0"/>
          <p:nvPr/>
        </p:nvPicPr>
        <p:blipFill rotWithShape="1">
          <a:blip r:embed="rId5">
            <a:alphaModFix amt="20000"/>
          </a:blip>
          <a:srcRect/>
          <a:stretch/>
        </p:blipFill>
        <p:spPr>
          <a:xfrm>
            <a:off x="-13957" y="4757918"/>
            <a:ext cx="12192001" cy="2891110"/>
          </a:xfrm>
          <a:prstGeom prst="rect">
            <a:avLst/>
          </a:prstGeom>
          <a:noFill/>
          <a:ln>
            <a:noFill/>
          </a:ln>
        </p:spPr>
      </p:pic>
      <p:cxnSp>
        <p:nvCxnSpPr>
          <p:cNvPr id="16" name="Google Shape;16;p1"/>
          <p:cNvCxnSpPr/>
          <p:nvPr/>
        </p:nvCxnSpPr>
        <p:spPr>
          <a:xfrm>
            <a:off x="0" y="6607960"/>
            <a:ext cx="10140043" cy="0"/>
          </a:xfrm>
          <a:prstGeom prst="straightConnector1">
            <a:avLst/>
          </a:prstGeom>
          <a:noFill/>
          <a:ln w="38100" cap="flat" cmpd="sng">
            <a:solidFill>
              <a:srgbClr val="00274C"/>
            </a:solidFill>
            <a:prstDash val="solid"/>
            <a:round/>
            <a:headEnd type="none" w="sm" len="sm"/>
            <a:tailEnd type="none" w="sm" len="sm"/>
          </a:ln>
        </p:spPr>
      </p:cxnSp>
      <p:sp>
        <p:nvSpPr>
          <p:cNvPr id="17" name="Google Shape;17;p1"/>
          <p:cNvSpPr/>
          <p:nvPr/>
        </p:nvSpPr>
        <p:spPr>
          <a:xfrm>
            <a:off x="0" y="4550950"/>
            <a:ext cx="16257588" cy="224918"/>
          </a:xfrm>
          <a:prstGeom prst="rect">
            <a:avLst/>
          </a:prstGeom>
          <a:gradFill>
            <a:gsLst>
              <a:gs pos="0">
                <a:srgbClr val="587ABC"/>
              </a:gs>
              <a:gs pos="63000">
                <a:schemeClr val="lt1"/>
              </a:gs>
              <a:gs pos="100000">
                <a:schemeClr val="lt1"/>
              </a:gs>
            </a:gsLst>
            <a:lin ang="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body" idx="1"/>
          </p:nvPr>
        </p:nvSpPr>
        <p:spPr>
          <a:xfrm>
            <a:off x="878783" y="1405719"/>
            <a:ext cx="14631828" cy="6370308"/>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640"/>
              </a:spcBef>
              <a:spcAft>
                <a:spcPts val="0"/>
              </a:spcAft>
              <a:buClr>
                <a:srgbClr val="00274C"/>
              </a:buClr>
              <a:buSzPts val="3200"/>
              <a:buFont typeface="Arial"/>
              <a:buNone/>
              <a:defRPr sz="3200" b="0" i="0" u="none" strike="noStrike" cap="none">
                <a:solidFill>
                  <a:srgbClr val="00274C"/>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1" name="Google Shape;21;p3"/>
          <p:cNvSpPr txBox="1">
            <a:spLocks noGrp="1"/>
          </p:cNvSpPr>
          <p:nvPr>
            <p:ph type="title"/>
          </p:nvPr>
        </p:nvSpPr>
        <p:spPr>
          <a:xfrm>
            <a:off x="878783" y="272169"/>
            <a:ext cx="14631828" cy="87038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00274C"/>
              </a:buClr>
              <a:buSzPts val="4400"/>
              <a:buFont typeface="Arial"/>
              <a:buNone/>
              <a:defRPr sz="4400" b="0" i="0" u="none" strike="noStrike" cap="none">
                <a:solidFill>
                  <a:srgbClr val="00274C"/>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3"/>
          <p:cNvSpPr/>
          <p:nvPr/>
        </p:nvSpPr>
        <p:spPr>
          <a:xfrm>
            <a:off x="0" y="0"/>
            <a:ext cx="16257588" cy="224918"/>
          </a:xfrm>
          <a:prstGeom prst="rect">
            <a:avLst/>
          </a:prstGeom>
          <a:gradFill>
            <a:gsLst>
              <a:gs pos="0">
                <a:srgbClr val="587ABC"/>
              </a:gs>
              <a:gs pos="63000">
                <a:srgbClr val="00274C"/>
              </a:gs>
              <a:gs pos="100000">
                <a:srgbClr val="00274C"/>
              </a:gs>
            </a:gsLst>
            <a:lin ang="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rial"/>
              <a:ea typeface="Arial"/>
              <a:cs typeface="Arial"/>
              <a:sym typeface="Arial"/>
            </a:endParaRPr>
          </a:p>
        </p:txBody>
      </p:sp>
      <p:cxnSp>
        <p:nvCxnSpPr>
          <p:cNvPr id="23" name="Google Shape;23;p3"/>
          <p:cNvCxnSpPr/>
          <p:nvPr/>
        </p:nvCxnSpPr>
        <p:spPr>
          <a:xfrm>
            <a:off x="1023582" y="1210794"/>
            <a:ext cx="14343797" cy="0"/>
          </a:xfrm>
          <a:prstGeom prst="straightConnector1">
            <a:avLst/>
          </a:prstGeom>
          <a:noFill/>
          <a:ln w="38100" cap="flat" cmpd="sng">
            <a:solidFill>
              <a:schemeClr val="accent1"/>
            </a:solidFill>
            <a:prstDash val="solid"/>
            <a:round/>
            <a:headEnd type="none" w="sm" len="sm"/>
            <a:tailEnd type="none" w="sm" len="sm"/>
          </a:ln>
        </p:spPr>
      </p:cxnSp>
      <p:sp>
        <p:nvSpPr>
          <p:cNvPr id="24" name="Google Shape;24;p3"/>
          <p:cNvSpPr/>
          <p:nvPr/>
        </p:nvSpPr>
        <p:spPr>
          <a:xfrm>
            <a:off x="0" y="7776027"/>
            <a:ext cx="16257588" cy="1367973"/>
          </a:xfrm>
          <a:prstGeom prst="rect">
            <a:avLst/>
          </a:prstGeom>
          <a:gradFill>
            <a:gsLst>
              <a:gs pos="0">
                <a:srgbClr val="E4E1DF"/>
              </a:gs>
              <a:gs pos="8000">
                <a:srgbClr val="E4E1DF"/>
              </a:gs>
              <a:gs pos="100000">
                <a:schemeClr val="lt1"/>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rial"/>
              <a:ea typeface="Arial"/>
              <a:cs typeface="Arial"/>
              <a:sym typeface="Arial"/>
            </a:endParaRPr>
          </a:p>
        </p:txBody>
      </p:sp>
      <p:cxnSp>
        <p:nvCxnSpPr>
          <p:cNvPr id="25" name="Google Shape;25;p3"/>
          <p:cNvCxnSpPr/>
          <p:nvPr/>
        </p:nvCxnSpPr>
        <p:spPr>
          <a:xfrm>
            <a:off x="0" y="7758806"/>
            <a:ext cx="16257588" cy="0"/>
          </a:xfrm>
          <a:prstGeom prst="straightConnector1">
            <a:avLst/>
          </a:prstGeom>
          <a:noFill/>
          <a:ln w="9525" cap="flat" cmpd="sng">
            <a:solidFill>
              <a:srgbClr val="E4E1DF">
                <a:alpha val="29803"/>
              </a:srgbClr>
            </a:solidFill>
            <a:prstDash val="solid"/>
            <a:round/>
            <a:headEnd type="none" w="sm" len="sm"/>
            <a:tailEnd type="none" w="sm" len="sm"/>
          </a:ln>
          <a:effectLst>
            <a:outerShdw blurRad="40000" dist="20000" dir="5400000" rotWithShape="0">
              <a:srgbClr val="000000">
                <a:alpha val="37647"/>
              </a:srgbClr>
            </a:outerShdw>
          </a:effectLst>
        </p:spPr>
      </p:cxn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
        <p:cNvGrpSpPr/>
        <p:nvPr/>
      </p:nvGrpSpPr>
      <p:grpSpPr>
        <a:xfrm>
          <a:off x="0" y="0"/>
          <a:ext cx="0" cy="0"/>
          <a:chOff x="0" y="0"/>
          <a:chExt cx="0" cy="0"/>
        </a:xfrm>
      </p:grpSpPr>
      <p:sp>
        <p:nvSpPr>
          <p:cNvPr id="30" name="Google Shape;30;p5"/>
          <p:cNvSpPr/>
          <p:nvPr/>
        </p:nvSpPr>
        <p:spPr>
          <a:xfrm>
            <a:off x="0" y="7776027"/>
            <a:ext cx="16257600" cy="1368000"/>
          </a:xfrm>
          <a:prstGeom prst="rect">
            <a:avLst/>
          </a:prstGeom>
          <a:gradFill>
            <a:gsLst>
              <a:gs pos="0">
                <a:srgbClr val="E4E1DF"/>
              </a:gs>
              <a:gs pos="8000">
                <a:srgbClr val="E4E1DF"/>
              </a:gs>
              <a:gs pos="100000">
                <a:schemeClr val="lt1"/>
              </a:gs>
            </a:gsLst>
            <a:lin ang="16200038"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rial"/>
              <a:ea typeface="Arial"/>
              <a:cs typeface="Arial"/>
              <a:sym typeface="Arial"/>
            </a:endParaRPr>
          </a:p>
        </p:txBody>
      </p:sp>
      <p:cxnSp>
        <p:nvCxnSpPr>
          <p:cNvPr id="31" name="Google Shape;31;p5"/>
          <p:cNvCxnSpPr/>
          <p:nvPr/>
        </p:nvCxnSpPr>
        <p:spPr>
          <a:xfrm>
            <a:off x="0" y="7758806"/>
            <a:ext cx="16257600" cy="0"/>
          </a:xfrm>
          <a:prstGeom prst="straightConnector1">
            <a:avLst/>
          </a:prstGeom>
          <a:noFill/>
          <a:ln w="9525" cap="flat" cmpd="sng">
            <a:solidFill>
              <a:srgbClr val="E4E1DF">
                <a:alpha val="29800"/>
              </a:srgbClr>
            </a:solidFill>
            <a:prstDash val="solid"/>
            <a:round/>
            <a:headEnd type="none" w="sm" len="sm"/>
            <a:tailEnd type="none" w="sm" len="sm"/>
          </a:ln>
          <a:effectLst>
            <a:outerShdw blurRad="40000" dist="20000" dir="5400000" rotWithShape="0">
              <a:srgbClr val="000000">
                <a:alpha val="37650"/>
              </a:srgbClr>
            </a:outerShdw>
          </a:effectLst>
        </p:spPr>
      </p:cxnSp>
      <p:sp>
        <p:nvSpPr>
          <p:cNvPr id="32" name="Google Shape;32;p5"/>
          <p:cNvSpPr txBox="1">
            <a:spLocks noGrp="1"/>
          </p:cNvSpPr>
          <p:nvPr>
            <p:ph type="body" idx="1"/>
          </p:nvPr>
        </p:nvSpPr>
        <p:spPr>
          <a:xfrm>
            <a:off x="878783" y="386862"/>
            <a:ext cx="14631900" cy="73893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640"/>
              </a:spcBef>
              <a:spcAft>
                <a:spcPts val="0"/>
              </a:spcAft>
              <a:buClr>
                <a:srgbClr val="00274C"/>
              </a:buClr>
              <a:buSzPts val="3200"/>
              <a:buFont typeface="Arial"/>
              <a:buNone/>
              <a:defRPr sz="3200" b="0" i="0" u="none" strike="noStrike" cap="none">
                <a:solidFill>
                  <a:srgbClr val="00274C"/>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body" idx="1"/>
          </p:nvPr>
        </p:nvSpPr>
        <p:spPr>
          <a:xfrm>
            <a:off x="878783" y="1405719"/>
            <a:ext cx="9489900" cy="63702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640"/>
              </a:spcBef>
              <a:spcAft>
                <a:spcPts val="0"/>
              </a:spcAft>
              <a:buClr>
                <a:srgbClr val="00274C"/>
              </a:buClr>
              <a:buSzPts val="3200"/>
              <a:buFont typeface="Arial"/>
              <a:buNone/>
              <a:defRPr sz="3200" b="0" i="0" u="none" strike="noStrike" cap="none">
                <a:solidFill>
                  <a:srgbClr val="00274C"/>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7" name="Google Shape;37;p7"/>
          <p:cNvSpPr txBox="1">
            <a:spLocks noGrp="1"/>
          </p:cNvSpPr>
          <p:nvPr>
            <p:ph type="title"/>
          </p:nvPr>
        </p:nvSpPr>
        <p:spPr>
          <a:xfrm>
            <a:off x="878783" y="272169"/>
            <a:ext cx="9489900" cy="8703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00274C"/>
              </a:buClr>
              <a:buSzPts val="4400"/>
              <a:buFont typeface="Arial"/>
              <a:buNone/>
              <a:defRPr sz="4400" b="0" i="0" u="none" strike="noStrike" cap="none">
                <a:solidFill>
                  <a:srgbClr val="00274C"/>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38" name="Google Shape;38;p7"/>
          <p:cNvSpPr/>
          <p:nvPr/>
        </p:nvSpPr>
        <p:spPr>
          <a:xfrm>
            <a:off x="0" y="7776027"/>
            <a:ext cx="16257600" cy="1368000"/>
          </a:xfrm>
          <a:prstGeom prst="rect">
            <a:avLst/>
          </a:prstGeom>
          <a:gradFill>
            <a:gsLst>
              <a:gs pos="0">
                <a:srgbClr val="E4E1DF"/>
              </a:gs>
              <a:gs pos="8000">
                <a:srgbClr val="E4E1DF"/>
              </a:gs>
              <a:gs pos="100000">
                <a:schemeClr val="lt1"/>
              </a:gs>
            </a:gsLst>
            <a:lin ang="16200038"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Arial"/>
              <a:ea typeface="Arial"/>
              <a:cs typeface="Arial"/>
              <a:sym typeface="Arial"/>
            </a:endParaRPr>
          </a:p>
        </p:txBody>
      </p:sp>
      <p:cxnSp>
        <p:nvCxnSpPr>
          <p:cNvPr id="39" name="Google Shape;39;p7"/>
          <p:cNvCxnSpPr/>
          <p:nvPr/>
        </p:nvCxnSpPr>
        <p:spPr>
          <a:xfrm>
            <a:off x="0" y="7758806"/>
            <a:ext cx="16257600" cy="0"/>
          </a:xfrm>
          <a:prstGeom prst="straightConnector1">
            <a:avLst/>
          </a:prstGeom>
          <a:noFill/>
          <a:ln w="9525" cap="flat" cmpd="sng">
            <a:solidFill>
              <a:srgbClr val="E4E1DF">
                <a:alpha val="29800"/>
              </a:srgbClr>
            </a:solidFill>
            <a:prstDash val="solid"/>
            <a:round/>
            <a:headEnd type="none" w="sm" len="sm"/>
            <a:tailEnd type="none" w="sm" len="sm"/>
          </a:ln>
          <a:effectLst>
            <a:outerShdw blurRad="40000" dist="20000" dir="5400000" rotWithShape="0">
              <a:srgbClr val="000000">
                <a:alpha val="37650"/>
              </a:srgbClr>
            </a:outerShdw>
          </a:effectLst>
        </p:spPr>
      </p:cxn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DDEAF6"/>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body" idx="1"/>
          </p:nvPr>
        </p:nvSpPr>
        <p:spPr>
          <a:xfrm>
            <a:off x="2084172" y="1066154"/>
            <a:ext cx="12002400" cy="58023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Courier New"/>
              <a:buNone/>
              <a:defRPr sz="2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2000"/>
              <a:buFont typeface="Noto Sans Symbols"/>
              <a:buNone/>
              <a:defRPr sz="20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051/e3sconf/20191360100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1"/>
          <p:cNvSpPr txBox="1">
            <a:spLocks noGrp="1"/>
          </p:cNvSpPr>
          <p:nvPr>
            <p:ph type="title" idx="4294967295"/>
          </p:nvPr>
        </p:nvSpPr>
        <p:spPr>
          <a:xfrm>
            <a:off x="440871" y="4899648"/>
            <a:ext cx="14799129" cy="974210"/>
          </a:xfrm>
          <a:prstGeom prst="rect">
            <a:avLst/>
          </a:prstGeom>
          <a:noFill/>
          <a:ln>
            <a:noFill/>
            <a:prstDash/>
          </a:ln>
          <a:effectLst/>
        </p:spPr>
        <p:txBody>
          <a:bodyPr rot="0" spcFirstLastPara="1" vertOverflow="overflow" horzOverflow="overflow" vert="horz" wrap="square" lIns="91425" tIns="45700" rIns="91425" bIns="45700" numCol="1" spcCol="0" rtlCol="0" fromWordArt="0" anchor="t" anchorCtr="0" forceAA="0" compatLnSpc="1">
            <a:prstTxWarp prst="textNoShape">
              <a:avLst/>
            </a:prstTxWarp>
            <a:normAutofit fontScale="90000"/>
          </a:bodyPr>
          <a:lstStyle/>
          <a:p>
            <a:pPr marL="0" marR="0" lvl="0" indent="0" algn="l" defTabSz="914400" rtl="0" eaLnBrk="1" fontAlgn="auto" latinLnBrk="0" hangingPunct="1">
              <a:lnSpc>
                <a:spcPct val="100000"/>
              </a:lnSpc>
              <a:spcBef>
                <a:spcPts val="0"/>
              </a:spcBef>
              <a:spcAft>
                <a:spcPts val="0"/>
              </a:spcAft>
              <a:buClr>
                <a:schemeClr val="dk1"/>
              </a:buClr>
              <a:buSzPts val="5400"/>
              <a:buFont typeface="Arial"/>
              <a:buNone/>
              <a:tabLst/>
              <a:defRPr/>
            </a:pPr>
            <a:r>
              <a:rPr kumimoji="0" lang="en-US" sz="5400" b="1" i="0" u="none" strike="noStrike" kern="0" cap="none" spc="0" normalizeH="0" baseline="0" noProof="0" dirty="0">
                <a:ln>
                  <a:noFill/>
                </a:ln>
                <a:solidFill>
                  <a:schemeClr val="dk1"/>
                </a:solidFill>
                <a:effectLst/>
                <a:uLnTx/>
                <a:uFillTx/>
                <a:latin typeface="Arial"/>
                <a:ea typeface="Arial"/>
                <a:cs typeface="Arial"/>
                <a:sym typeface="Arial"/>
              </a:rPr>
              <a:t>Case Study – Intermediary </a:t>
            </a:r>
            <a:r>
              <a:rPr lang="en-US" sz="5400" b="1" dirty="0">
                <a:solidFill>
                  <a:schemeClr val="dk1"/>
                </a:solidFill>
              </a:rPr>
              <a:t>P</a:t>
            </a:r>
            <a:r>
              <a:rPr kumimoji="0" lang="en-US" sz="5400" b="1" i="0" u="none" strike="noStrike" kern="0" cap="none" spc="0" normalizeH="0" baseline="0" noProof="0" dirty="0" err="1">
                <a:ln>
                  <a:noFill/>
                </a:ln>
                <a:solidFill>
                  <a:schemeClr val="dk1"/>
                </a:solidFill>
                <a:effectLst/>
                <a:uLnTx/>
                <a:uFillTx/>
                <a:latin typeface="Arial"/>
                <a:ea typeface="Arial"/>
                <a:cs typeface="Arial"/>
                <a:sym typeface="Arial"/>
              </a:rPr>
              <a:t>resentation</a:t>
            </a:r>
            <a:br>
              <a:rPr kumimoji="0" lang="en-US" sz="5400" b="1" i="0" u="none" strike="noStrike" kern="0" cap="none" spc="0" normalizeH="0" baseline="0" noProof="0" dirty="0">
                <a:ln>
                  <a:noFill/>
                </a:ln>
                <a:solidFill>
                  <a:schemeClr val="dk1"/>
                </a:solidFill>
                <a:effectLst/>
                <a:uLnTx/>
                <a:uFillTx/>
                <a:latin typeface="Arial"/>
                <a:ea typeface="Arial"/>
                <a:cs typeface="Arial"/>
                <a:sym typeface="Arial"/>
              </a:rPr>
            </a:br>
            <a:r>
              <a:rPr lang="en-US" sz="4400" b="1" dirty="0">
                <a:solidFill>
                  <a:schemeClr val="bg2">
                    <a:lumMod val="75000"/>
                    <a:lumOff val="25000"/>
                  </a:schemeClr>
                </a:solidFill>
              </a:rPr>
              <a:t>Automobiles: ICEV vs. EV</a:t>
            </a:r>
            <a:endParaRPr kumimoji="0" lang="en-US" sz="3600" b="1" i="0" u="none" strike="noStrike" kern="0" cap="none" spc="0" normalizeH="0" baseline="0" noProof="0" dirty="0">
              <a:ln>
                <a:noFill/>
              </a:ln>
              <a:solidFill>
                <a:schemeClr val="accent5"/>
              </a:solidFill>
              <a:effectLst/>
              <a:uLnTx/>
              <a:uFillTx/>
              <a:latin typeface="Arial"/>
              <a:ea typeface="Arial"/>
              <a:cs typeface="Arial"/>
              <a:sym typeface="Arial"/>
            </a:endParaRPr>
          </a:p>
        </p:txBody>
      </p:sp>
      <p:sp>
        <p:nvSpPr>
          <p:cNvPr id="53" name="Google Shape;53;p11"/>
          <p:cNvSpPr txBox="1"/>
          <p:nvPr/>
        </p:nvSpPr>
        <p:spPr>
          <a:xfrm>
            <a:off x="440871" y="6790584"/>
            <a:ext cx="3021981" cy="4770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b="1" i="0" u="none" strike="noStrike" cap="none" dirty="0">
                <a:solidFill>
                  <a:schemeClr val="dk1"/>
                </a:solidFill>
                <a:latin typeface="Arial"/>
                <a:ea typeface="Arial"/>
                <a:cs typeface="Arial"/>
                <a:sym typeface="Arial"/>
              </a:rPr>
              <a:t>Hasan Roshan</a:t>
            </a:r>
            <a:endParaRPr sz="2500"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2"/>
          <p:cNvSpPr txBox="1">
            <a:spLocks noGrp="1"/>
          </p:cNvSpPr>
          <p:nvPr>
            <p:ph type="title"/>
          </p:nvPr>
        </p:nvSpPr>
        <p:spPr>
          <a:xfrm>
            <a:off x="878783" y="272169"/>
            <a:ext cx="14631828" cy="87038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274C"/>
              </a:buClr>
              <a:buSzPts val="4400"/>
              <a:buFont typeface="Arial"/>
              <a:buNone/>
            </a:pPr>
            <a:r>
              <a:rPr lang="en-US" dirty="0"/>
              <a:t>Comparison of Energy &amp; CO</a:t>
            </a:r>
            <a:r>
              <a:rPr lang="en-US" baseline="-25000" dirty="0"/>
              <a:t>2</a:t>
            </a:r>
            <a:r>
              <a:rPr lang="en-US" dirty="0"/>
              <a:t> Balance across Scenarios</a:t>
            </a:r>
            <a:endParaRPr dirty="0"/>
          </a:p>
        </p:txBody>
      </p:sp>
      <p:pic>
        <p:nvPicPr>
          <p:cNvPr id="6" name="Picture 5" descr="A graph of different colored bars&#10;&#10;Description automatically generated">
            <a:extLst>
              <a:ext uri="{FF2B5EF4-FFF2-40B4-BE49-F238E27FC236}">
                <a16:creationId xmlns:a16="http://schemas.microsoft.com/office/drawing/2014/main" id="{29718662-793C-5891-83B0-97C340C392F8}"/>
              </a:ext>
            </a:extLst>
          </p:cNvPr>
          <p:cNvPicPr>
            <a:picLocks noChangeAspect="1"/>
          </p:cNvPicPr>
          <p:nvPr/>
        </p:nvPicPr>
        <p:blipFill>
          <a:blip r:embed="rId3"/>
          <a:stretch>
            <a:fillRect/>
          </a:stretch>
        </p:blipFill>
        <p:spPr>
          <a:xfrm>
            <a:off x="669053" y="1278385"/>
            <a:ext cx="7459741" cy="4204395"/>
          </a:xfrm>
          <a:prstGeom prst="rect">
            <a:avLst/>
          </a:prstGeom>
        </p:spPr>
      </p:pic>
      <p:pic>
        <p:nvPicPr>
          <p:cNvPr id="16" name="Picture 15">
            <a:extLst>
              <a:ext uri="{FF2B5EF4-FFF2-40B4-BE49-F238E27FC236}">
                <a16:creationId xmlns:a16="http://schemas.microsoft.com/office/drawing/2014/main" id="{D2529A5C-1A5D-A333-FE84-62B57147EF0E}"/>
              </a:ext>
            </a:extLst>
          </p:cNvPr>
          <p:cNvPicPr>
            <a:picLocks noChangeAspect="1"/>
          </p:cNvPicPr>
          <p:nvPr/>
        </p:nvPicPr>
        <p:blipFill>
          <a:blip r:embed="rId4"/>
          <a:stretch>
            <a:fillRect/>
          </a:stretch>
        </p:blipFill>
        <p:spPr>
          <a:xfrm>
            <a:off x="1179618" y="5618611"/>
            <a:ext cx="14330993" cy="343845"/>
          </a:xfrm>
          <a:prstGeom prst="rect">
            <a:avLst/>
          </a:prstGeom>
        </p:spPr>
      </p:pic>
      <p:pic>
        <p:nvPicPr>
          <p:cNvPr id="18" name="Picture 17" descr="A graph of comparison of fossil co2&#10;&#10;Description automatically generated">
            <a:extLst>
              <a:ext uri="{FF2B5EF4-FFF2-40B4-BE49-F238E27FC236}">
                <a16:creationId xmlns:a16="http://schemas.microsoft.com/office/drawing/2014/main" id="{A05EFF87-1681-6E23-CB8B-A371B24A5E12}"/>
              </a:ext>
            </a:extLst>
          </p:cNvPr>
          <p:cNvPicPr>
            <a:picLocks noChangeAspect="1"/>
          </p:cNvPicPr>
          <p:nvPr/>
        </p:nvPicPr>
        <p:blipFill>
          <a:blip r:embed="rId5"/>
          <a:stretch>
            <a:fillRect/>
          </a:stretch>
        </p:blipFill>
        <p:spPr>
          <a:xfrm>
            <a:off x="8194697" y="1214885"/>
            <a:ext cx="7393838" cy="4396336"/>
          </a:xfrm>
          <a:prstGeom prst="rect">
            <a:avLst/>
          </a:prstGeom>
        </p:spPr>
      </p:pic>
      <p:sp>
        <p:nvSpPr>
          <p:cNvPr id="19" name="TextBox 18">
            <a:extLst>
              <a:ext uri="{FF2B5EF4-FFF2-40B4-BE49-F238E27FC236}">
                <a16:creationId xmlns:a16="http://schemas.microsoft.com/office/drawing/2014/main" id="{47F5DFEF-5778-53FB-DDBA-DF3EACC8CC6B}"/>
              </a:ext>
            </a:extLst>
          </p:cNvPr>
          <p:cNvSpPr txBox="1"/>
          <p:nvPr/>
        </p:nvSpPr>
        <p:spPr>
          <a:xfrm>
            <a:off x="878783" y="6099133"/>
            <a:ext cx="14631828" cy="2308324"/>
          </a:xfrm>
          <a:prstGeom prst="rect">
            <a:avLst/>
          </a:prstGeom>
          <a:solidFill>
            <a:schemeClr val="accent4">
              <a:lumMod val="20000"/>
              <a:lumOff val="80000"/>
              <a:alpha val="70000"/>
            </a:schemeClr>
          </a:solidFill>
        </p:spPr>
        <p:txBody>
          <a:bodyPr wrap="square" numCol="2" rtlCol="0">
            <a:spAutoFit/>
          </a:bodyPr>
          <a:lstStyle/>
          <a:p>
            <a:pPr marL="342900" indent="-342900">
              <a:buFont typeface="Arial" panose="020B0604020202020204" pitchFamily="34" charset="0"/>
              <a:buChar char="•"/>
            </a:pPr>
            <a:r>
              <a:rPr lang="en-US" sz="2400" dirty="0"/>
              <a:t>The most impactful LCA phase for both vehicle types is the use phase</a:t>
            </a:r>
          </a:p>
          <a:p>
            <a:pPr marL="342900" indent="-342900">
              <a:buFont typeface="Arial" panose="020B0604020202020204" pitchFamily="34" charset="0"/>
              <a:buChar char="•"/>
            </a:pPr>
            <a:r>
              <a:rPr lang="en-US" sz="2400" dirty="0"/>
              <a:t>At the manufacturing stage, EV has slightly less energy &amp; CO</a:t>
            </a:r>
            <a:r>
              <a:rPr lang="en-US" sz="2400" baseline="-25000" dirty="0"/>
              <a:t>2</a:t>
            </a:r>
            <a:r>
              <a:rPr lang="en-US" sz="2400" dirty="0"/>
              <a:t> impact than ICEV</a:t>
            </a:r>
          </a:p>
          <a:p>
            <a:pPr marL="342900" indent="-3429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r>
              <a:rPr lang="en-US" sz="2400" dirty="0"/>
              <a:t>Overall:</a:t>
            </a:r>
          </a:p>
          <a:p>
            <a:pPr marL="708660" lvl="2" indent="-342900">
              <a:buFont typeface="Arial" panose="020B0604020202020204" pitchFamily="34" charset="0"/>
              <a:buChar char="•"/>
            </a:pPr>
            <a:r>
              <a:rPr lang="en-US" sz="2400" dirty="0"/>
              <a:t>ICEV has the highest energy impact</a:t>
            </a:r>
          </a:p>
          <a:p>
            <a:pPr marL="708660" lvl="2" indent="-342900">
              <a:buFont typeface="Arial" panose="020B0604020202020204" pitchFamily="34" charset="0"/>
              <a:buChar char="•"/>
            </a:pPr>
            <a:r>
              <a:rPr lang="en-US" sz="2400" dirty="0"/>
              <a:t>EV + hard coal has the highest CO</a:t>
            </a:r>
            <a:r>
              <a:rPr lang="en-US" sz="2400" baseline="-25000" dirty="0"/>
              <a:t>2</a:t>
            </a:r>
            <a:r>
              <a:rPr lang="en-US" sz="2400" dirty="0"/>
              <a:t> impact</a:t>
            </a:r>
          </a:p>
          <a:p>
            <a:pPr marL="708660" lvl="2" indent="-342900">
              <a:buFont typeface="Arial" panose="020B0604020202020204" pitchFamily="34" charset="0"/>
              <a:buChar char="•"/>
            </a:pPr>
            <a:r>
              <a:rPr lang="en-US" sz="2400" dirty="0"/>
              <a:t>EV + Wind has the lowest energy &amp; CO</a:t>
            </a:r>
            <a:r>
              <a:rPr lang="en-US" sz="2400" baseline="-25000" dirty="0"/>
              <a:t>2</a:t>
            </a:r>
            <a:r>
              <a:rPr lang="en-US" sz="2400" dirty="0"/>
              <a:t> impact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3"/>
          <p:cNvSpPr txBox="1">
            <a:spLocks noGrp="1"/>
          </p:cNvSpPr>
          <p:nvPr>
            <p:ph type="title"/>
          </p:nvPr>
        </p:nvSpPr>
        <p:spPr>
          <a:xfrm>
            <a:off x="878783" y="272169"/>
            <a:ext cx="14631828" cy="87038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274C"/>
              </a:buClr>
              <a:buSzPts val="4400"/>
              <a:buFont typeface="Arial"/>
              <a:buNone/>
            </a:pPr>
            <a:r>
              <a:rPr lang="en-US" dirty="0"/>
              <a:t>Interpretation – Sensitivity Study</a:t>
            </a:r>
            <a:endParaRPr dirty="0"/>
          </a:p>
        </p:txBody>
      </p:sp>
      <p:pic>
        <p:nvPicPr>
          <p:cNvPr id="4" name="Picture 3" descr="A graph of a graph showing the amount of electricity in the car&#10;&#10;Description automatically generated with medium confidence">
            <a:extLst>
              <a:ext uri="{FF2B5EF4-FFF2-40B4-BE49-F238E27FC236}">
                <a16:creationId xmlns:a16="http://schemas.microsoft.com/office/drawing/2014/main" id="{94D02B61-B159-60A3-9293-A80589ECA28F}"/>
              </a:ext>
            </a:extLst>
          </p:cNvPr>
          <p:cNvPicPr>
            <a:picLocks noChangeAspect="1"/>
          </p:cNvPicPr>
          <p:nvPr/>
        </p:nvPicPr>
        <p:blipFill>
          <a:blip r:embed="rId3"/>
          <a:stretch>
            <a:fillRect/>
          </a:stretch>
        </p:blipFill>
        <p:spPr>
          <a:xfrm>
            <a:off x="8284599" y="1565860"/>
            <a:ext cx="7707897" cy="4641044"/>
          </a:xfrm>
          <a:prstGeom prst="rect">
            <a:avLst/>
          </a:prstGeom>
        </p:spPr>
      </p:pic>
      <p:pic>
        <p:nvPicPr>
          <p:cNvPr id="5" name="Picture 4" descr="A graph of a graph of a number of cars&#10;&#10;Description automatically generated with medium confidence">
            <a:extLst>
              <a:ext uri="{FF2B5EF4-FFF2-40B4-BE49-F238E27FC236}">
                <a16:creationId xmlns:a16="http://schemas.microsoft.com/office/drawing/2014/main" id="{A64AEDAC-109D-3BE2-C68F-C9DBB66DD518}"/>
              </a:ext>
            </a:extLst>
          </p:cNvPr>
          <p:cNvPicPr>
            <a:picLocks noChangeAspect="1"/>
          </p:cNvPicPr>
          <p:nvPr/>
        </p:nvPicPr>
        <p:blipFill>
          <a:blip r:embed="rId4"/>
          <a:stretch>
            <a:fillRect/>
          </a:stretch>
        </p:blipFill>
        <p:spPr>
          <a:xfrm>
            <a:off x="265092" y="1565860"/>
            <a:ext cx="8110867" cy="4641044"/>
          </a:xfrm>
          <a:prstGeom prst="rect">
            <a:avLst/>
          </a:prstGeom>
        </p:spPr>
      </p:pic>
      <p:sp>
        <p:nvSpPr>
          <p:cNvPr id="6" name="TextBox 5">
            <a:extLst>
              <a:ext uri="{FF2B5EF4-FFF2-40B4-BE49-F238E27FC236}">
                <a16:creationId xmlns:a16="http://schemas.microsoft.com/office/drawing/2014/main" id="{A07E8D27-ED6D-F83D-BFEA-CE3FCB190458}"/>
              </a:ext>
            </a:extLst>
          </p:cNvPr>
          <p:cNvSpPr txBox="1"/>
          <p:nvPr/>
        </p:nvSpPr>
        <p:spPr>
          <a:xfrm>
            <a:off x="812880" y="6346604"/>
            <a:ext cx="14631828" cy="2677656"/>
          </a:xfrm>
          <a:prstGeom prst="rect">
            <a:avLst/>
          </a:prstGeom>
          <a:solidFill>
            <a:schemeClr val="accent4">
              <a:lumMod val="20000"/>
              <a:lumOff val="80000"/>
              <a:alpha val="70000"/>
            </a:schemeClr>
          </a:solidFill>
        </p:spPr>
        <p:txBody>
          <a:bodyPr wrap="square" numCol="2" rtlCol="0">
            <a:spAutoFit/>
          </a:bodyPr>
          <a:lstStyle/>
          <a:p>
            <a:pPr marL="342900" indent="-342900">
              <a:buFont typeface="Arial" panose="020B0604020202020204" pitchFamily="34" charset="0"/>
              <a:buChar char="•"/>
            </a:pPr>
            <a:r>
              <a:rPr lang="en-US" sz="2400" dirty="0"/>
              <a:t>The CO</a:t>
            </a:r>
            <a:r>
              <a:rPr lang="en-US" sz="2400" baseline="-25000" dirty="0"/>
              <a:t>2</a:t>
            </a:r>
            <a:r>
              <a:rPr lang="en-US" sz="2400" dirty="0"/>
              <a:t> impact of ICEV &amp; EV are comparable at the manufacturing stage </a:t>
            </a:r>
          </a:p>
          <a:p>
            <a:pPr marL="342900" indent="-342900">
              <a:buFont typeface="Arial" panose="020B0604020202020204" pitchFamily="34" charset="0"/>
              <a:buChar char="•"/>
            </a:pPr>
            <a:r>
              <a:rPr lang="en-US" sz="2400" dirty="0"/>
              <a:t>As the lifespan increases, the difference between the highest and lowest impact scenarios increases</a:t>
            </a:r>
          </a:p>
          <a:p>
            <a:pPr marL="342900" indent="-342900">
              <a:buFont typeface="Arial" panose="020B0604020202020204" pitchFamily="34" charset="0"/>
              <a:buChar char="•"/>
            </a:pPr>
            <a:r>
              <a:rPr lang="en-US" sz="2400" dirty="0"/>
              <a:t>After 100k km, the rates of change reach a plateau</a:t>
            </a:r>
          </a:p>
          <a:p>
            <a:pPr marL="342900" indent="-3429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r>
              <a:rPr lang="en-US" sz="2400" dirty="0"/>
              <a:t>Depending on which resource is used to produce electricity for charging the EV, its CO</a:t>
            </a:r>
            <a:r>
              <a:rPr lang="en-US" sz="2400" baseline="-25000" dirty="0"/>
              <a:t>2</a:t>
            </a:r>
            <a:r>
              <a:rPr lang="en-US" sz="2400" dirty="0"/>
              <a:t> performance could be significantly better or slightly worse than the ICEV:</a:t>
            </a:r>
          </a:p>
          <a:p>
            <a:pPr marL="914400" lvl="1" indent="-342900">
              <a:buFont typeface="Arial" panose="020B0604020202020204" pitchFamily="34" charset="0"/>
              <a:buChar char="•"/>
            </a:pPr>
            <a:r>
              <a:rPr lang="en-US" sz="2400" dirty="0"/>
              <a:t>Best: EV + Wind</a:t>
            </a:r>
          </a:p>
          <a:p>
            <a:pPr marL="914400" lvl="1" indent="-342900">
              <a:buFont typeface="Arial" panose="020B0604020202020204" pitchFamily="34" charset="0"/>
              <a:buChar char="•"/>
            </a:pPr>
            <a:r>
              <a:rPr lang="en-US" sz="2400" dirty="0"/>
              <a:t>Worse: EV + Hard Coal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4"/>
          <p:cNvSpPr txBox="1">
            <a:spLocks noGrp="1"/>
          </p:cNvSpPr>
          <p:nvPr>
            <p:ph type="title"/>
          </p:nvPr>
        </p:nvSpPr>
        <p:spPr>
          <a:xfrm>
            <a:off x="878783" y="272169"/>
            <a:ext cx="14631828" cy="87038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274C"/>
              </a:buClr>
              <a:buSzPts val="4400"/>
              <a:buFont typeface="Arial"/>
              <a:buNone/>
            </a:pPr>
            <a:r>
              <a:rPr lang="en-US" dirty="0"/>
              <a:t>Key Parameter: Collection of Primary Data</a:t>
            </a:r>
            <a:endParaRPr dirty="0"/>
          </a:p>
        </p:txBody>
      </p:sp>
      <p:sp>
        <p:nvSpPr>
          <p:cNvPr id="2" name="TextBox 1">
            <a:extLst>
              <a:ext uri="{FF2B5EF4-FFF2-40B4-BE49-F238E27FC236}">
                <a16:creationId xmlns:a16="http://schemas.microsoft.com/office/drawing/2014/main" id="{228356AC-1331-54EA-D8DA-5E9CF2165C01}"/>
              </a:ext>
            </a:extLst>
          </p:cNvPr>
          <p:cNvSpPr txBox="1"/>
          <p:nvPr/>
        </p:nvSpPr>
        <p:spPr>
          <a:xfrm>
            <a:off x="812880" y="1582254"/>
            <a:ext cx="14631828" cy="5509200"/>
          </a:xfrm>
          <a:prstGeom prst="rect">
            <a:avLst/>
          </a:prstGeom>
          <a:noFill/>
        </p:spPr>
        <p:txBody>
          <a:bodyPr wrap="square" rtlCol="0">
            <a:spAutoFit/>
          </a:bodyPr>
          <a:lstStyle/>
          <a:p>
            <a:pPr marL="342900" indent="-342900">
              <a:buFont typeface="Arial" panose="020B0604020202020204" pitchFamily="34" charset="0"/>
              <a:buChar char="•"/>
            </a:pPr>
            <a:r>
              <a:rPr lang="en-US" sz="3200" b="1" dirty="0"/>
              <a:t>Transportation Phase: Transport Distance &amp; Weight:</a:t>
            </a:r>
          </a:p>
          <a:p>
            <a:pPr marL="708660" lvl="1" indent="-342900">
              <a:buFont typeface="Arial" panose="020B0604020202020204" pitchFamily="34" charset="0"/>
              <a:buChar char="•"/>
            </a:pPr>
            <a:r>
              <a:rPr lang="en-US" sz="3200" dirty="0"/>
              <a:t>Inaccurate transport distances (ship, train, truck) &amp; weights for ICEV &amp; EV</a:t>
            </a:r>
          </a:p>
          <a:p>
            <a:pPr marL="1371600" lvl="1" indent="-342900">
              <a:buFont typeface="Arial" panose="020B0604020202020204" pitchFamily="34" charset="0"/>
              <a:buChar char="•"/>
            </a:pPr>
            <a:r>
              <a:rPr lang="en-US" sz="3200" dirty="0"/>
              <a:t>The total weight/FU of each vehicle based on the data:</a:t>
            </a:r>
          </a:p>
          <a:p>
            <a:pPr marL="1828800" lvl="1" indent="-342900">
              <a:buFont typeface="Arial" panose="020B0604020202020204" pitchFamily="34" charset="0"/>
              <a:buChar char="•"/>
            </a:pPr>
            <a:r>
              <a:rPr lang="en-US" sz="3200" dirty="0"/>
              <a:t>ICEV: 3.73E-2 kg</a:t>
            </a:r>
          </a:p>
          <a:p>
            <a:pPr marL="1828800" lvl="1" indent="-342900">
              <a:buFont typeface="Arial" panose="020B0604020202020204" pitchFamily="34" charset="0"/>
              <a:buChar char="•"/>
            </a:pPr>
            <a:r>
              <a:rPr lang="en-US" sz="3200" dirty="0"/>
              <a:t>EV: 1.26E-2 kg</a:t>
            </a:r>
          </a:p>
          <a:p>
            <a:pPr marL="342900" indent="-342900">
              <a:buFont typeface="Arial" panose="020B0604020202020204" pitchFamily="34" charset="0"/>
              <a:buChar char="•"/>
            </a:pPr>
            <a:r>
              <a:rPr lang="en-US" sz="3200" b="1" dirty="0"/>
              <a:t>Data Collection Approach:</a:t>
            </a:r>
          </a:p>
          <a:p>
            <a:pPr marL="708660" lvl="1" indent="-342900">
              <a:buFont typeface="Arial" panose="020B0604020202020204" pitchFamily="34" charset="0"/>
              <a:buChar char="•"/>
            </a:pPr>
            <a:r>
              <a:rPr lang="en-US" sz="3200" dirty="0"/>
              <a:t>Literature Review</a:t>
            </a:r>
          </a:p>
          <a:p>
            <a:pPr marL="1371600" lvl="2" indent="-342900">
              <a:buFont typeface="Arial" panose="020B0604020202020204" pitchFamily="34" charset="0"/>
              <a:buChar char="•"/>
            </a:pPr>
            <a:r>
              <a:rPr lang="en-US" sz="3200" dirty="0"/>
              <a:t>ICEV: LCAs for average/example weight &amp; transportation data</a:t>
            </a:r>
          </a:p>
          <a:p>
            <a:pPr marL="708660" lvl="1" indent="-342900">
              <a:buFont typeface="Arial" panose="020B0604020202020204" pitchFamily="34" charset="0"/>
              <a:buChar char="•"/>
            </a:pPr>
            <a:r>
              <a:rPr lang="en-US" sz="3200" dirty="0"/>
              <a:t>Industry Contact:</a:t>
            </a:r>
          </a:p>
          <a:p>
            <a:pPr marL="1371600" lvl="2" indent="-342900">
              <a:buFont typeface="Arial" panose="020B0604020202020204" pitchFamily="34" charset="0"/>
              <a:buChar char="•"/>
            </a:pPr>
            <a:r>
              <a:rPr lang="en-US" sz="3200" dirty="0"/>
              <a:t>EV: Tesla for data on weight, manufacturing plant location &amp; transportation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5"/>
          <p:cNvSpPr txBox="1">
            <a:spLocks noGrp="1"/>
          </p:cNvSpPr>
          <p:nvPr>
            <p:ph type="title"/>
          </p:nvPr>
        </p:nvSpPr>
        <p:spPr>
          <a:xfrm>
            <a:off x="878783" y="272169"/>
            <a:ext cx="14631900" cy="870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274C"/>
              </a:buClr>
              <a:buSzPts val="4400"/>
              <a:buFont typeface="Arial"/>
              <a:buNone/>
            </a:pPr>
            <a:r>
              <a:rPr lang="en-US" dirty="0"/>
              <a:t>Conclusion &amp; Next Steps</a:t>
            </a:r>
            <a:endParaRPr dirty="0"/>
          </a:p>
        </p:txBody>
      </p:sp>
      <p:sp>
        <p:nvSpPr>
          <p:cNvPr id="2" name="TextBox 1">
            <a:extLst>
              <a:ext uri="{FF2B5EF4-FFF2-40B4-BE49-F238E27FC236}">
                <a16:creationId xmlns:a16="http://schemas.microsoft.com/office/drawing/2014/main" id="{E3A9329A-22D4-C691-580D-05F079A93618}"/>
              </a:ext>
            </a:extLst>
          </p:cNvPr>
          <p:cNvSpPr txBox="1"/>
          <p:nvPr/>
        </p:nvSpPr>
        <p:spPr>
          <a:xfrm>
            <a:off x="979970" y="1243379"/>
            <a:ext cx="14631828" cy="6555641"/>
          </a:xfrm>
          <a:prstGeom prst="rect">
            <a:avLst/>
          </a:prstGeom>
          <a:noFill/>
        </p:spPr>
        <p:txBody>
          <a:bodyPr wrap="square" numCol="2" rtlCol="0">
            <a:spAutoFit/>
          </a:bodyPr>
          <a:lstStyle/>
          <a:p>
            <a:pPr marL="342900" indent="-342900">
              <a:buFont typeface="Arial" panose="020B0604020202020204" pitchFamily="34" charset="0"/>
              <a:buChar char="•"/>
            </a:pPr>
            <a:r>
              <a:rPr lang="en-US" sz="2800" b="1" dirty="0"/>
              <a:t>Results:</a:t>
            </a:r>
          </a:p>
          <a:p>
            <a:pPr marL="914400" indent="-342900">
              <a:buFont typeface="Arial" panose="020B0604020202020204" pitchFamily="34" charset="0"/>
              <a:buChar char="•"/>
            </a:pPr>
            <a:r>
              <a:rPr lang="en-US" sz="2800" dirty="0"/>
              <a:t>Use phase: the most impactful LCA phase for both vehicle types</a:t>
            </a:r>
          </a:p>
          <a:p>
            <a:pPr marL="914400" indent="-342900">
              <a:buFont typeface="Arial" panose="020B0604020202020204" pitchFamily="34" charset="0"/>
              <a:buChar char="•"/>
            </a:pPr>
            <a:r>
              <a:rPr lang="en-US" sz="2800" dirty="0"/>
              <a:t>Manufacturing phase: comparable Energy &amp; CO</a:t>
            </a:r>
            <a:r>
              <a:rPr lang="en-US" sz="2800" baseline="-25000" dirty="0"/>
              <a:t>2</a:t>
            </a:r>
            <a:r>
              <a:rPr lang="en-US" sz="2800" dirty="0"/>
              <a:t> impacts for both vehicle types</a:t>
            </a:r>
          </a:p>
          <a:p>
            <a:pPr marL="914400" indent="-342900">
              <a:buFont typeface="Arial" panose="020B0604020202020204" pitchFamily="34" charset="0"/>
              <a:buChar char="•"/>
            </a:pPr>
            <a:r>
              <a:rPr lang="en-US" sz="2800" dirty="0"/>
              <a:t>Overall:</a:t>
            </a:r>
          </a:p>
          <a:p>
            <a:pPr marL="1371600" lvl="2" indent="-342900">
              <a:buFont typeface="Arial" panose="020B0604020202020204" pitchFamily="34" charset="0"/>
              <a:buChar char="•"/>
            </a:pPr>
            <a:r>
              <a:rPr lang="en-US" sz="2800" dirty="0"/>
              <a:t>ICEV has the highest energy impact</a:t>
            </a:r>
          </a:p>
          <a:p>
            <a:pPr marL="1371600" lvl="2" indent="-342900">
              <a:buFont typeface="Arial" panose="020B0604020202020204" pitchFamily="34" charset="0"/>
              <a:buChar char="•"/>
            </a:pPr>
            <a:r>
              <a:rPr lang="en-US" sz="2800" dirty="0"/>
              <a:t>EV + hard coal has the highest CO</a:t>
            </a:r>
            <a:r>
              <a:rPr lang="en-US" sz="2800" baseline="-25000" dirty="0"/>
              <a:t>2</a:t>
            </a:r>
            <a:r>
              <a:rPr lang="en-US" sz="2800" dirty="0"/>
              <a:t> impact</a:t>
            </a:r>
          </a:p>
          <a:p>
            <a:pPr marL="1371600" lvl="2" indent="-342900">
              <a:buFont typeface="Arial" panose="020B0604020202020204" pitchFamily="34" charset="0"/>
              <a:buChar char="•"/>
            </a:pPr>
            <a:r>
              <a:rPr lang="en-US" sz="2800" dirty="0"/>
              <a:t>EV + Wind has the lowest energy &amp; CO</a:t>
            </a:r>
            <a:r>
              <a:rPr lang="en-US" sz="2800" baseline="-25000" dirty="0"/>
              <a:t>2</a:t>
            </a:r>
            <a:r>
              <a:rPr lang="en-US" sz="2800" dirty="0"/>
              <a:t> impact</a:t>
            </a:r>
          </a:p>
          <a:p>
            <a:pPr marL="914400" indent="-342900">
              <a:buFont typeface="Arial" panose="020B0604020202020204" pitchFamily="34" charset="0"/>
              <a:buChar char="•"/>
            </a:pPr>
            <a:r>
              <a:rPr lang="en-US" sz="2800" dirty="0"/>
              <a:t>As the lifespan increases, the difference between the highest and lowest impact scenarios increases</a:t>
            </a:r>
          </a:p>
          <a:p>
            <a:pPr marL="914400" indent="-342900">
              <a:buFont typeface="Arial" panose="020B0604020202020204" pitchFamily="34" charset="0"/>
              <a:buChar char="•"/>
            </a:pPr>
            <a:r>
              <a:rPr lang="en-US" sz="2800" dirty="0"/>
              <a:t>After 100k km, the rates of change reach a plateau</a:t>
            </a:r>
          </a:p>
          <a:p>
            <a:pPr marL="914400" indent="-342900">
              <a:buFont typeface="Arial" panose="020B0604020202020204" pitchFamily="34" charset="0"/>
              <a:buChar char="•"/>
            </a:pPr>
            <a:r>
              <a:rPr lang="en-US" sz="2800" dirty="0"/>
              <a:t>Depending on which source is used to produce electricity for charging the EV, its CO</a:t>
            </a:r>
            <a:r>
              <a:rPr lang="en-US" sz="2800" baseline="-25000" dirty="0"/>
              <a:t>2</a:t>
            </a:r>
            <a:r>
              <a:rPr lang="en-US" sz="2800" dirty="0"/>
              <a:t> performance could be significantly better or slightly worse than the ICEV</a:t>
            </a:r>
          </a:p>
          <a:p>
            <a:pPr marL="1371600" lvl="1" indent="-342900">
              <a:buFont typeface="Arial" panose="020B0604020202020204" pitchFamily="34" charset="0"/>
              <a:buChar char="•"/>
            </a:pPr>
            <a:r>
              <a:rPr lang="en-US" sz="2800" dirty="0"/>
              <a:t>Best: EV + Wind</a:t>
            </a:r>
          </a:p>
          <a:p>
            <a:pPr marL="1371600" lvl="1" indent="-342900">
              <a:buFont typeface="Arial" panose="020B0604020202020204" pitchFamily="34" charset="0"/>
              <a:buChar char="•"/>
            </a:pPr>
            <a:r>
              <a:rPr lang="en-US" sz="2800" dirty="0"/>
              <a:t>Worse: EV + Hard Coal</a:t>
            </a:r>
          </a:p>
          <a:p>
            <a:pPr marL="1371600" lvl="1" indent="-342900">
              <a:buFont typeface="Arial" panose="020B0604020202020204" pitchFamily="34" charset="0"/>
              <a:buChar char="•"/>
            </a:pPr>
            <a:r>
              <a:rPr lang="en-US" sz="2800" dirty="0"/>
              <a:t>Renewable Electricity for EVs is the game-changer</a:t>
            </a:r>
          </a:p>
          <a:p>
            <a:pPr marL="914400" indent="-342900">
              <a:buFont typeface="Arial" panose="020B0604020202020204" pitchFamily="34" charset="0"/>
              <a:buChar char="•"/>
            </a:pPr>
            <a:r>
              <a:rPr lang="en-US" sz="2800" b="1" dirty="0"/>
              <a:t>Next Steps:</a:t>
            </a:r>
          </a:p>
          <a:p>
            <a:pPr marL="1371600" indent="-342900">
              <a:buFont typeface="Arial" panose="020B0604020202020204" pitchFamily="34" charset="0"/>
              <a:buChar char="•"/>
            </a:pPr>
            <a:r>
              <a:rPr lang="en-US" sz="2800" dirty="0"/>
              <a:t>Data collection for the transportation phase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878783" y="272169"/>
            <a:ext cx="14631828" cy="87038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400"/>
              <a:buFont typeface="Arial"/>
              <a:buNone/>
            </a:pPr>
            <a:r>
              <a:rPr lang="en-US" dirty="0">
                <a:solidFill>
                  <a:schemeClr val="dk2"/>
                </a:solidFill>
              </a:rPr>
              <a:t>Needs &amp; Objectives</a:t>
            </a:r>
            <a:endParaRPr dirty="0"/>
          </a:p>
        </p:txBody>
      </p:sp>
      <p:sp>
        <p:nvSpPr>
          <p:cNvPr id="73" name="Google Shape;73;p13"/>
          <p:cNvSpPr txBox="1"/>
          <p:nvPr/>
        </p:nvSpPr>
        <p:spPr>
          <a:xfrm>
            <a:off x="878783" y="1459340"/>
            <a:ext cx="14863738" cy="609716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00274C"/>
              </a:buClr>
              <a:buSzPts val="2800"/>
              <a:buFont typeface="Arial"/>
              <a:buNone/>
            </a:pPr>
            <a:r>
              <a:rPr lang="en-US" sz="2800" b="1" dirty="0">
                <a:solidFill>
                  <a:srgbClr val="00274C"/>
                </a:solidFill>
                <a:latin typeface="Arial"/>
                <a:ea typeface="Arial"/>
                <a:cs typeface="Arial"/>
                <a:sym typeface="Arial"/>
              </a:rPr>
              <a:t>Context &amp; Needs:</a:t>
            </a:r>
          </a:p>
          <a:p>
            <a:pPr marL="285750" marR="0" lvl="0" indent="-285750" algn="l" rtl="0">
              <a:lnSpc>
                <a:spcPct val="120000"/>
              </a:lnSpc>
              <a:spcBef>
                <a:spcPts val="0"/>
              </a:spcBef>
              <a:spcAft>
                <a:spcPts val="0"/>
              </a:spcAft>
              <a:buClr>
                <a:srgbClr val="00274C"/>
              </a:buClr>
              <a:buSzPts val="2800"/>
              <a:buFont typeface="Arial" panose="020B0604020202020204" pitchFamily="34" charset="0"/>
              <a:buChar char="•"/>
            </a:pPr>
            <a:r>
              <a:rPr lang="en-US" sz="2800" dirty="0">
                <a:solidFill>
                  <a:srgbClr val="00274C"/>
                </a:solidFill>
              </a:rPr>
              <a:t>In 2019, transportation was the 4th largest contributor (15%) to global Emissions (IPCC, 2022)</a:t>
            </a:r>
          </a:p>
          <a:p>
            <a:pPr marL="285750" marR="0" lvl="0" indent="-285750" algn="l" rtl="0">
              <a:lnSpc>
                <a:spcPct val="120000"/>
              </a:lnSpc>
              <a:spcBef>
                <a:spcPts val="0"/>
              </a:spcBef>
              <a:spcAft>
                <a:spcPts val="0"/>
              </a:spcAft>
              <a:buClr>
                <a:srgbClr val="00274C"/>
              </a:buClr>
              <a:buSzPts val="2800"/>
              <a:buFont typeface="Arial" panose="020B0604020202020204" pitchFamily="34" charset="0"/>
              <a:buChar char="•"/>
            </a:pPr>
            <a:r>
              <a:rPr lang="en-US" sz="2800" dirty="0">
                <a:solidFill>
                  <a:srgbClr val="00274C"/>
                </a:solidFill>
              </a:rPr>
              <a:t>In 2022, it was the largest contributor (28%) of U.S. direct GHG emissions (EPA, 2024)</a:t>
            </a:r>
          </a:p>
          <a:p>
            <a:pPr marL="285750" indent="-285750">
              <a:lnSpc>
                <a:spcPct val="120000"/>
              </a:lnSpc>
              <a:buClr>
                <a:srgbClr val="00274C"/>
              </a:buClr>
              <a:buSzPts val="2800"/>
              <a:buFont typeface="Arial" panose="020B0604020202020204" pitchFamily="34" charset="0"/>
              <a:buChar char="•"/>
            </a:pPr>
            <a:r>
              <a:rPr lang="en-US" sz="2800" dirty="0">
                <a:solidFill>
                  <a:srgbClr val="00274C"/>
                </a:solidFill>
              </a:rPr>
              <a:t>Internal Combustion Engine Vehicles (ICEV) are responsible for the absolute majority of sectoral emissions, with over 94% of emissions from petroleum-based fuel (EPA, 2024)</a:t>
            </a:r>
          </a:p>
          <a:p>
            <a:pPr marL="285750" indent="-285750">
              <a:lnSpc>
                <a:spcPct val="120000"/>
              </a:lnSpc>
              <a:buClr>
                <a:srgbClr val="00274C"/>
              </a:buClr>
              <a:buSzPts val="2800"/>
              <a:buFont typeface="Arial" panose="020B0604020202020204" pitchFamily="34" charset="0"/>
              <a:buChar char="•"/>
            </a:pPr>
            <a:r>
              <a:rPr lang="en-US" sz="2800" dirty="0">
                <a:solidFill>
                  <a:srgbClr val="00274C"/>
                </a:solidFill>
              </a:rPr>
              <a:t>Passenger cars are responsible for 20% of this sector’s GHG emissions (EPA, 2024)</a:t>
            </a:r>
          </a:p>
          <a:p>
            <a:pPr marL="285750" indent="-285750">
              <a:lnSpc>
                <a:spcPct val="120000"/>
              </a:lnSpc>
              <a:buClr>
                <a:srgbClr val="00274C"/>
              </a:buClr>
              <a:buSzPts val="2800"/>
              <a:buFont typeface="Arial" panose="020B0604020202020204" pitchFamily="34" charset="0"/>
              <a:buChar char="•"/>
            </a:pPr>
            <a:r>
              <a:rPr lang="en-US" sz="2800" dirty="0">
                <a:solidFill>
                  <a:srgbClr val="00274C"/>
                </a:solidFill>
              </a:rPr>
              <a:t>NZE requires &gt;3% annual CO</a:t>
            </a:r>
            <a:r>
              <a:rPr lang="en-US" sz="2800" baseline="-25000" dirty="0">
                <a:solidFill>
                  <a:srgbClr val="00274C"/>
                </a:solidFill>
              </a:rPr>
              <a:t>2</a:t>
            </a:r>
            <a:r>
              <a:rPr lang="en-US" sz="2800" dirty="0">
                <a:solidFill>
                  <a:srgbClr val="00274C"/>
                </a:solidFill>
              </a:rPr>
              <a:t> reduction from the transport sector by 2030 (IEA, 2022)</a:t>
            </a:r>
          </a:p>
          <a:p>
            <a:pPr marL="285750" indent="-285750">
              <a:lnSpc>
                <a:spcPct val="120000"/>
              </a:lnSpc>
              <a:buClr>
                <a:srgbClr val="00274C"/>
              </a:buClr>
              <a:buSzPts val="2800"/>
              <a:buFont typeface="Arial" panose="020B0604020202020204" pitchFamily="34" charset="0"/>
              <a:buChar char="•"/>
            </a:pPr>
            <a:r>
              <a:rPr lang="en-US" sz="2800" dirty="0">
                <a:solidFill>
                  <a:srgbClr val="00274C"/>
                </a:solidFill>
              </a:rPr>
              <a:t>Electric Vehicles (EV) offer the potential for reduced energy use and GHG emissions, particularly from renewable sources (IEA, 2022)</a:t>
            </a:r>
          </a:p>
          <a:p>
            <a:pPr marL="285750" indent="-285750">
              <a:lnSpc>
                <a:spcPct val="120000"/>
              </a:lnSpc>
              <a:buClr>
                <a:srgbClr val="00274C"/>
              </a:buClr>
              <a:buSzPts val="2800"/>
              <a:buFont typeface="Arial" panose="020B0604020202020204" pitchFamily="34" charset="0"/>
              <a:buChar char="•"/>
            </a:pPr>
            <a:r>
              <a:rPr lang="en-US" sz="2800" dirty="0">
                <a:solidFill>
                  <a:srgbClr val="00274C"/>
                </a:solidFill>
              </a:rPr>
              <a:t>LCA enables us to compare the environmental impacts of ICEVs and EVs</a:t>
            </a:r>
          </a:p>
          <a:p>
            <a:pPr marL="285750" indent="-285750">
              <a:lnSpc>
                <a:spcPct val="120000"/>
              </a:lnSpc>
              <a:buClr>
                <a:srgbClr val="00274C"/>
              </a:buClr>
              <a:buSzPts val="2800"/>
              <a:buFont typeface="Arial" panose="020B0604020202020204" pitchFamily="34" charset="0"/>
              <a:buChar char="•"/>
            </a:pPr>
            <a:r>
              <a:rPr lang="en-US" sz="2800" dirty="0">
                <a:solidFill>
                  <a:srgbClr val="00274C"/>
                </a:solidFill>
              </a:rPr>
              <a:t>Informed decisions aid sustainable transportation policies and consumer choices</a:t>
            </a:r>
          </a:p>
        </p:txBody>
      </p:sp>
      <p:sp>
        <p:nvSpPr>
          <p:cNvPr id="72" name="Google Shape;72;p13"/>
          <p:cNvSpPr txBox="1"/>
          <p:nvPr/>
        </p:nvSpPr>
        <p:spPr>
          <a:xfrm>
            <a:off x="878783" y="7735459"/>
            <a:ext cx="14863738" cy="134735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00274C"/>
              </a:buClr>
              <a:buSzPts val="2800"/>
              <a:buFont typeface="Arial"/>
              <a:buNone/>
            </a:pPr>
            <a:r>
              <a:rPr lang="en-US" sz="2800" b="1" dirty="0">
                <a:solidFill>
                  <a:srgbClr val="00274C"/>
                </a:solidFill>
                <a:latin typeface="Arial"/>
                <a:ea typeface="Arial"/>
                <a:cs typeface="Arial"/>
                <a:sym typeface="Arial"/>
              </a:rPr>
              <a:t>Objective: </a:t>
            </a:r>
            <a:r>
              <a:rPr lang="en-US" sz="2800" dirty="0">
                <a:solidFill>
                  <a:srgbClr val="00274C"/>
                </a:solidFill>
                <a:latin typeface="Arial"/>
                <a:ea typeface="Arial"/>
                <a:cs typeface="Arial"/>
                <a:sym typeface="Arial"/>
              </a:rPr>
              <a:t>Compare the environmental impacts of:</a:t>
            </a:r>
            <a:endParaRPr lang="en-US" sz="2800" dirty="0"/>
          </a:p>
          <a:p>
            <a:pPr marL="914400" lvl="1">
              <a:buClr>
                <a:srgbClr val="00274C"/>
              </a:buClr>
              <a:buSzPts val="2800"/>
            </a:pPr>
            <a:r>
              <a:rPr lang="en-US" sz="2800" dirty="0">
                <a:solidFill>
                  <a:srgbClr val="00274C"/>
                </a:solidFill>
                <a:latin typeface="Arial"/>
                <a:ea typeface="Arial"/>
                <a:cs typeface="Arial"/>
                <a:sym typeface="Arial"/>
              </a:rPr>
              <a:t>A. </a:t>
            </a:r>
            <a:r>
              <a:rPr lang="en-US" sz="2800" b="1" dirty="0">
                <a:solidFill>
                  <a:schemeClr val="dk2"/>
                </a:solidFill>
                <a:latin typeface="Arial"/>
                <a:ea typeface="Arial"/>
                <a:cs typeface="Arial"/>
                <a:sym typeface="Arial"/>
              </a:rPr>
              <a:t>Internal Combustion Engine Vehicle (ICEV)</a:t>
            </a:r>
            <a:br>
              <a:rPr lang="en-US" sz="2800" dirty="0">
                <a:solidFill>
                  <a:srgbClr val="00274C"/>
                </a:solidFill>
                <a:latin typeface="Arial"/>
                <a:ea typeface="Arial"/>
                <a:cs typeface="Arial"/>
                <a:sym typeface="Arial"/>
              </a:rPr>
            </a:br>
            <a:r>
              <a:rPr lang="en-US" sz="2800" dirty="0">
                <a:solidFill>
                  <a:srgbClr val="00274C"/>
                </a:solidFill>
                <a:latin typeface="Arial"/>
                <a:ea typeface="Arial"/>
                <a:cs typeface="Arial"/>
                <a:sym typeface="Arial"/>
              </a:rPr>
              <a:t>B. </a:t>
            </a:r>
            <a:r>
              <a:rPr lang="en-US" sz="2800" b="1" dirty="0">
                <a:solidFill>
                  <a:schemeClr val="dk2"/>
                </a:solidFill>
                <a:latin typeface="Arial"/>
                <a:ea typeface="Arial"/>
                <a:cs typeface="Arial"/>
                <a:sym typeface="Arial"/>
              </a:rPr>
              <a:t>Electric Vehicle (EV)</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878783" y="272169"/>
            <a:ext cx="14631828" cy="87038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274C"/>
              </a:buClr>
              <a:buSzPts val="4400"/>
              <a:buFont typeface="Arial"/>
              <a:buNone/>
            </a:pPr>
            <a:r>
              <a:rPr lang="en-US" dirty="0"/>
              <a:t>Function</a:t>
            </a:r>
            <a:endParaRPr dirty="0">
              <a:solidFill>
                <a:schemeClr val="dk2"/>
              </a:solidFill>
            </a:endParaRPr>
          </a:p>
        </p:txBody>
      </p:sp>
      <p:graphicFrame>
        <p:nvGraphicFramePr>
          <p:cNvPr id="4" name="Table 3">
            <a:extLst>
              <a:ext uri="{FF2B5EF4-FFF2-40B4-BE49-F238E27FC236}">
                <a16:creationId xmlns:a16="http://schemas.microsoft.com/office/drawing/2014/main" id="{0C0F526C-D50D-6B46-01F2-D45F8C8C37AE}"/>
              </a:ext>
            </a:extLst>
          </p:cNvPr>
          <p:cNvGraphicFramePr>
            <a:graphicFrameLocks noGrp="1"/>
          </p:cNvGraphicFramePr>
          <p:nvPr>
            <p:extLst>
              <p:ext uri="{D42A27DB-BD31-4B8C-83A1-F6EECF244321}">
                <p14:modId xmlns:p14="http://schemas.microsoft.com/office/powerpoint/2010/main" val="885619555"/>
              </p:ext>
            </p:extLst>
          </p:nvPr>
        </p:nvGraphicFramePr>
        <p:xfrm>
          <a:off x="2582598" y="3479477"/>
          <a:ext cx="10838391" cy="2185046"/>
        </p:xfrm>
        <a:graphic>
          <a:graphicData uri="http://schemas.openxmlformats.org/drawingml/2006/table">
            <a:tbl>
              <a:tblPr firstRow="1" bandRow="1">
                <a:tableStyleId>{00A15C55-8517-42AA-B614-E9B94910E393}</a:tableStyleId>
              </a:tblPr>
              <a:tblGrid>
                <a:gridCol w="2129102">
                  <a:extLst>
                    <a:ext uri="{9D8B030D-6E8A-4147-A177-3AD203B41FA5}">
                      <a16:colId xmlns:a16="http://schemas.microsoft.com/office/drawing/2014/main" val="16003307"/>
                    </a:ext>
                  </a:extLst>
                </a:gridCol>
                <a:gridCol w="3530600">
                  <a:extLst>
                    <a:ext uri="{9D8B030D-6E8A-4147-A177-3AD203B41FA5}">
                      <a16:colId xmlns:a16="http://schemas.microsoft.com/office/drawing/2014/main" val="3186052303"/>
                    </a:ext>
                  </a:extLst>
                </a:gridCol>
                <a:gridCol w="5178689">
                  <a:extLst>
                    <a:ext uri="{9D8B030D-6E8A-4147-A177-3AD203B41FA5}">
                      <a16:colId xmlns:a16="http://schemas.microsoft.com/office/drawing/2014/main" val="2153651597"/>
                    </a:ext>
                  </a:extLst>
                </a:gridCol>
              </a:tblGrid>
              <a:tr h="969898">
                <a:tc>
                  <a:txBody>
                    <a:bodyPr/>
                    <a:lstStyle/>
                    <a:p>
                      <a:pPr algn="ctr"/>
                      <a:r>
                        <a:rPr lang="en-US" sz="2400" dirty="0"/>
                        <a:t>PRODUCTS</a:t>
                      </a:r>
                    </a:p>
                  </a:txBody>
                  <a:tcPr anchor="ctr"/>
                </a:tc>
                <a:tc>
                  <a:txBody>
                    <a:bodyPr/>
                    <a:lstStyle/>
                    <a:p>
                      <a:pPr algn="ctr"/>
                      <a:r>
                        <a:rPr lang="en-US" sz="2400" dirty="0"/>
                        <a:t>MAIN FUNCTION</a:t>
                      </a:r>
                    </a:p>
                  </a:txBody>
                  <a:tcPr anchor="ctr"/>
                </a:tc>
                <a:tc>
                  <a:txBody>
                    <a:bodyPr/>
                    <a:lstStyle/>
                    <a:p>
                      <a:pPr algn="ctr"/>
                      <a:r>
                        <a:rPr lang="en-US" sz="2400" dirty="0"/>
                        <a:t>SECONDARY FUNCTION &amp; OTHER PERFORMANCES</a:t>
                      </a:r>
                    </a:p>
                  </a:txBody>
                  <a:tcPr anchor="ctr"/>
                </a:tc>
                <a:extLst>
                  <a:ext uri="{0D108BD9-81ED-4DB2-BD59-A6C34878D82A}">
                    <a16:rowId xmlns:a16="http://schemas.microsoft.com/office/drawing/2014/main" val="4019652837"/>
                  </a:ext>
                </a:extLst>
              </a:tr>
              <a:tr h="676316">
                <a:tc>
                  <a:txBody>
                    <a:bodyPr/>
                    <a:lstStyle/>
                    <a:p>
                      <a:pPr algn="ctr"/>
                      <a:r>
                        <a:rPr lang="en-US" sz="2400" dirty="0"/>
                        <a:t>ICEV</a:t>
                      </a:r>
                    </a:p>
                  </a:txBody>
                  <a:tcPr anchor="ctr"/>
                </a:tc>
                <a:tc rowSpan="2">
                  <a:txBody>
                    <a:bodyPr/>
                    <a:lstStyle/>
                    <a:p>
                      <a:pPr algn="ctr"/>
                      <a:r>
                        <a:rPr lang="en-US" sz="2400" dirty="0"/>
                        <a:t>Transportation</a:t>
                      </a:r>
                    </a:p>
                  </a:txBody>
                  <a:tcPr anchor="ctr"/>
                </a:tc>
                <a:tc rowSpan="2">
                  <a:txBody>
                    <a:bodyPr/>
                    <a:lstStyle/>
                    <a:p>
                      <a:pPr algn="ctr"/>
                      <a:r>
                        <a:rPr lang="en-US" sz="2400" dirty="0"/>
                        <a:t>Temporary Residency</a:t>
                      </a:r>
                    </a:p>
                    <a:p>
                      <a:pPr algn="ctr"/>
                      <a:r>
                        <a:rPr lang="en-US" sz="2400" dirty="0"/>
                        <a:t>Food Services (food truck)</a:t>
                      </a:r>
                    </a:p>
                    <a:p>
                      <a:pPr algn="ctr"/>
                      <a:r>
                        <a:rPr lang="en-US" sz="2400" dirty="0"/>
                        <a:t>Entertainment</a:t>
                      </a:r>
                    </a:p>
                  </a:txBody>
                  <a:tcPr anchor="ctr"/>
                </a:tc>
                <a:extLst>
                  <a:ext uri="{0D108BD9-81ED-4DB2-BD59-A6C34878D82A}">
                    <a16:rowId xmlns:a16="http://schemas.microsoft.com/office/drawing/2014/main" val="4233714713"/>
                  </a:ext>
                </a:extLst>
              </a:tr>
              <a:tr h="538832">
                <a:tc>
                  <a:txBody>
                    <a:bodyPr/>
                    <a:lstStyle/>
                    <a:p>
                      <a:pPr algn="ctr"/>
                      <a:r>
                        <a:rPr lang="en-US" sz="2400" dirty="0"/>
                        <a:t>EV</a:t>
                      </a:r>
                    </a:p>
                  </a:txBody>
                  <a:tcPr anchor="ctr">
                    <a:solidFill>
                      <a:srgbClr val="CED8EB"/>
                    </a:solidFill>
                  </a:tcPr>
                </a:tc>
                <a:tc vMerge="1">
                  <a:txBody>
                    <a:bodyPr/>
                    <a:lstStyle/>
                    <a:p>
                      <a:pPr algn="ctr"/>
                      <a:endParaRPr lang="en-US" sz="2800" dirty="0"/>
                    </a:p>
                  </a:txBody>
                  <a:tcPr anchor="ctr"/>
                </a:tc>
                <a:tc vMerge="1">
                  <a:txBody>
                    <a:bodyPr/>
                    <a:lstStyle/>
                    <a:p>
                      <a:pPr algn="ctr"/>
                      <a:endParaRPr lang="en-US" sz="2800" dirty="0"/>
                    </a:p>
                  </a:txBody>
                  <a:tcPr anchor="ctr"/>
                </a:tc>
                <a:extLst>
                  <a:ext uri="{0D108BD9-81ED-4DB2-BD59-A6C34878D82A}">
                    <a16:rowId xmlns:a16="http://schemas.microsoft.com/office/drawing/2014/main" val="421277169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78782" y="272169"/>
            <a:ext cx="14844921" cy="87038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274C"/>
              </a:buClr>
              <a:buSzPts val="4400"/>
              <a:buFont typeface="Arial"/>
              <a:buNone/>
            </a:pPr>
            <a:r>
              <a:rPr lang="en-US" dirty="0"/>
              <a:t>Reference Flows &amp; Key Environmental Parameters</a:t>
            </a:r>
            <a:endParaRPr dirty="0">
              <a:solidFill>
                <a:schemeClr val="dk2"/>
              </a:solidFill>
            </a:endParaRPr>
          </a:p>
        </p:txBody>
      </p:sp>
      <p:graphicFrame>
        <p:nvGraphicFramePr>
          <p:cNvPr id="5" name="Table 4">
            <a:extLst>
              <a:ext uri="{FF2B5EF4-FFF2-40B4-BE49-F238E27FC236}">
                <a16:creationId xmlns:a16="http://schemas.microsoft.com/office/drawing/2014/main" id="{F87A1EF7-4239-90D7-B3A3-E3F0536E9C35}"/>
              </a:ext>
            </a:extLst>
          </p:cNvPr>
          <p:cNvGraphicFramePr>
            <a:graphicFrameLocks noGrp="1"/>
          </p:cNvGraphicFramePr>
          <p:nvPr>
            <p:extLst>
              <p:ext uri="{D42A27DB-BD31-4B8C-83A1-F6EECF244321}">
                <p14:modId xmlns:p14="http://schemas.microsoft.com/office/powerpoint/2010/main" val="3220874478"/>
              </p:ext>
            </p:extLst>
          </p:nvPr>
        </p:nvGraphicFramePr>
        <p:xfrm>
          <a:off x="1277144" y="2425407"/>
          <a:ext cx="13703299" cy="4293186"/>
        </p:xfrm>
        <a:graphic>
          <a:graphicData uri="http://schemas.openxmlformats.org/drawingml/2006/table">
            <a:tbl>
              <a:tblPr firstRow="1" bandRow="1">
                <a:tableStyleId>{00A15C55-8517-42AA-B614-E9B94910E393}</a:tableStyleId>
              </a:tblPr>
              <a:tblGrid>
                <a:gridCol w="2219980">
                  <a:extLst>
                    <a:ext uri="{9D8B030D-6E8A-4147-A177-3AD203B41FA5}">
                      <a16:colId xmlns:a16="http://schemas.microsoft.com/office/drawing/2014/main" val="16003307"/>
                    </a:ext>
                  </a:extLst>
                </a:gridCol>
                <a:gridCol w="2250420">
                  <a:extLst>
                    <a:ext uri="{9D8B030D-6E8A-4147-A177-3AD203B41FA5}">
                      <a16:colId xmlns:a16="http://schemas.microsoft.com/office/drawing/2014/main" val="3186052303"/>
                    </a:ext>
                  </a:extLst>
                </a:gridCol>
                <a:gridCol w="3505200">
                  <a:extLst>
                    <a:ext uri="{9D8B030D-6E8A-4147-A177-3AD203B41FA5}">
                      <a16:colId xmlns:a16="http://schemas.microsoft.com/office/drawing/2014/main" val="2153651597"/>
                    </a:ext>
                  </a:extLst>
                </a:gridCol>
                <a:gridCol w="5727699">
                  <a:extLst>
                    <a:ext uri="{9D8B030D-6E8A-4147-A177-3AD203B41FA5}">
                      <a16:colId xmlns:a16="http://schemas.microsoft.com/office/drawing/2014/main" val="2497630660"/>
                    </a:ext>
                  </a:extLst>
                </a:gridCol>
              </a:tblGrid>
              <a:tr h="370840">
                <a:tc>
                  <a:txBody>
                    <a:bodyPr/>
                    <a:lstStyle/>
                    <a:p>
                      <a:pPr algn="ctr"/>
                      <a:r>
                        <a:rPr lang="en-US" sz="2400" dirty="0"/>
                        <a:t>PRODUCTS</a:t>
                      </a:r>
                    </a:p>
                  </a:txBody>
                  <a:tcPr anchor="ctr"/>
                </a:tc>
                <a:tc>
                  <a:txBody>
                    <a:bodyPr/>
                    <a:lstStyle/>
                    <a:p>
                      <a:pPr algn="ctr"/>
                      <a:r>
                        <a:rPr lang="en-US" sz="2400" dirty="0"/>
                        <a:t>FUNCTIONAL UNIT</a:t>
                      </a:r>
                    </a:p>
                    <a:p>
                      <a:pPr algn="ctr"/>
                      <a:r>
                        <a:rPr lang="en-US" sz="1800" b="0" dirty="0"/>
                        <a:t>(service offered)</a:t>
                      </a:r>
                    </a:p>
                  </a:txBody>
                  <a:tcPr anchor="ctr"/>
                </a:tc>
                <a:tc>
                  <a:txBody>
                    <a:bodyPr/>
                    <a:lstStyle/>
                    <a:p>
                      <a:pPr algn="ctr"/>
                      <a:r>
                        <a:rPr lang="en-US" sz="2400" dirty="0"/>
                        <a:t>REFERENCE FLOWS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t>(what is purchased)</a:t>
                      </a:r>
                    </a:p>
                  </a:txBody>
                  <a:tcPr anchor="ctr"/>
                </a:tc>
                <a:tc>
                  <a:txBody>
                    <a:bodyPr/>
                    <a:lstStyle/>
                    <a:p>
                      <a:pPr algn="ctr"/>
                      <a:r>
                        <a:rPr lang="en-US" sz="2400" dirty="0"/>
                        <a:t>KEY ENVIRONMENTAL PARAMETERS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0" dirty="0"/>
                        <a:t>(linking reference flows to functional unit)</a:t>
                      </a:r>
                    </a:p>
                  </a:txBody>
                  <a:tcPr anchor="ctr"/>
                </a:tc>
                <a:extLst>
                  <a:ext uri="{0D108BD9-81ED-4DB2-BD59-A6C34878D82A}">
                    <a16:rowId xmlns:a16="http://schemas.microsoft.com/office/drawing/2014/main" val="4019652837"/>
                  </a:ext>
                </a:extLst>
              </a:tr>
              <a:tr h="1552233">
                <a:tc>
                  <a:txBody>
                    <a:bodyPr/>
                    <a:lstStyle/>
                    <a:p>
                      <a:pPr algn="ctr"/>
                      <a:r>
                        <a:rPr lang="en-US" sz="2400" dirty="0"/>
                        <a:t>ICEV</a:t>
                      </a:r>
                    </a:p>
                  </a:txBody>
                  <a:tcPr anchor="ctr"/>
                </a:tc>
                <a:tc rowSpan="2">
                  <a:txBody>
                    <a:bodyPr/>
                    <a:lstStyle/>
                    <a:p>
                      <a:pPr algn="ctr"/>
                      <a:r>
                        <a:rPr lang="en-US" sz="2400" dirty="0"/>
                        <a:t>1 Vehicle-km</a:t>
                      </a:r>
                    </a:p>
                  </a:txBody>
                  <a:tcPr anchor="ctr"/>
                </a:tc>
                <a:tc>
                  <a:txBody>
                    <a:bodyPr/>
                    <a:lstStyle/>
                    <a:p>
                      <a:pPr algn="ctr"/>
                      <a:r>
                        <a:rPr lang="en-US" sz="2400" dirty="0"/>
                        <a:t>1/150000 ICEV</a:t>
                      </a:r>
                    </a:p>
                    <a:p>
                      <a:pPr algn="ctr"/>
                      <a:r>
                        <a:rPr lang="en-US" sz="2400" dirty="0"/>
                        <a:t>6.19 kg gas</a:t>
                      </a:r>
                    </a:p>
                  </a:txBody>
                  <a:tcPr anchor="ctr"/>
                </a:tc>
                <a:tc rowSpan="2">
                  <a:txBody>
                    <a:bodyPr/>
                    <a:lstStyle/>
                    <a:p>
                      <a:pPr marL="914400" indent="-342900" algn="l">
                        <a:buFont typeface="Arial" panose="020B0604020202020204" pitchFamily="34" charset="0"/>
                        <a:buChar char="•"/>
                      </a:pPr>
                      <a:r>
                        <a:rPr lang="en-US" sz="2400" dirty="0"/>
                        <a:t>Raw materials used</a:t>
                      </a:r>
                    </a:p>
                    <a:p>
                      <a:pPr marL="914400" indent="-342900" algn="l">
                        <a:buFont typeface="Arial" panose="020B0604020202020204" pitchFamily="34" charset="0"/>
                        <a:buChar char="•"/>
                      </a:pPr>
                      <a:r>
                        <a:rPr lang="en-US" sz="2400" dirty="0"/>
                        <a:t>Vehicle’s weight</a:t>
                      </a:r>
                    </a:p>
                    <a:p>
                      <a:pPr marL="914400" indent="-342900" algn="l">
                        <a:buFont typeface="Arial" panose="020B0604020202020204" pitchFamily="34" charset="0"/>
                        <a:buChar char="•"/>
                      </a:pPr>
                      <a:r>
                        <a:rPr lang="en-US" sz="2400" dirty="0"/>
                        <a:t>Vehicle’s lifespan</a:t>
                      </a:r>
                    </a:p>
                    <a:p>
                      <a:pPr marL="914400" indent="-342900" algn="l">
                        <a:buFont typeface="Arial" panose="020B0604020202020204" pitchFamily="34" charset="0"/>
                        <a:buChar char="•"/>
                      </a:pPr>
                      <a:r>
                        <a:rPr lang="en-US" sz="2400" dirty="0"/>
                        <a:t>Fuel Source (gas, fossil fuels, mix, renewables)</a:t>
                      </a:r>
                    </a:p>
                    <a:p>
                      <a:pPr marL="914400" indent="-342900" algn="l">
                        <a:buFont typeface="Arial" panose="020B0604020202020204" pitchFamily="34" charset="0"/>
                        <a:buChar char="•"/>
                      </a:pPr>
                      <a:r>
                        <a:rPr lang="en-US" sz="2400" dirty="0"/>
                        <a:t>Efficiencies</a:t>
                      </a:r>
                    </a:p>
                  </a:txBody>
                  <a:tcPr anchor="ctr"/>
                </a:tc>
                <a:extLst>
                  <a:ext uri="{0D108BD9-81ED-4DB2-BD59-A6C34878D82A}">
                    <a16:rowId xmlns:a16="http://schemas.microsoft.com/office/drawing/2014/main" val="4233714713"/>
                  </a:ext>
                </a:extLst>
              </a:tr>
              <a:tr h="155223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t>EV</a:t>
                      </a:r>
                    </a:p>
                  </a:txBody>
                  <a:tcPr anchor="ctr">
                    <a:solidFill>
                      <a:srgbClr val="CED8EB"/>
                    </a:solidFill>
                  </a:tcPr>
                </a:tc>
                <a:tc vMerge="1">
                  <a:txBody>
                    <a:bodyPr/>
                    <a:lstStyle/>
                    <a:p>
                      <a:pPr algn="ctr"/>
                      <a:endParaRPr lang="en-US" sz="2400" dirty="0"/>
                    </a:p>
                  </a:txBody>
                  <a:tcPr anchor="ctr">
                    <a:solidFill>
                      <a:srgbClr val="CED8EB"/>
                    </a:solidFill>
                  </a:tcPr>
                </a:tc>
                <a:tc>
                  <a:txBody>
                    <a:bodyPr/>
                    <a:lstStyle/>
                    <a:p>
                      <a:pPr algn="ctr"/>
                      <a:r>
                        <a:rPr lang="en-US" sz="2400" dirty="0"/>
                        <a:t>1/225000 EV</a:t>
                      </a:r>
                    </a:p>
                    <a:p>
                      <a:pPr algn="ctr"/>
                      <a:r>
                        <a:rPr lang="en-US" sz="2400" dirty="0"/>
                        <a:t>0.26 kWh electricity</a:t>
                      </a:r>
                    </a:p>
                  </a:txBody>
                  <a:tcPr anchor="ctr">
                    <a:solidFill>
                      <a:srgbClr val="CED8EB"/>
                    </a:solidFill>
                  </a:tcPr>
                </a:tc>
                <a:tc vMerge="1">
                  <a:txBody>
                    <a:bodyPr/>
                    <a:lstStyle/>
                    <a:p>
                      <a:pPr algn="ctr"/>
                      <a:endParaRPr lang="en-US" sz="2400" dirty="0"/>
                    </a:p>
                  </a:txBody>
                  <a:tcPr anchor="ctr">
                    <a:solidFill>
                      <a:srgbClr val="CED8EB"/>
                    </a:solidFill>
                  </a:tcPr>
                </a:tc>
                <a:extLst>
                  <a:ext uri="{0D108BD9-81ED-4DB2-BD59-A6C34878D82A}">
                    <a16:rowId xmlns:a16="http://schemas.microsoft.com/office/drawing/2014/main" val="305416985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878783" y="272169"/>
            <a:ext cx="14631828" cy="87038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274C"/>
              </a:buClr>
              <a:buSzPts val="4400"/>
              <a:buFont typeface="Arial"/>
              <a:buNone/>
            </a:pPr>
            <a:r>
              <a:rPr lang="en-US" dirty="0"/>
              <a:t>Main Hypotheses &amp; Data Used</a:t>
            </a:r>
            <a:endParaRPr dirty="0">
              <a:solidFill>
                <a:schemeClr val="dk2"/>
              </a:solidFill>
            </a:endParaRPr>
          </a:p>
        </p:txBody>
      </p:sp>
      <p:sp>
        <p:nvSpPr>
          <p:cNvPr id="2" name="TextBox 1">
            <a:extLst>
              <a:ext uri="{FF2B5EF4-FFF2-40B4-BE49-F238E27FC236}">
                <a16:creationId xmlns:a16="http://schemas.microsoft.com/office/drawing/2014/main" id="{4A7CEFF0-E22C-A30C-7E98-1821223180C9}"/>
              </a:ext>
            </a:extLst>
          </p:cNvPr>
          <p:cNvSpPr txBox="1"/>
          <p:nvPr/>
        </p:nvSpPr>
        <p:spPr>
          <a:xfrm>
            <a:off x="878782" y="1568534"/>
            <a:ext cx="14412017" cy="6370975"/>
          </a:xfrm>
          <a:prstGeom prst="rect">
            <a:avLst/>
          </a:prstGeom>
          <a:noFill/>
        </p:spPr>
        <p:txBody>
          <a:bodyPr wrap="square" numCol="2" rtlCol="0">
            <a:spAutoFit/>
          </a:bodyPr>
          <a:lstStyle/>
          <a:p>
            <a:pPr marL="342900" indent="-342900">
              <a:lnSpc>
                <a:spcPct val="150000"/>
              </a:lnSpc>
              <a:buFont typeface="Arial" panose="020B0604020202020204" pitchFamily="34" charset="0"/>
              <a:buChar char="•"/>
            </a:pPr>
            <a:r>
              <a:rPr lang="en-US" sz="2400" b="1" dirty="0"/>
              <a:t>Assumptions:</a:t>
            </a:r>
          </a:p>
          <a:p>
            <a:pPr marL="914400" lvl="7" indent="-342900">
              <a:lnSpc>
                <a:spcPct val="150000"/>
              </a:lnSpc>
              <a:buFont typeface="Arial" panose="020B0604020202020204" pitchFamily="34" charset="0"/>
              <a:buChar char="•"/>
            </a:pPr>
            <a:r>
              <a:rPr lang="en-US" sz="2400" dirty="0"/>
              <a:t>Lifespan:</a:t>
            </a:r>
          </a:p>
          <a:p>
            <a:pPr marL="1371600" lvl="8" indent="-342900">
              <a:lnSpc>
                <a:spcPct val="150000"/>
              </a:lnSpc>
              <a:buFont typeface="Arial" panose="020B0604020202020204" pitchFamily="34" charset="0"/>
              <a:buChar char="•"/>
            </a:pPr>
            <a:r>
              <a:rPr lang="en-US" sz="2400" dirty="0"/>
              <a:t>ICEV: 150000 km</a:t>
            </a:r>
          </a:p>
          <a:p>
            <a:pPr marL="1371600" lvl="8" indent="-342900">
              <a:lnSpc>
                <a:spcPct val="150000"/>
              </a:lnSpc>
              <a:buFont typeface="Arial" panose="020B0604020202020204" pitchFamily="34" charset="0"/>
              <a:buChar char="•"/>
            </a:pPr>
            <a:r>
              <a:rPr lang="en-US" sz="2400" dirty="0"/>
              <a:t>EV: 225000 km</a:t>
            </a:r>
          </a:p>
          <a:p>
            <a:pPr marL="914400" lvl="7" indent="-342900">
              <a:lnSpc>
                <a:spcPct val="150000"/>
              </a:lnSpc>
              <a:buFont typeface="Arial" panose="020B0604020202020204" pitchFamily="34" charset="0"/>
              <a:buChar char="•"/>
            </a:pPr>
            <a:r>
              <a:rPr lang="en-US" sz="2400" dirty="0"/>
              <a:t>Transport Types: </a:t>
            </a:r>
          </a:p>
          <a:p>
            <a:pPr marL="1371600" lvl="7" indent="-342900">
              <a:lnSpc>
                <a:spcPct val="150000"/>
              </a:lnSpc>
              <a:buFont typeface="Arial" panose="020B0604020202020204" pitchFamily="34" charset="0"/>
              <a:buChar char="•"/>
            </a:pPr>
            <a:r>
              <a:rPr lang="en-US" sz="2400" dirty="0"/>
              <a:t>Ship (Oceanic Freight) </a:t>
            </a:r>
          </a:p>
          <a:p>
            <a:pPr marL="1371600" lvl="7" indent="-342900">
              <a:lnSpc>
                <a:spcPct val="150000"/>
              </a:lnSpc>
              <a:buFont typeface="Arial" panose="020B0604020202020204" pitchFamily="34" charset="0"/>
              <a:buChar char="•"/>
            </a:pPr>
            <a:r>
              <a:rPr lang="en-US" sz="2400" dirty="0"/>
              <a:t>Train</a:t>
            </a:r>
          </a:p>
          <a:p>
            <a:pPr marL="1371600" lvl="7" indent="-342900">
              <a:lnSpc>
                <a:spcPct val="150000"/>
              </a:lnSpc>
              <a:buFont typeface="Arial" panose="020B0604020202020204" pitchFamily="34" charset="0"/>
              <a:buChar char="•"/>
            </a:pPr>
            <a:r>
              <a:rPr lang="en-US" sz="2400" dirty="0"/>
              <a:t>Truck</a:t>
            </a:r>
          </a:p>
          <a:p>
            <a:pPr marL="914400" lvl="7" indent="-342900">
              <a:lnSpc>
                <a:spcPct val="150000"/>
              </a:lnSpc>
              <a:buFont typeface="Arial" panose="020B0604020202020204" pitchFamily="34" charset="0"/>
              <a:buChar char="•"/>
            </a:pPr>
            <a:r>
              <a:rPr lang="en-US" sz="2400" dirty="0"/>
              <a:t>Energy Usage:</a:t>
            </a:r>
          </a:p>
          <a:p>
            <a:pPr marL="1371600" lvl="7" indent="-342900">
              <a:lnSpc>
                <a:spcPct val="150000"/>
              </a:lnSpc>
              <a:buFont typeface="Arial" panose="020B0604020202020204" pitchFamily="34" charset="0"/>
              <a:buChar char="•"/>
            </a:pPr>
            <a:r>
              <a:rPr lang="en-US" sz="2400" dirty="0"/>
              <a:t>ICEV: 6.19E-2 kg /FU (gas)</a:t>
            </a:r>
          </a:p>
          <a:p>
            <a:pPr marL="1371600" lvl="7" indent="-342900">
              <a:lnSpc>
                <a:spcPct val="150000"/>
              </a:lnSpc>
              <a:buFont typeface="Arial" panose="020B0604020202020204" pitchFamily="34" charset="0"/>
              <a:buChar char="•"/>
            </a:pPr>
            <a:r>
              <a:rPr lang="en-US" sz="2400" dirty="0"/>
              <a:t>EV: 0.26 kWh/FU (electricity) </a:t>
            </a:r>
          </a:p>
          <a:p>
            <a:pPr marL="342900" lvl="1" indent="-342900">
              <a:lnSpc>
                <a:spcPct val="150000"/>
              </a:lnSpc>
              <a:buFont typeface="Arial" panose="020B0604020202020204" pitchFamily="34" charset="0"/>
              <a:buChar char="•"/>
            </a:pPr>
            <a:r>
              <a:rPr lang="en-US" sz="2400" b="1" dirty="0"/>
              <a:t>Sensitivity Analysis:</a:t>
            </a:r>
          </a:p>
          <a:p>
            <a:pPr marL="914400" lvl="1" indent="-342900">
              <a:lnSpc>
                <a:spcPct val="150000"/>
              </a:lnSpc>
              <a:buFont typeface="Arial" panose="020B0604020202020204" pitchFamily="34" charset="0"/>
              <a:buChar char="•"/>
            </a:pPr>
            <a:r>
              <a:rPr lang="en-US" sz="2400" dirty="0"/>
              <a:t>Lifespan: 0-350000 v-km</a:t>
            </a:r>
          </a:p>
          <a:p>
            <a:pPr marL="914400" lvl="1" indent="-342900">
              <a:lnSpc>
                <a:spcPct val="150000"/>
              </a:lnSpc>
              <a:buFont typeface="Arial" panose="020B0604020202020204" pitchFamily="34" charset="0"/>
              <a:buChar char="•"/>
            </a:pPr>
            <a:r>
              <a:rPr lang="en-US" sz="2400" dirty="0"/>
              <a:t>Energy Source for Electricity Production: Hard Coal, Mix-Grid, PV, Wind</a:t>
            </a:r>
          </a:p>
          <a:p>
            <a:pPr marL="342900" lvl="1" indent="-342900">
              <a:lnSpc>
                <a:spcPct val="150000"/>
              </a:lnSpc>
              <a:buFont typeface="Arial" panose="020B0604020202020204" pitchFamily="34" charset="0"/>
              <a:buChar char="•"/>
            </a:pPr>
            <a:r>
              <a:rPr lang="en-US" sz="2400" b="1" dirty="0"/>
              <a:t>Sources:</a:t>
            </a:r>
          </a:p>
          <a:p>
            <a:pPr marL="1371600" lvl="7" indent="-342900">
              <a:lnSpc>
                <a:spcPct val="150000"/>
              </a:lnSpc>
              <a:buFont typeface="Arial" panose="020B0604020202020204" pitchFamily="34" charset="0"/>
              <a:buChar char="•"/>
            </a:pPr>
            <a:r>
              <a:rPr lang="en-US" sz="2400" dirty="0"/>
              <a:t>Ecoinvent Dataset</a:t>
            </a:r>
          </a:p>
          <a:p>
            <a:pPr marL="1371600" lvl="7" indent="-342900">
              <a:lnSpc>
                <a:spcPct val="150000"/>
              </a:lnSpc>
              <a:buFont typeface="Arial" panose="020B0604020202020204" pitchFamily="34" charset="0"/>
              <a:buChar char="•"/>
            </a:pPr>
            <a:r>
              <a:rPr lang="en-US" sz="2400" dirty="0"/>
              <a:t>Tesla3 LCA paper</a:t>
            </a:r>
            <a:r>
              <a:rPr lang="en-US" sz="2400" dirty="0">
                <a:sym typeface="Wingdings" pitchFamily="2" charset="2"/>
              </a:rPr>
              <a:t> at: </a:t>
            </a:r>
            <a:r>
              <a:rPr lang="en-US" sz="2400" dirty="0">
                <a:sym typeface="Wingdings" pitchFamily="2" charset="2"/>
                <a:hlinkClick r:id="rId3"/>
              </a:rPr>
              <a:t>https://doi.org/10.1051/e3sconf/201913601009</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878783" y="272169"/>
            <a:ext cx="14631828" cy="87038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274C"/>
              </a:buClr>
              <a:buSzPts val="4400"/>
              <a:buFont typeface="Arial"/>
              <a:buNone/>
            </a:pPr>
            <a:r>
              <a:rPr lang="en-US" dirty="0"/>
              <a:t>Process Tree: ICEV </a:t>
            </a:r>
            <a:endParaRPr dirty="0">
              <a:solidFill>
                <a:schemeClr val="dk2"/>
              </a:solidFill>
            </a:endParaRPr>
          </a:p>
        </p:txBody>
      </p:sp>
      <p:sp>
        <p:nvSpPr>
          <p:cNvPr id="6" name="Google Shape;171;p18">
            <a:extLst>
              <a:ext uri="{FF2B5EF4-FFF2-40B4-BE49-F238E27FC236}">
                <a16:creationId xmlns:a16="http://schemas.microsoft.com/office/drawing/2014/main" id="{7AA7EFB9-2CF1-E6EA-A4DA-3F6AFE67B67D}"/>
              </a:ext>
            </a:extLst>
          </p:cNvPr>
          <p:cNvSpPr txBox="1"/>
          <p:nvPr/>
        </p:nvSpPr>
        <p:spPr>
          <a:xfrm>
            <a:off x="7168501" y="6537915"/>
            <a:ext cx="1814825" cy="1015622"/>
          </a:xfrm>
          <a:prstGeom prst="rect">
            <a:avLst/>
          </a:prstGeom>
          <a:solidFill>
            <a:schemeClr val="accent6">
              <a:alpha val="20000"/>
            </a:schemeClr>
          </a:solidFill>
          <a:ln w="38100">
            <a:solidFill>
              <a:schemeClr val="accent6">
                <a:lumMod val="75000"/>
              </a:schemeClr>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B2A9"/>
              </a:buClr>
              <a:buSzPts val="2000"/>
              <a:buFont typeface="Arial"/>
              <a:buNone/>
            </a:pPr>
            <a:r>
              <a:rPr lang="en-US" sz="2000" b="0" i="0" u="none" strike="noStrike" cap="none" dirty="0">
                <a:solidFill>
                  <a:srgbClr val="00B2A9"/>
                </a:solidFill>
                <a:latin typeface="Arial"/>
                <a:ea typeface="Arial"/>
                <a:cs typeface="Arial"/>
                <a:sym typeface="Arial"/>
              </a:rPr>
              <a:t>1 Vehicle-km during 150k km lifespan</a:t>
            </a:r>
            <a:endParaRPr dirty="0"/>
          </a:p>
        </p:txBody>
      </p:sp>
      <p:sp>
        <p:nvSpPr>
          <p:cNvPr id="10" name="Google Shape;172;p18">
            <a:extLst>
              <a:ext uri="{FF2B5EF4-FFF2-40B4-BE49-F238E27FC236}">
                <a16:creationId xmlns:a16="http://schemas.microsoft.com/office/drawing/2014/main" id="{E7223E9D-0290-0CAF-293D-27ACF1EA79FD}"/>
              </a:ext>
            </a:extLst>
          </p:cNvPr>
          <p:cNvSpPr txBox="1"/>
          <p:nvPr/>
        </p:nvSpPr>
        <p:spPr>
          <a:xfrm>
            <a:off x="7079586" y="4614480"/>
            <a:ext cx="1967255"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1/150000 ICEV</a:t>
            </a:r>
            <a:endParaRPr dirty="0"/>
          </a:p>
        </p:txBody>
      </p:sp>
      <p:grpSp>
        <p:nvGrpSpPr>
          <p:cNvPr id="215" name="Group 214">
            <a:extLst>
              <a:ext uri="{FF2B5EF4-FFF2-40B4-BE49-F238E27FC236}">
                <a16:creationId xmlns:a16="http://schemas.microsoft.com/office/drawing/2014/main" id="{36FB5D26-E8F3-0B05-9064-12D2F1762D7C}"/>
              </a:ext>
            </a:extLst>
          </p:cNvPr>
          <p:cNvGrpSpPr/>
          <p:nvPr/>
        </p:nvGrpSpPr>
        <p:grpSpPr>
          <a:xfrm>
            <a:off x="835627" y="1364422"/>
            <a:ext cx="15039373" cy="3254699"/>
            <a:chOff x="835627" y="1364422"/>
            <a:chExt cx="15039373" cy="3254699"/>
          </a:xfrm>
        </p:grpSpPr>
        <p:grpSp>
          <p:nvGrpSpPr>
            <p:cNvPr id="214" name="Group 213">
              <a:extLst>
                <a:ext uri="{FF2B5EF4-FFF2-40B4-BE49-F238E27FC236}">
                  <a16:creationId xmlns:a16="http://schemas.microsoft.com/office/drawing/2014/main" id="{9615B98F-B316-4BF9-0B15-E9C5680A5F29}"/>
                </a:ext>
              </a:extLst>
            </p:cNvPr>
            <p:cNvGrpSpPr/>
            <p:nvPr/>
          </p:nvGrpSpPr>
          <p:grpSpPr>
            <a:xfrm>
              <a:off x="4282850" y="1552133"/>
              <a:ext cx="8038590" cy="3066988"/>
              <a:chOff x="4282850" y="1552133"/>
              <a:chExt cx="8038590" cy="3066988"/>
            </a:xfrm>
          </p:grpSpPr>
          <p:grpSp>
            <p:nvGrpSpPr>
              <p:cNvPr id="210" name="Group 209">
                <a:extLst>
                  <a:ext uri="{FF2B5EF4-FFF2-40B4-BE49-F238E27FC236}">
                    <a16:creationId xmlns:a16="http://schemas.microsoft.com/office/drawing/2014/main" id="{B90513DB-555B-B0F8-EC34-997D8CAD4692}"/>
                  </a:ext>
                </a:extLst>
              </p:cNvPr>
              <p:cNvGrpSpPr/>
              <p:nvPr/>
            </p:nvGrpSpPr>
            <p:grpSpPr>
              <a:xfrm>
                <a:off x="4282850" y="1564458"/>
                <a:ext cx="183573" cy="2435261"/>
                <a:chOff x="4282850" y="1564458"/>
                <a:chExt cx="183573" cy="2435261"/>
              </a:xfrm>
            </p:grpSpPr>
            <p:cxnSp>
              <p:nvCxnSpPr>
                <p:cNvPr id="181" name="Straight Arrow Connector 180">
                  <a:extLst>
                    <a:ext uri="{FF2B5EF4-FFF2-40B4-BE49-F238E27FC236}">
                      <a16:creationId xmlns:a16="http://schemas.microsoft.com/office/drawing/2014/main" id="{510DC871-8A53-7634-1D00-F691611495D2}"/>
                    </a:ext>
                  </a:extLst>
                </p:cNvPr>
                <p:cNvCxnSpPr>
                  <a:cxnSpLocks/>
                  <a:stCxn id="19" idx="3"/>
                </p:cNvCxnSpPr>
                <p:nvPr/>
              </p:nvCxnSpPr>
              <p:spPr>
                <a:xfrm>
                  <a:off x="4282850" y="1564458"/>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74E48E68-0D00-BD4F-4451-35408BE44229}"/>
                    </a:ext>
                  </a:extLst>
                </p:cNvPr>
                <p:cNvCxnSpPr>
                  <a:cxnSpLocks/>
                </p:cNvCxnSpPr>
                <p:nvPr/>
              </p:nvCxnSpPr>
              <p:spPr>
                <a:xfrm>
                  <a:off x="4282850" y="2037952"/>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D887D7C5-C7DF-8951-23B7-86C4308B8FD7}"/>
                    </a:ext>
                  </a:extLst>
                </p:cNvPr>
                <p:cNvCxnSpPr>
                  <a:cxnSpLocks/>
                </p:cNvCxnSpPr>
                <p:nvPr/>
              </p:nvCxnSpPr>
              <p:spPr>
                <a:xfrm>
                  <a:off x="4282850" y="2536578"/>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63D5166D-BACF-06E8-B157-6B98DEAEB861}"/>
                    </a:ext>
                  </a:extLst>
                </p:cNvPr>
                <p:cNvCxnSpPr>
                  <a:cxnSpLocks/>
                </p:cNvCxnSpPr>
                <p:nvPr/>
              </p:nvCxnSpPr>
              <p:spPr>
                <a:xfrm>
                  <a:off x="4282850" y="3025613"/>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56C51119-FB25-E829-A52B-3AF8AB4B890F}"/>
                    </a:ext>
                  </a:extLst>
                </p:cNvPr>
                <p:cNvCxnSpPr>
                  <a:cxnSpLocks/>
                </p:cNvCxnSpPr>
                <p:nvPr/>
              </p:nvCxnSpPr>
              <p:spPr>
                <a:xfrm>
                  <a:off x="4287599" y="3523296"/>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7824F595-DB19-255B-14F5-6D66F11063DE}"/>
                    </a:ext>
                  </a:extLst>
                </p:cNvPr>
                <p:cNvCxnSpPr>
                  <a:cxnSpLocks/>
                </p:cNvCxnSpPr>
                <p:nvPr/>
              </p:nvCxnSpPr>
              <p:spPr>
                <a:xfrm>
                  <a:off x="4286559" y="3999719"/>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211" name="Group 210">
                <a:extLst>
                  <a:ext uri="{FF2B5EF4-FFF2-40B4-BE49-F238E27FC236}">
                    <a16:creationId xmlns:a16="http://schemas.microsoft.com/office/drawing/2014/main" id="{478C7A75-DE5C-21E7-033E-CE7C6F027BE2}"/>
                  </a:ext>
                </a:extLst>
              </p:cNvPr>
              <p:cNvGrpSpPr/>
              <p:nvPr/>
            </p:nvGrpSpPr>
            <p:grpSpPr>
              <a:xfrm>
                <a:off x="7835247" y="1563490"/>
                <a:ext cx="179859" cy="2436229"/>
                <a:chOff x="7835247" y="1563490"/>
                <a:chExt cx="179859" cy="2436229"/>
              </a:xfrm>
            </p:grpSpPr>
            <p:cxnSp>
              <p:nvCxnSpPr>
                <p:cNvPr id="190" name="Straight Arrow Connector 189">
                  <a:extLst>
                    <a:ext uri="{FF2B5EF4-FFF2-40B4-BE49-F238E27FC236}">
                      <a16:creationId xmlns:a16="http://schemas.microsoft.com/office/drawing/2014/main" id="{47BC9AE9-0918-AE3C-B7F2-90AEAD33D2FB}"/>
                    </a:ext>
                  </a:extLst>
                </p:cNvPr>
                <p:cNvCxnSpPr>
                  <a:cxnSpLocks/>
                </p:cNvCxnSpPr>
                <p:nvPr/>
              </p:nvCxnSpPr>
              <p:spPr>
                <a:xfrm>
                  <a:off x="7836282" y="1563490"/>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90D86949-0BBA-8222-F364-893C50D99F9D}"/>
                    </a:ext>
                  </a:extLst>
                </p:cNvPr>
                <p:cNvCxnSpPr>
                  <a:cxnSpLocks/>
                </p:cNvCxnSpPr>
                <p:nvPr/>
              </p:nvCxnSpPr>
              <p:spPr>
                <a:xfrm>
                  <a:off x="7836282" y="2029214"/>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C1DF1D45-6B0D-4383-BDF1-EAA5521F734C}"/>
                    </a:ext>
                  </a:extLst>
                </p:cNvPr>
                <p:cNvCxnSpPr>
                  <a:cxnSpLocks/>
                </p:cNvCxnSpPr>
                <p:nvPr/>
              </p:nvCxnSpPr>
              <p:spPr>
                <a:xfrm>
                  <a:off x="7836282" y="2522053"/>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D2D0802E-21B4-7A4B-7960-60DA5B41E17A}"/>
                    </a:ext>
                  </a:extLst>
                </p:cNvPr>
                <p:cNvCxnSpPr>
                  <a:cxnSpLocks/>
                </p:cNvCxnSpPr>
                <p:nvPr/>
              </p:nvCxnSpPr>
              <p:spPr>
                <a:xfrm>
                  <a:off x="7836282" y="3033587"/>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B8A464FF-A6D0-C88F-B616-89B9F230E2BE}"/>
                    </a:ext>
                  </a:extLst>
                </p:cNvPr>
                <p:cNvCxnSpPr>
                  <a:cxnSpLocks/>
                </p:cNvCxnSpPr>
                <p:nvPr/>
              </p:nvCxnSpPr>
              <p:spPr>
                <a:xfrm>
                  <a:off x="7836282" y="3512665"/>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29DE3E88-81EA-C06F-CF38-17EB35075AA7}"/>
                    </a:ext>
                  </a:extLst>
                </p:cNvPr>
                <p:cNvCxnSpPr>
                  <a:cxnSpLocks/>
                </p:cNvCxnSpPr>
                <p:nvPr/>
              </p:nvCxnSpPr>
              <p:spPr>
                <a:xfrm>
                  <a:off x="7835247" y="3999719"/>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209" name="Group 208">
                <a:extLst>
                  <a:ext uri="{FF2B5EF4-FFF2-40B4-BE49-F238E27FC236}">
                    <a16:creationId xmlns:a16="http://schemas.microsoft.com/office/drawing/2014/main" id="{A90A8F70-E674-205F-F167-DB809AE10B6F}"/>
                  </a:ext>
                </a:extLst>
              </p:cNvPr>
              <p:cNvGrpSpPr/>
              <p:nvPr/>
            </p:nvGrpSpPr>
            <p:grpSpPr>
              <a:xfrm>
                <a:off x="4442262" y="1552133"/>
                <a:ext cx="7725382" cy="3066988"/>
                <a:chOff x="4442262" y="1552133"/>
                <a:chExt cx="7725382" cy="3066988"/>
              </a:xfrm>
            </p:grpSpPr>
            <p:cxnSp>
              <p:nvCxnSpPr>
                <p:cNvPr id="154" name="Straight Connector 153">
                  <a:extLst>
                    <a:ext uri="{FF2B5EF4-FFF2-40B4-BE49-F238E27FC236}">
                      <a16:creationId xmlns:a16="http://schemas.microsoft.com/office/drawing/2014/main" id="{843BA4F3-4167-401D-6A07-D92C27BB3D42}"/>
                    </a:ext>
                  </a:extLst>
                </p:cNvPr>
                <p:cNvCxnSpPr>
                  <a:cxnSpLocks/>
                </p:cNvCxnSpPr>
                <p:nvPr/>
              </p:nvCxnSpPr>
              <p:spPr>
                <a:xfrm>
                  <a:off x="4442262" y="4404454"/>
                  <a:ext cx="7725382"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44173723-BAC4-CBBF-82B1-B4345CA8BDAE}"/>
                    </a:ext>
                  </a:extLst>
                </p:cNvPr>
                <p:cNvCxnSpPr>
                  <a:cxnSpLocks/>
                </p:cNvCxnSpPr>
                <p:nvPr/>
              </p:nvCxnSpPr>
              <p:spPr>
                <a:xfrm>
                  <a:off x="8050796" y="4416936"/>
                  <a:ext cx="0" cy="202185"/>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B5F2D164-E847-CC55-B17A-3E4916010C7A}"/>
                    </a:ext>
                  </a:extLst>
                </p:cNvPr>
                <p:cNvCxnSpPr>
                  <a:cxnSpLocks/>
                </p:cNvCxnSpPr>
                <p:nvPr/>
              </p:nvCxnSpPr>
              <p:spPr>
                <a:xfrm>
                  <a:off x="8115597" y="1555297"/>
                  <a:ext cx="0" cy="285344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842D83AB-2FD0-F9C1-ACB8-FE0AB9BD6F15}"/>
                    </a:ext>
                  </a:extLst>
                </p:cNvPr>
                <p:cNvCxnSpPr>
                  <a:cxnSpLocks/>
                </p:cNvCxnSpPr>
                <p:nvPr/>
              </p:nvCxnSpPr>
              <p:spPr>
                <a:xfrm>
                  <a:off x="12167644" y="1563490"/>
                  <a:ext cx="0" cy="285344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0306ED3A-90B2-444F-A628-023BDBD6AD22}"/>
                    </a:ext>
                  </a:extLst>
                </p:cNvPr>
                <p:cNvCxnSpPr>
                  <a:cxnSpLocks/>
                </p:cNvCxnSpPr>
                <p:nvPr/>
              </p:nvCxnSpPr>
              <p:spPr>
                <a:xfrm>
                  <a:off x="4442262" y="1563490"/>
                  <a:ext cx="0" cy="285344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43ECDDB3-C551-64D8-816B-D6F8D134E90A}"/>
                    </a:ext>
                  </a:extLst>
                </p:cNvPr>
                <p:cNvCxnSpPr>
                  <a:cxnSpLocks/>
                </p:cNvCxnSpPr>
                <p:nvPr/>
              </p:nvCxnSpPr>
              <p:spPr>
                <a:xfrm>
                  <a:off x="7994516" y="1552133"/>
                  <a:ext cx="0" cy="285344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12" name="Group 211">
                <a:extLst>
                  <a:ext uri="{FF2B5EF4-FFF2-40B4-BE49-F238E27FC236}">
                    <a16:creationId xmlns:a16="http://schemas.microsoft.com/office/drawing/2014/main" id="{A4AAD27D-74EA-5495-9909-52FC51E38CCD}"/>
                  </a:ext>
                </a:extLst>
              </p:cNvPr>
              <p:cNvGrpSpPr/>
              <p:nvPr/>
            </p:nvGrpSpPr>
            <p:grpSpPr>
              <a:xfrm>
                <a:off x="8100289" y="1560540"/>
                <a:ext cx="194132" cy="2439179"/>
                <a:chOff x="8100289" y="1560540"/>
                <a:chExt cx="194132" cy="2439179"/>
              </a:xfrm>
            </p:grpSpPr>
            <p:cxnSp>
              <p:nvCxnSpPr>
                <p:cNvPr id="197" name="Straight Arrow Connector 196">
                  <a:extLst>
                    <a:ext uri="{FF2B5EF4-FFF2-40B4-BE49-F238E27FC236}">
                      <a16:creationId xmlns:a16="http://schemas.microsoft.com/office/drawing/2014/main" id="{BA334F70-4B97-13BD-CD18-C823416202A5}"/>
                    </a:ext>
                  </a:extLst>
                </p:cNvPr>
                <p:cNvCxnSpPr>
                  <a:cxnSpLocks/>
                </p:cNvCxnSpPr>
                <p:nvPr/>
              </p:nvCxnSpPr>
              <p:spPr>
                <a:xfrm flipH="1">
                  <a:off x="8111433" y="1560540"/>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24118366-AF04-C295-2C0A-AD0B83CD2B89}"/>
                    </a:ext>
                  </a:extLst>
                </p:cNvPr>
                <p:cNvCxnSpPr>
                  <a:cxnSpLocks/>
                </p:cNvCxnSpPr>
                <p:nvPr/>
              </p:nvCxnSpPr>
              <p:spPr>
                <a:xfrm flipH="1">
                  <a:off x="8105285" y="2037952"/>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3D215D3B-86F0-17BB-909E-7BDB06FAC5CC}"/>
                    </a:ext>
                  </a:extLst>
                </p:cNvPr>
                <p:cNvCxnSpPr>
                  <a:cxnSpLocks/>
                </p:cNvCxnSpPr>
                <p:nvPr/>
              </p:nvCxnSpPr>
              <p:spPr>
                <a:xfrm flipH="1">
                  <a:off x="8115597" y="2522053"/>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AA9B5994-EA7F-8EA1-53FC-4EBCF67CE19A}"/>
                    </a:ext>
                  </a:extLst>
                </p:cNvPr>
                <p:cNvCxnSpPr>
                  <a:cxnSpLocks/>
                </p:cNvCxnSpPr>
                <p:nvPr/>
              </p:nvCxnSpPr>
              <p:spPr>
                <a:xfrm flipH="1">
                  <a:off x="8100289" y="3033587"/>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C3D701CC-9EC5-A479-76BC-1A1FDD3EBE72}"/>
                    </a:ext>
                  </a:extLst>
                </p:cNvPr>
                <p:cNvCxnSpPr>
                  <a:cxnSpLocks/>
                </p:cNvCxnSpPr>
                <p:nvPr/>
              </p:nvCxnSpPr>
              <p:spPr>
                <a:xfrm flipH="1">
                  <a:off x="8113544" y="3523296"/>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B9F5294B-688F-1B71-9285-BD46192D4531}"/>
                    </a:ext>
                  </a:extLst>
                </p:cNvPr>
                <p:cNvCxnSpPr>
                  <a:cxnSpLocks/>
                </p:cNvCxnSpPr>
                <p:nvPr/>
              </p:nvCxnSpPr>
              <p:spPr>
                <a:xfrm flipH="1">
                  <a:off x="8111433" y="3999719"/>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2D641AC0-0E76-0540-CB1B-6E06B75E7202}"/>
                  </a:ext>
                </a:extLst>
              </p:cNvPr>
              <p:cNvGrpSpPr/>
              <p:nvPr/>
            </p:nvGrpSpPr>
            <p:grpSpPr>
              <a:xfrm>
                <a:off x="12142616" y="1560540"/>
                <a:ext cx="178824" cy="1952125"/>
                <a:chOff x="12142616" y="1560540"/>
                <a:chExt cx="178824" cy="1952125"/>
              </a:xfrm>
            </p:grpSpPr>
            <p:cxnSp>
              <p:nvCxnSpPr>
                <p:cNvPr id="204" name="Straight Arrow Connector 203">
                  <a:extLst>
                    <a:ext uri="{FF2B5EF4-FFF2-40B4-BE49-F238E27FC236}">
                      <a16:creationId xmlns:a16="http://schemas.microsoft.com/office/drawing/2014/main" id="{6FB06E59-9952-7F7F-A31E-0BD590913A9D}"/>
                    </a:ext>
                  </a:extLst>
                </p:cNvPr>
                <p:cNvCxnSpPr>
                  <a:cxnSpLocks/>
                </p:cNvCxnSpPr>
                <p:nvPr/>
              </p:nvCxnSpPr>
              <p:spPr>
                <a:xfrm flipH="1">
                  <a:off x="12142616" y="1560540"/>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23512883-5CAD-35AD-6746-3399EE48C65E}"/>
                    </a:ext>
                  </a:extLst>
                </p:cNvPr>
                <p:cNvCxnSpPr>
                  <a:cxnSpLocks/>
                </p:cNvCxnSpPr>
                <p:nvPr/>
              </p:nvCxnSpPr>
              <p:spPr>
                <a:xfrm flipH="1">
                  <a:off x="12142616" y="2051509"/>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39A7FEC5-BE83-5AE4-EA11-9D7E1AD77124}"/>
                    </a:ext>
                  </a:extLst>
                </p:cNvPr>
                <p:cNvCxnSpPr>
                  <a:cxnSpLocks/>
                </p:cNvCxnSpPr>
                <p:nvPr/>
              </p:nvCxnSpPr>
              <p:spPr>
                <a:xfrm flipH="1">
                  <a:off x="12142616" y="2545599"/>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75D8F95E-3E9C-5D7A-D1FA-F6D011C00CB0}"/>
                    </a:ext>
                  </a:extLst>
                </p:cNvPr>
                <p:cNvCxnSpPr>
                  <a:cxnSpLocks/>
                </p:cNvCxnSpPr>
                <p:nvPr/>
              </p:nvCxnSpPr>
              <p:spPr>
                <a:xfrm flipH="1">
                  <a:off x="12142616" y="3038306"/>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EDB99D77-0F90-22AC-2981-C6042E934CB3}"/>
                    </a:ext>
                  </a:extLst>
                </p:cNvPr>
                <p:cNvCxnSpPr>
                  <a:cxnSpLocks/>
                </p:cNvCxnSpPr>
                <p:nvPr/>
              </p:nvCxnSpPr>
              <p:spPr>
                <a:xfrm flipH="1">
                  <a:off x="12142616" y="3512665"/>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grpSp>
        <p:grpSp>
          <p:nvGrpSpPr>
            <p:cNvPr id="180" name="Group 179">
              <a:extLst>
                <a:ext uri="{FF2B5EF4-FFF2-40B4-BE49-F238E27FC236}">
                  <a16:creationId xmlns:a16="http://schemas.microsoft.com/office/drawing/2014/main" id="{F9D464B3-3B2A-4BC0-EFAA-7977464E6B2C}"/>
                </a:ext>
              </a:extLst>
            </p:cNvPr>
            <p:cNvGrpSpPr/>
            <p:nvPr/>
          </p:nvGrpSpPr>
          <p:grpSpPr>
            <a:xfrm>
              <a:off x="835627" y="1364422"/>
              <a:ext cx="15039373" cy="2841021"/>
              <a:chOff x="835627" y="1364422"/>
              <a:chExt cx="15039373" cy="2841021"/>
            </a:xfrm>
          </p:grpSpPr>
          <p:grpSp>
            <p:nvGrpSpPr>
              <p:cNvPr id="46" name="Group 45">
                <a:extLst>
                  <a:ext uri="{FF2B5EF4-FFF2-40B4-BE49-F238E27FC236}">
                    <a16:creationId xmlns:a16="http://schemas.microsoft.com/office/drawing/2014/main" id="{18CE4701-1FC0-828E-6C3D-193BE3CF86C9}"/>
                  </a:ext>
                </a:extLst>
              </p:cNvPr>
              <p:cNvGrpSpPr/>
              <p:nvPr/>
            </p:nvGrpSpPr>
            <p:grpSpPr>
              <a:xfrm>
                <a:off x="835627" y="1364423"/>
                <a:ext cx="3447223" cy="2841020"/>
                <a:chOff x="899127" y="1364423"/>
                <a:chExt cx="3447223" cy="2841020"/>
              </a:xfrm>
            </p:grpSpPr>
            <p:sp>
              <p:nvSpPr>
                <p:cNvPr id="19" name="Google Shape;172;p18">
                  <a:extLst>
                    <a:ext uri="{FF2B5EF4-FFF2-40B4-BE49-F238E27FC236}">
                      <a16:creationId xmlns:a16="http://schemas.microsoft.com/office/drawing/2014/main" id="{BF6EE507-1597-4334-932A-E9C3755D19FE}"/>
                    </a:ext>
                  </a:extLst>
                </p:cNvPr>
                <p:cNvSpPr txBox="1"/>
                <p:nvPr/>
              </p:nvSpPr>
              <p:spPr>
                <a:xfrm>
                  <a:off x="1521426" y="1364423"/>
                  <a:ext cx="2824924"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Alkyd Paint: 2.91E-5 kg </a:t>
                  </a:r>
                  <a:endParaRPr dirty="0"/>
                </a:p>
              </p:txBody>
            </p:sp>
            <p:sp>
              <p:nvSpPr>
                <p:cNvPr id="20" name="Google Shape;172;p18">
                  <a:extLst>
                    <a:ext uri="{FF2B5EF4-FFF2-40B4-BE49-F238E27FC236}">
                      <a16:creationId xmlns:a16="http://schemas.microsoft.com/office/drawing/2014/main" id="{3C89BCC0-2EC5-20E9-3625-F1427ED4B075}"/>
                    </a:ext>
                  </a:extLst>
                </p:cNvPr>
                <p:cNvSpPr txBox="1"/>
                <p:nvPr/>
              </p:nvSpPr>
              <p:spPr>
                <a:xfrm>
                  <a:off x="1179308" y="1852613"/>
                  <a:ext cx="3167042"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Aluminum (pr): 3.63E-4 kg</a:t>
                  </a:r>
                  <a:endParaRPr dirty="0"/>
                </a:p>
              </p:txBody>
            </p:sp>
            <p:sp>
              <p:nvSpPr>
                <p:cNvPr id="21" name="Google Shape;172;p18">
                  <a:extLst>
                    <a:ext uri="{FF2B5EF4-FFF2-40B4-BE49-F238E27FC236}">
                      <a16:creationId xmlns:a16="http://schemas.microsoft.com/office/drawing/2014/main" id="{02809982-3457-73EC-6097-47D0BB3118A6}"/>
                    </a:ext>
                  </a:extLst>
                </p:cNvPr>
                <p:cNvSpPr txBox="1"/>
                <p:nvPr/>
              </p:nvSpPr>
              <p:spPr>
                <a:xfrm>
                  <a:off x="1179309" y="2340803"/>
                  <a:ext cx="3167041"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Chromium ox.: 1.68E-5 kg</a:t>
                  </a:r>
                  <a:endParaRPr dirty="0"/>
                </a:p>
              </p:txBody>
            </p:sp>
            <p:sp>
              <p:nvSpPr>
                <p:cNvPr id="22" name="Google Shape;172;p18">
                  <a:extLst>
                    <a:ext uri="{FF2B5EF4-FFF2-40B4-BE49-F238E27FC236}">
                      <a16:creationId xmlns:a16="http://schemas.microsoft.com/office/drawing/2014/main" id="{984F9416-547F-CD78-12AA-944517DF34EE}"/>
                    </a:ext>
                  </a:extLst>
                </p:cNvPr>
                <p:cNvSpPr txBox="1"/>
                <p:nvPr/>
              </p:nvSpPr>
              <p:spPr>
                <a:xfrm>
                  <a:off x="1081516" y="2828993"/>
                  <a:ext cx="3264834"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Copper (sheet): 1.41E-4 kg</a:t>
                  </a:r>
                  <a:endParaRPr dirty="0"/>
                </a:p>
              </p:txBody>
            </p:sp>
            <p:sp>
              <p:nvSpPr>
                <p:cNvPr id="25" name="Google Shape;172;p18">
                  <a:extLst>
                    <a:ext uri="{FF2B5EF4-FFF2-40B4-BE49-F238E27FC236}">
                      <a16:creationId xmlns:a16="http://schemas.microsoft.com/office/drawing/2014/main" id="{EF2E927B-A66D-D643-F920-3A28C3EE03BB}"/>
                    </a:ext>
                  </a:extLst>
                </p:cNvPr>
                <p:cNvSpPr txBox="1"/>
                <p:nvPr/>
              </p:nvSpPr>
              <p:spPr>
                <a:xfrm>
                  <a:off x="899127" y="3317183"/>
                  <a:ext cx="3447223"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Electronics (CU): 4.08E-5 kg</a:t>
                  </a:r>
                  <a:endParaRPr dirty="0"/>
                </a:p>
              </p:txBody>
            </p:sp>
            <p:sp>
              <p:nvSpPr>
                <p:cNvPr id="26" name="Google Shape;172;p18">
                  <a:extLst>
                    <a:ext uri="{FF2B5EF4-FFF2-40B4-BE49-F238E27FC236}">
                      <a16:creationId xmlns:a16="http://schemas.microsoft.com/office/drawing/2014/main" id="{2C4956BF-A221-AB66-89E5-860A8B6FE563}"/>
                    </a:ext>
                  </a:extLst>
                </p:cNvPr>
                <p:cNvSpPr txBox="1"/>
                <p:nvPr/>
              </p:nvSpPr>
              <p:spPr>
                <a:xfrm>
                  <a:off x="1927826" y="3805374"/>
                  <a:ext cx="2418524"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Ethylene: 1.3E-4 kg</a:t>
                  </a:r>
                  <a:endParaRPr dirty="0"/>
                </a:p>
              </p:txBody>
            </p:sp>
          </p:grpSp>
          <p:grpSp>
            <p:nvGrpSpPr>
              <p:cNvPr id="47" name="Group 46">
                <a:extLst>
                  <a:ext uri="{FF2B5EF4-FFF2-40B4-BE49-F238E27FC236}">
                    <a16:creationId xmlns:a16="http://schemas.microsoft.com/office/drawing/2014/main" id="{1D784CF7-3855-F9DB-F0C3-448528BC774D}"/>
                  </a:ext>
                </a:extLst>
              </p:cNvPr>
              <p:cNvGrpSpPr/>
              <p:nvPr/>
            </p:nvGrpSpPr>
            <p:grpSpPr>
              <a:xfrm>
                <a:off x="4554564" y="1364423"/>
                <a:ext cx="3281718" cy="2840122"/>
                <a:chOff x="4638019" y="1364423"/>
                <a:chExt cx="3281718" cy="2840122"/>
              </a:xfrm>
            </p:grpSpPr>
            <p:sp>
              <p:nvSpPr>
                <p:cNvPr id="27" name="Google Shape;172;p18">
                  <a:extLst>
                    <a:ext uri="{FF2B5EF4-FFF2-40B4-BE49-F238E27FC236}">
                      <a16:creationId xmlns:a16="http://schemas.microsoft.com/office/drawing/2014/main" id="{FA5B34FE-BD5C-5752-8FA4-63CE9564E2E4}"/>
                    </a:ext>
                  </a:extLst>
                </p:cNvPr>
                <p:cNvSpPr txBox="1"/>
                <p:nvPr/>
              </p:nvSpPr>
              <p:spPr>
                <a:xfrm>
                  <a:off x="4638019" y="1364423"/>
                  <a:ext cx="3281718"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Ethylene glycol: 3.36E-5 kg</a:t>
                  </a:r>
                  <a:endParaRPr dirty="0"/>
                </a:p>
              </p:txBody>
            </p:sp>
            <p:sp>
              <p:nvSpPr>
                <p:cNvPr id="28" name="Google Shape;172;p18">
                  <a:extLst>
                    <a:ext uri="{FF2B5EF4-FFF2-40B4-BE49-F238E27FC236}">
                      <a16:creationId xmlns:a16="http://schemas.microsoft.com/office/drawing/2014/main" id="{2327E53C-26DF-76BD-DFBD-105A28A93497}"/>
                    </a:ext>
                  </a:extLst>
                </p:cNvPr>
                <p:cNvSpPr txBox="1"/>
                <p:nvPr/>
              </p:nvSpPr>
              <p:spPr>
                <a:xfrm>
                  <a:off x="5280655" y="1852434"/>
                  <a:ext cx="2639082"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Flat glass: 2.11E-4 kg</a:t>
                  </a:r>
                  <a:endParaRPr dirty="0"/>
                </a:p>
              </p:txBody>
            </p:sp>
            <p:sp>
              <p:nvSpPr>
                <p:cNvPr id="29" name="Google Shape;172;p18">
                  <a:extLst>
                    <a:ext uri="{FF2B5EF4-FFF2-40B4-BE49-F238E27FC236}">
                      <a16:creationId xmlns:a16="http://schemas.microsoft.com/office/drawing/2014/main" id="{9B28BB9B-9DEE-9C78-60AF-935AC22F4135}"/>
                    </a:ext>
                  </a:extLst>
                </p:cNvPr>
                <p:cNvSpPr txBox="1"/>
                <p:nvPr/>
              </p:nvSpPr>
              <p:spPr>
                <a:xfrm>
                  <a:off x="5140956" y="2340445"/>
                  <a:ext cx="2778781"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Heat (NG): 1.55E-2 MJ</a:t>
                  </a:r>
                  <a:endParaRPr dirty="0"/>
                </a:p>
              </p:txBody>
            </p:sp>
            <p:sp>
              <p:nvSpPr>
                <p:cNvPr id="30" name="Google Shape;172;p18">
                  <a:extLst>
                    <a:ext uri="{FF2B5EF4-FFF2-40B4-BE49-F238E27FC236}">
                      <a16:creationId xmlns:a16="http://schemas.microsoft.com/office/drawing/2014/main" id="{5C5A78D4-8090-6AC2-A26E-FC8BF18ABC99}"/>
                    </a:ext>
                  </a:extLst>
                </p:cNvPr>
                <p:cNvSpPr txBox="1"/>
                <p:nvPr/>
              </p:nvSpPr>
              <p:spPr>
                <a:xfrm>
                  <a:off x="5928356" y="2828456"/>
                  <a:ext cx="1991381"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Lead: 9.1E-5 kg</a:t>
                  </a:r>
                  <a:endParaRPr dirty="0"/>
                </a:p>
              </p:txBody>
            </p:sp>
            <p:sp>
              <p:nvSpPr>
                <p:cNvPr id="31" name="Google Shape;172;p18">
                  <a:extLst>
                    <a:ext uri="{FF2B5EF4-FFF2-40B4-BE49-F238E27FC236}">
                      <a16:creationId xmlns:a16="http://schemas.microsoft.com/office/drawing/2014/main" id="{0116DBA9-963D-E849-3121-2C152183E226}"/>
                    </a:ext>
                  </a:extLst>
                </p:cNvPr>
                <p:cNvSpPr txBox="1"/>
                <p:nvPr/>
              </p:nvSpPr>
              <p:spPr>
                <a:xfrm>
                  <a:off x="4925056" y="3316467"/>
                  <a:ext cx="2994681"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Light fuel oil: 4.41E-4 MJ</a:t>
                  </a:r>
                  <a:endParaRPr dirty="0"/>
                </a:p>
              </p:txBody>
            </p:sp>
            <p:sp>
              <p:nvSpPr>
                <p:cNvPr id="32" name="Google Shape;172;p18">
                  <a:extLst>
                    <a:ext uri="{FF2B5EF4-FFF2-40B4-BE49-F238E27FC236}">
                      <a16:creationId xmlns:a16="http://schemas.microsoft.com/office/drawing/2014/main" id="{7D72E52F-299D-9172-E2C7-635679F55074}"/>
                    </a:ext>
                  </a:extLst>
                </p:cNvPr>
                <p:cNvSpPr txBox="1"/>
                <p:nvPr/>
              </p:nvSpPr>
              <p:spPr>
                <a:xfrm>
                  <a:off x="5722583" y="3804476"/>
                  <a:ext cx="2197154"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Nickel: 9.8E-6 kg</a:t>
                  </a:r>
                  <a:endParaRPr dirty="0"/>
                </a:p>
              </p:txBody>
            </p:sp>
          </p:grpSp>
          <p:grpSp>
            <p:nvGrpSpPr>
              <p:cNvPr id="48" name="Group 47">
                <a:extLst>
                  <a:ext uri="{FF2B5EF4-FFF2-40B4-BE49-F238E27FC236}">
                    <a16:creationId xmlns:a16="http://schemas.microsoft.com/office/drawing/2014/main" id="{54B8DED7-1597-FBD9-5A07-47CDA5218C9E}"/>
                  </a:ext>
                </a:extLst>
              </p:cNvPr>
              <p:cNvGrpSpPr/>
              <p:nvPr/>
            </p:nvGrpSpPr>
            <p:grpSpPr>
              <a:xfrm>
                <a:off x="8279643" y="1364422"/>
                <a:ext cx="3792711" cy="2835332"/>
                <a:chOff x="8222493" y="1364422"/>
                <a:chExt cx="3792711" cy="2835332"/>
              </a:xfrm>
            </p:grpSpPr>
            <p:sp>
              <p:nvSpPr>
                <p:cNvPr id="33" name="Google Shape;172;p18">
                  <a:extLst>
                    <a:ext uri="{FF2B5EF4-FFF2-40B4-BE49-F238E27FC236}">
                      <a16:creationId xmlns:a16="http://schemas.microsoft.com/office/drawing/2014/main" id="{0D9D7A0F-7A25-1D89-06DB-34C1842A7B6E}"/>
                    </a:ext>
                  </a:extLst>
                </p:cNvPr>
                <p:cNvSpPr txBox="1"/>
                <p:nvPr/>
              </p:nvSpPr>
              <p:spPr>
                <a:xfrm>
                  <a:off x="8222493" y="1364422"/>
                  <a:ext cx="3447223"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Polyethylene HD: 7.14E-4 kg</a:t>
                  </a:r>
                  <a:endParaRPr dirty="0"/>
                </a:p>
              </p:txBody>
            </p:sp>
            <p:sp>
              <p:nvSpPr>
                <p:cNvPr id="34" name="Google Shape;172;p18">
                  <a:extLst>
                    <a:ext uri="{FF2B5EF4-FFF2-40B4-BE49-F238E27FC236}">
                      <a16:creationId xmlns:a16="http://schemas.microsoft.com/office/drawing/2014/main" id="{90BAE628-EF04-1530-1CA0-5CF732251702}"/>
                    </a:ext>
                  </a:extLst>
                </p:cNvPr>
                <p:cNvSpPr txBox="1"/>
                <p:nvPr/>
              </p:nvSpPr>
              <p:spPr>
                <a:xfrm>
                  <a:off x="8222493" y="1851475"/>
                  <a:ext cx="3017007"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Polyethylene: 3.43E-4 kg</a:t>
                  </a:r>
                  <a:endParaRPr dirty="0"/>
                </a:p>
              </p:txBody>
            </p:sp>
            <p:sp>
              <p:nvSpPr>
                <p:cNvPr id="35" name="Google Shape;172;p18">
                  <a:extLst>
                    <a:ext uri="{FF2B5EF4-FFF2-40B4-BE49-F238E27FC236}">
                      <a16:creationId xmlns:a16="http://schemas.microsoft.com/office/drawing/2014/main" id="{11E0B5C4-D39A-142E-DDF5-EE3C93D4D0EB}"/>
                    </a:ext>
                  </a:extLst>
                </p:cNvPr>
                <p:cNvSpPr txBox="1"/>
                <p:nvPr/>
              </p:nvSpPr>
              <p:spPr>
                <a:xfrm>
                  <a:off x="8222493" y="2338527"/>
                  <a:ext cx="3447223"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Polyvinylchloride: 1.12E-4 kg</a:t>
                  </a:r>
                  <a:endParaRPr dirty="0"/>
                </a:p>
              </p:txBody>
            </p:sp>
            <p:sp>
              <p:nvSpPr>
                <p:cNvPr id="36" name="Google Shape;172;p18">
                  <a:extLst>
                    <a:ext uri="{FF2B5EF4-FFF2-40B4-BE49-F238E27FC236}">
                      <a16:creationId xmlns:a16="http://schemas.microsoft.com/office/drawing/2014/main" id="{28F3F28A-5403-960B-4E10-723B43129DDC}"/>
                    </a:ext>
                  </a:extLst>
                </p:cNvPr>
                <p:cNvSpPr txBox="1"/>
                <p:nvPr/>
              </p:nvSpPr>
              <p:spPr>
                <a:xfrm>
                  <a:off x="8222493" y="2825579"/>
                  <a:ext cx="3639307"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Steel (section bar): 1.42E-3 kg</a:t>
                  </a:r>
                  <a:endParaRPr dirty="0"/>
                </a:p>
              </p:txBody>
            </p:sp>
            <p:sp>
              <p:nvSpPr>
                <p:cNvPr id="37" name="Google Shape;172;p18">
                  <a:extLst>
                    <a:ext uri="{FF2B5EF4-FFF2-40B4-BE49-F238E27FC236}">
                      <a16:creationId xmlns:a16="http://schemas.microsoft.com/office/drawing/2014/main" id="{881847F6-0183-D1F2-FD93-8E7DD200E379}"/>
                    </a:ext>
                  </a:extLst>
                </p:cNvPr>
                <p:cNvSpPr txBox="1"/>
                <p:nvPr/>
              </p:nvSpPr>
              <p:spPr>
                <a:xfrm>
                  <a:off x="8222493" y="3312631"/>
                  <a:ext cx="2994681"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Steel (sheet): 3.79E-3 kg</a:t>
                  </a:r>
                  <a:endParaRPr dirty="0"/>
                </a:p>
              </p:txBody>
            </p:sp>
            <p:sp>
              <p:nvSpPr>
                <p:cNvPr id="38" name="Google Shape;172;p18">
                  <a:extLst>
                    <a:ext uri="{FF2B5EF4-FFF2-40B4-BE49-F238E27FC236}">
                      <a16:creationId xmlns:a16="http://schemas.microsoft.com/office/drawing/2014/main" id="{6DF5953A-B66C-BCF3-1264-1C8D37DE5BF1}"/>
                    </a:ext>
                  </a:extLst>
                </p:cNvPr>
                <p:cNvSpPr txBox="1"/>
                <p:nvPr/>
              </p:nvSpPr>
              <p:spPr>
                <a:xfrm>
                  <a:off x="8222493" y="3799685"/>
                  <a:ext cx="3792711"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Steel (low-alloyed): 6.93E-3 kg</a:t>
                  </a:r>
                  <a:endParaRPr dirty="0"/>
                </a:p>
              </p:txBody>
            </p:sp>
          </p:grpSp>
          <p:grpSp>
            <p:nvGrpSpPr>
              <p:cNvPr id="49" name="Group 48">
                <a:extLst>
                  <a:ext uri="{FF2B5EF4-FFF2-40B4-BE49-F238E27FC236}">
                    <a16:creationId xmlns:a16="http://schemas.microsoft.com/office/drawing/2014/main" id="{EC615D94-EC21-4953-BD9F-71C9A3639CFF}"/>
                  </a:ext>
                </a:extLst>
              </p:cNvPr>
              <p:cNvGrpSpPr/>
              <p:nvPr/>
            </p:nvGrpSpPr>
            <p:grpSpPr>
              <a:xfrm>
                <a:off x="12312514" y="1364423"/>
                <a:ext cx="3562486" cy="2358908"/>
                <a:chOff x="12312514" y="1364423"/>
                <a:chExt cx="3562486" cy="2358908"/>
              </a:xfrm>
            </p:grpSpPr>
            <p:sp>
              <p:nvSpPr>
                <p:cNvPr id="39" name="Google Shape;172;p18">
                  <a:extLst>
                    <a:ext uri="{FF2B5EF4-FFF2-40B4-BE49-F238E27FC236}">
                      <a16:creationId xmlns:a16="http://schemas.microsoft.com/office/drawing/2014/main" id="{4AA4581D-0674-959D-9EC1-CA8B18F25886}"/>
                    </a:ext>
                  </a:extLst>
                </p:cNvPr>
                <p:cNvSpPr txBox="1"/>
                <p:nvPr/>
              </p:nvSpPr>
              <p:spPr>
                <a:xfrm>
                  <a:off x="12312514" y="1364423"/>
                  <a:ext cx="2880847"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Sulfuric acid: 5.6E-6 kg</a:t>
                  </a:r>
                  <a:endParaRPr dirty="0"/>
                </a:p>
              </p:txBody>
            </p:sp>
            <p:sp>
              <p:nvSpPr>
                <p:cNvPr id="40" name="Google Shape;172;p18">
                  <a:extLst>
                    <a:ext uri="{FF2B5EF4-FFF2-40B4-BE49-F238E27FC236}">
                      <a16:creationId xmlns:a16="http://schemas.microsoft.com/office/drawing/2014/main" id="{FF4E40A6-E3CF-BF5F-FEB9-1B659405153A}"/>
                    </a:ext>
                  </a:extLst>
                </p:cNvPr>
                <p:cNvSpPr txBox="1"/>
                <p:nvPr/>
              </p:nvSpPr>
              <p:spPr>
                <a:xfrm>
                  <a:off x="12321440" y="1854133"/>
                  <a:ext cx="3439260"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Synthetic rubber: 3.09E-4 kg</a:t>
                  </a:r>
                  <a:endParaRPr dirty="0"/>
                </a:p>
              </p:txBody>
            </p:sp>
            <p:sp>
              <p:nvSpPr>
                <p:cNvPr id="41" name="Google Shape;172;p18">
                  <a:extLst>
                    <a:ext uri="{FF2B5EF4-FFF2-40B4-BE49-F238E27FC236}">
                      <a16:creationId xmlns:a16="http://schemas.microsoft.com/office/drawing/2014/main" id="{8A28028D-347A-24D1-08AA-41BADB5DF908}"/>
                    </a:ext>
                  </a:extLst>
                </p:cNvPr>
                <p:cNvSpPr txBox="1"/>
                <p:nvPr/>
              </p:nvSpPr>
              <p:spPr>
                <a:xfrm>
                  <a:off x="12321440" y="2343843"/>
                  <a:ext cx="2767135"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Tap Water: 2.25E-2 kg</a:t>
                  </a:r>
                  <a:endParaRPr dirty="0"/>
                </a:p>
              </p:txBody>
            </p:sp>
            <p:sp>
              <p:nvSpPr>
                <p:cNvPr id="42" name="Google Shape;172;p18">
                  <a:extLst>
                    <a:ext uri="{FF2B5EF4-FFF2-40B4-BE49-F238E27FC236}">
                      <a16:creationId xmlns:a16="http://schemas.microsoft.com/office/drawing/2014/main" id="{CD4D5C80-5574-492D-A188-7D95BB65B682}"/>
                    </a:ext>
                  </a:extLst>
                </p:cNvPr>
                <p:cNvSpPr txBox="1"/>
                <p:nvPr/>
              </p:nvSpPr>
              <p:spPr>
                <a:xfrm>
                  <a:off x="12321441" y="2833553"/>
                  <a:ext cx="2093060"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Zink: 4.12E-5 kg</a:t>
                  </a:r>
                  <a:endParaRPr dirty="0"/>
                </a:p>
              </p:txBody>
            </p:sp>
            <p:sp>
              <p:nvSpPr>
                <p:cNvPr id="43" name="Google Shape;172;p18">
                  <a:extLst>
                    <a:ext uri="{FF2B5EF4-FFF2-40B4-BE49-F238E27FC236}">
                      <a16:creationId xmlns:a16="http://schemas.microsoft.com/office/drawing/2014/main" id="{0C4ED3B7-A17C-E1AB-FC1C-D5622DF51D43}"/>
                    </a:ext>
                  </a:extLst>
                </p:cNvPr>
                <p:cNvSpPr txBox="1"/>
                <p:nvPr/>
              </p:nvSpPr>
              <p:spPr>
                <a:xfrm>
                  <a:off x="12321440" y="3323262"/>
                  <a:ext cx="3553560"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Electricity (MV): 4.16E-3 kWh</a:t>
                  </a:r>
                  <a:endParaRPr dirty="0"/>
                </a:p>
              </p:txBody>
            </p:sp>
          </p:grpSp>
        </p:grpSp>
      </p:grpSp>
      <p:grpSp>
        <p:nvGrpSpPr>
          <p:cNvPr id="138" name="Group 137">
            <a:extLst>
              <a:ext uri="{FF2B5EF4-FFF2-40B4-BE49-F238E27FC236}">
                <a16:creationId xmlns:a16="http://schemas.microsoft.com/office/drawing/2014/main" id="{3AAE2018-7DB5-2AC4-3329-A281156544E0}"/>
              </a:ext>
            </a:extLst>
          </p:cNvPr>
          <p:cNvGrpSpPr/>
          <p:nvPr/>
        </p:nvGrpSpPr>
        <p:grpSpPr>
          <a:xfrm>
            <a:off x="2293670" y="7555321"/>
            <a:ext cx="11564487" cy="425198"/>
            <a:chOff x="2647747" y="7555321"/>
            <a:chExt cx="11564487" cy="425198"/>
          </a:xfrm>
        </p:grpSpPr>
        <p:cxnSp>
          <p:nvCxnSpPr>
            <p:cNvPr id="61" name="Straight Arrow Connector 60">
              <a:extLst>
                <a:ext uri="{FF2B5EF4-FFF2-40B4-BE49-F238E27FC236}">
                  <a16:creationId xmlns:a16="http://schemas.microsoft.com/office/drawing/2014/main" id="{23144529-4239-F5A8-CFE2-468E0C48AAB5}"/>
                </a:ext>
              </a:extLst>
            </p:cNvPr>
            <p:cNvCxnSpPr>
              <a:cxnSpLocks/>
            </p:cNvCxnSpPr>
            <p:nvPr/>
          </p:nvCxnSpPr>
          <p:spPr>
            <a:xfrm>
              <a:off x="8469527" y="7555321"/>
              <a:ext cx="0" cy="41846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C4AE7DC7-1080-A99E-0F1F-D7459BBF27CA}"/>
                </a:ext>
              </a:extLst>
            </p:cNvPr>
            <p:cNvCxnSpPr>
              <a:cxnSpLocks/>
            </p:cNvCxnSpPr>
            <p:nvPr/>
          </p:nvCxnSpPr>
          <p:spPr>
            <a:xfrm>
              <a:off x="2662376" y="7716916"/>
              <a:ext cx="0" cy="257136"/>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7183AECF-5126-BBB7-1242-4CBC198A0F3C}"/>
                </a:ext>
              </a:extLst>
            </p:cNvPr>
            <p:cNvCxnSpPr>
              <a:cxnSpLocks/>
            </p:cNvCxnSpPr>
            <p:nvPr/>
          </p:nvCxnSpPr>
          <p:spPr>
            <a:xfrm>
              <a:off x="5492183" y="7723384"/>
              <a:ext cx="0" cy="248613"/>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3E8C03D5-F08E-D37F-1F42-822CCFCD514E}"/>
                </a:ext>
              </a:extLst>
            </p:cNvPr>
            <p:cNvCxnSpPr>
              <a:cxnSpLocks/>
            </p:cNvCxnSpPr>
            <p:nvPr/>
          </p:nvCxnSpPr>
          <p:spPr>
            <a:xfrm>
              <a:off x="11245130" y="7731906"/>
              <a:ext cx="0" cy="248613"/>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473E2786-1FE0-C0E5-7909-1D1F30E8A38D}"/>
                </a:ext>
              </a:extLst>
            </p:cNvPr>
            <p:cNvCxnSpPr>
              <a:cxnSpLocks/>
            </p:cNvCxnSpPr>
            <p:nvPr/>
          </p:nvCxnSpPr>
          <p:spPr>
            <a:xfrm>
              <a:off x="14197244" y="7723384"/>
              <a:ext cx="0" cy="248613"/>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20C9790-C67C-4936-B7E8-32AF94F30BFF}"/>
                </a:ext>
              </a:extLst>
            </p:cNvPr>
            <p:cNvCxnSpPr>
              <a:cxnSpLocks/>
            </p:cNvCxnSpPr>
            <p:nvPr/>
          </p:nvCxnSpPr>
          <p:spPr>
            <a:xfrm>
              <a:off x="2647747" y="7724419"/>
              <a:ext cx="11564487" cy="2032"/>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835EC938-BCD1-45CF-5960-4322FBD8327C}"/>
              </a:ext>
            </a:extLst>
          </p:cNvPr>
          <p:cNvGrpSpPr/>
          <p:nvPr/>
        </p:nvGrpSpPr>
        <p:grpSpPr>
          <a:xfrm>
            <a:off x="1296334" y="7971997"/>
            <a:ext cx="13787759" cy="1015622"/>
            <a:chOff x="1278882" y="7997397"/>
            <a:chExt cx="13787759" cy="1015622"/>
          </a:xfrm>
        </p:grpSpPr>
        <p:sp>
          <p:nvSpPr>
            <p:cNvPr id="11" name="Google Shape;172;p18">
              <a:extLst>
                <a:ext uri="{FF2B5EF4-FFF2-40B4-BE49-F238E27FC236}">
                  <a16:creationId xmlns:a16="http://schemas.microsoft.com/office/drawing/2014/main" id="{47B8F407-FEB1-3D2C-2763-4BA7C53D793A}"/>
                </a:ext>
              </a:extLst>
            </p:cNvPr>
            <p:cNvSpPr txBox="1"/>
            <p:nvPr/>
          </p:nvSpPr>
          <p:spPr>
            <a:xfrm>
              <a:off x="1278882" y="7997397"/>
              <a:ext cx="2302518" cy="1015622"/>
            </a:xfrm>
            <a:prstGeom prst="rect">
              <a:avLst/>
            </a:prstGeom>
            <a:solidFill>
              <a:schemeClr val="accent3">
                <a:lumMod val="60000"/>
                <a:lumOff val="40000"/>
                <a:alpha val="20000"/>
              </a:schemeClr>
            </a:solidFill>
            <a:ln w="19050">
              <a:solidFill>
                <a:schemeClr val="accent1"/>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Emulsion Paint Incineration:</a:t>
              </a:r>
            </a:p>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2.91E-5 kg</a:t>
              </a:r>
              <a:endParaRPr dirty="0"/>
            </a:p>
          </p:txBody>
        </p:sp>
        <p:sp>
          <p:nvSpPr>
            <p:cNvPr id="13" name="Google Shape;172;p18">
              <a:extLst>
                <a:ext uri="{FF2B5EF4-FFF2-40B4-BE49-F238E27FC236}">
                  <a16:creationId xmlns:a16="http://schemas.microsoft.com/office/drawing/2014/main" id="{484DA98A-19C0-3DB8-F113-A27A15CF6FF1}"/>
                </a:ext>
              </a:extLst>
            </p:cNvPr>
            <p:cNvSpPr txBox="1"/>
            <p:nvPr/>
          </p:nvSpPr>
          <p:spPr>
            <a:xfrm>
              <a:off x="4054942" y="7997397"/>
              <a:ext cx="2302518" cy="707846"/>
            </a:xfrm>
            <a:prstGeom prst="rect">
              <a:avLst/>
            </a:prstGeom>
            <a:solidFill>
              <a:schemeClr val="accent3">
                <a:lumMod val="60000"/>
                <a:lumOff val="40000"/>
                <a:alpha val="20000"/>
              </a:schemeClr>
            </a:solidFill>
            <a:ln w="19050">
              <a:solidFill>
                <a:schemeClr val="accent1"/>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Glass Incineration:</a:t>
              </a:r>
            </a:p>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2.91E-5 kg</a:t>
              </a:r>
              <a:endParaRPr dirty="0"/>
            </a:p>
          </p:txBody>
        </p:sp>
        <p:sp>
          <p:nvSpPr>
            <p:cNvPr id="14" name="Google Shape;172;p18">
              <a:extLst>
                <a:ext uri="{FF2B5EF4-FFF2-40B4-BE49-F238E27FC236}">
                  <a16:creationId xmlns:a16="http://schemas.microsoft.com/office/drawing/2014/main" id="{56FC396E-80CF-9F0C-FB19-B9AF636C8DB4}"/>
                </a:ext>
              </a:extLst>
            </p:cNvPr>
            <p:cNvSpPr txBox="1"/>
            <p:nvPr/>
          </p:nvSpPr>
          <p:spPr>
            <a:xfrm>
              <a:off x="6831002" y="7997397"/>
              <a:ext cx="2302518" cy="1015622"/>
            </a:xfrm>
            <a:prstGeom prst="rect">
              <a:avLst/>
            </a:prstGeom>
            <a:solidFill>
              <a:schemeClr val="accent3">
                <a:lumMod val="60000"/>
                <a:lumOff val="40000"/>
                <a:alpha val="20000"/>
              </a:schemeClr>
            </a:solidFill>
            <a:ln w="19050">
              <a:solidFill>
                <a:schemeClr val="accent1"/>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Plastic Mixture Incineration:</a:t>
              </a:r>
            </a:p>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2.91E-5 kg</a:t>
              </a:r>
              <a:endParaRPr dirty="0"/>
            </a:p>
          </p:txBody>
        </p:sp>
        <p:sp>
          <p:nvSpPr>
            <p:cNvPr id="15" name="Google Shape;172;p18">
              <a:extLst>
                <a:ext uri="{FF2B5EF4-FFF2-40B4-BE49-F238E27FC236}">
                  <a16:creationId xmlns:a16="http://schemas.microsoft.com/office/drawing/2014/main" id="{D18948C6-6C5A-0525-3C35-C2923C5CCD27}"/>
                </a:ext>
              </a:extLst>
            </p:cNvPr>
            <p:cNvSpPr txBox="1"/>
            <p:nvPr/>
          </p:nvSpPr>
          <p:spPr>
            <a:xfrm>
              <a:off x="9607062" y="7997397"/>
              <a:ext cx="2683518" cy="1015622"/>
            </a:xfrm>
            <a:prstGeom prst="rect">
              <a:avLst/>
            </a:prstGeom>
            <a:solidFill>
              <a:schemeClr val="accent3">
                <a:lumMod val="60000"/>
                <a:lumOff val="40000"/>
                <a:alpha val="20000"/>
              </a:schemeClr>
            </a:solidFill>
            <a:ln w="19050">
              <a:solidFill>
                <a:schemeClr val="accent1"/>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Zinc in car shredder residue Incineration:</a:t>
              </a:r>
            </a:p>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2.91E-5 kg</a:t>
              </a:r>
              <a:endParaRPr dirty="0"/>
            </a:p>
          </p:txBody>
        </p:sp>
        <p:sp>
          <p:nvSpPr>
            <p:cNvPr id="16" name="Google Shape;172;p18">
              <a:extLst>
                <a:ext uri="{FF2B5EF4-FFF2-40B4-BE49-F238E27FC236}">
                  <a16:creationId xmlns:a16="http://schemas.microsoft.com/office/drawing/2014/main" id="{519B5CBE-3B80-8402-F2C5-540FD6C06AC1}"/>
                </a:ext>
              </a:extLst>
            </p:cNvPr>
            <p:cNvSpPr txBox="1"/>
            <p:nvPr/>
          </p:nvSpPr>
          <p:spPr>
            <a:xfrm>
              <a:off x="12764123" y="7997397"/>
              <a:ext cx="2302518" cy="1015622"/>
            </a:xfrm>
            <a:prstGeom prst="rect">
              <a:avLst/>
            </a:prstGeom>
            <a:solidFill>
              <a:schemeClr val="accent3">
                <a:lumMod val="60000"/>
                <a:lumOff val="40000"/>
                <a:alpha val="20000"/>
              </a:schemeClr>
            </a:solidFill>
            <a:ln w="19050">
              <a:solidFill>
                <a:schemeClr val="accent1"/>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Aluminum recycling:</a:t>
              </a:r>
            </a:p>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2.91E-5 kg</a:t>
              </a:r>
              <a:endParaRPr dirty="0"/>
            </a:p>
          </p:txBody>
        </p:sp>
      </p:grpSp>
      <p:grpSp>
        <p:nvGrpSpPr>
          <p:cNvPr id="217" name="Group 216">
            <a:extLst>
              <a:ext uri="{FF2B5EF4-FFF2-40B4-BE49-F238E27FC236}">
                <a16:creationId xmlns:a16="http://schemas.microsoft.com/office/drawing/2014/main" id="{7538B81A-8683-34F0-7E49-BD5ED7CD4826}"/>
              </a:ext>
            </a:extLst>
          </p:cNvPr>
          <p:cNvGrpSpPr/>
          <p:nvPr/>
        </p:nvGrpSpPr>
        <p:grpSpPr>
          <a:xfrm>
            <a:off x="2176038" y="6078678"/>
            <a:ext cx="11813946" cy="978709"/>
            <a:chOff x="2569738" y="6078678"/>
            <a:chExt cx="11813946" cy="978709"/>
          </a:xfrm>
        </p:grpSpPr>
        <p:cxnSp>
          <p:nvCxnSpPr>
            <p:cNvPr id="7" name="Google Shape;169;p18">
              <a:extLst>
                <a:ext uri="{FF2B5EF4-FFF2-40B4-BE49-F238E27FC236}">
                  <a16:creationId xmlns:a16="http://schemas.microsoft.com/office/drawing/2014/main" id="{0C597D8C-C3F0-5513-440E-520A0F731548}"/>
                </a:ext>
                <a:ext uri="{C183D7F6-B498-43B3-948B-1728B52AA6E4}">
                  <adec:decorative xmlns:adec="http://schemas.microsoft.com/office/drawing/2017/decorative" val="1"/>
                </a:ext>
              </a:extLst>
            </p:cNvPr>
            <p:cNvCxnSpPr>
              <a:cxnSpLocks/>
              <a:stCxn id="24" idx="2"/>
              <a:endCxn id="6" idx="3"/>
            </p:cNvCxnSpPr>
            <p:nvPr/>
          </p:nvCxnSpPr>
          <p:spPr>
            <a:xfrm rot="5400000">
              <a:off x="10648689" y="5207086"/>
              <a:ext cx="566978" cy="3110303"/>
            </a:xfrm>
            <a:prstGeom prst="bentConnector2">
              <a:avLst/>
            </a:prstGeom>
            <a:noFill/>
            <a:ln w="38100" cap="flat" cmpd="sng">
              <a:solidFill>
                <a:schemeClr val="bg1">
                  <a:lumMod val="50000"/>
                </a:schemeClr>
              </a:solidFill>
              <a:prstDash val="solid"/>
              <a:round/>
              <a:headEnd type="none" w="med" len="med"/>
              <a:tailEnd type="triangle" w="lg" len="med"/>
            </a:ln>
          </p:spPr>
        </p:cxnSp>
        <p:grpSp>
          <p:nvGrpSpPr>
            <p:cNvPr id="50" name="Group 49">
              <a:extLst>
                <a:ext uri="{FF2B5EF4-FFF2-40B4-BE49-F238E27FC236}">
                  <a16:creationId xmlns:a16="http://schemas.microsoft.com/office/drawing/2014/main" id="{C62E738E-E2A5-35E4-41A0-9EC3C7D2BAF5}"/>
                </a:ext>
              </a:extLst>
            </p:cNvPr>
            <p:cNvGrpSpPr/>
            <p:nvPr/>
          </p:nvGrpSpPr>
          <p:grpSpPr>
            <a:xfrm>
              <a:off x="2569738" y="6078678"/>
              <a:ext cx="11813946" cy="400070"/>
              <a:chOff x="2610331" y="6141207"/>
              <a:chExt cx="11813946" cy="400070"/>
            </a:xfrm>
          </p:grpSpPr>
          <p:sp>
            <p:nvSpPr>
              <p:cNvPr id="23" name="Google Shape;172;p18">
                <a:extLst>
                  <a:ext uri="{FF2B5EF4-FFF2-40B4-BE49-F238E27FC236}">
                    <a16:creationId xmlns:a16="http://schemas.microsoft.com/office/drawing/2014/main" id="{93F83F46-0896-11BF-3616-870EA8C09CF0}"/>
                  </a:ext>
                </a:extLst>
              </p:cNvPr>
              <p:cNvSpPr txBox="1"/>
              <p:nvPr/>
            </p:nvSpPr>
            <p:spPr>
              <a:xfrm>
                <a:off x="2610331" y="6141207"/>
                <a:ext cx="3792711" cy="400069"/>
              </a:xfrm>
              <a:prstGeom prst="rect">
                <a:avLst/>
              </a:prstGeom>
              <a:solidFill>
                <a:schemeClr val="accent5">
                  <a:lumMod val="60000"/>
                  <a:lumOff val="40000"/>
                  <a:alpha val="20000"/>
                </a:schemeClr>
              </a:solidFill>
              <a:ln w="19050">
                <a:solidFill>
                  <a:schemeClr val="accent1"/>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Supply chain petrol: 6.19E-2 kg</a:t>
                </a:r>
                <a:endParaRPr dirty="0"/>
              </a:p>
            </p:txBody>
          </p:sp>
          <p:sp>
            <p:nvSpPr>
              <p:cNvPr id="24" name="Google Shape;172;p18">
                <a:extLst>
                  <a:ext uri="{FF2B5EF4-FFF2-40B4-BE49-F238E27FC236}">
                    <a16:creationId xmlns:a16="http://schemas.microsoft.com/office/drawing/2014/main" id="{74885E6B-0261-2928-C75A-2497942D4C9C}"/>
                  </a:ext>
                </a:extLst>
              </p:cNvPr>
              <p:cNvSpPr txBox="1"/>
              <p:nvPr/>
            </p:nvSpPr>
            <p:spPr>
              <a:xfrm>
                <a:off x="10631566" y="6141208"/>
                <a:ext cx="3792711" cy="400069"/>
              </a:xfrm>
              <a:prstGeom prst="rect">
                <a:avLst/>
              </a:prstGeom>
              <a:solidFill>
                <a:schemeClr val="accent5">
                  <a:lumMod val="60000"/>
                  <a:lumOff val="40000"/>
                  <a:alpha val="20000"/>
                </a:schemeClr>
              </a:solidFill>
              <a:ln w="19050">
                <a:solidFill>
                  <a:schemeClr val="accent1"/>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Direct Combustion: 6.19E-2 kg</a:t>
                </a:r>
                <a:endParaRPr dirty="0"/>
              </a:p>
            </p:txBody>
          </p:sp>
        </p:grpSp>
        <p:cxnSp>
          <p:nvCxnSpPr>
            <p:cNvPr id="142" name="Google Shape;169;p18">
              <a:extLst>
                <a:ext uri="{FF2B5EF4-FFF2-40B4-BE49-F238E27FC236}">
                  <a16:creationId xmlns:a16="http://schemas.microsoft.com/office/drawing/2014/main" id="{50A2EA5F-E046-31F6-8190-F6F063864CDF}"/>
                </a:ext>
                <a:ext uri="{C183D7F6-B498-43B3-948B-1728B52AA6E4}">
                  <adec:decorative xmlns:adec="http://schemas.microsoft.com/office/drawing/2017/decorative" val="1"/>
                </a:ext>
              </a:extLst>
            </p:cNvPr>
            <p:cNvCxnSpPr>
              <a:cxnSpLocks/>
              <a:stCxn id="23" idx="2"/>
            </p:cNvCxnSpPr>
            <p:nvPr/>
          </p:nvCxnSpPr>
          <p:spPr>
            <a:xfrm rot="16200000" flipH="1">
              <a:off x="5717946" y="5226895"/>
              <a:ext cx="578640" cy="3082344"/>
            </a:xfrm>
            <a:prstGeom prst="bentConnector2">
              <a:avLst/>
            </a:prstGeom>
            <a:noFill/>
            <a:ln w="38100" cap="flat" cmpd="sng">
              <a:solidFill>
                <a:schemeClr val="bg1">
                  <a:lumMod val="50000"/>
                </a:schemeClr>
              </a:solidFill>
              <a:prstDash val="solid"/>
              <a:round/>
              <a:headEnd type="none" w="med" len="med"/>
              <a:tailEnd type="triangle" w="lg" len="med"/>
            </a:ln>
          </p:spPr>
        </p:cxnSp>
      </p:grpSp>
      <p:cxnSp>
        <p:nvCxnSpPr>
          <p:cNvPr id="144" name="Google Shape;169;p18">
            <a:extLst>
              <a:ext uri="{FF2B5EF4-FFF2-40B4-BE49-F238E27FC236}">
                <a16:creationId xmlns:a16="http://schemas.microsoft.com/office/drawing/2014/main" id="{759E6B6F-09FB-9577-347E-989C244D0E12}"/>
              </a:ext>
              <a:ext uri="{C183D7F6-B498-43B3-948B-1728B52AA6E4}">
                <adec:decorative xmlns:adec="http://schemas.microsoft.com/office/drawing/2017/decorative" val="1"/>
              </a:ext>
            </a:extLst>
          </p:cNvPr>
          <p:cNvCxnSpPr>
            <a:cxnSpLocks/>
            <a:stCxn id="10" idx="1"/>
            <a:endCxn id="9" idx="0"/>
          </p:cNvCxnSpPr>
          <p:nvPr/>
        </p:nvCxnSpPr>
        <p:spPr>
          <a:xfrm rot="10800000" flipV="1">
            <a:off x="3126592" y="4814514"/>
            <a:ext cx="3952995" cy="330097"/>
          </a:xfrm>
          <a:prstGeom prst="bentConnector2">
            <a:avLst/>
          </a:prstGeom>
          <a:noFill/>
          <a:ln w="38100" cap="flat" cmpd="sng">
            <a:solidFill>
              <a:schemeClr val="bg1">
                <a:lumMod val="50000"/>
              </a:schemeClr>
            </a:solidFill>
            <a:prstDash val="solid"/>
            <a:round/>
            <a:headEnd type="none" w="med" len="med"/>
            <a:tailEnd type="triangle" w="lg" len="med"/>
          </a:ln>
        </p:spPr>
      </p:cxnSp>
      <p:grpSp>
        <p:nvGrpSpPr>
          <p:cNvPr id="216" name="Group 215">
            <a:extLst>
              <a:ext uri="{FF2B5EF4-FFF2-40B4-BE49-F238E27FC236}">
                <a16:creationId xmlns:a16="http://schemas.microsoft.com/office/drawing/2014/main" id="{596D4D77-2BCB-5A17-3D1F-20D437D95CE5}"/>
              </a:ext>
            </a:extLst>
          </p:cNvPr>
          <p:cNvGrpSpPr/>
          <p:nvPr/>
        </p:nvGrpSpPr>
        <p:grpSpPr>
          <a:xfrm>
            <a:off x="1077927" y="5142609"/>
            <a:ext cx="13995972" cy="402072"/>
            <a:chOff x="1471627" y="5142609"/>
            <a:chExt cx="13995972" cy="402072"/>
          </a:xfrm>
        </p:grpSpPr>
        <p:grpSp>
          <p:nvGrpSpPr>
            <p:cNvPr id="51" name="Group 50">
              <a:extLst>
                <a:ext uri="{FF2B5EF4-FFF2-40B4-BE49-F238E27FC236}">
                  <a16:creationId xmlns:a16="http://schemas.microsoft.com/office/drawing/2014/main" id="{FF7051AF-0C6C-1FA6-808C-8C9F87662473}"/>
                </a:ext>
              </a:extLst>
            </p:cNvPr>
            <p:cNvGrpSpPr/>
            <p:nvPr/>
          </p:nvGrpSpPr>
          <p:grpSpPr>
            <a:xfrm>
              <a:off x="1471627" y="5142609"/>
              <a:ext cx="13995972" cy="402072"/>
              <a:chOff x="1399907" y="5130976"/>
              <a:chExt cx="13995972" cy="402072"/>
            </a:xfrm>
          </p:grpSpPr>
          <p:sp>
            <p:nvSpPr>
              <p:cNvPr id="5" name="Google Shape;172;p18">
                <a:extLst>
                  <a:ext uri="{FF2B5EF4-FFF2-40B4-BE49-F238E27FC236}">
                    <a16:creationId xmlns:a16="http://schemas.microsoft.com/office/drawing/2014/main" id="{417C57B5-8BC3-962E-2C9A-CCD2642B807E}"/>
                  </a:ext>
                </a:extLst>
              </p:cNvPr>
              <p:cNvSpPr txBox="1"/>
              <p:nvPr/>
            </p:nvSpPr>
            <p:spPr>
              <a:xfrm>
                <a:off x="10970755" y="5130976"/>
                <a:ext cx="4425124" cy="400069"/>
              </a:xfrm>
              <a:prstGeom prst="rect">
                <a:avLst/>
              </a:prstGeom>
              <a:solidFill>
                <a:srgbClr val="92D050">
                  <a:alpha val="20000"/>
                </a:srgbClr>
              </a:solidFill>
              <a:ln w="19050">
                <a:solidFill>
                  <a:srgbClr val="00B050"/>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Truck Transportation: 3.94E-4 t-km</a:t>
                </a:r>
                <a:endParaRPr dirty="0"/>
              </a:p>
            </p:txBody>
          </p:sp>
          <p:sp>
            <p:nvSpPr>
              <p:cNvPr id="8" name="Google Shape;172;p18">
                <a:extLst>
                  <a:ext uri="{FF2B5EF4-FFF2-40B4-BE49-F238E27FC236}">
                    <a16:creationId xmlns:a16="http://schemas.microsoft.com/office/drawing/2014/main" id="{53AAF63E-25DC-E159-1C9E-CCB4C0D5B086}"/>
                  </a:ext>
                </a:extLst>
              </p:cNvPr>
              <p:cNvSpPr txBox="1"/>
              <p:nvPr/>
            </p:nvSpPr>
            <p:spPr>
              <a:xfrm>
                <a:off x="6185331" y="5130977"/>
                <a:ext cx="4097327" cy="400069"/>
              </a:xfrm>
              <a:prstGeom prst="rect">
                <a:avLst/>
              </a:prstGeom>
              <a:solidFill>
                <a:srgbClr val="92D050">
                  <a:alpha val="20000"/>
                </a:srgbClr>
              </a:solidFill>
              <a:ln w="19050">
                <a:solidFill>
                  <a:srgbClr val="00B050"/>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Train Transportation: 3.71E-3 t-km</a:t>
                </a:r>
                <a:endParaRPr dirty="0"/>
              </a:p>
            </p:txBody>
          </p:sp>
          <p:sp>
            <p:nvSpPr>
              <p:cNvPr id="9" name="Google Shape;172;p18">
                <a:extLst>
                  <a:ext uri="{FF2B5EF4-FFF2-40B4-BE49-F238E27FC236}">
                    <a16:creationId xmlns:a16="http://schemas.microsoft.com/office/drawing/2014/main" id="{35D7FDDE-E148-2CC7-10F1-BA3D25179A3B}"/>
                  </a:ext>
                </a:extLst>
              </p:cNvPr>
              <p:cNvSpPr txBox="1"/>
              <p:nvPr/>
            </p:nvSpPr>
            <p:spPr>
              <a:xfrm>
                <a:off x="1399907" y="5132979"/>
                <a:ext cx="4097327" cy="400069"/>
              </a:xfrm>
              <a:prstGeom prst="rect">
                <a:avLst/>
              </a:prstGeom>
              <a:solidFill>
                <a:srgbClr val="92D050">
                  <a:alpha val="20000"/>
                </a:srgbClr>
              </a:solidFill>
              <a:ln w="19050">
                <a:solidFill>
                  <a:srgbClr val="00B050"/>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Ship Transportation: 6.93E-2 t-km</a:t>
                </a:r>
                <a:endParaRPr dirty="0"/>
              </a:p>
            </p:txBody>
          </p:sp>
        </p:grpSp>
        <p:cxnSp>
          <p:nvCxnSpPr>
            <p:cNvPr id="150" name="Straight Arrow Connector 149">
              <a:extLst>
                <a:ext uri="{FF2B5EF4-FFF2-40B4-BE49-F238E27FC236}">
                  <a16:creationId xmlns:a16="http://schemas.microsoft.com/office/drawing/2014/main" id="{C216B088-D44A-A971-954F-0229057F5589}"/>
                </a:ext>
              </a:extLst>
            </p:cNvPr>
            <p:cNvCxnSpPr>
              <a:cxnSpLocks/>
              <a:endCxn id="8" idx="1"/>
            </p:cNvCxnSpPr>
            <p:nvPr/>
          </p:nvCxnSpPr>
          <p:spPr>
            <a:xfrm>
              <a:off x="5568954" y="5342643"/>
              <a:ext cx="688097" cy="2"/>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B40B1939-A34E-EF43-5AEC-08291FBB722A}"/>
                </a:ext>
              </a:extLst>
            </p:cNvPr>
            <p:cNvCxnSpPr>
              <a:cxnSpLocks/>
            </p:cNvCxnSpPr>
            <p:nvPr/>
          </p:nvCxnSpPr>
          <p:spPr>
            <a:xfrm>
              <a:off x="10343799" y="5333260"/>
              <a:ext cx="688097" cy="2"/>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218" name="Google Shape;172;p18">
            <a:extLst>
              <a:ext uri="{FF2B5EF4-FFF2-40B4-BE49-F238E27FC236}">
                <a16:creationId xmlns:a16="http://schemas.microsoft.com/office/drawing/2014/main" id="{C93714AE-1B53-D1AD-46D0-2B09E8B598B3}"/>
              </a:ext>
            </a:extLst>
          </p:cNvPr>
          <p:cNvSpPr txBox="1"/>
          <p:nvPr/>
        </p:nvSpPr>
        <p:spPr>
          <a:xfrm rot="5400000">
            <a:off x="-548234" y="2518200"/>
            <a:ext cx="1907488" cy="400069"/>
          </a:xfrm>
          <a:prstGeom prst="rect">
            <a:avLst/>
          </a:prstGeom>
          <a:solidFill>
            <a:schemeClr val="accent4">
              <a:alpha val="20000"/>
            </a:schemeClr>
          </a:solidFill>
          <a:ln w="19050">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Manufacturing</a:t>
            </a:r>
            <a:endParaRPr dirty="0"/>
          </a:p>
        </p:txBody>
      </p:sp>
      <p:sp>
        <p:nvSpPr>
          <p:cNvPr id="219" name="Google Shape;172;p18">
            <a:extLst>
              <a:ext uri="{FF2B5EF4-FFF2-40B4-BE49-F238E27FC236}">
                <a16:creationId xmlns:a16="http://schemas.microsoft.com/office/drawing/2014/main" id="{0C1759B8-E2EC-722A-5E8B-6D267150F34F}"/>
              </a:ext>
            </a:extLst>
          </p:cNvPr>
          <p:cNvSpPr txBox="1"/>
          <p:nvPr/>
        </p:nvSpPr>
        <p:spPr>
          <a:xfrm rot="5400000">
            <a:off x="-514023" y="4832675"/>
            <a:ext cx="1832756" cy="400069"/>
          </a:xfrm>
          <a:prstGeom prst="rect">
            <a:avLst/>
          </a:prstGeom>
          <a:solidFill>
            <a:srgbClr val="92D050">
              <a:alpha val="20000"/>
            </a:srgbClr>
          </a:solidFill>
          <a:ln w="19050">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Transportation</a:t>
            </a:r>
            <a:endParaRPr dirty="0"/>
          </a:p>
        </p:txBody>
      </p:sp>
      <p:sp>
        <p:nvSpPr>
          <p:cNvPr id="220" name="Google Shape;172;p18">
            <a:extLst>
              <a:ext uri="{FF2B5EF4-FFF2-40B4-BE49-F238E27FC236}">
                <a16:creationId xmlns:a16="http://schemas.microsoft.com/office/drawing/2014/main" id="{656A2F50-5D0E-D997-B799-BD9088CBBA41}"/>
              </a:ext>
            </a:extLst>
          </p:cNvPr>
          <p:cNvSpPr txBox="1"/>
          <p:nvPr/>
        </p:nvSpPr>
        <p:spPr>
          <a:xfrm rot="5400000">
            <a:off x="95693" y="6190883"/>
            <a:ext cx="651059" cy="400069"/>
          </a:xfrm>
          <a:prstGeom prst="rect">
            <a:avLst/>
          </a:prstGeom>
          <a:solidFill>
            <a:schemeClr val="accent5">
              <a:lumMod val="60000"/>
              <a:lumOff val="40000"/>
              <a:alpha val="20000"/>
            </a:schemeClr>
          </a:solidFill>
          <a:ln w="19050">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Use</a:t>
            </a:r>
            <a:endParaRPr dirty="0"/>
          </a:p>
        </p:txBody>
      </p:sp>
      <p:sp>
        <p:nvSpPr>
          <p:cNvPr id="226" name="Google Shape;172;p18">
            <a:extLst>
              <a:ext uri="{FF2B5EF4-FFF2-40B4-BE49-F238E27FC236}">
                <a16:creationId xmlns:a16="http://schemas.microsoft.com/office/drawing/2014/main" id="{4E0B80BD-AC94-7F3D-84F1-31C7906B9DDD}"/>
              </a:ext>
            </a:extLst>
          </p:cNvPr>
          <p:cNvSpPr txBox="1"/>
          <p:nvPr/>
        </p:nvSpPr>
        <p:spPr>
          <a:xfrm rot="5400000">
            <a:off x="-188291" y="8192964"/>
            <a:ext cx="1219027" cy="400069"/>
          </a:xfrm>
          <a:prstGeom prst="rect">
            <a:avLst/>
          </a:prstGeom>
          <a:solidFill>
            <a:schemeClr val="accent3">
              <a:lumMod val="60000"/>
              <a:lumOff val="40000"/>
              <a:alpha val="20000"/>
            </a:schemeClr>
          </a:solidFill>
          <a:ln w="19050">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Disposal</a:t>
            </a:r>
            <a:endParaRPr dirty="0"/>
          </a:p>
        </p:txBody>
      </p:sp>
      <p:cxnSp>
        <p:nvCxnSpPr>
          <p:cNvPr id="235" name="Straight Arrow Connector 234">
            <a:extLst>
              <a:ext uri="{FF2B5EF4-FFF2-40B4-BE49-F238E27FC236}">
                <a16:creationId xmlns:a16="http://schemas.microsoft.com/office/drawing/2014/main" id="{BE6F1EAA-B172-7B2F-6BD9-7AE0295A6FCD}"/>
              </a:ext>
            </a:extLst>
          </p:cNvPr>
          <p:cNvCxnSpPr>
            <a:cxnSpLocks/>
          </p:cNvCxnSpPr>
          <p:nvPr/>
        </p:nvCxnSpPr>
        <p:spPr>
          <a:xfrm>
            <a:off x="12833622" y="5542678"/>
            <a:ext cx="0" cy="324173"/>
          </a:xfrm>
          <a:prstGeom prst="straightConnector1">
            <a:avLst/>
          </a:prstGeom>
          <a:ln w="38100">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227" name="Google Shape;169;p18">
            <a:extLst>
              <a:ext uri="{FF2B5EF4-FFF2-40B4-BE49-F238E27FC236}">
                <a16:creationId xmlns:a16="http://schemas.microsoft.com/office/drawing/2014/main" id="{101FC385-C6C8-576C-CB2B-ADF903D6C1C3}"/>
              </a:ext>
              <a:ext uri="{C183D7F6-B498-43B3-948B-1728B52AA6E4}">
                <adec:decorative xmlns:adec="http://schemas.microsoft.com/office/drawing/2017/decorative" val="1"/>
              </a:ext>
            </a:extLst>
          </p:cNvPr>
          <p:cNvCxnSpPr>
            <a:cxnSpLocks/>
          </p:cNvCxnSpPr>
          <p:nvPr/>
        </p:nvCxnSpPr>
        <p:spPr>
          <a:xfrm rot="10800000" flipV="1">
            <a:off x="8101314" y="5866851"/>
            <a:ext cx="4754476" cy="671065"/>
          </a:xfrm>
          <a:prstGeom prst="bentConnector3">
            <a:avLst>
              <a:gd name="adj1" fmla="val 99888"/>
            </a:avLst>
          </a:prstGeom>
          <a:noFill/>
          <a:ln w="38100" cap="flat" cmpd="sng">
            <a:solidFill>
              <a:schemeClr val="bg1">
                <a:lumMod val="50000"/>
              </a:schemeClr>
            </a:solidFill>
            <a:prstDash val="solid"/>
            <a:round/>
            <a:headEnd type="none" w="med" len="med"/>
            <a:tailEnd type="triangle" w="lg"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a:extLst>
            <a:ext uri="{FF2B5EF4-FFF2-40B4-BE49-F238E27FC236}">
              <a16:creationId xmlns:a16="http://schemas.microsoft.com/office/drawing/2014/main" id="{8217ED5F-7B4D-A720-1AFD-D538E0957E62}"/>
            </a:ext>
          </a:extLst>
        </p:cNvPr>
        <p:cNvGrpSpPr/>
        <p:nvPr/>
      </p:nvGrpSpPr>
      <p:grpSpPr>
        <a:xfrm>
          <a:off x="0" y="0"/>
          <a:ext cx="0" cy="0"/>
          <a:chOff x="0" y="0"/>
          <a:chExt cx="0" cy="0"/>
        </a:xfrm>
      </p:grpSpPr>
      <p:sp>
        <p:nvSpPr>
          <p:cNvPr id="166" name="Google Shape;166;p18">
            <a:extLst>
              <a:ext uri="{FF2B5EF4-FFF2-40B4-BE49-F238E27FC236}">
                <a16:creationId xmlns:a16="http://schemas.microsoft.com/office/drawing/2014/main" id="{E587FD5E-891A-7303-8D39-D84D5BCFDD60}"/>
              </a:ext>
            </a:extLst>
          </p:cNvPr>
          <p:cNvSpPr txBox="1">
            <a:spLocks noGrp="1"/>
          </p:cNvSpPr>
          <p:nvPr>
            <p:ph type="title"/>
          </p:nvPr>
        </p:nvSpPr>
        <p:spPr>
          <a:xfrm>
            <a:off x="878783" y="272169"/>
            <a:ext cx="14631828" cy="87038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274C"/>
              </a:buClr>
              <a:buSzPts val="4400"/>
              <a:buFont typeface="Arial"/>
              <a:buNone/>
            </a:pPr>
            <a:r>
              <a:rPr lang="en-US" dirty="0"/>
              <a:t>Process Tree: EV </a:t>
            </a:r>
            <a:endParaRPr dirty="0">
              <a:solidFill>
                <a:schemeClr val="dk2"/>
              </a:solidFill>
            </a:endParaRPr>
          </a:p>
        </p:txBody>
      </p:sp>
      <p:sp>
        <p:nvSpPr>
          <p:cNvPr id="6" name="Google Shape;171;p18">
            <a:extLst>
              <a:ext uri="{FF2B5EF4-FFF2-40B4-BE49-F238E27FC236}">
                <a16:creationId xmlns:a16="http://schemas.microsoft.com/office/drawing/2014/main" id="{7CA6E07C-7CC1-C737-9213-BEE1D7FCD7CC}"/>
              </a:ext>
            </a:extLst>
          </p:cNvPr>
          <p:cNvSpPr txBox="1"/>
          <p:nvPr/>
        </p:nvSpPr>
        <p:spPr>
          <a:xfrm>
            <a:off x="7168501" y="6537915"/>
            <a:ext cx="1814825" cy="1015622"/>
          </a:xfrm>
          <a:prstGeom prst="rect">
            <a:avLst/>
          </a:prstGeom>
          <a:solidFill>
            <a:schemeClr val="accent6">
              <a:alpha val="20000"/>
            </a:schemeClr>
          </a:solidFill>
          <a:ln w="38100">
            <a:solidFill>
              <a:schemeClr val="accent6">
                <a:lumMod val="75000"/>
              </a:schemeClr>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B2A9"/>
              </a:buClr>
              <a:buSzPts val="2000"/>
              <a:buFont typeface="Arial"/>
              <a:buNone/>
            </a:pPr>
            <a:r>
              <a:rPr lang="en-US" sz="2000" b="0" i="0" u="none" strike="noStrike" cap="none" dirty="0">
                <a:solidFill>
                  <a:srgbClr val="00B2A9"/>
                </a:solidFill>
                <a:latin typeface="Arial"/>
                <a:ea typeface="Arial"/>
                <a:cs typeface="Arial"/>
                <a:sym typeface="Arial"/>
              </a:rPr>
              <a:t>1 Vehicle-km during 225k km lifespan</a:t>
            </a:r>
            <a:endParaRPr dirty="0"/>
          </a:p>
        </p:txBody>
      </p:sp>
      <p:sp>
        <p:nvSpPr>
          <p:cNvPr id="10" name="Google Shape;172;p18">
            <a:extLst>
              <a:ext uri="{FF2B5EF4-FFF2-40B4-BE49-F238E27FC236}">
                <a16:creationId xmlns:a16="http://schemas.microsoft.com/office/drawing/2014/main" id="{03E1607F-F3AA-3EF7-6B47-66458E7F647C}"/>
              </a:ext>
            </a:extLst>
          </p:cNvPr>
          <p:cNvSpPr txBox="1"/>
          <p:nvPr/>
        </p:nvSpPr>
        <p:spPr>
          <a:xfrm>
            <a:off x="7071564" y="4086701"/>
            <a:ext cx="1967255"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1/225000 EV</a:t>
            </a:r>
            <a:endParaRPr dirty="0"/>
          </a:p>
        </p:txBody>
      </p:sp>
      <p:grpSp>
        <p:nvGrpSpPr>
          <p:cNvPr id="215" name="Group 214">
            <a:extLst>
              <a:ext uri="{FF2B5EF4-FFF2-40B4-BE49-F238E27FC236}">
                <a16:creationId xmlns:a16="http://schemas.microsoft.com/office/drawing/2014/main" id="{4952CB9E-8B76-C352-95C3-B18ADBF3A2CC}"/>
              </a:ext>
            </a:extLst>
          </p:cNvPr>
          <p:cNvGrpSpPr/>
          <p:nvPr/>
        </p:nvGrpSpPr>
        <p:grpSpPr>
          <a:xfrm>
            <a:off x="1115808" y="1364422"/>
            <a:ext cx="14373642" cy="2722279"/>
            <a:chOff x="1115808" y="1364422"/>
            <a:chExt cx="14373642" cy="2722279"/>
          </a:xfrm>
        </p:grpSpPr>
        <p:grpSp>
          <p:nvGrpSpPr>
            <p:cNvPr id="214" name="Group 213">
              <a:extLst>
                <a:ext uri="{FF2B5EF4-FFF2-40B4-BE49-F238E27FC236}">
                  <a16:creationId xmlns:a16="http://schemas.microsoft.com/office/drawing/2014/main" id="{D4659D73-9637-E792-3C20-59C1159371DE}"/>
                </a:ext>
              </a:extLst>
            </p:cNvPr>
            <p:cNvGrpSpPr/>
            <p:nvPr/>
          </p:nvGrpSpPr>
          <p:grpSpPr>
            <a:xfrm>
              <a:off x="4282850" y="1552133"/>
              <a:ext cx="7508238" cy="2534568"/>
              <a:chOff x="4282850" y="1552133"/>
              <a:chExt cx="7508238" cy="2534568"/>
            </a:xfrm>
          </p:grpSpPr>
          <p:grpSp>
            <p:nvGrpSpPr>
              <p:cNvPr id="210" name="Group 209">
                <a:extLst>
                  <a:ext uri="{FF2B5EF4-FFF2-40B4-BE49-F238E27FC236}">
                    <a16:creationId xmlns:a16="http://schemas.microsoft.com/office/drawing/2014/main" id="{044872B9-92BF-99F7-26A0-350160C5F73B}"/>
                  </a:ext>
                </a:extLst>
              </p:cNvPr>
              <p:cNvGrpSpPr/>
              <p:nvPr/>
            </p:nvGrpSpPr>
            <p:grpSpPr>
              <a:xfrm>
                <a:off x="4282850" y="1564458"/>
                <a:ext cx="178824" cy="972120"/>
                <a:chOff x="4282850" y="1564458"/>
                <a:chExt cx="178824" cy="972120"/>
              </a:xfrm>
            </p:grpSpPr>
            <p:cxnSp>
              <p:nvCxnSpPr>
                <p:cNvPr id="181" name="Straight Arrow Connector 180">
                  <a:extLst>
                    <a:ext uri="{FF2B5EF4-FFF2-40B4-BE49-F238E27FC236}">
                      <a16:creationId xmlns:a16="http://schemas.microsoft.com/office/drawing/2014/main" id="{1D17EF78-6E54-2174-9A16-319514A01020}"/>
                    </a:ext>
                  </a:extLst>
                </p:cNvPr>
                <p:cNvCxnSpPr>
                  <a:cxnSpLocks/>
                  <a:stCxn id="19" idx="3"/>
                </p:cNvCxnSpPr>
                <p:nvPr/>
              </p:nvCxnSpPr>
              <p:spPr>
                <a:xfrm>
                  <a:off x="4282850" y="1564458"/>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F99D0D28-5609-DADB-EAE5-A33503B17CB5}"/>
                    </a:ext>
                  </a:extLst>
                </p:cNvPr>
                <p:cNvCxnSpPr>
                  <a:cxnSpLocks/>
                </p:cNvCxnSpPr>
                <p:nvPr/>
              </p:nvCxnSpPr>
              <p:spPr>
                <a:xfrm>
                  <a:off x="4282850" y="2037952"/>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1009A933-7397-28C4-2C3A-14BA67B3E730}"/>
                    </a:ext>
                  </a:extLst>
                </p:cNvPr>
                <p:cNvCxnSpPr>
                  <a:cxnSpLocks/>
                </p:cNvCxnSpPr>
                <p:nvPr/>
              </p:nvCxnSpPr>
              <p:spPr>
                <a:xfrm>
                  <a:off x="4282850" y="2536578"/>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211" name="Group 210">
                <a:extLst>
                  <a:ext uri="{FF2B5EF4-FFF2-40B4-BE49-F238E27FC236}">
                    <a16:creationId xmlns:a16="http://schemas.microsoft.com/office/drawing/2014/main" id="{B4D14E47-62AC-4423-A5B1-1D16F3A6C6FB}"/>
                  </a:ext>
                </a:extLst>
              </p:cNvPr>
              <p:cNvGrpSpPr/>
              <p:nvPr/>
            </p:nvGrpSpPr>
            <p:grpSpPr>
              <a:xfrm>
                <a:off x="7836282" y="1563490"/>
                <a:ext cx="178824" cy="1470097"/>
                <a:chOff x="7836282" y="1563490"/>
                <a:chExt cx="178824" cy="1470097"/>
              </a:xfrm>
            </p:grpSpPr>
            <p:cxnSp>
              <p:nvCxnSpPr>
                <p:cNvPr id="190" name="Straight Arrow Connector 189">
                  <a:extLst>
                    <a:ext uri="{FF2B5EF4-FFF2-40B4-BE49-F238E27FC236}">
                      <a16:creationId xmlns:a16="http://schemas.microsoft.com/office/drawing/2014/main" id="{D3A479F6-D00C-CA6C-A85D-1F7F7CDA0279}"/>
                    </a:ext>
                  </a:extLst>
                </p:cNvPr>
                <p:cNvCxnSpPr>
                  <a:cxnSpLocks/>
                </p:cNvCxnSpPr>
                <p:nvPr/>
              </p:nvCxnSpPr>
              <p:spPr>
                <a:xfrm>
                  <a:off x="7836282" y="1563490"/>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0002C5FE-C6D9-0F60-2FB7-D161D485F057}"/>
                    </a:ext>
                  </a:extLst>
                </p:cNvPr>
                <p:cNvCxnSpPr>
                  <a:cxnSpLocks/>
                </p:cNvCxnSpPr>
                <p:nvPr/>
              </p:nvCxnSpPr>
              <p:spPr>
                <a:xfrm>
                  <a:off x="7836282" y="2029214"/>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8BC9B1CD-6E27-D2DB-2074-1E886C57C914}"/>
                    </a:ext>
                  </a:extLst>
                </p:cNvPr>
                <p:cNvCxnSpPr>
                  <a:cxnSpLocks/>
                </p:cNvCxnSpPr>
                <p:nvPr/>
              </p:nvCxnSpPr>
              <p:spPr>
                <a:xfrm>
                  <a:off x="7836282" y="2522053"/>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5659B4E6-B9C8-E65E-C163-B03EB93A181D}"/>
                    </a:ext>
                  </a:extLst>
                </p:cNvPr>
                <p:cNvCxnSpPr>
                  <a:cxnSpLocks/>
                </p:cNvCxnSpPr>
                <p:nvPr/>
              </p:nvCxnSpPr>
              <p:spPr>
                <a:xfrm>
                  <a:off x="7836282" y="3033587"/>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209" name="Group 208">
                <a:extLst>
                  <a:ext uri="{FF2B5EF4-FFF2-40B4-BE49-F238E27FC236}">
                    <a16:creationId xmlns:a16="http://schemas.microsoft.com/office/drawing/2014/main" id="{2A75DB0D-F9C8-F271-E784-7F29D7ADD83B}"/>
                  </a:ext>
                </a:extLst>
              </p:cNvPr>
              <p:cNvGrpSpPr/>
              <p:nvPr/>
            </p:nvGrpSpPr>
            <p:grpSpPr>
              <a:xfrm>
                <a:off x="4411305" y="1552133"/>
                <a:ext cx="7203502" cy="2534568"/>
                <a:chOff x="4411305" y="1552133"/>
                <a:chExt cx="7203502" cy="2534568"/>
              </a:xfrm>
            </p:grpSpPr>
            <p:cxnSp>
              <p:nvCxnSpPr>
                <p:cNvPr id="154" name="Straight Connector 153">
                  <a:extLst>
                    <a:ext uri="{FF2B5EF4-FFF2-40B4-BE49-F238E27FC236}">
                      <a16:creationId xmlns:a16="http://schemas.microsoft.com/office/drawing/2014/main" id="{5F7D53AE-2156-7697-C65A-F7AC67D591A8}"/>
                    </a:ext>
                  </a:extLst>
                </p:cNvPr>
                <p:cNvCxnSpPr>
                  <a:cxnSpLocks/>
                </p:cNvCxnSpPr>
                <p:nvPr/>
              </p:nvCxnSpPr>
              <p:spPr>
                <a:xfrm>
                  <a:off x="4411305" y="3707633"/>
                  <a:ext cx="719737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10B711D0-1EC2-501D-10A4-1026EBE93D69}"/>
                    </a:ext>
                  </a:extLst>
                </p:cNvPr>
                <p:cNvCxnSpPr>
                  <a:cxnSpLocks/>
                  <a:endCxn id="10" idx="0"/>
                </p:cNvCxnSpPr>
                <p:nvPr/>
              </p:nvCxnSpPr>
              <p:spPr>
                <a:xfrm>
                  <a:off x="8055192" y="3707633"/>
                  <a:ext cx="0" cy="379068"/>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ED7ACFB-7449-2909-6C4D-EFB26EEB49DD}"/>
                    </a:ext>
                  </a:extLst>
                </p:cNvPr>
                <p:cNvCxnSpPr>
                  <a:cxnSpLocks/>
                </p:cNvCxnSpPr>
                <p:nvPr/>
              </p:nvCxnSpPr>
              <p:spPr>
                <a:xfrm>
                  <a:off x="8115597" y="1555297"/>
                  <a:ext cx="0" cy="215233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13073497-9D7C-0CA4-793F-7552DDF439F2}"/>
                    </a:ext>
                  </a:extLst>
                </p:cNvPr>
                <p:cNvCxnSpPr>
                  <a:cxnSpLocks/>
                </p:cNvCxnSpPr>
                <p:nvPr/>
              </p:nvCxnSpPr>
              <p:spPr>
                <a:xfrm>
                  <a:off x="11614807" y="1563490"/>
                  <a:ext cx="0" cy="2144143"/>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E484A2F6-B7A3-66D1-3C3A-812E98FFA31D}"/>
                    </a:ext>
                  </a:extLst>
                </p:cNvPr>
                <p:cNvCxnSpPr>
                  <a:cxnSpLocks/>
                </p:cNvCxnSpPr>
                <p:nvPr/>
              </p:nvCxnSpPr>
              <p:spPr>
                <a:xfrm>
                  <a:off x="4442262" y="1563490"/>
                  <a:ext cx="0" cy="2144143"/>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E5B3DBE3-BB2D-8218-D034-C46690B84157}"/>
                    </a:ext>
                  </a:extLst>
                </p:cNvPr>
                <p:cNvCxnSpPr>
                  <a:cxnSpLocks/>
                </p:cNvCxnSpPr>
                <p:nvPr/>
              </p:nvCxnSpPr>
              <p:spPr>
                <a:xfrm>
                  <a:off x="7994516" y="1552133"/>
                  <a:ext cx="0" cy="215550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12" name="Group 211">
                <a:extLst>
                  <a:ext uri="{FF2B5EF4-FFF2-40B4-BE49-F238E27FC236}">
                    <a16:creationId xmlns:a16="http://schemas.microsoft.com/office/drawing/2014/main" id="{7F7A761C-EBA0-F3FE-C216-FAF232D9174C}"/>
                  </a:ext>
                </a:extLst>
              </p:cNvPr>
              <p:cNvGrpSpPr/>
              <p:nvPr/>
            </p:nvGrpSpPr>
            <p:grpSpPr>
              <a:xfrm>
                <a:off x="8100289" y="1560540"/>
                <a:ext cx="194132" cy="1473047"/>
                <a:chOff x="8100289" y="1560540"/>
                <a:chExt cx="194132" cy="1473047"/>
              </a:xfrm>
            </p:grpSpPr>
            <p:cxnSp>
              <p:nvCxnSpPr>
                <p:cNvPr id="197" name="Straight Arrow Connector 196">
                  <a:extLst>
                    <a:ext uri="{FF2B5EF4-FFF2-40B4-BE49-F238E27FC236}">
                      <a16:creationId xmlns:a16="http://schemas.microsoft.com/office/drawing/2014/main" id="{D2C86BC7-9679-4F7F-6D47-1DAAACEBA815}"/>
                    </a:ext>
                  </a:extLst>
                </p:cNvPr>
                <p:cNvCxnSpPr>
                  <a:cxnSpLocks/>
                </p:cNvCxnSpPr>
                <p:nvPr/>
              </p:nvCxnSpPr>
              <p:spPr>
                <a:xfrm flipH="1">
                  <a:off x="8111433" y="1560540"/>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4E12D5AC-08E0-2F1C-37F0-5F9A28B45E51}"/>
                    </a:ext>
                  </a:extLst>
                </p:cNvPr>
                <p:cNvCxnSpPr>
                  <a:cxnSpLocks/>
                </p:cNvCxnSpPr>
                <p:nvPr/>
              </p:nvCxnSpPr>
              <p:spPr>
                <a:xfrm flipH="1">
                  <a:off x="8105285" y="2037952"/>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9BCAA2BD-50B2-0E29-61B9-3DF6429658D0}"/>
                    </a:ext>
                  </a:extLst>
                </p:cNvPr>
                <p:cNvCxnSpPr>
                  <a:cxnSpLocks/>
                </p:cNvCxnSpPr>
                <p:nvPr/>
              </p:nvCxnSpPr>
              <p:spPr>
                <a:xfrm flipH="1">
                  <a:off x="8115597" y="2522053"/>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082EFCD-FDAD-BA54-9A3A-AE5FC92B67A7}"/>
                    </a:ext>
                  </a:extLst>
                </p:cNvPr>
                <p:cNvCxnSpPr>
                  <a:cxnSpLocks/>
                </p:cNvCxnSpPr>
                <p:nvPr/>
              </p:nvCxnSpPr>
              <p:spPr>
                <a:xfrm flipH="1">
                  <a:off x="8100289" y="3033587"/>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5333561A-7AB0-38A6-494F-E331C1E038A9}"/>
                  </a:ext>
                </a:extLst>
              </p:cNvPr>
              <p:cNvGrpSpPr/>
              <p:nvPr/>
            </p:nvGrpSpPr>
            <p:grpSpPr>
              <a:xfrm>
                <a:off x="11612264" y="1560540"/>
                <a:ext cx="178824" cy="985059"/>
                <a:chOff x="11612264" y="1560540"/>
                <a:chExt cx="178824" cy="985059"/>
              </a:xfrm>
            </p:grpSpPr>
            <p:cxnSp>
              <p:nvCxnSpPr>
                <p:cNvPr id="204" name="Straight Arrow Connector 203">
                  <a:extLst>
                    <a:ext uri="{FF2B5EF4-FFF2-40B4-BE49-F238E27FC236}">
                      <a16:creationId xmlns:a16="http://schemas.microsoft.com/office/drawing/2014/main" id="{5B179420-567D-F236-348A-3EA288F6B2AB}"/>
                    </a:ext>
                  </a:extLst>
                </p:cNvPr>
                <p:cNvCxnSpPr>
                  <a:cxnSpLocks/>
                </p:cNvCxnSpPr>
                <p:nvPr/>
              </p:nvCxnSpPr>
              <p:spPr>
                <a:xfrm flipH="1">
                  <a:off x="11612264" y="1560540"/>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3392BF62-667F-8616-C058-0B97AC99E1C9}"/>
                    </a:ext>
                  </a:extLst>
                </p:cNvPr>
                <p:cNvCxnSpPr>
                  <a:cxnSpLocks/>
                </p:cNvCxnSpPr>
                <p:nvPr/>
              </p:nvCxnSpPr>
              <p:spPr>
                <a:xfrm flipH="1">
                  <a:off x="11612264" y="2051509"/>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0503568D-9EC0-D9FA-3B32-DAFFB84CA86F}"/>
                    </a:ext>
                  </a:extLst>
                </p:cNvPr>
                <p:cNvCxnSpPr>
                  <a:cxnSpLocks/>
                </p:cNvCxnSpPr>
                <p:nvPr/>
              </p:nvCxnSpPr>
              <p:spPr>
                <a:xfrm flipH="1">
                  <a:off x="11612264" y="2545599"/>
                  <a:ext cx="178824" cy="0"/>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grpSp>
        <p:grpSp>
          <p:nvGrpSpPr>
            <p:cNvPr id="180" name="Group 179">
              <a:extLst>
                <a:ext uri="{FF2B5EF4-FFF2-40B4-BE49-F238E27FC236}">
                  <a16:creationId xmlns:a16="http://schemas.microsoft.com/office/drawing/2014/main" id="{DF9FD015-9D6A-7C4A-D55D-64C1D1075F75}"/>
                </a:ext>
              </a:extLst>
            </p:cNvPr>
            <p:cNvGrpSpPr/>
            <p:nvPr/>
          </p:nvGrpSpPr>
          <p:grpSpPr>
            <a:xfrm>
              <a:off x="1115808" y="1364422"/>
              <a:ext cx="14373642" cy="1864103"/>
              <a:chOff x="1115808" y="1364422"/>
              <a:chExt cx="14373642" cy="1864103"/>
            </a:xfrm>
          </p:grpSpPr>
          <p:grpSp>
            <p:nvGrpSpPr>
              <p:cNvPr id="46" name="Group 45">
                <a:extLst>
                  <a:ext uri="{FF2B5EF4-FFF2-40B4-BE49-F238E27FC236}">
                    <a16:creationId xmlns:a16="http://schemas.microsoft.com/office/drawing/2014/main" id="{773E64E9-3013-A8D2-E6A4-1F299A33A64C}"/>
                  </a:ext>
                </a:extLst>
              </p:cNvPr>
              <p:cNvGrpSpPr/>
              <p:nvPr/>
            </p:nvGrpSpPr>
            <p:grpSpPr>
              <a:xfrm>
                <a:off x="1115808" y="1364423"/>
                <a:ext cx="3167042" cy="1376449"/>
                <a:chOff x="1179308" y="1364423"/>
                <a:chExt cx="3167042" cy="1376449"/>
              </a:xfrm>
            </p:grpSpPr>
            <p:sp>
              <p:nvSpPr>
                <p:cNvPr id="19" name="Google Shape;172;p18">
                  <a:extLst>
                    <a:ext uri="{FF2B5EF4-FFF2-40B4-BE49-F238E27FC236}">
                      <a16:creationId xmlns:a16="http://schemas.microsoft.com/office/drawing/2014/main" id="{B0D3C398-10EF-7424-C4B8-A18AA49E510E}"/>
                    </a:ext>
                  </a:extLst>
                </p:cNvPr>
                <p:cNvSpPr txBox="1"/>
                <p:nvPr/>
              </p:nvSpPr>
              <p:spPr>
                <a:xfrm>
                  <a:off x="1521426" y="1364423"/>
                  <a:ext cx="2824924"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Alkyd Paint: 1.85E-5 kg </a:t>
                  </a:r>
                  <a:endParaRPr dirty="0"/>
                </a:p>
              </p:txBody>
            </p:sp>
            <p:sp>
              <p:nvSpPr>
                <p:cNvPr id="20" name="Google Shape;172;p18">
                  <a:extLst>
                    <a:ext uri="{FF2B5EF4-FFF2-40B4-BE49-F238E27FC236}">
                      <a16:creationId xmlns:a16="http://schemas.microsoft.com/office/drawing/2014/main" id="{C72D4F03-9C9D-08A7-C7D2-A7AC4236DB5E}"/>
                    </a:ext>
                  </a:extLst>
                </p:cNvPr>
                <p:cNvSpPr txBox="1"/>
                <p:nvPr/>
              </p:nvSpPr>
              <p:spPr>
                <a:xfrm>
                  <a:off x="1179308" y="1852613"/>
                  <a:ext cx="3167042"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Battery(Li-ion): 3.64E-4 kg</a:t>
                  </a:r>
                  <a:endParaRPr dirty="0"/>
                </a:p>
              </p:txBody>
            </p:sp>
            <p:sp>
              <p:nvSpPr>
                <p:cNvPr id="21" name="Google Shape;172;p18">
                  <a:extLst>
                    <a:ext uri="{FF2B5EF4-FFF2-40B4-BE49-F238E27FC236}">
                      <a16:creationId xmlns:a16="http://schemas.microsoft.com/office/drawing/2014/main" id="{9D90E76F-97B7-1F9B-45CB-6E6EAC3BA0C9}"/>
                    </a:ext>
                  </a:extLst>
                </p:cNvPr>
                <p:cNvSpPr txBox="1"/>
                <p:nvPr/>
              </p:nvSpPr>
              <p:spPr>
                <a:xfrm>
                  <a:off x="1179309" y="2340803"/>
                  <a:ext cx="3167041"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Copper: 1.28E-3 kg</a:t>
                  </a:r>
                  <a:endParaRPr lang="en-US" sz="2000" dirty="0"/>
                </a:p>
              </p:txBody>
            </p:sp>
          </p:grpSp>
          <p:grpSp>
            <p:nvGrpSpPr>
              <p:cNvPr id="47" name="Group 46">
                <a:extLst>
                  <a:ext uri="{FF2B5EF4-FFF2-40B4-BE49-F238E27FC236}">
                    <a16:creationId xmlns:a16="http://schemas.microsoft.com/office/drawing/2014/main" id="{FAEBE05D-F4CC-AB3D-0ACE-5E1422D3E67A}"/>
                  </a:ext>
                </a:extLst>
              </p:cNvPr>
              <p:cNvGrpSpPr/>
              <p:nvPr/>
            </p:nvGrpSpPr>
            <p:grpSpPr>
              <a:xfrm>
                <a:off x="4572442" y="1364423"/>
                <a:ext cx="3263841" cy="1864102"/>
                <a:chOff x="4655897" y="1364423"/>
                <a:chExt cx="3263841" cy="1864102"/>
              </a:xfrm>
            </p:grpSpPr>
            <p:sp>
              <p:nvSpPr>
                <p:cNvPr id="27" name="Google Shape;172;p18">
                  <a:extLst>
                    <a:ext uri="{FF2B5EF4-FFF2-40B4-BE49-F238E27FC236}">
                      <a16:creationId xmlns:a16="http://schemas.microsoft.com/office/drawing/2014/main" id="{B5785F6D-3E41-94C7-1A01-FAFE245972AE}"/>
                    </a:ext>
                  </a:extLst>
                </p:cNvPr>
                <p:cNvSpPr txBox="1"/>
                <p:nvPr/>
              </p:nvSpPr>
              <p:spPr>
                <a:xfrm>
                  <a:off x="4862127" y="1364423"/>
                  <a:ext cx="3057610"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spc="-100" dirty="0">
                      <a:solidFill>
                        <a:srgbClr val="00274C"/>
                      </a:solidFill>
                    </a:rPr>
                    <a:t>Electronics (CU): 1.04E-4 kg</a:t>
                  </a:r>
                  <a:endParaRPr sz="2000" spc="-100" dirty="0"/>
                </a:p>
              </p:txBody>
            </p:sp>
            <p:sp>
              <p:nvSpPr>
                <p:cNvPr id="28" name="Google Shape;172;p18">
                  <a:extLst>
                    <a:ext uri="{FF2B5EF4-FFF2-40B4-BE49-F238E27FC236}">
                      <a16:creationId xmlns:a16="http://schemas.microsoft.com/office/drawing/2014/main" id="{875E4A61-545A-10BD-1300-33F742D816D6}"/>
                    </a:ext>
                  </a:extLst>
                </p:cNvPr>
                <p:cNvSpPr txBox="1"/>
                <p:nvPr/>
              </p:nvSpPr>
              <p:spPr>
                <a:xfrm>
                  <a:off x="4655897" y="1852434"/>
                  <a:ext cx="3263840"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Ethylene glycol: 6.49E-4 kg</a:t>
                  </a:r>
                  <a:endParaRPr dirty="0"/>
                </a:p>
              </p:txBody>
            </p:sp>
            <p:sp>
              <p:nvSpPr>
                <p:cNvPr id="29" name="Google Shape;172;p18">
                  <a:extLst>
                    <a:ext uri="{FF2B5EF4-FFF2-40B4-BE49-F238E27FC236}">
                      <a16:creationId xmlns:a16="http://schemas.microsoft.com/office/drawing/2014/main" id="{C914685A-E044-07EC-7AD1-9B29CA55D919}"/>
                    </a:ext>
                  </a:extLst>
                </p:cNvPr>
                <p:cNvSpPr txBox="1"/>
                <p:nvPr/>
              </p:nvSpPr>
              <p:spPr>
                <a:xfrm>
                  <a:off x="4774412" y="2340445"/>
                  <a:ext cx="3145326"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spc="-100" dirty="0">
                      <a:solidFill>
                        <a:srgbClr val="00274C"/>
                      </a:solidFill>
                    </a:rPr>
                    <a:t>Plastic (extruded): 7.24E-4 kg</a:t>
                  </a:r>
                  <a:endParaRPr spc="-100" dirty="0"/>
                </a:p>
              </p:txBody>
            </p:sp>
            <p:sp>
              <p:nvSpPr>
                <p:cNvPr id="30" name="Google Shape;172;p18">
                  <a:extLst>
                    <a:ext uri="{FF2B5EF4-FFF2-40B4-BE49-F238E27FC236}">
                      <a16:creationId xmlns:a16="http://schemas.microsoft.com/office/drawing/2014/main" id="{7F8E7E32-7E70-4308-2EA1-295D39C97340}"/>
                    </a:ext>
                  </a:extLst>
                </p:cNvPr>
                <p:cNvSpPr txBox="1"/>
                <p:nvPr/>
              </p:nvSpPr>
              <p:spPr>
                <a:xfrm>
                  <a:off x="5258710" y="2828456"/>
                  <a:ext cx="2661028"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Flat glass: 2.18E-4 kg</a:t>
                  </a:r>
                  <a:endParaRPr dirty="0"/>
                </a:p>
              </p:txBody>
            </p:sp>
          </p:grpSp>
          <p:grpSp>
            <p:nvGrpSpPr>
              <p:cNvPr id="48" name="Group 47">
                <a:extLst>
                  <a:ext uri="{FF2B5EF4-FFF2-40B4-BE49-F238E27FC236}">
                    <a16:creationId xmlns:a16="http://schemas.microsoft.com/office/drawing/2014/main" id="{E87CD0BB-2E7B-8347-54EA-769F99216C47}"/>
                  </a:ext>
                </a:extLst>
              </p:cNvPr>
              <p:cNvGrpSpPr/>
              <p:nvPr/>
            </p:nvGrpSpPr>
            <p:grpSpPr>
              <a:xfrm>
                <a:off x="8279644" y="1364422"/>
                <a:ext cx="3242966" cy="1861226"/>
                <a:chOff x="8222494" y="1364422"/>
                <a:chExt cx="3242966" cy="1861226"/>
              </a:xfrm>
            </p:grpSpPr>
            <p:sp>
              <p:nvSpPr>
                <p:cNvPr id="33" name="Google Shape;172;p18">
                  <a:extLst>
                    <a:ext uri="{FF2B5EF4-FFF2-40B4-BE49-F238E27FC236}">
                      <a16:creationId xmlns:a16="http://schemas.microsoft.com/office/drawing/2014/main" id="{57068012-5C54-AC1B-A00F-FAD9BAA989C4}"/>
                    </a:ext>
                  </a:extLst>
                </p:cNvPr>
                <p:cNvSpPr txBox="1"/>
                <p:nvPr/>
              </p:nvSpPr>
              <p:spPr>
                <a:xfrm>
                  <a:off x="8222494" y="1364422"/>
                  <a:ext cx="3229972"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Lubricating oil: 1.51E-5 kg</a:t>
                  </a:r>
                  <a:endParaRPr dirty="0"/>
                </a:p>
              </p:txBody>
            </p:sp>
            <p:sp>
              <p:nvSpPr>
                <p:cNvPr id="34" name="Google Shape;172;p18">
                  <a:extLst>
                    <a:ext uri="{FF2B5EF4-FFF2-40B4-BE49-F238E27FC236}">
                      <a16:creationId xmlns:a16="http://schemas.microsoft.com/office/drawing/2014/main" id="{847B970D-249C-DBCE-82B4-85E527A037C6}"/>
                    </a:ext>
                  </a:extLst>
                </p:cNvPr>
                <p:cNvSpPr txBox="1"/>
                <p:nvPr/>
              </p:nvSpPr>
              <p:spPr>
                <a:xfrm>
                  <a:off x="8222494" y="1851475"/>
                  <a:ext cx="2635284"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Aluminum: 3.4E-4 kg</a:t>
                  </a:r>
                  <a:endParaRPr dirty="0"/>
                </a:p>
              </p:txBody>
            </p:sp>
            <p:sp>
              <p:nvSpPr>
                <p:cNvPr id="35" name="Google Shape;172;p18">
                  <a:extLst>
                    <a:ext uri="{FF2B5EF4-FFF2-40B4-BE49-F238E27FC236}">
                      <a16:creationId xmlns:a16="http://schemas.microsoft.com/office/drawing/2014/main" id="{C4BFAFDD-893E-7286-CA8C-B623AC156645}"/>
                    </a:ext>
                  </a:extLst>
                </p:cNvPr>
                <p:cNvSpPr txBox="1"/>
                <p:nvPr/>
              </p:nvSpPr>
              <p:spPr>
                <a:xfrm>
                  <a:off x="8222494" y="2338527"/>
                  <a:ext cx="2194186"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Steel: 4.24E-3 kg</a:t>
                  </a:r>
                  <a:endParaRPr dirty="0"/>
                </a:p>
              </p:txBody>
            </p:sp>
            <p:sp>
              <p:nvSpPr>
                <p:cNvPr id="36" name="Google Shape;172;p18">
                  <a:extLst>
                    <a:ext uri="{FF2B5EF4-FFF2-40B4-BE49-F238E27FC236}">
                      <a16:creationId xmlns:a16="http://schemas.microsoft.com/office/drawing/2014/main" id="{EA5F3F23-A06D-46E6-AC12-42468E523FEC}"/>
                    </a:ext>
                  </a:extLst>
                </p:cNvPr>
                <p:cNvSpPr txBox="1"/>
                <p:nvPr/>
              </p:nvSpPr>
              <p:spPr>
                <a:xfrm>
                  <a:off x="8222494" y="2825579"/>
                  <a:ext cx="3242966"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Polypropylene: 7.24E-4 kg</a:t>
                  </a:r>
                  <a:endParaRPr dirty="0"/>
                </a:p>
              </p:txBody>
            </p:sp>
          </p:grpSp>
          <p:grpSp>
            <p:nvGrpSpPr>
              <p:cNvPr id="49" name="Group 48">
                <a:extLst>
                  <a:ext uri="{FF2B5EF4-FFF2-40B4-BE49-F238E27FC236}">
                    <a16:creationId xmlns:a16="http://schemas.microsoft.com/office/drawing/2014/main" id="{3019FB7F-5091-79A5-1ADB-7E6BDBF9F544}"/>
                  </a:ext>
                </a:extLst>
              </p:cNvPr>
              <p:cNvGrpSpPr/>
              <p:nvPr/>
            </p:nvGrpSpPr>
            <p:grpSpPr>
              <a:xfrm>
                <a:off x="11782162" y="1364423"/>
                <a:ext cx="3707288" cy="1379489"/>
                <a:chOff x="11782162" y="1364423"/>
                <a:chExt cx="3707288" cy="1379489"/>
              </a:xfrm>
            </p:grpSpPr>
            <p:sp>
              <p:nvSpPr>
                <p:cNvPr id="39" name="Google Shape;172;p18">
                  <a:extLst>
                    <a:ext uri="{FF2B5EF4-FFF2-40B4-BE49-F238E27FC236}">
                      <a16:creationId xmlns:a16="http://schemas.microsoft.com/office/drawing/2014/main" id="{CE49A7AC-2918-AB0C-EF36-3EAC7E5F0D83}"/>
                    </a:ext>
                  </a:extLst>
                </p:cNvPr>
                <p:cNvSpPr txBox="1"/>
                <p:nvPr/>
              </p:nvSpPr>
              <p:spPr>
                <a:xfrm>
                  <a:off x="11782162" y="1364423"/>
                  <a:ext cx="3072375"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Polyurethane: 4.04E-3 kg</a:t>
                  </a:r>
                  <a:endParaRPr lang="en-US" sz="2000" dirty="0"/>
                </a:p>
              </p:txBody>
            </p:sp>
            <p:sp>
              <p:nvSpPr>
                <p:cNvPr id="40" name="Google Shape;172;p18">
                  <a:extLst>
                    <a:ext uri="{FF2B5EF4-FFF2-40B4-BE49-F238E27FC236}">
                      <a16:creationId xmlns:a16="http://schemas.microsoft.com/office/drawing/2014/main" id="{E6C95E0D-C20B-0A3D-3757-BA8F9D81A511}"/>
                    </a:ext>
                  </a:extLst>
                </p:cNvPr>
                <p:cNvSpPr txBox="1"/>
                <p:nvPr/>
              </p:nvSpPr>
              <p:spPr>
                <a:xfrm>
                  <a:off x="11791088" y="1854133"/>
                  <a:ext cx="3698362"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Steel (low-alloyed): 4.24E-3 kg</a:t>
                  </a:r>
                  <a:endParaRPr lang="en-US" sz="2000" dirty="0"/>
                </a:p>
              </p:txBody>
            </p:sp>
            <p:sp>
              <p:nvSpPr>
                <p:cNvPr id="41" name="Google Shape;172;p18">
                  <a:extLst>
                    <a:ext uri="{FF2B5EF4-FFF2-40B4-BE49-F238E27FC236}">
                      <a16:creationId xmlns:a16="http://schemas.microsoft.com/office/drawing/2014/main" id="{89F94FBD-B123-F8FC-F8EB-1EE5885157D5}"/>
                    </a:ext>
                  </a:extLst>
                </p:cNvPr>
                <p:cNvSpPr txBox="1"/>
                <p:nvPr/>
              </p:nvSpPr>
              <p:spPr>
                <a:xfrm>
                  <a:off x="11791088" y="2343843"/>
                  <a:ext cx="3398457" cy="400069"/>
                </a:xfrm>
                <a:prstGeom prst="rect">
                  <a:avLst/>
                </a:prstGeom>
                <a:solidFill>
                  <a:schemeClr val="accent4">
                    <a:alpha val="20000"/>
                  </a:schemeClr>
                </a:solidFill>
                <a:ln w="19050">
                  <a:solidFill>
                    <a:schemeClr val="accent4"/>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Synthetic rubber: 2.37E-4 kg</a:t>
                  </a:r>
                  <a:endParaRPr dirty="0"/>
                </a:p>
              </p:txBody>
            </p:sp>
          </p:grpSp>
        </p:grpSp>
      </p:grpSp>
      <p:cxnSp>
        <p:nvCxnSpPr>
          <p:cNvPr id="61" name="Straight Arrow Connector 60">
            <a:extLst>
              <a:ext uri="{FF2B5EF4-FFF2-40B4-BE49-F238E27FC236}">
                <a16:creationId xmlns:a16="http://schemas.microsoft.com/office/drawing/2014/main" id="{D07D2AEA-E070-0672-20BF-6FE475788E50}"/>
              </a:ext>
            </a:extLst>
          </p:cNvPr>
          <p:cNvCxnSpPr>
            <a:cxnSpLocks/>
          </p:cNvCxnSpPr>
          <p:nvPr/>
        </p:nvCxnSpPr>
        <p:spPr>
          <a:xfrm>
            <a:off x="8115450" y="7555321"/>
            <a:ext cx="0" cy="176585"/>
          </a:xfrm>
          <a:prstGeom prst="straightConnector1">
            <a:avLst/>
          </a:prstGeom>
          <a:ln w="38100">
            <a:solidFill>
              <a:schemeClr val="bg1">
                <a:lumMod val="50000"/>
              </a:schemeClr>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A8FC2274-3B44-6FDA-16E7-B6B36EE65DB4}"/>
              </a:ext>
            </a:extLst>
          </p:cNvPr>
          <p:cNvCxnSpPr>
            <a:cxnSpLocks/>
          </p:cNvCxnSpPr>
          <p:nvPr/>
        </p:nvCxnSpPr>
        <p:spPr>
          <a:xfrm>
            <a:off x="2176038" y="7703286"/>
            <a:ext cx="0" cy="257136"/>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D0086479-866C-DCB8-B936-F33A8BF9C6FE}"/>
              </a:ext>
            </a:extLst>
          </p:cNvPr>
          <p:cNvCxnSpPr>
            <a:cxnSpLocks/>
          </p:cNvCxnSpPr>
          <p:nvPr/>
        </p:nvCxnSpPr>
        <p:spPr>
          <a:xfrm>
            <a:off x="4599887" y="7720331"/>
            <a:ext cx="0" cy="401218"/>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E43DA270-17A5-D734-DD81-9A89064AA5A5}"/>
              </a:ext>
            </a:extLst>
          </p:cNvPr>
          <p:cNvCxnSpPr>
            <a:cxnSpLocks/>
          </p:cNvCxnSpPr>
          <p:nvPr/>
        </p:nvCxnSpPr>
        <p:spPr>
          <a:xfrm>
            <a:off x="11608683" y="7735123"/>
            <a:ext cx="0" cy="248613"/>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CA6B83CF-C1A1-4488-ABB8-9D56478B4114}"/>
              </a:ext>
            </a:extLst>
          </p:cNvPr>
          <p:cNvCxnSpPr>
            <a:cxnSpLocks/>
          </p:cNvCxnSpPr>
          <p:nvPr/>
        </p:nvCxnSpPr>
        <p:spPr>
          <a:xfrm>
            <a:off x="14041070" y="7708756"/>
            <a:ext cx="0" cy="248613"/>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266B899-9335-5837-22D8-DA32FC9E3A63}"/>
              </a:ext>
            </a:extLst>
          </p:cNvPr>
          <p:cNvCxnSpPr>
            <a:cxnSpLocks/>
          </p:cNvCxnSpPr>
          <p:nvPr/>
        </p:nvCxnSpPr>
        <p:spPr>
          <a:xfrm>
            <a:off x="2176038" y="7724419"/>
            <a:ext cx="11882362"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17" name="Group 216">
            <a:extLst>
              <a:ext uri="{FF2B5EF4-FFF2-40B4-BE49-F238E27FC236}">
                <a16:creationId xmlns:a16="http://schemas.microsoft.com/office/drawing/2014/main" id="{12E0457F-FA52-4EDD-757A-BABA265C02B8}"/>
              </a:ext>
            </a:extLst>
          </p:cNvPr>
          <p:cNvGrpSpPr/>
          <p:nvPr/>
        </p:nvGrpSpPr>
        <p:grpSpPr>
          <a:xfrm>
            <a:off x="2176038" y="6078678"/>
            <a:ext cx="4978700" cy="978709"/>
            <a:chOff x="2569738" y="6078678"/>
            <a:chExt cx="4978700" cy="978709"/>
          </a:xfrm>
        </p:grpSpPr>
        <p:sp>
          <p:nvSpPr>
            <p:cNvPr id="23" name="Google Shape;172;p18">
              <a:extLst>
                <a:ext uri="{FF2B5EF4-FFF2-40B4-BE49-F238E27FC236}">
                  <a16:creationId xmlns:a16="http://schemas.microsoft.com/office/drawing/2014/main" id="{7F62A5D8-5454-66E6-4F22-C8A4C77BADA4}"/>
                </a:ext>
              </a:extLst>
            </p:cNvPr>
            <p:cNvSpPr txBox="1"/>
            <p:nvPr/>
          </p:nvSpPr>
          <p:spPr>
            <a:xfrm>
              <a:off x="2569738" y="6078678"/>
              <a:ext cx="3792711" cy="400069"/>
            </a:xfrm>
            <a:prstGeom prst="rect">
              <a:avLst/>
            </a:prstGeom>
            <a:solidFill>
              <a:schemeClr val="accent5">
                <a:lumMod val="60000"/>
                <a:lumOff val="40000"/>
                <a:alpha val="20000"/>
              </a:schemeClr>
            </a:solidFill>
            <a:ln w="19050">
              <a:solidFill>
                <a:schemeClr val="accent1"/>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Electricity (MV): 0.26 kWh</a:t>
              </a:r>
              <a:endParaRPr dirty="0"/>
            </a:p>
          </p:txBody>
        </p:sp>
        <p:cxnSp>
          <p:nvCxnSpPr>
            <p:cNvPr id="142" name="Google Shape;169;p18">
              <a:extLst>
                <a:ext uri="{FF2B5EF4-FFF2-40B4-BE49-F238E27FC236}">
                  <a16:creationId xmlns:a16="http://schemas.microsoft.com/office/drawing/2014/main" id="{832EB5A7-97BA-1364-1BBE-8064DBA68C4E}"/>
                </a:ext>
                <a:ext uri="{C183D7F6-B498-43B3-948B-1728B52AA6E4}">
                  <adec:decorative xmlns:adec="http://schemas.microsoft.com/office/drawing/2017/decorative" val="1"/>
                </a:ext>
              </a:extLst>
            </p:cNvPr>
            <p:cNvCxnSpPr>
              <a:cxnSpLocks/>
              <a:stCxn id="23" idx="2"/>
            </p:cNvCxnSpPr>
            <p:nvPr/>
          </p:nvCxnSpPr>
          <p:spPr>
            <a:xfrm rot="16200000" flipH="1">
              <a:off x="5717946" y="5226895"/>
              <a:ext cx="578640" cy="3082344"/>
            </a:xfrm>
            <a:prstGeom prst="bentConnector2">
              <a:avLst/>
            </a:prstGeom>
            <a:noFill/>
            <a:ln w="38100" cap="flat" cmpd="sng">
              <a:solidFill>
                <a:schemeClr val="bg1">
                  <a:lumMod val="50000"/>
                </a:schemeClr>
              </a:solidFill>
              <a:prstDash val="solid"/>
              <a:round/>
              <a:headEnd type="none" w="med" len="med"/>
              <a:tailEnd type="triangle" w="lg" len="med"/>
            </a:ln>
          </p:spPr>
        </p:cxnSp>
      </p:grpSp>
      <p:cxnSp>
        <p:nvCxnSpPr>
          <p:cNvPr id="144" name="Google Shape;169;p18">
            <a:extLst>
              <a:ext uri="{FF2B5EF4-FFF2-40B4-BE49-F238E27FC236}">
                <a16:creationId xmlns:a16="http://schemas.microsoft.com/office/drawing/2014/main" id="{94EC6F8C-9783-D485-22D3-2DA8462BFBD1}"/>
              </a:ext>
              <a:ext uri="{C183D7F6-B498-43B3-948B-1728B52AA6E4}">
                <adec:decorative xmlns:adec="http://schemas.microsoft.com/office/drawing/2017/decorative" val="1"/>
              </a:ext>
            </a:extLst>
          </p:cNvPr>
          <p:cNvCxnSpPr>
            <a:cxnSpLocks/>
            <a:stCxn id="10" idx="1"/>
            <a:endCxn id="9" idx="0"/>
          </p:cNvCxnSpPr>
          <p:nvPr/>
        </p:nvCxnSpPr>
        <p:spPr>
          <a:xfrm rot="10800000" flipV="1">
            <a:off x="3150968" y="4286736"/>
            <a:ext cx="3920597" cy="590212"/>
          </a:xfrm>
          <a:prstGeom prst="bentConnector2">
            <a:avLst/>
          </a:prstGeom>
          <a:noFill/>
          <a:ln w="38100" cap="flat" cmpd="sng">
            <a:solidFill>
              <a:schemeClr val="bg1">
                <a:lumMod val="50000"/>
              </a:schemeClr>
            </a:solidFill>
            <a:prstDash val="solid"/>
            <a:round/>
            <a:headEnd type="none" w="med" len="med"/>
            <a:tailEnd type="triangle" w="lg" len="med"/>
          </a:ln>
        </p:spPr>
      </p:cxnSp>
      <p:grpSp>
        <p:nvGrpSpPr>
          <p:cNvPr id="216" name="Group 215">
            <a:extLst>
              <a:ext uri="{FF2B5EF4-FFF2-40B4-BE49-F238E27FC236}">
                <a16:creationId xmlns:a16="http://schemas.microsoft.com/office/drawing/2014/main" id="{8C9DB41E-3AA1-5576-E8B9-F8649E32B65F}"/>
              </a:ext>
            </a:extLst>
          </p:cNvPr>
          <p:cNvGrpSpPr/>
          <p:nvPr/>
        </p:nvGrpSpPr>
        <p:grpSpPr>
          <a:xfrm>
            <a:off x="1102303" y="4874945"/>
            <a:ext cx="13995972" cy="402072"/>
            <a:chOff x="1471627" y="5142609"/>
            <a:chExt cx="13995972" cy="402072"/>
          </a:xfrm>
        </p:grpSpPr>
        <p:grpSp>
          <p:nvGrpSpPr>
            <p:cNvPr id="51" name="Group 50">
              <a:extLst>
                <a:ext uri="{FF2B5EF4-FFF2-40B4-BE49-F238E27FC236}">
                  <a16:creationId xmlns:a16="http://schemas.microsoft.com/office/drawing/2014/main" id="{84DACAAF-18EB-23FD-524E-9E96809E3A73}"/>
                </a:ext>
              </a:extLst>
            </p:cNvPr>
            <p:cNvGrpSpPr/>
            <p:nvPr/>
          </p:nvGrpSpPr>
          <p:grpSpPr>
            <a:xfrm>
              <a:off x="1471627" y="5142609"/>
              <a:ext cx="13995972" cy="402072"/>
              <a:chOff x="1399907" y="5130976"/>
              <a:chExt cx="13995972" cy="402072"/>
            </a:xfrm>
          </p:grpSpPr>
          <p:sp>
            <p:nvSpPr>
              <p:cNvPr id="5" name="Google Shape;172;p18">
                <a:extLst>
                  <a:ext uri="{FF2B5EF4-FFF2-40B4-BE49-F238E27FC236}">
                    <a16:creationId xmlns:a16="http://schemas.microsoft.com/office/drawing/2014/main" id="{FBBF2E4C-7A51-E06B-BDF6-D3E28847B19F}"/>
                  </a:ext>
                </a:extLst>
              </p:cNvPr>
              <p:cNvSpPr txBox="1"/>
              <p:nvPr/>
            </p:nvSpPr>
            <p:spPr>
              <a:xfrm>
                <a:off x="10970755" y="5130976"/>
                <a:ext cx="4425124" cy="400069"/>
              </a:xfrm>
              <a:prstGeom prst="rect">
                <a:avLst/>
              </a:prstGeom>
              <a:solidFill>
                <a:srgbClr val="92D050">
                  <a:alpha val="20000"/>
                </a:srgbClr>
              </a:solidFill>
              <a:ln w="19050">
                <a:solidFill>
                  <a:srgbClr val="00B050"/>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Truck Transportation: 2.63E-4 t-km</a:t>
                </a:r>
                <a:endParaRPr dirty="0"/>
              </a:p>
            </p:txBody>
          </p:sp>
          <p:sp>
            <p:nvSpPr>
              <p:cNvPr id="8" name="Google Shape;172;p18">
                <a:extLst>
                  <a:ext uri="{FF2B5EF4-FFF2-40B4-BE49-F238E27FC236}">
                    <a16:creationId xmlns:a16="http://schemas.microsoft.com/office/drawing/2014/main" id="{2B9749FD-A14A-3513-C16B-16C3C6C610C9}"/>
                  </a:ext>
                </a:extLst>
              </p:cNvPr>
              <p:cNvSpPr txBox="1"/>
              <p:nvPr/>
            </p:nvSpPr>
            <p:spPr>
              <a:xfrm>
                <a:off x="6185331" y="5130977"/>
                <a:ext cx="4097327" cy="400069"/>
              </a:xfrm>
              <a:prstGeom prst="rect">
                <a:avLst/>
              </a:prstGeom>
              <a:solidFill>
                <a:srgbClr val="92D050">
                  <a:alpha val="20000"/>
                </a:srgbClr>
              </a:solidFill>
              <a:ln w="19050">
                <a:solidFill>
                  <a:srgbClr val="00B050"/>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Train Transportation: 2.47E-3 t-km</a:t>
                </a:r>
                <a:endParaRPr dirty="0"/>
              </a:p>
            </p:txBody>
          </p:sp>
          <p:sp>
            <p:nvSpPr>
              <p:cNvPr id="9" name="Google Shape;172;p18">
                <a:extLst>
                  <a:ext uri="{FF2B5EF4-FFF2-40B4-BE49-F238E27FC236}">
                    <a16:creationId xmlns:a16="http://schemas.microsoft.com/office/drawing/2014/main" id="{DC4E473B-5CD0-A9FA-781D-DD6C488E3DC3}"/>
                  </a:ext>
                </a:extLst>
              </p:cNvPr>
              <p:cNvSpPr txBox="1"/>
              <p:nvPr/>
            </p:nvSpPr>
            <p:spPr>
              <a:xfrm>
                <a:off x="1399907" y="5132979"/>
                <a:ext cx="4097327" cy="400069"/>
              </a:xfrm>
              <a:prstGeom prst="rect">
                <a:avLst/>
              </a:prstGeom>
              <a:solidFill>
                <a:srgbClr val="92D050">
                  <a:alpha val="20000"/>
                </a:srgbClr>
              </a:solidFill>
              <a:ln w="19050">
                <a:solidFill>
                  <a:srgbClr val="00B050"/>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Ship Transportation: 4.24E-2 t-km</a:t>
                </a:r>
                <a:endParaRPr dirty="0"/>
              </a:p>
            </p:txBody>
          </p:sp>
        </p:grpSp>
        <p:cxnSp>
          <p:nvCxnSpPr>
            <p:cNvPr id="150" name="Straight Arrow Connector 149">
              <a:extLst>
                <a:ext uri="{FF2B5EF4-FFF2-40B4-BE49-F238E27FC236}">
                  <a16:creationId xmlns:a16="http://schemas.microsoft.com/office/drawing/2014/main" id="{9B527858-6783-A80A-F88A-0FE12FFEFDF1}"/>
                </a:ext>
              </a:extLst>
            </p:cNvPr>
            <p:cNvCxnSpPr>
              <a:cxnSpLocks/>
              <a:endCxn id="8" idx="1"/>
            </p:cNvCxnSpPr>
            <p:nvPr/>
          </p:nvCxnSpPr>
          <p:spPr>
            <a:xfrm>
              <a:off x="5568954" y="5342643"/>
              <a:ext cx="688097" cy="2"/>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0EDF896C-84EC-BFE6-C1F5-A9E3EF1D30F9}"/>
                </a:ext>
              </a:extLst>
            </p:cNvPr>
            <p:cNvCxnSpPr>
              <a:cxnSpLocks/>
            </p:cNvCxnSpPr>
            <p:nvPr/>
          </p:nvCxnSpPr>
          <p:spPr>
            <a:xfrm>
              <a:off x="10343799" y="5333260"/>
              <a:ext cx="688097" cy="2"/>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218" name="Google Shape;172;p18">
            <a:extLst>
              <a:ext uri="{FF2B5EF4-FFF2-40B4-BE49-F238E27FC236}">
                <a16:creationId xmlns:a16="http://schemas.microsoft.com/office/drawing/2014/main" id="{E80EB899-574D-44DA-CC04-B55DC4574342}"/>
              </a:ext>
            </a:extLst>
          </p:cNvPr>
          <p:cNvSpPr txBox="1"/>
          <p:nvPr/>
        </p:nvSpPr>
        <p:spPr>
          <a:xfrm rot="5400000">
            <a:off x="-548234" y="2518200"/>
            <a:ext cx="1907488" cy="400069"/>
          </a:xfrm>
          <a:prstGeom prst="rect">
            <a:avLst/>
          </a:prstGeom>
          <a:solidFill>
            <a:schemeClr val="accent4">
              <a:alpha val="20000"/>
            </a:schemeClr>
          </a:solidFill>
          <a:ln w="19050">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Manufacturing</a:t>
            </a:r>
            <a:endParaRPr dirty="0"/>
          </a:p>
        </p:txBody>
      </p:sp>
      <p:sp>
        <p:nvSpPr>
          <p:cNvPr id="219" name="Google Shape;172;p18">
            <a:extLst>
              <a:ext uri="{FF2B5EF4-FFF2-40B4-BE49-F238E27FC236}">
                <a16:creationId xmlns:a16="http://schemas.microsoft.com/office/drawing/2014/main" id="{82DF2A44-DDE5-775C-29A3-865FF5AC317D}"/>
              </a:ext>
            </a:extLst>
          </p:cNvPr>
          <p:cNvSpPr txBox="1"/>
          <p:nvPr/>
        </p:nvSpPr>
        <p:spPr>
          <a:xfrm rot="5400000">
            <a:off x="-514023" y="4832675"/>
            <a:ext cx="1832756" cy="400069"/>
          </a:xfrm>
          <a:prstGeom prst="rect">
            <a:avLst/>
          </a:prstGeom>
          <a:solidFill>
            <a:srgbClr val="92D050">
              <a:alpha val="20000"/>
            </a:srgbClr>
          </a:solidFill>
          <a:ln w="19050">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Transportation</a:t>
            </a:r>
            <a:endParaRPr dirty="0"/>
          </a:p>
        </p:txBody>
      </p:sp>
      <p:sp>
        <p:nvSpPr>
          <p:cNvPr id="220" name="Google Shape;172;p18">
            <a:extLst>
              <a:ext uri="{FF2B5EF4-FFF2-40B4-BE49-F238E27FC236}">
                <a16:creationId xmlns:a16="http://schemas.microsoft.com/office/drawing/2014/main" id="{37509171-D3D6-A802-0826-56A40DAFC5CB}"/>
              </a:ext>
            </a:extLst>
          </p:cNvPr>
          <p:cNvSpPr txBox="1"/>
          <p:nvPr/>
        </p:nvSpPr>
        <p:spPr>
          <a:xfrm rot="5400000">
            <a:off x="95693" y="6190883"/>
            <a:ext cx="651059" cy="400069"/>
          </a:xfrm>
          <a:prstGeom prst="rect">
            <a:avLst/>
          </a:prstGeom>
          <a:solidFill>
            <a:schemeClr val="accent5">
              <a:lumMod val="60000"/>
              <a:lumOff val="40000"/>
              <a:alpha val="20000"/>
            </a:schemeClr>
          </a:solidFill>
          <a:ln w="19050">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Use</a:t>
            </a:r>
            <a:endParaRPr dirty="0"/>
          </a:p>
        </p:txBody>
      </p:sp>
      <p:sp>
        <p:nvSpPr>
          <p:cNvPr id="226" name="Google Shape;172;p18">
            <a:extLst>
              <a:ext uri="{FF2B5EF4-FFF2-40B4-BE49-F238E27FC236}">
                <a16:creationId xmlns:a16="http://schemas.microsoft.com/office/drawing/2014/main" id="{1978C3F5-D81B-33E2-EC3C-CD570FAEDEE1}"/>
              </a:ext>
            </a:extLst>
          </p:cNvPr>
          <p:cNvSpPr txBox="1"/>
          <p:nvPr/>
        </p:nvSpPr>
        <p:spPr>
          <a:xfrm rot="5400000">
            <a:off x="-188291" y="8192964"/>
            <a:ext cx="1219027" cy="400069"/>
          </a:xfrm>
          <a:prstGeom prst="rect">
            <a:avLst/>
          </a:prstGeom>
          <a:solidFill>
            <a:schemeClr val="accent3">
              <a:lumMod val="60000"/>
              <a:lumOff val="40000"/>
              <a:alpha val="20000"/>
            </a:schemeClr>
          </a:solidFill>
          <a:ln w="19050">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Disposal</a:t>
            </a:r>
            <a:endParaRPr dirty="0"/>
          </a:p>
        </p:txBody>
      </p:sp>
      <p:cxnSp>
        <p:nvCxnSpPr>
          <p:cNvPr id="227" name="Google Shape;169;p18">
            <a:extLst>
              <a:ext uri="{FF2B5EF4-FFF2-40B4-BE49-F238E27FC236}">
                <a16:creationId xmlns:a16="http://schemas.microsoft.com/office/drawing/2014/main" id="{65F30D0F-59AA-E266-26A8-362C16643C7D}"/>
              </a:ext>
              <a:ext uri="{C183D7F6-B498-43B3-948B-1728B52AA6E4}">
                <adec:decorative xmlns:adec="http://schemas.microsoft.com/office/drawing/2017/decorative" val="1"/>
              </a:ext>
            </a:extLst>
          </p:cNvPr>
          <p:cNvCxnSpPr>
            <a:cxnSpLocks/>
            <a:stCxn id="5" idx="2"/>
          </p:cNvCxnSpPr>
          <p:nvPr/>
        </p:nvCxnSpPr>
        <p:spPr>
          <a:xfrm rot="5400000">
            <a:off x="10178463" y="4118016"/>
            <a:ext cx="1550252" cy="3864248"/>
          </a:xfrm>
          <a:prstGeom prst="bentConnector2">
            <a:avLst/>
          </a:prstGeom>
          <a:noFill/>
          <a:ln w="38100" cap="flat" cmpd="sng">
            <a:solidFill>
              <a:schemeClr val="bg1">
                <a:lumMod val="50000"/>
              </a:schemeClr>
            </a:solidFill>
            <a:prstDash val="solid"/>
            <a:round/>
            <a:headEnd type="none" w="med" len="med"/>
            <a:tailEnd type="triangle" w="lg" len="med"/>
          </a:ln>
        </p:spPr>
      </p:cxnSp>
      <p:grpSp>
        <p:nvGrpSpPr>
          <p:cNvPr id="3" name="Group 2">
            <a:extLst>
              <a:ext uri="{FF2B5EF4-FFF2-40B4-BE49-F238E27FC236}">
                <a16:creationId xmlns:a16="http://schemas.microsoft.com/office/drawing/2014/main" id="{4CD10912-5FFC-562F-A134-09EFC344072A}"/>
              </a:ext>
            </a:extLst>
          </p:cNvPr>
          <p:cNvGrpSpPr/>
          <p:nvPr/>
        </p:nvGrpSpPr>
        <p:grpSpPr>
          <a:xfrm>
            <a:off x="1216116" y="7979236"/>
            <a:ext cx="13669359" cy="1015622"/>
            <a:chOff x="941367" y="7968510"/>
            <a:chExt cx="13669359" cy="1015622"/>
          </a:xfrm>
        </p:grpSpPr>
        <p:sp>
          <p:nvSpPr>
            <p:cNvPr id="11" name="Google Shape;172;p18">
              <a:extLst>
                <a:ext uri="{FF2B5EF4-FFF2-40B4-BE49-F238E27FC236}">
                  <a16:creationId xmlns:a16="http://schemas.microsoft.com/office/drawing/2014/main" id="{9B7EE127-DCDF-7124-E501-555449139D9B}"/>
                </a:ext>
              </a:extLst>
            </p:cNvPr>
            <p:cNvSpPr txBox="1"/>
            <p:nvPr/>
          </p:nvSpPr>
          <p:spPr>
            <a:xfrm>
              <a:off x="941367" y="7968510"/>
              <a:ext cx="2095506" cy="1015622"/>
            </a:xfrm>
            <a:prstGeom prst="rect">
              <a:avLst/>
            </a:prstGeom>
            <a:solidFill>
              <a:schemeClr val="accent3">
                <a:lumMod val="60000"/>
                <a:lumOff val="40000"/>
                <a:alpha val="20000"/>
              </a:schemeClr>
            </a:solidFill>
            <a:ln w="19050">
              <a:solidFill>
                <a:schemeClr val="accent1"/>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Recycling of iron &amp; mixed metal:</a:t>
              </a:r>
            </a:p>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4.25E-3 kg</a:t>
              </a:r>
              <a:endParaRPr dirty="0"/>
            </a:p>
          </p:txBody>
        </p:sp>
        <p:sp>
          <p:nvSpPr>
            <p:cNvPr id="13" name="Google Shape;172;p18">
              <a:extLst>
                <a:ext uri="{FF2B5EF4-FFF2-40B4-BE49-F238E27FC236}">
                  <a16:creationId xmlns:a16="http://schemas.microsoft.com/office/drawing/2014/main" id="{70B5E430-0532-A3C2-0BCA-5B5F4CD105A0}"/>
                </a:ext>
              </a:extLst>
            </p:cNvPr>
            <p:cNvSpPr txBox="1"/>
            <p:nvPr/>
          </p:nvSpPr>
          <p:spPr>
            <a:xfrm>
              <a:off x="3468114" y="8122398"/>
              <a:ext cx="1714049" cy="707846"/>
            </a:xfrm>
            <a:prstGeom prst="rect">
              <a:avLst/>
            </a:prstGeom>
            <a:solidFill>
              <a:schemeClr val="accent3">
                <a:lumMod val="60000"/>
                <a:lumOff val="40000"/>
                <a:alpha val="20000"/>
              </a:schemeClr>
            </a:solidFill>
            <a:ln w="19050">
              <a:solidFill>
                <a:schemeClr val="accent1"/>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Glass landfill:</a:t>
              </a:r>
            </a:p>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2.18E-4 kg</a:t>
              </a:r>
              <a:endParaRPr dirty="0"/>
            </a:p>
          </p:txBody>
        </p:sp>
        <p:sp>
          <p:nvSpPr>
            <p:cNvPr id="14" name="Google Shape;172;p18">
              <a:extLst>
                <a:ext uri="{FF2B5EF4-FFF2-40B4-BE49-F238E27FC236}">
                  <a16:creationId xmlns:a16="http://schemas.microsoft.com/office/drawing/2014/main" id="{77CAC5C6-7D02-8548-332E-70426DC96D1B}"/>
                </a:ext>
              </a:extLst>
            </p:cNvPr>
            <p:cNvSpPr txBox="1"/>
            <p:nvPr/>
          </p:nvSpPr>
          <p:spPr>
            <a:xfrm>
              <a:off x="5613404" y="7968510"/>
              <a:ext cx="2047487" cy="1015622"/>
            </a:xfrm>
            <a:prstGeom prst="rect">
              <a:avLst/>
            </a:prstGeom>
            <a:solidFill>
              <a:schemeClr val="accent3">
                <a:lumMod val="60000"/>
                <a:lumOff val="40000"/>
                <a:alpha val="20000"/>
              </a:schemeClr>
            </a:solidFill>
            <a:ln w="19050">
              <a:solidFill>
                <a:schemeClr val="accent1"/>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Plastic Mixture Incineration:</a:t>
              </a:r>
            </a:p>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7.24E-4 kg</a:t>
              </a:r>
              <a:endParaRPr dirty="0"/>
            </a:p>
          </p:txBody>
        </p:sp>
        <p:sp>
          <p:nvSpPr>
            <p:cNvPr id="15" name="Google Shape;172;p18">
              <a:extLst>
                <a:ext uri="{FF2B5EF4-FFF2-40B4-BE49-F238E27FC236}">
                  <a16:creationId xmlns:a16="http://schemas.microsoft.com/office/drawing/2014/main" id="{6F90F9A4-8775-8C74-9706-05E159A3B984}"/>
                </a:ext>
              </a:extLst>
            </p:cNvPr>
            <p:cNvSpPr txBox="1"/>
            <p:nvPr/>
          </p:nvSpPr>
          <p:spPr>
            <a:xfrm>
              <a:off x="8092132" y="7968510"/>
              <a:ext cx="1675707" cy="1015622"/>
            </a:xfrm>
            <a:prstGeom prst="rect">
              <a:avLst/>
            </a:prstGeom>
            <a:solidFill>
              <a:schemeClr val="accent3">
                <a:lumMod val="60000"/>
                <a:lumOff val="40000"/>
                <a:alpha val="20000"/>
              </a:schemeClr>
            </a:solidFill>
            <a:ln w="19050">
              <a:solidFill>
                <a:schemeClr val="accent1"/>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Mineral Oil Incineration:</a:t>
              </a:r>
            </a:p>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1.51E-5 kg</a:t>
              </a:r>
              <a:endParaRPr dirty="0"/>
            </a:p>
          </p:txBody>
        </p:sp>
        <p:sp>
          <p:nvSpPr>
            <p:cNvPr id="16" name="Google Shape;172;p18">
              <a:extLst>
                <a:ext uri="{FF2B5EF4-FFF2-40B4-BE49-F238E27FC236}">
                  <a16:creationId xmlns:a16="http://schemas.microsoft.com/office/drawing/2014/main" id="{DB5818CE-1C21-AA52-F99C-4A45BA738D78}"/>
                </a:ext>
              </a:extLst>
            </p:cNvPr>
            <p:cNvSpPr txBox="1"/>
            <p:nvPr/>
          </p:nvSpPr>
          <p:spPr>
            <a:xfrm>
              <a:off x="10199080" y="7968510"/>
              <a:ext cx="2445288" cy="1015622"/>
            </a:xfrm>
            <a:prstGeom prst="rect">
              <a:avLst/>
            </a:prstGeom>
            <a:solidFill>
              <a:schemeClr val="accent3">
                <a:lumMod val="60000"/>
                <a:lumOff val="40000"/>
                <a:alpha val="20000"/>
              </a:schemeClr>
            </a:solidFill>
            <a:ln w="19050">
              <a:solidFill>
                <a:schemeClr val="accent1"/>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Waste Polyurethane foam:</a:t>
              </a:r>
            </a:p>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4.04E-5 kg</a:t>
              </a:r>
              <a:endParaRPr dirty="0"/>
            </a:p>
          </p:txBody>
        </p:sp>
        <p:sp>
          <p:nvSpPr>
            <p:cNvPr id="2" name="Google Shape;172;p18">
              <a:extLst>
                <a:ext uri="{FF2B5EF4-FFF2-40B4-BE49-F238E27FC236}">
                  <a16:creationId xmlns:a16="http://schemas.microsoft.com/office/drawing/2014/main" id="{6BE6A9CC-81CC-A01B-3CD4-0F40950120CC}"/>
                </a:ext>
              </a:extLst>
            </p:cNvPr>
            <p:cNvSpPr txBox="1"/>
            <p:nvPr/>
          </p:nvSpPr>
          <p:spPr>
            <a:xfrm>
              <a:off x="13075607" y="7968510"/>
              <a:ext cx="1535119" cy="1015622"/>
            </a:xfrm>
            <a:prstGeom prst="rect">
              <a:avLst/>
            </a:prstGeom>
            <a:solidFill>
              <a:schemeClr val="accent3">
                <a:lumMod val="60000"/>
                <a:lumOff val="40000"/>
                <a:alpha val="20000"/>
              </a:schemeClr>
            </a:solidFill>
            <a:ln w="19050">
              <a:solidFill>
                <a:schemeClr val="accent1"/>
              </a:solid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4C"/>
                </a:buClr>
                <a:buSzPts val="2000"/>
                <a:buFont typeface="Arial"/>
                <a:buNone/>
              </a:pPr>
              <a:r>
                <a:rPr lang="en-US" sz="2000" b="0" i="0" u="none" strike="noStrike" cap="none" dirty="0">
                  <a:solidFill>
                    <a:srgbClr val="00274C"/>
                  </a:solidFill>
                  <a:latin typeface="Arial"/>
                  <a:ea typeface="Arial"/>
                  <a:cs typeface="Arial"/>
                  <a:sym typeface="Arial"/>
                </a:rPr>
                <a:t>Aluminum recycling:</a:t>
              </a:r>
            </a:p>
            <a:p>
              <a:pPr marL="0" marR="0" lvl="0" indent="0" algn="ctr" rtl="0">
                <a:lnSpc>
                  <a:spcPct val="100000"/>
                </a:lnSpc>
                <a:spcBef>
                  <a:spcPts val="0"/>
                </a:spcBef>
                <a:spcAft>
                  <a:spcPts val="0"/>
                </a:spcAft>
                <a:buClr>
                  <a:srgbClr val="00274C"/>
                </a:buClr>
                <a:buSzPts val="2000"/>
                <a:buFont typeface="Arial"/>
                <a:buNone/>
              </a:pPr>
              <a:r>
                <a:rPr lang="en-US" sz="2000" dirty="0">
                  <a:solidFill>
                    <a:srgbClr val="00274C"/>
                  </a:solidFill>
                </a:rPr>
                <a:t>3.4E-4 kg</a:t>
              </a:r>
              <a:endParaRPr dirty="0"/>
            </a:p>
          </p:txBody>
        </p:sp>
      </p:grpSp>
      <p:cxnSp>
        <p:nvCxnSpPr>
          <p:cNvPr id="4" name="Straight Arrow Connector 3">
            <a:extLst>
              <a:ext uri="{FF2B5EF4-FFF2-40B4-BE49-F238E27FC236}">
                <a16:creationId xmlns:a16="http://schemas.microsoft.com/office/drawing/2014/main" id="{8E2930D9-A521-9FB7-362F-5C8745BA685B}"/>
              </a:ext>
            </a:extLst>
          </p:cNvPr>
          <p:cNvCxnSpPr>
            <a:cxnSpLocks/>
          </p:cNvCxnSpPr>
          <p:nvPr/>
        </p:nvCxnSpPr>
        <p:spPr>
          <a:xfrm>
            <a:off x="6911896" y="7726546"/>
            <a:ext cx="0" cy="248613"/>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40C4A54-8439-D3D5-4A61-937659725A87}"/>
              </a:ext>
            </a:extLst>
          </p:cNvPr>
          <p:cNvCxnSpPr>
            <a:cxnSpLocks/>
          </p:cNvCxnSpPr>
          <p:nvPr/>
        </p:nvCxnSpPr>
        <p:spPr>
          <a:xfrm>
            <a:off x="9204734" y="7707473"/>
            <a:ext cx="0" cy="248613"/>
          </a:xfrm>
          <a:prstGeom prst="straightConnector1">
            <a:avLst/>
          </a:prstGeom>
          <a:ln w="38100">
            <a:solidFill>
              <a:schemeClr val="bg1">
                <a:lumMod val="50000"/>
              </a:schemeClr>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136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0"/>
          <p:cNvSpPr txBox="1">
            <a:spLocks noGrp="1"/>
          </p:cNvSpPr>
          <p:nvPr>
            <p:ph type="title"/>
          </p:nvPr>
        </p:nvSpPr>
        <p:spPr>
          <a:xfrm>
            <a:off x="878783" y="272169"/>
            <a:ext cx="14631828" cy="87038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274C"/>
              </a:buClr>
              <a:buSzPts val="4400"/>
              <a:buFont typeface="Arial"/>
              <a:buNone/>
            </a:pPr>
            <a:r>
              <a:rPr lang="en-US" dirty="0"/>
              <a:t>Energy &amp; CO</a:t>
            </a:r>
            <a:r>
              <a:rPr lang="en-US" baseline="-25000" dirty="0"/>
              <a:t>2</a:t>
            </a:r>
            <a:r>
              <a:rPr lang="en-US" dirty="0"/>
              <a:t> Balance: ICEV</a:t>
            </a:r>
            <a:endParaRPr dirty="0"/>
          </a:p>
        </p:txBody>
      </p:sp>
      <p:pic>
        <p:nvPicPr>
          <p:cNvPr id="4" name="Picture 3" descr="A screenshot of a spreadsheet&#10;&#10;Description automatically generated">
            <a:extLst>
              <a:ext uri="{FF2B5EF4-FFF2-40B4-BE49-F238E27FC236}">
                <a16:creationId xmlns:a16="http://schemas.microsoft.com/office/drawing/2014/main" id="{6C0C6757-A5D0-FB66-9FBE-BC264CD94910}"/>
              </a:ext>
            </a:extLst>
          </p:cNvPr>
          <p:cNvPicPr>
            <a:picLocks noChangeAspect="1"/>
          </p:cNvPicPr>
          <p:nvPr/>
        </p:nvPicPr>
        <p:blipFill>
          <a:blip r:embed="rId3"/>
          <a:stretch>
            <a:fillRect/>
          </a:stretch>
        </p:blipFill>
        <p:spPr>
          <a:xfrm>
            <a:off x="319982" y="1318523"/>
            <a:ext cx="15821718" cy="69999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1"/>
          <p:cNvSpPr txBox="1">
            <a:spLocks noGrp="1"/>
          </p:cNvSpPr>
          <p:nvPr>
            <p:ph type="title"/>
          </p:nvPr>
        </p:nvSpPr>
        <p:spPr>
          <a:xfrm>
            <a:off x="878783" y="272169"/>
            <a:ext cx="14631828" cy="87038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274C"/>
              </a:buClr>
              <a:buSzPts val="4400"/>
              <a:buFont typeface="Arial"/>
              <a:buNone/>
            </a:pPr>
            <a:r>
              <a:rPr lang="en-US" dirty="0"/>
              <a:t>Energy &amp; CO</a:t>
            </a:r>
            <a:r>
              <a:rPr lang="en-US" baseline="-25000" dirty="0"/>
              <a:t>2</a:t>
            </a:r>
            <a:r>
              <a:rPr lang="en-US" dirty="0"/>
              <a:t> Balance: EV</a:t>
            </a:r>
            <a:endParaRPr dirty="0"/>
          </a:p>
        </p:txBody>
      </p:sp>
      <p:pic>
        <p:nvPicPr>
          <p:cNvPr id="3" name="Picture 2" descr="A screenshot of a spreadsheet&#10;&#10;Description automatically generated">
            <a:extLst>
              <a:ext uri="{FF2B5EF4-FFF2-40B4-BE49-F238E27FC236}">
                <a16:creationId xmlns:a16="http://schemas.microsoft.com/office/drawing/2014/main" id="{025A865E-F51A-7058-5E50-BCDB10F9D435}"/>
              </a:ext>
            </a:extLst>
          </p:cNvPr>
          <p:cNvPicPr>
            <a:picLocks noChangeAspect="1"/>
          </p:cNvPicPr>
          <p:nvPr/>
        </p:nvPicPr>
        <p:blipFill>
          <a:blip r:embed="rId3"/>
          <a:stretch>
            <a:fillRect/>
          </a:stretch>
        </p:blipFill>
        <p:spPr>
          <a:xfrm>
            <a:off x="283675" y="1318177"/>
            <a:ext cx="15869278" cy="6314523"/>
          </a:xfrm>
          <a:prstGeom prst="rect">
            <a:avLst/>
          </a:prstGeom>
        </p:spPr>
      </p:pic>
    </p:spTree>
  </p:cSld>
  <p:clrMapOvr>
    <a:masterClrMapping/>
  </p:clrMapOvr>
</p:sld>
</file>

<file path=ppt/theme/theme1.xml><?xml version="1.0" encoding="utf-8"?>
<a:theme xmlns:a="http://schemas.openxmlformats.org/drawingml/2006/main" name="Title slide option 2">
  <a:themeElements>
    <a:clrScheme name="SPH brand colors">
      <a:dk1>
        <a:srgbClr val="00274C"/>
      </a:dk1>
      <a:lt1>
        <a:srgbClr val="FFFFFF"/>
      </a:lt1>
      <a:dk2>
        <a:srgbClr val="00274C"/>
      </a:dk2>
      <a:lt2>
        <a:srgbClr val="E4E1DF"/>
      </a:lt2>
      <a:accent1>
        <a:srgbClr val="FFCB05"/>
      </a:accent1>
      <a:accent2>
        <a:srgbClr val="9A3324"/>
      </a:accent2>
      <a:accent3>
        <a:srgbClr val="ADA400"/>
      </a:accent3>
      <a:accent4>
        <a:srgbClr val="407EC9"/>
      </a:accent4>
      <a:accent5>
        <a:srgbClr val="D86018"/>
      </a:accent5>
      <a:accent6>
        <a:srgbClr val="00B2A9"/>
      </a:accent6>
      <a:hlink>
        <a:srgbClr val="702082"/>
      </a:hlink>
      <a:folHlink>
        <a:srgbClr val="587AB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slide (shown in video)">
  <a:themeElements>
    <a:clrScheme name="SPH brand colors">
      <a:dk1>
        <a:srgbClr val="000000"/>
      </a:dk1>
      <a:lt1>
        <a:srgbClr val="FFFFFF"/>
      </a:lt1>
      <a:dk2>
        <a:srgbClr val="00274C"/>
      </a:dk2>
      <a:lt2>
        <a:srgbClr val="E4E1DF"/>
      </a:lt2>
      <a:accent1>
        <a:srgbClr val="FFCB05"/>
      </a:accent1>
      <a:accent2>
        <a:srgbClr val="9A3324"/>
      </a:accent2>
      <a:accent3>
        <a:srgbClr val="ADA400"/>
      </a:accent3>
      <a:accent4>
        <a:srgbClr val="407EC9"/>
      </a:accent4>
      <a:accent5>
        <a:srgbClr val="D86018"/>
      </a:accent5>
      <a:accent6>
        <a:srgbClr val="00B2A9"/>
      </a:accent6>
      <a:hlink>
        <a:srgbClr val="702082"/>
      </a:hlink>
      <a:folHlink>
        <a:srgbClr val="587AB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ontent slide (shown in video)">
  <a:themeElements>
    <a:clrScheme name="SPH brand colors">
      <a:dk1>
        <a:srgbClr val="000000"/>
      </a:dk1>
      <a:lt1>
        <a:srgbClr val="FFFFFF"/>
      </a:lt1>
      <a:dk2>
        <a:srgbClr val="00274C"/>
      </a:dk2>
      <a:lt2>
        <a:srgbClr val="E4E1DF"/>
      </a:lt2>
      <a:accent1>
        <a:srgbClr val="FFCB05"/>
      </a:accent1>
      <a:accent2>
        <a:srgbClr val="9A3324"/>
      </a:accent2>
      <a:accent3>
        <a:srgbClr val="ADA400"/>
      </a:accent3>
      <a:accent4>
        <a:srgbClr val="407EC9"/>
      </a:accent4>
      <a:accent5>
        <a:srgbClr val="D86018"/>
      </a:accent5>
      <a:accent6>
        <a:srgbClr val="00B2A9"/>
      </a:accent6>
      <a:hlink>
        <a:srgbClr val="702082"/>
      </a:hlink>
      <a:folHlink>
        <a:srgbClr val="587AB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Content slide (shown in video)">
  <a:themeElements>
    <a:clrScheme name="SPH brand colors">
      <a:dk1>
        <a:srgbClr val="000000"/>
      </a:dk1>
      <a:lt1>
        <a:srgbClr val="FFFFFF"/>
      </a:lt1>
      <a:dk2>
        <a:srgbClr val="00274C"/>
      </a:dk2>
      <a:lt2>
        <a:srgbClr val="E4E1DF"/>
      </a:lt2>
      <a:accent1>
        <a:srgbClr val="FFCB05"/>
      </a:accent1>
      <a:accent2>
        <a:srgbClr val="9A3324"/>
      </a:accent2>
      <a:accent3>
        <a:srgbClr val="ADA400"/>
      </a:accent3>
      <a:accent4>
        <a:srgbClr val="407EC9"/>
      </a:accent4>
      <a:accent5>
        <a:srgbClr val="D86018"/>
      </a:accent5>
      <a:accent6>
        <a:srgbClr val="00B2A9"/>
      </a:accent6>
      <a:hlink>
        <a:srgbClr val="702082"/>
      </a:hlink>
      <a:folHlink>
        <a:srgbClr val="587AB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Notes (not to be shown in video)">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1910</TotalTime>
  <Words>1544</Words>
  <Application>Microsoft Macintosh PowerPoint</Application>
  <PresentationFormat>Custom</PresentationFormat>
  <Paragraphs>220</Paragraphs>
  <Slides>13</Slides>
  <Notes>13</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13</vt:i4>
      </vt:variant>
    </vt:vector>
  </HeadingPairs>
  <TitlesOfParts>
    <vt:vector size="22" baseType="lpstr">
      <vt:lpstr>Arial</vt:lpstr>
      <vt:lpstr>Calibri</vt:lpstr>
      <vt:lpstr>NTR</vt:lpstr>
      <vt:lpstr>Wingdings</vt:lpstr>
      <vt:lpstr>Title slide option 2</vt:lpstr>
      <vt:lpstr>Content slide (shown in video)</vt:lpstr>
      <vt:lpstr>2_Content slide (shown in video)</vt:lpstr>
      <vt:lpstr>3_Content slide (shown in video)</vt:lpstr>
      <vt:lpstr>Notes (not to be shown in video)</vt:lpstr>
      <vt:lpstr>Case Study – Intermediary Presentation Automobiles: ICEV vs. EV</vt:lpstr>
      <vt:lpstr>Needs &amp; Objectives</vt:lpstr>
      <vt:lpstr>Function</vt:lpstr>
      <vt:lpstr>Reference Flows &amp; Key Environmental Parameters</vt:lpstr>
      <vt:lpstr>Main Hypotheses &amp; Data Used</vt:lpstr>
      <vt:lpstr>Process Tree: ICEV </vt:lpstr>
      <vt:lpstr>Process Tree: EV </vt:lpstr>
      <vt:lpstr>Energy &amp; CO2 Balance: ICEV</vt:lpstr>
      <vt:lpstr>Energy &amp; CO2 Balance: EV</vt:lpstr>
      <vt:lpstr>Comparison of Energy &amp; CO2 Balance across Scenarios</vt:lpstr>
      <vt:lpstr>Interpretation – Sensitivity Study</vt:lpstr>
      <vt:lpstr>Key Parameter: Collection of Primary Data</vt:lpstr>
      <vt:lpstr>Conclusion &amp;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intermediary presentation</dc:title>
  <cp:lastModifiedBy>Hasan Roshan</cp:lastModifiedBy>
  <cp:revision>90</cp:revision>
  <dcterms:modified xsi:type="dcterms:W3CDTF">2024-06-27T02:17:12Z</dcterms:modified>
</cp:coreProperties>
</file>