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6F22-4C86-660E-8895-E5FD224D0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138ED0-0F47-5D7C-3A3E-64B4CF616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0BE941-3C24-A261-D792-EBBEA7AEF377}"/>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5E208845-949C-0E03-7DB0-EB0DC2E8C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7CD0C-980B-85B1-D5F0-DA1C1986F7AB}"/>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179501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1E3A-30B9-FB3B-A4DC-13CDC2876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3D711D-9AD9-2544-6715-D54E608C6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20C4C-42CA-5574-26D9-1285180E41B6}"/>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8BA3416E-D04A-B204-1301-226575507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13ED1-C59B-290A-1B86-3FCAFAB37E87}"/>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342503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D1C1E-9C84-C64F-0BE1-FB26B8C2A7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E88B6F-608D-0AED-AC83-A234FD06E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AAB2E-4A92-77F1-3EE9-69AA789BAC3C}"/>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A6C3DD94-E7DF-5EAE-C361-5CF4399AC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11A15-2699-6767-BE0A-A9A86B4C399E}"/>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354215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7864-A5B6-F28A-ECDE-E49A7AA344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A66B83-26B1-2A07-D615-B84FA0650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B9F61-CC7D-589E-7D39-438FD2C436FE}"/>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46F62CAD-8691-C7E5-1A92-8A5A47F52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1F6BA-5409-7777-9608-B0D32D97D3D1}"/>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333472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FCA0-3426-1174-3E3D-D60CAD957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FA9935-FD2E-38DC-99D0-39E769184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0BE57-9875-814A-0D79-899D7F99D6DD}"/>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737EF9AA-ED8D-5EF8-7832-E93C44089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E51DA-7610-8942-5868-AF863C297EA4}"/>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420540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4445-D3D5-A515-9D96-97FF6AD669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E8DFC4-C644-46B1-5446-2111470CE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885E56-D6FF-395B-1464-7F2E9CDB9E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73269A-5885-B4C4-777B-039B85072CDA}"/>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6" name="Footer Placeholder 5">
            <a:extLst>
              <a:ext uri="{FF2B5EF4-FFF2-40B4-BE49-F238E27FC236}">
                <a16:creationId xmlns:a16="http://schemas.microsoft.com/office/drawing/2014/main" id="{D16029A6-33CF-13D7-544E-506EE8264A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7B3FAB-7A2F-EA06-4C48-93ABB7456D91}"/>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243470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425-B30A-9586-F330-6618442C23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759F3-5720-8780-3520-57C6112AE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EC001-F8D8-DF77-0F16-F001BDAB2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9D1C-C6BC-C211-DD76-C6AE6FDFD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66F6B-47B8-92C5-EE83-E8E687E32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7731A4-88BF-EAF2-65C3-A6DEF885E105}"/>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8" name="Footer Placeholder 7">
            <a:extLst>
              <a:ext uri="{FF2B5EF4-FFF2-40B4-BE49-F238E27FC236}">
                <a16:creationId xmlns:a16="http://schemas.microsoft.com/office/drawing/2014/main" id="{A9486052-A4F2-1258-360D-FBAD1F91AE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92BFAB-1321-1CE7-6CAA-05E9145460F9}"/>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5033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A3D1-49CA-2793-7619-DFDD69A8E2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88682-78E3-5597-5EB5-D527DB6444B1}"/>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4" name="Footer Placeholder 3">
            <a:extLst>
              <a:ext uri="{FF2B5EF4-FFF2-40B4-BE49-F238E27FC236}">
                <a16:creationId xmlns:a16="http://schemas.microsoft.com/office/drawing/2014/main" id="{55CF5E62-F299-6294-B712-ABA4743610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40638D-EACD-07E1-36FB-580462FE6EDB}"/>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50581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5C18B-0101-6B40-0957-C02B985C5176}"/>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3" name="Footer Placeholder 2">
            <a:extLst>
              <a:ext uri="{FF2B5EF4-FFF2-40B4-BE49-F238E27FC236}">
                <a16:creationId xmlns:a16="http://schemas.microsoft.com/office/drawing/2014/main" id="{FBD1987B-7ADC-D1C9-F580-3A58871653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04B21C-1739-86A2-1EEA-A5E70A58F938}"/>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192490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E8D-72F4-7ADC-2C7E-745B0CE85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F33FF7-7F47-EFB4-40C9-137EC837A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2F675F-8EF5-66B6-C809-53908A218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9D3D2-E516-85AE-AA7A-E4187DBC563C}"/>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6" name="Footer Placeholder 5">
            <a:extLst>
              <a:ext uri="{FF2B5EF4-FFF2-40B4-BE49-F238E27FC236}">
                <a16:creationId xmlns:a16="http://schemas.microsoft.com/office/drawing/2014/main" id="{1D9CB10E-84EF-7A66-ABAD-73233E606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469635-E52B-C351-5B7D-5609F2F37D27}"/>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378743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9F95-BA2F-5C26-DA62-97A5C8CD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322D9D-7DB8-9053-36E0-9C439D096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7CF399-14C8-DAAB-A578-903F2918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62DD2-9D0D-2764-AD4D-10EAE2181959}"/>
              </a:ext>
            </a:extLst>
          </p:cNvPr>
          <p:cNvSpPr>
            <a:spLocks noGrp="1"/>
          </p:cNvSpPr>
          <p:nvPr>
            <p:ph type="dt" sz="half" idx="10"/>
          </p:nvPr>
        </p:nvSpPr>
        <p:spPr/>
        <p:txBody>
          <a:bodyPr/>
          <a:lstStyle/>
          <a:p>
            <a:fld id="{2042B501-9450-479E-B3A9-7E7EE87F1464}" type="datetimeFigureOut">
              <a:rPr lang="en-IN" smtClean="0"/>
              <a:t>29-11-2022</a:t>
            </a:fld>
            <a:endParaRPr lang="en-IN"/>
          </a:p>
        </p:txBody>
      </p:sp>
      <p:sp>
        <p:nvSpPr>
          <p:cNvPr id="6" name="Footer Placeholder 5">
            <a:extLst>
              <a:ext uri="{FF2B5EF4-FFF2-40B4-BE49-F238E27FC236}">
                <a16:creationId xmlns:a16="http://schemas.microsoft.com/office/drawing/2014/main" id="{3DB4986E-6F48-CF16-4D7D-DEF1E234A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347581-3736-8701-FE64-B88EB15755B3}"/>
              </a:ext>
            </a:extLst>
          </p:cNvPr>
          <p:cNvSpPr>
            <a:spLocks noGrp="1"/>
          </p:cNvSpPr>
          <p:nvPr>
            <p:ph type="sldNum" sz="quarter" idx="12"/>
          </p:nvPr>
        </p:nvSpPr>
        <p:spPr/>
        <p:txBody>
          <a:bodyPr/>
          <a:lstStyle/>
          <a:p>
            <a:fld id="{B21A3899-7B6C-4189-A70C-CBFCAB07D277}" type="slidenum">
              <a:rPr lang="en-IN" smtClean="0"/>
              <a:t>‹#›</a:t>
            </a:fld>
            <a:endParaRPr lang="en-IN"/>
          </a:p>
        </p:txBody>
      </p:sp>
    </p:spTree>
    <p:extLst>
      <p:ext uri="{BB962C8B-B14F-4D97-AF65-F5344CB8AC3E}">
        <p14:creationId xmlns:p14="http://schemas.microsoft.com/office/powerpoint/2010/main" val="33789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DD9C4-30DC-9E3D-EA2C-CAC5B5798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BF4ABA-8794-41E4-92B3-49997A5A1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D31F1-0576-2578-63A3-7F39CA37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2B501-9450-479E-B3A9-7E7EE87F1464}" type="datetimeFigureOut">
              <a:rPr lang="en-IN" smtClean="0"/>
              <a:t>29-11-2022</a:t>
            </a:fld>
            <a:endParaRPr lang="en-IN"/>
          </a:p>
        </p:txBody>
      </p:sp>
      <p:sp>
        <p:nvSpPr>
          <p:cNvPr id="5" name="Footer Placeholder 4">
            <a:extLst>
              <a:ext uri="{FF2B5EF4-FFF2-40B4-BE49-F238E27FC236}">
                <a16:creationId xmlns:a16="http://schemas.microsoft.com/office/drawing/2014/main" id="{150864A8-0248-EA27-BC2C-811F9C9A9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3AC80D-3E1D-D485-DADE-547444BC0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A3899-7B6C-4189-A70C-CBFCAB07D277}" type="slidenum">
              <a:rPr lang="en-IN" smtClean="0"/>
              <a:t>‹#›</a:t>
            </a:fld>
            <a:endParaRPr lang="en-IN"/>
          </a:p>
        </p:txBody>
      </p:sp>
    </p:spTree>
    <p:extLst>
      <p:ext uri="{BB962C8B-B14F-4D97-AF65-F5344CB8AC3E}">
        <p14:creationId xmlns:p14="http://schemas.microsoft.com/office/powerpoint/2010/main" val="13934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1265-4C56-463E-4426-891C5BD052E4}"/>
              </a:ext>
            </a:extLst>
          </p:cNvPr>
          <p:cNvSpPr>
            <a:spLocks noGrp="1"/>
          </p:cNvSpPr>
          <p:nvPr>
            <p:ph type="ctrTitle"/>
          </p:nvPr>
        </p:nvSpPr>
        <p:spPr>
          <a:xfrm>
            <a:off x="2162755" y="2289975"/>
            <a:ext cx="7474225" cy="1502796"/>
          </a:xfrm>
        </p:spPr>
        <p:txBody>
          <a:bodyPr/>
          <a:lstStyle/>
          <a:p>
            <a:r>
              <a:rPr lang="en-IN" i="1" dirty="0">
                <a:solidFill>
                  <a:schemeClr val="accent1">
                    <a:lumMod val="75000"/>
                  </a:schemeClr>
                </a:solidFill>
                <a:highlight>
                  <a:srgbClr val="000000"/>
                </a:highlight>
              </a:rPr>
              <a:t>ROCK </a:t>
            </a:r>
            <a:r>
              <a:rPr lang="en-IN" i="1" dirty="0">
                <a:solidFill>
                  <a:schemeClr val="accent2">
                    <a:lumMod val="75000"/>
                  </a:schemeClr>
                </a:solidFill>
                <a:highlight>
                  <a:srgbClr val="000000"/>
                </a:highlight>
              </a:rPr>
              <a:t> </a:t>
            </a:r>
            <a:r>
              <a:rPr lang="en-IN" i="1" dirty="0">
                <a:solidFill>
                  <a:schemeClr val="accent1">
                    <a:lumMod val="75000"/>
                  </a:schemeClr>
                </a:solidFill>
                <a:highlight>
                  <a:srgbClr val="000000"/>
                </a:highlight>
              </a:rPr>
              <a:t>PAPER</a:t>
            </a:r>
            <a:r>
              <a:rPr lang="en-IN" i="1" dirty="0">
                <a:solidFill>
                  <a:schemeClr val="accent2">
                    <a:lumMod val="75000"/>
                  </a:schemeClr>
                </a:solidFill>
                <a:highlight>
                  <a:srgbClr val="000000"/>
                </a:highlight>
              </a:rPr>
              <a:t> </a:t>
            </a:r>
            <a:r>
              <a:rPr lang="en-IN" i="1" dirty="0">
                <a:solidFill>
                  <a:schemeClr val="accent1">
                    <a:lumMod val="75000"/>
                  </a:schemeClr>
                </a:solidFill>
                <a:highlight>
                  <a:srgbClr val="000000"/>
                </a:highlight>
              </a:rPr>
              <a:t>SCISSOR</a:t>
            </a:r>
          </a:p>
        </p:txBody>
      </p:sp>
      <p:sp>
        <p:nvSpPr>
          <p:cNvPr id="3" name="Subtitle 2">
            <a:extLst>
              <a:ext uri="{FF2B5EF4-FFF2-40B4-BE49-F238E27FC236}">
                <a16:creationId xmlns:a16="http://schemas.microsoft.com/office/drawing/2014/main" id="{59A0E6AC-3568-EB0F-3963-8C6230A9D468}"/>
              </a:ext>
            </a:extLst>
          </p:cNvPr>
          <p:cNvSpPr>
            <a:spLocks noGrp="1"/>
          </p:cNvSpPr>
          <p:nvPr>
            <p:ph type="subTitle" idx="1"/>
          </p:nvPr>
        </p:nvSpPr>
        <p:spPr>
          <a:xfrm>
            <a:off x="331301" y="858740"/>
            <a:ext cx="3167273" cy="1036886"/>
          </a:xfrm>
        </p:spPr>
        <p:txBody>
          <a:bodyPr>
            <a:noAutofit/>
          </a:bodyPr>
          <a:lstStyle/>
          <a:p>
            <a:pPr algn="l"/>
            <a:r>
              <a:rPr lang="en-IN" sz="3600" i="1" u="sng" dirty="0">
                <a:solidFill>
                  <a:schemeClr val="accent1">
                    <a:lumMod val="50000"/>
                  </a:schemeClr>
                </a:solidFill>
              </a:rPr>
              <a:t>Title of Project</a:t>
            </a:r>
          </a:p>
        </p:txBody>
      </p:sp>
    </p:spTree>
    <p:extLst>
      <p:ext uri="{BB962C8B-B14F-4D97-AF65-F5344CB8AC3E}">
        <p14:creationId xmlns:p14="http://schemas.microsoft.com/office/powerpoint/2010/main" val="259509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F307-1559-43C8-4BB4-9AA6C8264E79}"/>
              </a:ext>
            </a:extLst>
          </p:cNvPr>
          <p:cNvSpPr>
            <a:spLocks noGrp="1"/>
          </p:cNvSpPr>
          <p:nvPr>
            <p:ph type="title"/>
          </p:nvPr>
        </p:nvSpPr>
        <p:spPr>
          <a:xfrm>
            <a:off x="281608" y="333321"/>
            <a:ext cx="3232868" cy="1089963"/>
          </a:xfrm>
        </p:spPr>
        <p:txBody>
          <a:bodyPr/>
          <a:lstStyle/>
          <a:p>
            <a:r>
              <a:rPr lang="en-US" i="1" u="sng" dirty="0">
                <a:solidFill>
                  <a:schemeClr val="accent1">
                    <a:lumMod val="75000"/>
                  </a:schemeClr>
                </a:solidFill>
              </a:rPr>
              <a:t>Introduction</a:t>
            </a:r>
            <a:endParaRPr lang="en-IN" i="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D1B07D35-36C1-E245-BEB2-DF552DB86A9F}"/>
              </a:ext>
            </a:extLst>
          </p:cNvPr>
          <p:cNvSpPr>
            <a:spLocks noGrp="1"/>
          </p:cNvSpPr>
          <p:nvPr>
            <p:ph idx="1"/>
          </p:nvPr>
        </p:nvSpPr>
        <p:spPr/>
        <p:txBody>
          <a:bodyPr>
            <a:normAutofit fontScale="47500" lnSpcReduction="20000"/>
          </a:bodyPr>
          <a:lstStyle/>
          <a:p>
            <a:r>
              <a:rPr lang="en-US" sz="5100" dirty="0"/>
              <a:t>In our project we address the problem of how to implement a stateful multi-player game while minimizing trust in third-parties. </a:t>
            </a:r>
          </a:p>
          <a:p>
            <a:r>
              <a:rPr lang="en-US" sz="5100" dirty="0"/>
              <a:t>By “stateful” we mean that there is some meaningful state that persists between separate interactions, as opposed to each interaction being self-contained, as in chess, tic-tac-toe, etc. A typical example of a stateful game is poker, since each hand affects the money balances held by each player, which persist between hands. </a:t>
            </a:r>
          </a:p>
          <a:p>
            <a:r>
              <a:rPr lang="en-US" sz="5100" dirty="0"/>
              <a:t>Most games that exist today prevent cheating either by centralization — requiring that all interactions be routed through a trusted third-party solely responsible for maintaining the game state; or else by obfuscating the software running on each player’s device to prevent them from illegally altering the state. </a:t>
            </a:r>
          </a:p>
          <a:p>
            <a:r>
              <a:rPr lang="en-US" sz="5100" dirty="0"/>
              <a:t>In our project we seek a way to use cryptographic technology to alleviate these constraints. Our project implements a minimal game of this type as a proof-of-concept.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0701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44DA-7759-3B08-308B-AF070653F43B}"/>
              </a:ext>
            </a:extLst>
          </p:cNvPr>
          <p:cNvSpPr>
            <a:spLocks noGrp="1"/>
          </p:cNvSpPr>
          <p:nvPr>
            <p:ph type="title"/>
          </p:nvPr>
        </p:nvSpPr>
        <p:spPr>
          <a:xfrm>
            <a:off x="178241" y="341906"/>
            <a:ext cx="5626210" cy="1176793"/>
          </a:xfrm>
        </p:spPr>
        <p:txBody>
          <a:bodyPr/>
          <a:lstStyle/>
          <a:p>
            <a:r>
              <a:rPr lang="en-IN" i="1" u="sng" dirty="0">
                <a:solidFill>
                  <a:schemeClr val="accent1">
                    <a:lumMod val="75000"/>
                  </a:schemeClr>
                </a:solidFill>
              </a:rPr>
              <a:t>Software and Hardware</a:t>
            </a:r>
          </a:p>
        </p:txBody>
      </p:sp>
      <p:sp>
        <p:nvSpPr>
          <p:cNvPr id="3" name="Content Placeholder 2">
            <a:extLst>
              <a:ext uri="{FF2B5EF4-FFF2-40B4-BE49-F238E27FC236}">
                <a16:creationId xmlns:a16="http://schemas.microsoft.com/office/drawing/2014/main" id="{AE6037F1-E2E5-3CAA-7059-DA999C564128}"/>
              </a:ext>
            </a:extLst>
          </p:cNvPr>
          <p:cNvSpPr>
            <a:spLocks noGrp="1"/>
          </p:cNvSpPr>
          <p:nvPr>
            <p:ph idx="1"/>
          </p:nvPr>
        </p:nvSpPr>
        <p:spPr>
          <a:xfrm>
            <a:off x="838200" y="2218414"/>
            <a:ext cx="10515600" cy="4206239"/>
          </a:xfrm>
        </p:spPr>
        <p:txBody>
          <a:bodyPr/>
          <a:lstStyle/>
          <a:p>
            <a:pPr marL="0" indent="0">
              <a:buNone/>
            </a:pPr>
            <a:r>
              <a:rPr lang="en-IN" i="1" u="sng" dirty="0">
                <a:solidFill>
                  <a:schemeClr val="accent1">
                    <a:lumMod val="75000"/>
                  </a:schemeClr>
                </a:solidFill>
              </a:rPr>
              <a:t>Software</a:t>
            </a:r>
            <a:r>
              <a:rPr lang="en-IN" i="1" dirty="0">
                <a:solidFill>
                  <a:schemeClr val="accent1">
                    <a:lumMod val="75000"/>
                  </a:schemeClr>
                </a:solidFill>
              </a:rPr>
              <a:t> </a:t>
            </a:r>
            <a:r>
              <a:rPr lang="en-IN" dirty="0">
                <a:solidFill>
                  <a:schemeClr val="accent1">
                    <a:lumMod val="75000"/>
                  </a:schemeClr>
                </a:solidFill>
              </a:rPr>
              <a:t>=&gt; </a:t>
            </a:r>
            <a:r>
              <a:rPr lang="en-IN" dirty="0"/>
              <a:t>For design of website of Rock paper Scissor we used </a:t>
            </a:r>
            <a:r>
              <a:rPr lang="en-IN" dirty="0">
                <a:solidFill>
                  <a:schemeClr val="accent2">
                    <a:lumMod val="75000"/>
                  </a:schemeClr>
                </a:solidFill>
              </a:rPr>
              <a:t>HTML,CSS and </a:t>
            </a:r>
            <a:r>
              <a:rPr lang="en-IN" dirty="0" err="1">
                <a:solidFill>
                  <a:schemeClr val="accent2">
                    <a:lumMod val="75000"/>
                  </a:schemeClr>
                </a:solidFill>
              </a:rPr>
              <a:t>Javascript</a:t>
            </a:r>
            <a:r>
              <a:rPr lang="en-IN" dirty="0">
                <a:solidFill>
                  <a:schemeClr val="accent2">
                    <a:lumMod val="75000"/>
                  </a:schemeClr>
                </a:solidFill>
              </a:rPr>
              <a:t> </a:t>
            </a:r>
            <a:r>
              <a:rPr lang="en-IN" dirty="0"/>
              <a:t>and also for the implement of the course we used Visual studio as a software/Application.</a:t>
            </a:r>
          </a:p>
          <a:p>
            <a:pPr marL="0" indent="0">
              <a:buNone/>
            </a:pPr>
            <a:endParaRPr lang="en-IN" dirty="0">
              <a:solidFill>
                <a:schemeClr val="accent2">
                  <a:lumMod val="75000"/>
                </a:schemeClr>
              </a:solidFill>
            </a:endParaRPr>
          </a:p>
          <a:p>
            <a:pPr marL="0" indent="0">
              <a:buNone/>
            </a:pPr>
            <a:r>
              <a:rPr lang="en-IN" i="1" u="sng" dirty="0">
                <a:solidFill>
                  <a:schemeClr val="accent1"/>
                </a:solidFill>
              </a:rPr>
              <a:t>Hardware</a:t>
            </a:r>
            <a:r>
              <a:rPr lang="en-IN" i="1" dirty="0">
                <a:solidFill>
                  <a:schemeClr val="accent1"/>
                </a:solidFill>
              </a:rPr>
              <a:t> =&gt; </a:t>
            </a:r>
            <a:r>
              <a:rPr lang="en-IN" dirty="0"/>
              <a:t>Hardware requirements are the things that we need to run and implement the project. These requirements are computer, keyboard etc.</a:t>
            </a:r>
            <a:endParaRPr lang="en-IN" dirty="0">
              <a:solidFill>
                <a:schemeClr val="accent1"/>
              </a:solidFill>
            </a:endParaRPr>
          </a:p>
        </p:txBody>
      </p:sp>
    </p:spTree>
    <p:extLst>
      <p:ext uri="{BB962C8B-B14F-4D97-AF65-F5344CB8AC3E}">
        <p14:creationId xmlns:p14="http://schemas.microsoft.com/office/powerpoint/2010/main" val="90413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8C62-813F-F5A0-9370-D59B9FCBEC01}"/>
              </a:ext>
            </a:extLst>
          </p:cNvPr>
          <p:cNvSpPr>
            <a:spLocks noGrp="1"/>
          </p:cNvSpPr>
          <p:nvPr>
            <p:ph type="title"/>
          </p:nvPr>
        </p:nvSpPr>
        <p:spPr>
          <a:xfrm>
            <a:off x="369073" y="532736"/>
            <a:ext cx="2048123" cy="906449"/>
          </a:xfrm>
        </p:spPr>
        <p:txBody>
          <a:bodyPr/>
          <a:lstStyle/>
          <a:p>
            <a:r>
              <a:rPr lang="en-US" i="1" u="sng" dirty="0">
                <a:solidFill>
                  <a:schemeClr val="accent1">
                    <a:lumMod val="75000"/>
                  </a:schemeClr>
                </a:solidFill>
              </a:rPr>
              <a:t>Design</a:t>
            </a:r>
            <a:endParaRPr lang="en-IN" i="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CA7F4963-524D-585D-068D-465C8676F90E}"/>
              </a:ext>
            </a:extLst>
          </p:cNvPr>
          <p:cNvSpPr>
            <a:spLocks noGrp="1"/>
          </p:cNvSpPr>
          <p:nvPr>
            <p:ph idx="1"/>
          </p:nvPr>
        </p:nvSpPr>
        <p:spPr/>
        <p:txBody>
          <a:bodyPr/>
          <a:lstStyle/>
          <a:p>
            <a:r>
              <a:rPr lang="en-US" dirty="0"/>
              <a:t>As mentioned in the previous section, transactions are submitted to the ledger by “players”. A player is tied to an “account” (essentially, a public key) recorded in the ledger. </a:t>
            </a:r>
          </a:p>
          <a:p>
            <a:endParaRPr lang="en-US" dirty="0"/>
          </a:p>
          <a:p>
            <a:r>
              <a:rPr lang="en-US" dirty="0"/>
              <a:t>While it is possible for a voter to be a player as well (in fact, this is how players can earn currency to fund their game transactions), our model does not require this</a:t>
            </a:r>
            <a:endParaRPr lang="en-IN" dirty="0"/>
          </a:p>
        </p:txBody>
      </p:sp>
    </p:spTree>
    <p:extLst>
      <p:ext uri="{BB962C8B-B14F-4D97-AF65-F5344CB8AC3E}">
        <p14:creationId xmlns:p14="http://schemas.microsoft.com/office/powerpoint/2010/main" val="81057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18C7-9D45-5FF2-5998-5FC032DF7EF3}"/>
              </a:ext>
            </a:extLst>
          </p:cNvPr>
          <p:cNvSpPr>
            <a:spLocks noGrp="1"/>
          </p:cNvSpPr>
          <p:nvPr>
            <p:ph type="title"/>
          </p:nvPr>
        </p:nvSpPr>
        <p:spPr>
          <a:xfrm>
            <a:off x="369073" y="612250"/>
            <a:ext cx="2708082" cy="842838"/>
          </a:xfrm>
        </p:spPr>
        <p:txBody>
          <a:bodyPr/>
          <a:lstStyle/>
          <a:p>
            <a:r>
              <a:rPr lang="en-US" i="1" u="sng" dirty="0">
                <a:solidFill>
                  <a:schemeClr val="accent1">
                    <a:lumMod val="75000"/>
                  </a:schemeClr>
                </a:solidFill>
              </a:rPr>
              <a:t>Overview</a:t>
            </a:r>
            <a:endParaRPr lang="en-IN" i="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D7A5D8C5-8560-CD49-3A89-E4F52F67355D}"/>
              </a:ext>
            </a:extLst>
          </p:cNvPr>
          <p:cNvSpPr>
            <a:spLocks noGrp="1"/>
          </p:cNvSpPr>
          <p:nvPr>
            <p:ph idx="1"/>
          </p:nvPr>
        </p:nvSpPr>
        <p:spPr/>
        <p:txBody>
          <a:bodyPr>
            <a:normAutofit fontScale="92500" lnSpcReduction="10000"/>
          </a:bodyPr>
          <a:lstStyle/>
          <a:p>
            <a:r>
              <a:rPr lang="en-US" dirty="0"/>
              <a:t>For this project we have implemented a minimal example of a game with these properties, which we call “Rock-Paper-Scissors-with-state” (RPSWS). The rules of the game are as follows: </a:t>
            </a:r>
          </a:p>
          <a:p>
            <a:r>
              <a:rPr lang="en-US" dirty="0"/>
              <a:t>1. Any player may initiate an encounter with another player, who may or may not choose to accept. (The two players are known as the challenger and the defender respectively.) No player may be in more than one encounter at the same time. </a:t>
            </a:r>
          </a:p>
          <a:p>
            <a:r>
              <a:rPr lang="en-US" dirty="0"/>
              <a:t>2. An encounter consists of a number of rounds. In each round, each player commits to their move (either Rock, Paper, or Scissors), and reveals the commitment to the other player. The winner of each round is found according to standard Rock-Paper-Scissors rules (Rock beats Scissors beats Paper beats Rock).</a:t>
            </a:r>
            <a:endParaRPr lang="en-IN" dirty="0"/>
          </a:p>
          <a:p>
            <a:endParaRPr lang="en-IN" dirty="0"/>
          </a:p>
        </p:txBody>
      </p:sp>
    </p:spTree>
    <p:extLst>
      <p:ext uri="{BB962C8B-B14F-4D97-AF65-F5344CB8AC3E}">
        <p14:creationId xmlns:p14="http://schemas.microsoft.com/office/powerpoint/2010/main" val="25259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EA23-A5BD-BD04-0D36-3B62F4B9B9EF}"/>
              </a:ext>
            </a:extLst>
          </p:cNvPr>
          <p:cNvSpPr>
            <a:spLocks noGrp="1"/>
          </p:cNvSpPr>
          <p:nvPr>
            <p:ph type="title"/>
          </p:nvPr>
        </p:nvSpPr>
        <p:spPr>
          <a:xfrm>
            <a:off x="369073" y="508885"/>
            <a:ext cx="2747838" cy="930302"/>
          </a:xfrm>
        </p:spPr>
        <p:txBody>
          <a:bodyPr/>
          <a:lstStyle/>
          <a:p>
            <a:r>
              <a:rPr lang="en-US" i="1" u="sng" dirty="0">
                <a:solidFill>
                  <a:schemeClr val="accent1">
                    <a:lumMod val="75000"/>
                  </a:schemeClr>
                </a:solidFill>
              </a:rPr>
              <a:t>Conclusion</a:t>
            </a:r>
            <a:endParaRPr lang="en-IN" i="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75218A93-3038-23E0-83DB-5C84B85D6F82}"/>
              </a:ext>
            </a:extLst>
          </p:cNvPr>
          <p:cNvSpPr>
            <a:spLocks noGrp="1"/>
          </p:cNvSpPr>
          <p:nvPr>
            <p:ph idx="1"/>
          </p:nvPr>
        </p:nvSpPr>
        <p:spPr/>
        <p:txBody>
          <a:bodyPr/>
          <a:lstStyle/>
          <a:p>
            <a:r>
              <a:rPr lang="en-US" dirty="0"/>
              <a:t>We have designed and implemented Rock-Paper-Scissor-with-State to provide a verifiable, decentralized, game platform. Our voter network leverages existing consensus methods to allow for decentralized global state and our players provide verifiable game encounters. It is our hope that this general platform with its security guarantees and protocol flexibility can provide a base for more complex game protocols that include verifiable randomness, increased number of parties, and more efficient proof verification.</a:t>
            </a:r>
            <a:endParaRPr lang="en-IN" dirty="0"/>
          </a:p>
        </p:txBody>
      </p:sp>
    </p:spTree>
    <p:extLst>
      <p:ext uri="{BB962C8B-B14F-4D97-AF65-F5344CB8AC3E}">
        <p14:creationId xmlns:p14="http://schemas.microsoft.com/office/powerpoint/2010/main" val="10545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527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ROCK  PAPER SCISSOR</vt:lpstr>
      <vt:lpstr>Introduction</vt:lpstr>
      <vt:lpstr>Software and Hardware</vt:lpstr>
      <vt:lpstr>Design</vt:lpstr>
      <vt:lpstr>Overview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dc:title>
  <dc:creator>Ishu Sahu</dc:creator>
  <cp:lastModifiedBy>Ishu Sahu</cp:lastModifiedBy>
  <cp:revision>2</cp:revision>
  <dcterms:created xsi:type="dcterms:W3CDTF">2022-11-28T19:01:25Z</dcterms:created>
  <dcterms:modified xsi:type="dcterms:W3CDTF">2022-11-29T06:03:46Z</dcterms:modified>
</cp:coreProperties>
</file>