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8" r:id="rId2"/>
    <p:sldId id="304" r:id="rId3"/>
    <p:sldId id="286" r:id="rId4"/>
    <p:sldId id="538" r:id="rId5"/>
    <p:sldId id="541" r:id="rId6"/>
    <p:sldId id="546" r:id="rId7"/>
    <p:sldId id="547" r:id="rId8"/>
    <p:sldId id="548" r:id="rId9"/>
    <p:sldId id="549" r:id="rId10"/>
    <p:sldId id="257" r:id="rId11"/>
    <p:sldId id="550" r:id="rId12"/>
    <p:sldId id="552" r:id="rId13"/>
    <p:sldId id="551" r:id="rId14"/>
    <p:sldId id="564" r:id="rId15"/>
    <p:sldId id="563" r:id="rId16"/>
    <p:sldId id="544" r:id="rId17"/>
    <p:sldId id="553" r:id="rId18"/>
    <p:sldId id="554" r:id="rId19"/>
    <p:sldId id="555" r:id="rId20"/>
    <p:sldId id="556" r:id="rId21"/>
    <p:sldId id="559" r:id="rId22"/>
    <p:sldId id="562" r:id="rId23"/>
    <p:sldId id="545" r:id="rId24"/>
    <p:sldId id="557" r:id="rId25"/>
    <p:sldId id="558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3"/>
    <a:srgbClr val="00561F"/>
    <a:srgbClr val="204E72"/>
    <a:srgbClr val="436988"/>
    <a:srgbClr val="FFFFFF"/>
    <a:srgbClr val="00FF00"/>
    <a:srgbClr val="0000CC"/>
    <a:srgbClr val="00FF99"/>
    <a:srgbClr val="FCFCFC"/>
    <a:srgbClr val="08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6" autoAdjust="0"/>
    <p:restoredTop sz="94154" autoAdjust="0"/>
  </p:normalViewPr>
  <p:slideViewPr>
    <p:cSldViewPr snapToGrid="0">
      <p:cViewPr varScale="1">
        <p:scale>
          <a:sx n="101" d="100"/>
          <a:sy n="101" d="100"/>
        </p:scale>
        <p:origin x="102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81" d="100"/>
          <a:sy n="81" d="100"/>
        </p:scale>
        <p:origin x="2706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552A8-ECE7-49AA-8726-BE90DBC11947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EAD77-486C-432B-9EE9-E6FD5C91E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86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原型图与总结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9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2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98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1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26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74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0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48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26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77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97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47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5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7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7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0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3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F9E5-2C3F-427E-9E18-8DB1205C1BD4}" type="datetimeFigureOut">
              <a:rPr lang="zh-CN" altLang="en-US" smtClean="0"/>
              <a:pPr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angzh33@mail2.sysu.edu.cn" TargetMode="External"/><Relationship Id="rId5" Type="http://schemas.openxmlformats.org/officeDocument/2006/relationships/hyperlink" Target="mailto:hrpccs@foxmail.com" TargetMode="External"/><Relationship Id="rId4" Type="http://schemas.openxmlformats.org/officeDocument/2006/relationships/hyperlink" Target="mailto:2941845883@qq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80992B-A486-430C-A180-2758E93E29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/>
        </p:blipFill>
        <p:spPr>
          <a:xfrm>
            <a:off x="0" y="5273871"/>
            <a:ext cx="5545698" cy="15441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883" y="5224812"/>
            <a:ext cx="12192000" cy="1634689"/>
          </a:xfrm>
          <a:prstGeom prst="rect">
            <a:avLst/>
          </a:prstGeom>
          <a:gradFill>
            <a:gsLst>
              <a:gs pos="0">
                <a:srgbClr val="204E72"/>
              </a:gs>
              <a:gs pos="80000">
                <a:srgbClr val="204E72">
                  <a:alpha val="80000"/>
                </a:srgbClr>
              </a:gs>
              <a:gs pos="48000">
                <a:srgbClr val="204E72"/>
              </a:gs>
              <a:gs pos="100000">
                <a:srgbClr val="204E72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04E7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053673"/>
            <a:ext cx="12192000" cy="77108"/>
          </a:xfrm>
          <a:prstGeom prst="rect">
            <a:avLst/>
          </a:prstGeom>
          <a:solidFill>
            <a:srgbClr val="204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41586" y="1864695"/>
            <a:ext cx="95088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Crashcrawler</a:t>
            </a:r>
            <a:endParaRPr lang="en-US" altLang="zh-CN" sz="5400" b="1" dirty="0">
              <a:solidFill>
                <a:srgbClr val="204E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204E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 err="1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崩溃崩溃收集及崩溃日志生成组件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9147D-DAA3-44D2-B18D-5ACE844C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3" y="129486"/>
            <a:ext cx="1756805" cy="19389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CA8AD8-8044-27D2-0DFF-735E7965B067}"/>
              </a:ext>
            </a:extLst>
          </p:cNvPr>
          <p:cNvGrpSpPr/>
          <p:nvPr/>
        </p:nvGrpSpPr>
        <p:grpSpPr>
          <a:xfrm>
            <a:off x="62374" y="767166"/>
            <a:ext cx="12114255" cy="6006496"/>
            <a:chOff x="62374" y="0"/>
            <a:chExt cx="12114255" cy="677366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5DE3CA2-6713-495E-A962-7C87BB402D1A}"/>
                </a:ext>
              </a:extLst>
            </p:cNvPr>
            <p:cNvSpPr txBox="1"/>
            <p:nvPr/>
          </p:nvSpPr>
          <p:spPr>
            <a:xfrm>
              <a:off x="62374" y="4864429"/>
              <a:ext cx="4305300" cy="19092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1128B1C3-E0FF-481A-800C-440616CCDA0C}"/>
                </a:ext>
              </a:extLst>
            </p:cNvPr>
            <p:cNvCxnSpPr/>
            <p:nvPr/>
          </p:nvCxnSpPr>
          <p:spPr>
            <a:xfrm>
              <a:off x="768350" y="3187700"/>
              <a:ext cx="10655300" cy="71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36F176-A651-4FDD-A620-BFAF41D7DD99}"/>
                </a:ext>
              </a:extLst>
            </p:cNvPr>
            <p:cNvSpPr/>
            <p:nvPr/>
          </p:nvSpPr>
          <p:spPr>
            <a:xfrm>
              <a:off x="11253760" y="3316739"/>
              <a:ext cx="75988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0BBB51D-BB6B-44CD-A8CA-C3F4F8686FB6}"/>
                </a:ext>
              </a:extLst>
            </p:cNvPr>
            <p:cNvSpPr txBox="1"/>
            <p:nvPr/>
          </p:nvSpPr>
          <p:spPr>
            <a:xfrm>
              <a:off x="11194495" y="3281349"/>
              <a:ext cx="88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内核态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319164-422B-4BC3-ADD5-031157571356}"/>
                </a:ext>
              </a:extLst>
            </p:cNvPr>
            <p:cNvSpPr/>
            <p:nvPr/>
          </p:nvSpPr>
          <p:spPr>
            <a:xfrm>
              <a:off x="11281278" y="2876821"/>
              <a:ext cx="726017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50D097-6063-441D-9A42-1FE2D9716FBA}"/>
                </a:ext>
              </a:extLst>
            </p:cNvPr>
            <p:cNvSpPr txBox="1"/>
            <p:nvPr/>
          </p:nvSpPr>
          <p:spPr>
            <a:xfrm>
              <a:off x="11194495" y="2836087"/>
              <a:ext cx="98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用户态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FA174873-0098-4042-BD4A-7DCC7430BE20}"/>
                </a:ext>
              </a:extLst>
            </p:cNvPr>
            <p:cNvSpPr/>
            <p:nvPr/>
          </p:nvSpPr>
          <p:spPr>
            <a:xfrm>
              <a:off x="8450279" y="176729"/>
              <a:ext cx="877806" cy="61401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5CF17367-FBD0-4EC2-8768-F7BB5EF8E0B3}"/>
                </a:ext>
              </a:extLst>
            </p:cNvPr>
            <p:cNvSpPr/>
            <p:nvPr/>
          </p:nvSpPr>
          <p:spPr>
            <a:xfrm>
              <a:off x="6151340" y="141258"/>
              <a:ext cx="867414" cy="64978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6EA948E-389C-4307-A20B-34D48222BCF7}"/>
                </a:ext>
              </a:extLst>
            </p:cNvPr>
            <p:cNvSpPr txBox="1"/>
            <p:nvPr/>
          </p:nvSpPr>
          <p:spPr>
            <a:xfrm>
              <a:off x="8453811" y="176729"/>
              <a:ext cx="1010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进程崩溃信息收集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CDDFA6D-A417-4CCE-8044-2458AC670019}"/>
                </a:ext>
              </a:extLst>
            </p:cNvPr>
            <p:cNvSpPr txBox="1"/>
            <p:nvPr/>
          </p:nvSpPr>
          <p:spPr>
            <a:xfrm>
              <a:off x="4776810" y="6350022"/>
              <a:ext cx="2953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BPF</a:t>
              </a:r>
              <a:r>
                <a:rPr lang="zh-CN" altLang="en-US" dirty="0"/>
                <a:t>程序 </a:t>
              </a:r>
              <a:r>
                <a:rPr lang="zh-CN" altLang="en-US" sz="1400" dirty="0"/>
                <a:t>过滤，追踪内核数据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A4B0A7D-F065-4E9D-8512-63B02772BA0A}"/>
                </a:ext>
              </a:extLst>
            </p:cNvPr>
            <p:cNvSpPr txBox="1"/>
            <p:nvPr/>
          </p:nvSpPr>
          <p:spPr>
            <a:xfrm>
              <a:off x="6185569" y="172039"/>
              <a:ext cx="829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组件部署阶段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B90CD5-5970-4B6A-9D8C-82070D0641A1}"/>
                </a:ext>
              </a:extLst>
            </p:cNvPr>
            <p:cNvSpPr/>
            <p:nvPr/>
          </p:nvSpPr>
          <p:spPr>
            <a:xfrm>
              <a:off x="1331588" y="3400434"/>
              <a:ext cx="1595789" cy="3077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82BCB5-FE72-4AD9-9E66-06D825E7B7A0}"/>
                </a:ext>
              </a:extLst>
            </p:cNvPr>
            <p:cNvSpPr txBox="1"/>
            <p:nvPr/>
          </p:nvSpPr>
          <p:spPr>
            <a:xfrm>
              <a:off x="1310387" y="3378752"/>
              <a:ext cx="1655089" cy="34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Kprobe_do_exit</a:t>
              </a:r>
              <a:endParaRPr lang="zh-CN" altLang="en-US" sz="1400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1C85F06-C758-4784-B233-BD7B60A7EBF0}"/>
                </a:ext>
              </a:extLst>
            </p:cNvPr>
            <p:cNvCxnSpPr>
              <a:cxnSpLocks/>
            </p:cNvCxnSpPr>
            <p:nvPr/>
          </p:nvCxnSpPr>
          <p:spPr>
            <a:xfrm>
              <a:off x="5572296" y="0"/>
              <a:ext cx="19775" cy="3223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6D09B53-4F9D-46DC-A3BF-B1A77BE642C2}"/>
                </a:ext>
              </a:extLst>
            </p:cNvPr>
            <p:cNvSpPr txBox="1"/>
            <p:nvPr/>
          </p:nvSpPr>
          <p:spPr>
            <a:xfrm>
              <a:off x="3841891" y="4903472"/>
              <a:ext cx="434814" cy="1815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可移植版本分发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6BA8D63-0D8F-460A-B42A-1B6A96BA7038}"/>
                </a:ext>
              </a:extLst>
            </p:cNvPr>
            <p:cNvSpPr txBox="1"/>
            <p:nvPr/>
          </p:nvSpPr>
          <p:spPr>
            <a:xfrm>
              <a:off x="224154" y="6026856"/>
              <a:ext cx="2293288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Libbpf + CO-RE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BTFGen</a:t>
              </a:r>
              <a:r>
                <a:rPr lang="zh-CN" altLang="en-US" dirty="0"/>
                <a:t> </a:t>
              </a:r>
              <a:r>
                <a:rPr lang="en-US" altLang="zh-CN" dirty="0"/>
                <a:t>+</a:t>
              </a:r>
              <a:r>
                <a:rPr lang="zh-CN" altLang="en-US" dirty="0"/>
                <a:t> </a:t>
              </a:r>
              <a:r>
                <a:rPr lang="en-US" altLang="zh-CN" dirty="0"/>
                <a:t>BTFHub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F32B7FF-EED8-48BC-B467-29CCA4638EE6}"/>
                </a:ext>
              </a:extLst>
            </p:cNvPr>
            <p:cNvSpPr txBox="1"/>
            <p:nvPr/>
          </p:nvSpPr>
          <p:spPr>
            <a:xfrm>
              <a:off x="6004764" y="830551"/>
              <a:ext cx="1154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加载</a:t>
              </a:r>
              <a:r>
                <a:rPr lang="en-US" altLang="zh-CN" sz="1200" dirty="0"/>
                <a:t>eBPF</a:t>
              </a:r>
              <a:r>
                <a:rPr lang="zh-CN" altLang="en-US" sz="1200" dirty="0"/>
                <a:t>程序</a:t>
              </a:r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A102A23D-8BF4-4CA6-8978-774D71130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5487" y="4045590"/>
              <a:ext cx="3557208" cy="1625720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274BEB8-6778-46F6-9891-D54B50183CD7}"/>
                </a:ext>
              </a:extLst>
            </p:cNvPr>
            <p:cNvSpPr txBox="1"/>
            <p:nvPr/>
          </p:nvSpPr>
          <p:spPr>
            <a:xfrm>
              <a:off x="9727409" y="5687078"/>
              <a:ext cx="12877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BPF maps</a:t>
              </a:r>
            </a:p>
            <a:p>
              <a:pPr algn="ctr"/>
              <a:r>
                <a:rPr lang="zh-CN" altLang="en-US" sz="1400" dirty="0"/>
                <a:t>存储数据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用户程序与内核交换数据</a:t>
              </a: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EF746A5-4F97-42EA-86D8-53BF07B7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4785" y="3358663"/>
              <a:ext cx="3162430" cy="2864465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2633E4BA-62B3-4BB1-9856-302EAACAE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2973" y="1139029"/>
              <a:ext cx="1876822" cy="645036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0729F759-8E15-43C7-B229-8AD6E3BE4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0697" y="1082747"/>
              <a:ext cx="2824216" cy="1656408"/>
            </a:xfrm>
            <a:prstGeom prst="rect">
              <a:avLst/>
            </a:prstGeom>
          </p:spPr>
        </p:pic>
        <p:sp>
          <p:nvSpPr>
            <p:cNvPr id="84" name="箭头: 右 83">
              <a:extLst>
                <a:ext uri="{FF2B5EF4-FFF2-40B4-BE49-F238E27FC236}">
                  <a16:creationId xmlns:a16="http://schemas.microsoft.com/office/drawing/2014/main" id="{BE659D8A-D52C-4A98-8885-01BA86AB5CC7}"/>
                </a:ext>
              </a:extLst>
            </p:cNvPr>
            <p:cNvSpPr/>
            <p:nvPr/>
          </p:nvSpPr>
          <p:spPr>
            <a:xfrm>
              <a:off x="7187392" y="408021"/>
              <a:ext cx="1151467" cy="19149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箭头: 右 84">
              <a:extLst>
                <a:ext uri="{FF2B5EF4-FFF2-40B4-BE49-F238E27FC236}">
                  <a16:creationId xmlns:a16="http://schemas.microsoft.com/office/drawing/2014/main" id="{B6D1EB69-103C-4F3A-8A29-391657DDC60E}"/>
                </a:ext>
              </a:extLst>
            </p:cNvPr>
            <p:cNvSpPr/>
            <p:nvPr/>
          </p:nvSpPr>
          <p:spPr>
            <a:xfrm>
              <a:off x="9734039" y="408021"/>
              <a:ext cx="1151467" cy="19149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3B59A5C-4657-472B-B765-08398B4DE2A3}"/>
                </a:ext>
              </a:extLst>
            </p:cNvPr>
            <p:cNvSpPr txBox="1"/>
            <p:nvPr/>
          </p:nvSpPr>
          <p:spPr>
            <a:xfrm>
              <a:off x="11054183" y="305711"/>
              <a:ext cx="982134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信息整合与处理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B63F0AD-3271-4E71-B09A-1CFBD2A58BEF}"/>
                </a:ext>
              </a:extLst>
            </p:cNvPr>
            <p:cNvSpPr txBox="1"/>
            <p:nvPr/>
          </p:nvSpPr>
          <p:spPr>
            <a:xfrm>
              <a:off x="7776548" y="774041"/>
              <a:ext cx="3108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从</a:t>
              </a:r>
              <a:r>
                <a:rPr lang="en-US" altLang="zh-CN" sz="1400" dirty="0"/>
                <a:t>perf event</a:t>
              </a:r>
              <a:r>
                <a:rPr lang="zh-CN" altLang="en-US" sz="1400" dirty="0"/>
                <a:t>或</a:t>
              </a:r>
              <a:r>
                <a:rPr lang="en-US" altLang="zh-CN" sz="1400" dirty="0"/>
                <a:t>ringbuffer</a:t>
              </a:r>
              <a:r>
                <a:rPr lang="zh-CN" altLang="en-US" sz="1400" dirty="0"/>
                <a:t>中获取信息</a:t>
              </a:r>
            </a:p>
          </p:txBody>
        </p: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B0A6D650-E672-4507-85BF-AADE982CB8C9}"/>
                </a:ext>
              </a:extLst>
            </p:cNvPr>
            <p:cNvSpPr/>
            <p:nvPr/>
          </p:nvSpPr>
          <p:spPr>
            <a:xfrm rot="1351090">
              <a:off x="2391413" y="4207805"/>
              <a:ext cx="2083844" cy="134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3C66398-52B8-406C-B8F7-8590D5ED08A7}"/>
                </a:ext>
              </a:extLst>
            </p:cNvPr>
            <p:cNvSpPr txBox="1"/>
            <p:nvPr/>
          </p:nvSpPr>
          <p:spPr>
            <a:xfrm>
              <a:off x="1886530" y="4274957"/>
              <a:ext cx="1929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挂载点触发</a:t>
              </a:r>
              <a:r>
                <a:rPr lang="en-US" altLang="zh-CN" sz="1400" dirty="0"/>
                <a:t>bpf</a:t>
              </a:r>
              <a:r>
                <a:rPr lang="zh-CN" altLang="en-US" sz="1400" dirty="0"/>
                <a:t>程序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07EAB8E-900A-426E-B434-E9BE3FCB49D9}"/>
                </a:ext>
              </a:extLst>
            </p:cNvPr>
            <p:cNvSpPr txBox="1"/>
            <p:nvPr/>
          </p:nvSpPr>
          <p:spPr>
            <a:xfrm>
              <a:off x="8435814" y="3098674"/>
              <a:ext cx="1792091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Helper Function</a:t>
              </a:r>
              <a:endParaRPr lang="zh-CN" altLang="en-US" dirty="0"/>
            </a:p>
          </p:txBody>
        </p:sp>
        <p:sp>
          <p:nvSpPr>
            <p:cNvPr id="94" name="箭头: 上下 93">
              <a:extLst>
                <a:ext uri="{FF2B5EF4-FFF2-40B4-BE49-F238E27FC236}">
                  <a16:creationId xmlns:a16="http://schemas.microsoft.com/office/drawing/2014/main" id="{9D26256C-7567-4EAB-8398-010F4969A6E8}"/>
                </a:ext>
              </a:extLst>
            </p:cNvPr>
            <p:cNvSpPr/>
            <p:nvPr/>
          </p:nvSpPr>
          <p:spPr>
            <a:xfrm>
              <a:off x="9210455" y="2777502"/>
              <a:ext cx="117630" cy="26048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箭头: 上下 94">
              <a:extLst>
                <a:ext uri="{FF2B5EF4-FFF2-40B4-BE49-F238E27FC236}">
                  <a16:creationId xmlns:a16="http://schemas.microsoft.com/office/drawing/2014/main" id="{4C477859-43DB-48F0-8E96-37BE15739208}"/>
                </a:ext>
              </a:extLst>
            </p:cNvPr>
            <p:cNvSpPr/>
            <p:nvPr/>
          </p:nvSpPr>
          <p:spPr>
            <a:xfrm>
              <a:off x="9229440" y="3515488"/>
              <a:ext cx="132150" cy="46295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箭头: 上下 95">
              <a:extLst>
                <a:ext uri="{FF2B5EF4-FFF2-40B4-BE49-F238E27FC236}">
                  <a16:creationId xmlns:a16="http://schemas.microsoft.com/office/drawing/2014/main" id="{36B74DD6-B73D-48C8-8E13-2A9063875C89}"/>
                </a:ext>
              </a:extLst>
            </p:cNvPr>
            <p:cNvSpPr/>
            <p:nvPr/>
          </p:nvSpPr>
          <p:spPr>
            <a:xfrm rot="3585852">
              <a:off x="7964661" y="3316772"/>
              <a:ext cx="182033" cy="54944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36E0E4A3-387A-45E0-A8DC-9DFD7A45C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21" y="263111"/>
              <a:ext cx="5335959" cy="2805504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A15FDF8-3281-4232-BAD5-50B53E851028}"/>
                </a:ext>
              </a:extLst>
            </p:cNvPr>
            <p:cNvSpPr txBox="1"/>
            <p:nvPr/>
          </p:nvSpPr>
          <p:spPr>
            <a:xfrm>
              <a:off x="218542" y="5039809"/>
              <a:ext cx="321421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eBPF</a:t>
              </a:r>
              <a:r>
                <a:rPr lang="zh-CN" altLang="en-US" dirty="0"/>
                <a:t>功能强，安全，但难移植</a:t>
              </a:r>
            </a:p>
          </p:txBody>
        </p:sp>
        <p:sp>
          <p:nvSpPr>
            <p:cNvPr id="102" name="箭头: 下 101">
              <a:extLst>
                <a:ext uri="{FF2B5EF4-FFF2-40B4-BE49-F238E27FC236}">
                  <a16:creationId xmlns:a16="http://schemas.microsoft.com/office/drawing/2014/main" id="{53AE89B1-40DD-400A-944A-CEE01E271151}"/>
                </a:ext>
              </a:extLst>
            </p:cNvPr>
            <p:cNvSpPr/>
            <p:nvPr/>
          </p:nvSpPr>
          <p:spPr>
            <a:xfrm>
              <a:off x="1251792" y="5445412"/>
              <a:ext cx="270933" cy="5172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BECDADF0-AAEF-433A-AF8C-A19F03C1B34B}"/>
                </a:ext>
              </a:extLst>
            </p:cNvPr>
            <p:cNvSpPr/>
            <p:nvPr/>
          </p:nvSpPr>
          <p:spPr>
            <a:xfrm>
              <a:off x="2650067" y="6223128"/>
              <a:ext cx="1044713" cy="2242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D1D49BE-7A8D-429B-C5E3-8F93BEA40A62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D294383-E8DF-39B3-012D-DDFC8D27424E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48" name="圆角矩形 4">
                <a:extLst>
                  <a:ext uri="{FF2B5EF4-FFF2-40B4-BE49-F238E27FC236}">
                    <a16:creationId xmlns:a16="http://schemas.microsoft.com/office/drawing/2014/main" id="{6AED58B1-EB8B-C681-84A9-4C7C5511CD87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729F95F-DB79-89CB-B5D3-1B5B924A501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57C82B2-87D3-B427-EE6B-EB1A8FA39EA4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1ABDA35-7E2A-530F-8D26-F65B9E57DC52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45" name="圆角矩形 3">
                <a:extLst>
                  <a:ext uri="{FF2B5EF4-FFF2-40B4-BE49-F238E27FC236}">
                    <a16:creationId xmlns:a16="http://schemas.microsoft.com/office/drawing/2014/main" id="{43A08D67-5393-BB99-1CB2-C9F795254C79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7">
                <a:extLst>
                  <a:ext uri="{FF2B5EF4-FFF2-40B4-BE49-F238E27FC236}">
                    <a16:creationId xmlns:a16="http://schemas.microsoft.com/office/drawing/2014/main" id="{93F97DF8-2CF1-5264-46A8-C164C513D0B1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54615D9F-BE37-3120-98B8-4A638665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5AC445D-48E8-A56A-EF4B-05114CB72853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18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崩溃报告生成与持久化保存崩溃信息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377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崩溃报告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我们的理解：我们收集内核中崩溃信息，将其一种</a:t>
            </a:r>
            <a:r>
              <a:rPr lang="zh-CN" altLang="en-US" b="1" dirty="0"/>
              <a:t>结构化的易读形式</a:t>
            </a:r>
            <a:r>
              <a:rPr lang="zh-CN" altLang="en-US" dirty="0"/>
              <a:t>展现给使用者</a:t>
            </a:r>
            <a:endParaRPr lang="en-US" altLang="zh-CN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r>
              <a:rPr lang="zh-CN" altLang="en-US" dirty="0"/>
              <a:t>这种结构化的信息汇总本身就是一份报告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包含：系统概况、崩溃信息展示（如：崩溃时间，崩溃指令，崩溃进程信号等基本信息，以及崩溃进程的</a:t>
            </a:r>
            <a:r>
              <a:rPr lang="zh-CN" altLang="en-US" b="1" dirty="0"/>
              <a:t>栈追踪</a:t>
            </a:r>
            <a:r>
              <a:rPr lang="zh-CN" altLang="en-US" dirty="0"/>
              <a:t>和线程的</a:t>
            </a:r>
            <a:r>
              <a:rPr lang="zh-CN" altLang="en-US" b="1" dirty="0"/>
              <a:t>动态依赖库等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持久化保存崩溃信息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将以上终端打印出来的</a:t>
            </a:r>
            <a:r>
              <a:rPr lang="zh-CN" altLang="zh-CN" sz="2000" dirty="0">
                <a:latin typeface="Arial" panose="020B0604020202020204" pitchFamily="34" charset="0"/>
              </a:rPr>
              <a:t>信息，同时存入一份副本到自定义的Log文件夹中；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83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遇到困难与解决办法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33181E80-71BF-6985-CBCA-94B946AA49F7}"/>
                  </a:ext>
                </a:extLst>
              </p:cNvPr>
              <p:cNvSpPr txBox="1"/>
              <p:nvPr/>
            </p:nvSpPr>
            <p:spPr>
              <a:xfrm>
                <a:off x="610448" y="1765148"/>
                <a:ext cx="10824366" cy="47243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452119" indent="-452119">
                  <a:spcBef>
                    <a:spcPts val="500"/>
                  </a:spcBef>
                  <a:buSzPct val="100000"/>
                  <a:buFontTx/>
                  <a:buChar char="❑"/>
                  <a:defRPr sz="2400" b="1">
                    <a:solidFill>
                      <a:srgbClr val="181C69"/>
                    </a:solidFill>
                  </a:defRPr>
                </a:pPr>
                <a:r>
                  <a:rPr lang="zh-CN" altLang="en-US" dirty="0"/>
                  <a:t>无法打印出内核函数名</a:t>
                </a:r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b="1" dirty="0"/>
                  <a:t>问题</a:t>
                </a:r>
                <a:r>
                  <a:rPr lang="zh-CN" altLang="en-US" dirty="0"/>
                  <a:t>：仅能读出</a:t>
                </a:r>
                <a:r>
                  <a:rPr lang="en-US" altLang="zh-CN" dirty="0"/>
                  <a:t>64</a:t>
                </a:r>
                <a:r>
                  <a:rPr lang="zh-CN" altLang="en-US" dirty="0"/>
                  <a:t>位的函数调用栈地址，但其符号含义需要进一步解析</a:t>
                </a:r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zh-CN" sz="2000" dirty="0">
                    <a:latin typeface="Arial" panose="020B0604020202020204" pitchFamily="34" charset="0"/>
                  </a:rPr>
                  <a:t>内核编译完成时会将内核符号表保存在/proc/kallsyms中</a:t>
                </a:r>
                <a:endParaRPr lang="en-US" altLang="zh-CN" dirty="0"/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b="1" dirty="0"/>
                  <a:t>解决办法</a:t>
                </a:r>
                <a:r>
                  <a:rPr lang="zh-CN" altLang="en-US" dirty="0"/>
                  <a:t>：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①在程序</a:t>
                </a:r>
                <a:r>
                  <a:rPr lang="zh-CN" altLang="zh-CN" sz="2000" dirty="0">
                    <a:latin typeface="Arial" panose="020B0604020202020204" pitchFamily="34" charset="0"/>
                  </a:rPr>
                  <a:t>初始化时将/proc/kallsyms读入内存；②借助基于</a:t>
                </a:r>
                <a:r>
                  <a:rPr kumimoji="0" lang="zh-CN" altLang="zh-CN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二分搜索LowerBound算法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来</a:t>
                </a: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按</a:t>
                </a:r>
                <a14:m>
                  <m:oMath xmlns:m="http://schemas.openxmlformats.org/officeDocument/2006/math"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搜索</m:t>
                    </m:r>
                  </m:oMath>
                </a14:m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符号名。</a:t>
                </a:r>
                <a:endParaRPr lang="en-US" altLang="zh-CN" dirty="0"/>
              </a:p>
              <a:p>
                <a:pPr marL="452119" indent="-452119">
                  <a:spcBef>
                    <a:spcPts val="500"/>
                  </a:spcBef>
                  <a:buSzPct val="100000"/>
                  <a:buFontTx/>
                  <a:buChar char="❑"/>
                  <a:defRPr sz="2400" b="1">
                    <a:solidFill>
                      <a:srgbClr val="181C69"/>
                    </a:solidFill>
                  </a:defRPr>
                </a:pPr>
                <a:endParaRPr lang="en-US" altLang="zh-CN" dirty="0"/>
              </a:p>
              <a:p>
                <a:pPr marL="452119" indent="-452119">
                  <a:spcBef>
                    <a:spcPts val="500"/>
                  </a:spcBef>
                  <a:buSzPct val="100000"/>
                  <a:buFontTx/>
                  <a:buChar char="❑"/>
                  <a:defRPr sz="2400" b="1">
                    <a:solidFill>
                      <a:srgbClr val="181C69"/>
                    </a:solidFill>
                  </a:defRPr>
                </a:pPr>
                <a:r>
                  <a:rPr lang="zh-CN" altLang="en-US" dirty="0"/>
                  <a:t>无法在</a:t>
                </a:r>
                <a:r>
                  <a:rPr lang="en-US" altLang="zh-CN" dirty="0" err="1"/>
                  <a:t>ebpf</a:t>
                </a:r>
                <a:r>
                  <a:rPr lang="zh-CN" altLang="en-US" dirty="0"/>
                  <a:t>中使用循环</a:t>
                </a:r>
                <a:endParaRPr lang="en-US" altLang="zh-CN" dirty="0"/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b="1" dirty="0"/>
                  <a:t>问题</a:t>
                </a:r>
                <a:r>
                  <a:rPr lang="zh-CN" altLang="en-US" dirty="0"/>
                  <a:t>：</a:t>
                </a:r>
                <a:r>
                  <a:rPr lang="en-US" altLang="zh-CN" dirty="0" err="1"/>
                  <a:t>eBPF</a:t>
                </a:r>
                <a:r>
                  <a:rPr lang="zh-CN" altLang="en-US" dirty="0"/>
                  <a:t>为安全做了不允许我们在</a:t>
                </a:r>
                <a:r>
                  <a:rPr lang="en-US" altLang="zh-CN" dirty="0" err="1"/>
                  <a:t>eBPF</a:t>
                </a:r>
                <a:r>
                  <a:rPr lang="zh-CN" altLang="en-US" dirty="0"/>
                  <a:t>中使用循环</a:t>
                </a:r>
                <a:endParaRPr lang="en-US" altLang="zh-CN" dirty="0"/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dirty="0"/>
                  <a:t>无法使用循环本质上是无法</a:t>
                </a:r>
                <a:r>
                  <a:rPr lang="zh-CN" altLang="en-US" i="1" dirty="0"/>
                  <a:t>任意</a:t>
                </a:r>
                <a:r>
                  <a:rPr lang="zh-CN" altLang="en-US" dirty="0"/>
                  <a:t>使用循环，但我们仍是能使用</a:t>
                </a:r>
                <a:r>
                  <a:rPr lang="zh-CN" altLang="en-US" b="1" dirty="0"/>
                  <a:t>有界循环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b="1" dirty="0"/>
                  <a:t>解决办法</a:t>
                </a:r>
                <a:r>
                  <a:rPr lang="zh-CN" altLang="en-US" dirty="0"/>
                  <a:t>：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使用有界循环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+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循环展开的方式，如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#pragma unroll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等编译制导语句引导编译器循环展开，从而在</a:t>
                </a:r>
                <a:r>
                  <a:rPr lang="en-US" altLang="zh-CN" sz="2000" dirty="0" err="1">
                    <a:latin typeface="Arial" panose="020B0604020202020204" pitchFamily="34" charset="0"/>
                  </a:rPr>
                  <a:t>eBPF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程序中使用循环。</a:t>
                </a:r>
              </a:p>
              <a:p>
                <a:pPr marL="452120" lvl="1">
                  <a:spcBef>
                    <a:spcPts val="400"/>
                  </a:spcBef>
                  <a:buClr>
                    <a:srgbClr val="181C69"/>
                  </a:buClr>
                  <a:buSzPct val="100000"/>
                  <a:defRPr sz="2000"/>
                </a:pPr>
                <a:endParaRPr lang="zh-CN" altLang="zh-CN" sz="2000" dirty="0">
                  <a:latin typeface="Arial" panose="020B0604020202020204" pitchFamily="34" charset="0"/>
                </a:endParaRPr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endParaRPr lang="zh-CN" altLang="en-US" dirty="0"/>
              </a:p>
            </p:txBody>
          </p:sp>
        </mc:Choice>
        <mc:Fallback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33181E80-71BF-6985-CBCA-94B946AA4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8" y="1765148"/>
                <a:ext cx="10824366" cy="4724370"/>
              </a:xfrm>
              <a:prstGeom prst="rect">
                <a:avLst/>
              </a:prstGeom>
              <a:blipFill>
                <a:blip r:embed="rId3"/>
                <a:stretch>
                  <a:fillRect l="-1408" t="-2581" r="-140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遇到困难与解决办法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382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无法解析路径名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问题</a:t>
            </a:r>
            <a:r>
              <a:rPr lang="zh-CN" altLang="en-US" dirty="0"/>
              <a:t>：类似第一点的困难。</a:t>
            </a:r>
            <a:r>
              <a:rPr lang="en-US" altLang="zh-CN" dirty="0"/>
              <a:t>eBPF</a:t>
            </a:r>
            <a:r>
              <a:rPr lang="zh-CN" altLang="en-US" dirty="0"/>
              <a:t>在挂载点读出的信息仅仅是数字构成的内存地址，并无符号名。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对于虚拟内存映射链表的每一项</a:t>
            </a:r>
            <a:r>
              <a:rPr lang="en-US" altLang="zh-CN" dirty="0" err="1"/>
              <a:t>vm_area_struct</a:t>
            </a:r>
            <a:r>
              <a:rPr lang="zh-CN" altLang="en-US" dirty="0"/>
              <a:t>都代表了该进程地址空间的一段，通过循环读取链表，我们可以从中读出映射到进程地址空间中的动态库。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解决办法</a:t>
            </a:r>
            <a:r>
              <a:rPr lang="zh-CN" altLang="en-US" dirty="0"/>
              <a:t>：受</a:t>
            </a:r>
            <a:r>
              <a:rPr lang="en-US" altLang="zh-CN" dirty="0"/>
              <a:t>/proc/&lt;</a:t>
            </a:r>
            <a:r>
              <a:rPr lang="en-US" altLang="zh-CN" dirty="0" err="1"/>
              <a:t>pid</a:t>
            </a:r>
            <a:r>
              <a:rPr lang="en-US" altLang="zh-CN" dirty="0"/>
              <a:t>&gt;/maps</a:t>
            </a:r>
            <a:r>
              <a:rPr lang="zh-CN" altLang="en-US" dirty="0"/>
              <a:t>下实现机制的启发，我们通过读进程结构体</a:t>
            </a:r>
            <a:r>
              <a:rPr lang="en-US" altLang="zh-CN" dirty="0" err="1"/>
              <a:t>task_struct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mm_struct</a:t>
            </a:r>
            <a:r>
              <a:rPr lang="zh-CN" altLang="en-US" dirty="0"/>
              <a:t>里面管理虚拟内存映射的链表</a:t>
            </a:r>
            <a:r>
              <a:rPr lang="en-US" altLang="zh-CN" dirty="0" err="1"/>
              <a:t>vm_area_struct</a:t>
            </a:r>
            <a:r>
              <a:rPr lang="en-US" altLang="zh-CN" dirty="0"/>
              <a:t>* </a:t>
            </a:r>
            <a:r>
              <a:rPr lang="zh-CN" altLang="en-US" dirty="0"/>
              <a:t>即</a:t>
            </a:r>
            <a:r>
              <a:rPr lang="en-US" altLang="zh-CN" dirty="0"/>
              <a:t>task-&gt;mm-&gt;</a:t>
            </a:r>
            <a:r>
              <a:rPr lang="en-US" altLang="zh-CN" dirty="0" err="1"/>
              <a:t>mmap</a:t>
            </a:r>
            <a:r>
              <a:rPr lang="zh-CN" altLang="en-US" dirty="0"/>
              <a:t>来读取进程每一段。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参考内核源码，通过固定次数的迭代循环读取链表</a:t>
            </a:r>
            <a:r>
              <a:rPr lang="en-US" altLang="zh-CN" dirty="0"/>
              <a:t>,</a:t>
            </a:r>
            <a:r>
              <a:rPr lang="zh-CN" altLang="en-US" dirty="0"/>
              <a:t>我们成功读取动态库的路径。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03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遇到困难与解决办法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316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无法得到用户函数名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问题</a:t>
            </a:r>
            <a:r>
              <a:rPr lang="zh-CN" altLang="en-US" dirty="0"/>
              <a:t>：类似第一点的困难。</a:t>
            </a:r>
            <a:r>
              <a:rPr lang="en-US" altLang="zh-CN" dirty="0" err="1"/>
              <a:t>eBPF</a:t>
            </a:r>
            <a:r>
              <a:rPr lang="zh-CN" altLang="en-US" dirty="0"/>
              <a:t>在挂载点读出的用户态调用栈也仅仅是</a:t>
            </a:r>
            <a:r>
              <a:rPr lang="en-US" altLang="zh-CN" dirty="0"/>
              <a:t>64</a:t>
            </a:r>
            <a:r>
              <a:rPr lang="zh-CN" altLang="en-US" dirty="0"/>
              <a:t>位的虚拟地址，需要进一步解析得到对应函数名，但是用户态没有现成的符号表。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解决办法</a:t>
            </a:r>
            <a:r>
              <a:rPr lang="zh-CN" altLang="en-US" dirty="0"/>
              <a:t>：受</a:t>
            </a:r>
            <a:r>
              <a:rPr lang="en-US" altLang="zh-CN" dirty="0"/>
              <a:t>/proc/&lt;</a:t>
            </a:r>
            <a:r>
              <a:rPr lang="en-US" altLang="zh-CN" dirty="0" err="1"/>
              <a:t>pid</a:t>
            </a:r>
            <a:r>
              <a:rPr lang="en-US" altLang="zh-CN" dirty="0"/>
              <a:t>&gt;/maps</a:t>
            </a:r>
            <a:r>
              <a:rPr lang="zh-CN" altLang="en-US" dirty="0"/>
              <a:t>下实现机制的启发，我们通过读进程结构体</a:t>
            </a:r>
            <a:r>
              <a:rPr lang="en-US" altLang="zh-CN" dirty="0" err="1"/>
              <a:t>task_struct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mm_struct</a:t>
            </a:r>
            <a:r>
              <a:rPr lang="zh-CN" altLang="en-US" dirty="0"/>
              <a:t>里面管理虚拟内存映射的链表</a:t>
            </a:r>
            <a:r>
              <a:rPr lang="en-US" altLang="zh-CN" dirty="0" err="1"/>
              <a:t>vm_area_struct</a:t>
            </a:r>
            <a:r>
              <a:rPr lang="en-US" altLang="zh-CN" dirty="0"/>
              <a:t>* </a:t>
            </a:r>
            <a:r>
              <a:rPr lang="zh-CN" altLang="en-US" dirty="0"/>
              <a:t>即</a:t>
            </a:r>
            <a:r>
              <a:rPr lang="en-US" altLang="zh-CN" dirty="0"/>
              <a:t>task-&gt;mm-&gt;</a:t>
            </a:r>
            <a:r>
              <a:rPr lang="en-US" altLang="zh-CN" dirty="0" err="1"/>
              <a:t>mmap</a:t>
            </a:r>
            <a:r>
              <a:rPr lang="zh-CN" altLang="en-US" dirty="0"/>
              <a:t>来读取进程每一段。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遇到困难与解决办法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449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/>
              <a:t>eBPF</a:t>
            </a:r>
            <a:r>
              <a:rPr lang="zh-CN" altLang="en-US" dirty="0"/>
              <a:t>存在限制导致动态库读取不全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问题</a:t>
            </a:r>
            <a:r>
              <a:rPr lang="zh-CN" altLang="en-US" dirty="0"/>
              <a:t>：</a:t>
            </a:r>
            <a:r>
              <a:rPr lang="en-US" altLang="zh-CN" dirty="0"/>
              <a:t>eBPF</a:t>
            </a:r>
            <a:r>
              <a:rPr lang="zh-CN" altLang="en-US" dirty="0"/>
              <a:t>程序的最大指令数和加载</a:t>
            </a:r>
            <a:r>
              <a:rPr lang="en-US" altLang="zh-CN" dirty="0"/>
              <a:t>eBPF</a:t>
            </a:r>
            <a:r>
              <a:rPr lang="zh-CN" altLang="en-US" dirty="0"/>
              <a:t>程序时的</a:t>
            </a:r>
            <a:r>
              <a:rPr lang="en-US" altLang="zh-CN" dirty="0"/>
              <a:t>verifier</a:t>
            </a:r>
            <a:r>
              <a:rPr lang="zh-CN" altLang="en-US" dirty="0"/>
              <a:t>的本身性能问题限制了我们读取内存映射段链表的最大循环次数，导致动态库读取不全，进而影响用户调用栈的函数名解析。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解决办法：</a:t>
            </a:r>
            <a:endParaRPr lang="en-US" altLang="zh-CN" b="1" dirty="0"/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减少循环内分支数，进而减少</a:t>
            </a:r>
            <a:r>
              <a:rPr lang="en-US" altLang="zh-CN" dirty="0"/>
              <a:t>verifier</a:t>
            </a:r>
            <a:r>
              <a:rPr lang="zh-CN" altLang="en-US" dirty="0"/>
              <a:t>在验证程序时需要记录的状态数，从而可以支持更大的循环次数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简化循环内的读取数据的逻辑，保留一些关键的信息，使得每一层循环的指令数更少，总而支持更大循环次数。</a:t>
            </a:r>
            <a:endParaRPr lang="en-US" altLang="zh-CN" dirty="0"/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把循环体内的读取数据代码逻辑划分成独立的数部份，各自分到一个</a:t>
            </a:r>
            <a:r>
              <a:rPr lang="en-US" altLang="zh-CN" dirty="0"/>
              <a:t>eBPF</a:t>
            </a:r>
            <a:r>
              <a:rPr lang="zh-CN" altLang="en-US" dirty="0"/>
              <a:t>程序形成数个循环，然后通过</a:t>
            </a:r>
            <a:r>
              <a:rPr lang="en-US" altLang="zh-CN" dirty="0" err="1"/>
              <a:t>bpf_tail_call</a:t>
            </a:r>
            <a:r>
              <a:rPr lang="zh-CN" altLang="en-US" dirty="0"/>
              <a:t>辅助函数按序跳转执行，达到突破</a:t>
            </a:r>
            <a:r>
              <a:rPr lang="en-US" altLang="zh-CN" dirty="0"/>
              <a:t>eBPF</a:t>
            </a:r>
            <a:r>
              <a:rPr lang="zh-CN" altLang="en-US" dirty="0"/>
              <a:t>指令限制的目的。</a:t>
            </a:r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92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85233733-EE9D-4ADF-A25D-325E75C5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/>
        </p:blipFill>
        <p:spPr>
          <a:xfrm>
            <a:off x="8832915" y="110878"/>
            <a:ext cx="3359085" cy="757321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F0C835C-15A3-4642-848A-1E2531C5CEA9}"/>
              </a:ext>
            </a:extLst>
          </p:cNvPr>
          <p:cNvSpPr/>
          <p:nvPr/>
        </p:nvSpPr>
        <p:spPr>
          <a:xfrm>
            <a:off x="1754909" y="111404"/>
            <a:ext cx="10437091" cy="757321"/>
          </a:xfrm>
          <a:prstGeom prst="rect">
            <a:avLst/>
          </a:prstGeom>
          <a:gradFill flip="none" rotWithShape="1">
            <a:gsLst>
              <a:gs pos="35000">
                <a:srgbClr val="204E72"/>
              </a:gs>
              <a:gs pos="0">
                <a:srgbClr val="204E72"/>
              </a:gs>
              <a:gs pos="59000">
                <a:srgbClr val="204E72">
                  <a:alpha val="96000"/>
                </a:srgbClr>
              </a:gs>
              <a:gs pos="77000">
                <a:srgbClr val="204E72">
                  <a:alpha val="70000"/>
                </a:srgbClr>
              </a:gs>
              <a:gs pos="100000">
                <a:srgbClr val="204E72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">
            <a:extLst>
              <a:ext uri="{FF2B5EF4-FFF2-40B4-BE49-F238E27FC236}">
                <a16:creationId xmlns:a16="http://schemas.microsoft.com/office/drawing/2014/main" id="{11650B7C-538C-489C-8A45-3810C29A7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81101E-C320-4DA0-98CE-87F7D018D09D}" type="slidenum">
              <a:rPr lang="ko-KR" altLang="en-US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F2315CA-B849-4C5E-B00B-97627D32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374" y="55628"/>
            <a:ext cx="9144000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内容提要</a:t>
            </a:r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12AF33D5-7879-4A03-8E92-B87F5100B4F1}"/>
              </a:ext>
            </a:extLst>
          </p:cNvPr>
          <p:cNvGrpSpPr>
            <a:grpSpLocks/>
          </p:cNvGrpSpPr>
          <p:nvPr/>
        </p:nvGrpSpPr>
        <p:grpSpPr bwMode="auto">
          <a:xfrm>
            <a:off x="189010" y="1389857"/>
            <a:ext cx="4446588" cy="4702175"/>
            <a:chOff x="-1509" y="876"/>
            <a:chExt cx="3005" cy="3039"/>
          </a:xfrm>
        </p:grpSpPr>
        <p:sp>
          <p:nvSpPr>
            <p:cNvPr id="101380" name="AutoShape 4">
              <a:extLst>
                <a:ext uri="{FF2B5EF4-FFF2-40B4-BE49-F238E27FC236}">
                  <a16:creationId xmlns:a16="http://schemas.microsoft.com/office/drawing/2014/main" id="{D0B8D79A-24F3-416A-9D16-FA9DD26A795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-1526" y="893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solidFill>
              <a:srgbClr val="204E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62" name="AutoShape 5">
              <a:extLst>
                <a:ext uri="{FF2B5EF4-FFF2-40B4-BE49-F238E27FC236}">
                  <a16:creationId xmlns:a16="http://schemas.microsoft.com/office/drawing/2014/main" id="{2A04D602-0DF6-4C1B-A584-AFD9DDD86572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T0" fmla="*/ 149 w 21600"/>
                <a:gd name="T1" fmla="*/ 0 h 21600"/>
                <a:gd name="T2" fmla="*/ 74 w 21600"/>
                <a:gd name="T3" fmla="*/ 142 h 21600"/>
                <a:gd name="T4" fmla="*/ 149 w 21600"/>
                <a:gd name="T5" fmla="*/ 141 h 21600"/>
                <a:gd name="T6" fmla="*/ 224 w 21600"/>
                <a:gd name="T7" fmla="*/ 14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436988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5153" name="AutoShape 7">
            <a:extLst>
              <a:ext uri="{FF2B5EF4-FFF2-40B4-BE49-F238E27FC236}">
                <a16:creationId xmlns:a16="http://schemas.microsoft.com/office/drawing/2014/main" id="{0AE9895F-C2A6-4F15-9AF1-539DEEE507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0231" y="1760061"/>
            <a:ext cx="4499319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一、基本信息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54" name="Group 8">
            <a:extLst>
              <a:ext uri="{FF2B5EF4-FFF2-40B4-BE49-F238E27FC236}">
                <a16:creationId xmlns:a16="http://schemas.microsoft.com/office/drawing/2014/main" id="{1A1B9351-3022-48D3-ACE1-6C2F2302ADFE}"/>
              </a:ext>
            </a:extLst>
          </p:cNvPr>
          <p:cNvGrpSpPr>
            <a:grpSpLocks/>
          </p:cNvGrpSpPr>
          <p:nvPr/>
        </p:nvGrpSpPr>
        <p:grpSpPr bwMode="auto">
          <a:xfrm>
            <a:off x="3653214" y="181651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5156" name="Oval 10">
              <a:extLst>
                <a:ext uri="{FF2B5EF4-FFF2-40B4-BE49-F238E27FC236}">
                  <a16:creationId xmlns:a16="http://schemas.microsoft.com/office/drawing/2014/main" id="{8D60069F-8D2E-420E-935C-960D3C1940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0" name="Oval 14">
              <a:extLst>
                <a:ext uri="{FF2B5EF4-FFF2-40B4-BE49-F238E27FC236}">
                  <a16:creationId xmlns:a16="http://schemas.microsoft.com/office/drawing/2014/main" id="{E3AC5233-7F52-40AF-8507-80C31830AD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AutoShape 7">
            <a:extLst>
              <a:ext uri="{FF2B5EF4-FFF2-40B4-BE49-F238E27FC236}">
                <a16:creationId xmlns:a16="http://schemas.microsoft.com/office/drawing/2014/main" id="{DAFCB9AF-F1EB-4126-903D-31A706910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5598" y="2723808"/>
            <a:ext cx="440661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二、项目设计与实现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55296B7D-5D07-4B4E-B0F4-BF6FB4CC07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98968" y="383482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74000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三、效果展现与创新</a:t>
            </a:r>
            <a:endParaRPr lang="en-US" altLang="zh-CN" b="1" dirty="0">
              <a:solidFill>
                <a:srgbClr val="74000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C315F33A-A10B-43E9-B331-98C9FDF2D8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73411" y="48742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四、总结与未来展望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8" name="Group 8">
            <a:extLst>
              <a:ext uri="{FF2B5EF4-FFF2-40B4-BE49-F238E27FC236}">
                <a16:creationId xmlns:a16="http://schemas.microsoft.com/office/drawing/2014/main" id="{99C73214-7560-4BD2-A321-E9EE8CE49414}"/>
              </a:ext>
            </a:extLst>
          </p:cNvPr>
          <p:cNvGrpSpPr>
            <a:grpSpLocks/>
          </p:cNvGrpSpPr>
          <p:nvPr/>
        </p:nvGrpSpPr>
        <p:grpSpPr bwMode="auto">
          <a:xfrm>
            <a:off x="4288342" y="2836143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79" name="Oval 10">
              <a:extLst>
                <a:ext uri="{FF2B5EF4-FFF2-40B4-BE49-F238E27FC236}">
                  <a16:creationId xmlns:a16="http://schemas.microsoft.com/office/drawing/2014/main" id="{CD20FA5C-7E3B-4FD9-A2BA-4FB18B94CB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199E21B3-A9FF-4B3D-B776-F1DD8B4050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8">
            <a:extLst>
              <a:ext uri="{FF2B5EF4-FFF2-40B4-BE49-F238E27FC236}">
                <a16:creationId xmlns:a16="http://schemas.microsoft.com/office/drawing/2014/main" id="{DA26AA90-971C-4A6F-A253-23FC4065EEAE}"/>
              </a:ext>
            </a:extLst>
          </p:cNvPr>
          <p:cNvGrpSpPr>
            <a:grpSpLocks/>
          </p:cNvGrpSpPr>
          <p:nvPr/>
        </p:nvGrpSpPr>
        <p:grpSpPr bwMode="auto">
          <a:xfrm>
            <a:off x="4316458" y="3911574"/>
            <a:ext cx="454249" cy="380386"/>
            <a:chOff x="2280" y="1582"/>
            <a:chExt cx="1371" cy="2204"/>
          </a:xfrm>
          <a:solidFill>
            <a:srgbClr val="740003"/>
          </a:solidFill>
        </p:grpSpPr>
        <p:sp>
          <p:nvSpPr>
            <p:cNvPr id="82" name="Oval 10">
              <a:extLst>
                <a:ext uri="{FF2B5EF4-FFF2-40B4-BE49-F238E27FC236}">
                  <a16:creationId xmlns:a16="http://schemas.microsoft.com/office/drawing/2014/main" id="{35AFD42E-26EA-4396-8A7B-B4E37C3CC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14">
              <a:extLst>
                <a:ext uri="{FF2B5EF4-FFF2-40B4-BE49-F238E27FC236}">
                  <a16:creationId xmlns:a16="http://schemas.microsoft.com/office/drawing/2014/main" id="{12D7CBF9-24B1-431F-A351-E7FEA1D43F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">
            <a:extLst>
              <a:ext uri="{FF2B5EF4-FFF2-40B4-BE49-F238E27FC236}">
                <a16:creationId xmlns:a16="http://schemas.microsoft.com/office/drawing/2014/main" id="{E146A333-6224-46C3-8A3D-38B6B7A14556}"/>
              </a:ext>
            </a:extLst>
          </p:cNvPr>
          <p:cNvGrpSpPr>
            <a:grpSpLocks/>
          </p:cNvGrpSpPr>
          <p:nvPr/>
        </p:nvGrpSpPr>
        <p:grpSpPr bwMode="auto">
          <a:xfrm>
            <a:off x="3900662" y="495099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DB5FE0FF-646C-4362-A209-25C4954D8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F3F96D7F-0102-4B94-A1E9-8495611484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1A1016C4-D265-5BE5-97FB-BC8433E9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" b="228"/>
          <a:stretch/>
        </p:blipFill>
        <p:spPr>
          <a:xfrm>
            <a:off x="-6516" y="265471"/>
            <a:ext cx="1704634" cy="5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9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启动页面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5EEB6EB-515A-1008-DF35-933D6B63F9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4" y="1831048"/>
            <a:ext cx="5395466" cy="4405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FF386D-2C67-3AE2-572B-36537A7D1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768" y="1854944"/>
            <a:ext cx="5483678" cy="44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普通错误退出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222B18F-B936-C3CA-558E-79236E1AE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33" y="1891228"/>
            <a:ext cx="10178142" cy="38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普通错误退出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A5607F4-48B1-9C69-27D9-867FE559A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046" y="1686874"/>
            <a:ext cx="9957708" cy="47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1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85233733-EE9D-4ADF-A25D-325E75C5F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/>
        </p:blipFill>
        <p:spPr>
          <a:xfrm>
            <a:off x="8832915" y="110878"/>
            <a:ext cx="3359085" cy="757321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F0C835C-15A3-4642-848A-1E2531C5CEA9}"/>
              </a:ext>
            </a:extLst>
          </p:cNvPr>
          <p:cNvSpPr/>
          <p:nvPr/>
        </p:nvSpPr>
        <p:spPr>
          <a:xfrm>
            <a:off x="1754909" y="111404"/>
            <a:ext cx="10437091" cy="757321"/>
          </a:xfrm>
          <a:prstGeom prst="rect">
            <a:avLst/>
          </a:prstGeom>
          <a:gradFill flip="none" rotWithShape="1">
            <a:gsLst>
              <a:gs pos="35000">
                <a:srgbClr val="204E72"/>
              </a:gs>
              <a:gs pos="0">
                <a:srgbClr val="204E72"/>
              </a:gs>
              <a:gs pos="59000">
                <a:srgbClr val="204E72">
                  <a:alpha val="96000"/>
                </a:srgbClr>
              </a:gs>
              <a:gs pos="77000">
                <a:srgbClr val="204E72">
                  <a:alpha val="70000"/>
                </a:srgbClr>
              </a:gs>
              <a:gs pos="100000">
                <a:srgbClr val="204E72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">
            <a:extLst>
              <a:ext uri="{FF2B5EF4-FFF2-40B4-BE49-F238E27FC236}">
                <a16:creationId xmlns:a16="http://schemas.microsoft.com/office/drawing/2014/main" id="{11650B7C-538C-489C-8A45-3810C29A7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81101E-C320-4DA0-98CE-87F7D018D09D}" type="slidenum">
              <a:rPr lang="ko-KR" altLang="en-US" smtClean="0">
                <a:latin typeface="Verdana" panose="020B0604030504040204" pitchFamily="34" charset="0"/>
              </a:rPr>
              <a:pPr>
                <a:defRPr/>
              </a:pPr>
              <a:t>2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F2315CA-B849-4C5E-B00B-97627D32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374" y="55628"/>
            <a:ext cx="9144000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内容提要</a:t>
            </a:r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12AF33D5-7879-4A03-8E92-B87F5100B4F1}"/>
              </a:ext>
            </a:extLst>
          </p:cNvPr>
          <p:cNvGrpSpPr>
            <a:grpSpLocks/>
          </p:cNvGrpSpPr>
          <p:nvPr/>
        </p:nvGrpSpPr>
        <p:grpSpPr bwMode="auto">
          <a:xfrm>
            <a:off x="189010" y="1389857"/>
            <a:ext cx="4446588" cy="4702175"/>
            <a:chOff x="-1509" y="876"/>
            <a:chExt cx="3005" cy="3039"/>
          </a:xfrm>
        </p:grpSpPr>
        <p:sp>
          <p:nvSpPr>
            <p:cNvPr id="101380" name="AutoShape 4">
              <a:extLst>
                <a:ext uri="{FF2B5EF4-FFF2-40B4-BE49-F238E27FC236}">
                  <a16:creationId xmlns:a16="http://schemas.microsoft.com/office/drawing/2014/main" id="{D0B8D79A-24F3-416A-9D16-FA9DD26A795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-1526" y="893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solidFill>
              <a:srgbClr val="204E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62" name="AutoShape 5">
              <a:extLst>
                <a:ext uri="{FF2B5EF4-FFF2-40B4-BE49-F238E27FC236}">
                  <a16:creationId xmlns:a16="http://schemas.microsoft.com/office/drawing/2014/main" id="{2A04D602-0DF6-4C1B-A584-AFD9DDD86572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T0" fmla="*/ 149 w 21600"/>
                <a:gd name="T1" fmla="*/ 0 h 21600"/>
                <a:gd name="T2" fmla="*/ 74 w 21600"/>
                <a:gd name="T3" fmla="*/ 142 h 21600"/>
                <a:gd name="T4" fmla="*/ 149 w 21600"/>
                <a:gd name="T5" fmla="*/ 141 h 21600"/>
                <a:gd name="T6" fmla="*/ 224 w 21600"/>
                <a:gd name="T7" fmla="*/ 14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436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5153" name="AutoShape 7">
            <a:extLst>
              <a:ext uri="{FF2B5EF4-FFF2-40B4-BE49-F238E27FC236}">
                <a16:creationId xmlns:a16="http://schemas.microsoft.com/office/drawing/2014/main" id="{0AE9895F-C2A6-4F15-9AF1-539DEEE507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0231" y="1760061"/>
            <a:ext cx="4499319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74000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一、基本信息</a:t>
            </a:r>
            <a:endParaRPr lang="en-US" altLang="zh-CN" b="1" dirty="0">
              <a:solidFill>
                <a:srgbClr val="74000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54" name="Group 8">
            <a:extLst>
              <a:ext uri="{FF2B5EF4-FFF2-40B4-BE49-F238E27FC236}">
                <a16:creationId xmlns:a16="http://schemas.microsoft.com/office/drawing/2014/main" id="{1A1B9351-3022-48D3-ACE1-6C2F2302ADFE}"/>
              </a:ext>
            </a:extLst>
          </p:cNvPr>
          <p:cNvGrpSpPr>
            <a:grpSpLocks/>
          </p:cNvGrpSpPr>
          <p:nvPr/>
        </p:nvGrpSpPr>
        <p:grpSpPr bwMode="auto">
          <a:xfrm>
            <a:off x="3653214" y="1816516"/>
            <a:ext cx="454249" cy="380386"/>
            <a:chOff x="2280" y="1582"/>
            <a:chExt cx="1371" cy="2204"/>
          </a:xfrm>
        </p:grpSpPr>
        <p:sp>
          <p:nvSpPr>
            <p:cNvPr id="5156" name="Oval 10">
              <a:extLst>
                <a:ext uri="{FF2B5EF4-FFF2-40B4-BE49-F238E27FC236}">
                  <a16:creationId xmlns:a16="http://schemas.microsoft.com/office/drawing/2014/main" id="{8D60069F-8D2E-420E-935C-960D3C1940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0" name="Oval 14">
              <a:extLst>
                <a:ext uri="{FF2B5EF4-FFF2-40B4-BE49-F238E27FC236}">
                  <a16:creationId xmlns:a16="http://schemas.microsoft.com/office/drawing/2014/main" id="{E3AC5233-7F52-40AF-8507-80C31830AD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solidFill>
              <a:srgbClr val="740003"/>
            </a:solidFill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AutoShape 7">
            <a:extLst>
              <a:ext uri="{FF2B5EF4-FFF2-40B4-BE49-F238E27FC236}">
                <a16:creationId xmlns:a16="http://schemas.microsoft.com/office/drawing/2014/main" id="{DAFCB9AF-F1EB-4126-903D-31A706910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5598" y="2723808"/>
            <a:ext cx="440661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二、项目设计与实现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55296B7D-5D07-4B4E-B0F4-BF6FB4CC07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98968" y="383482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三、效果展现与创新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C315F33A-A10B-43E9-B331-98C9FDF2D8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73411" y="48742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四、总结与未来展望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8" name="Group 8">
            <a:extLst>
              <a:ext uri="{FF2B5EF4-FFF2-40B4-BE49-F238E27FC236}">
                <a16:creationId xmlns:a16="http://schemas.microsoft.com/office/drawing/2014/main" id="{99C73214-7560-4BD2-A321-E9EE8CE49414}"/>
              </a:ext>
            </a:extLst>
          </p:cNvPr>
          <p:cNvGrpSpPr>
            <a:grpSpLocks/>
          </p:cNvGrpSpPr>
          <p:nvPr/>
        </p:nvGrpSpPr>
        <p:grpSpPr bwMode="auto">
          <a:xfrm>
            <a:off x="4288342" y="2836143"/>
            <a:ext cx="454249" cy="380386"/>
            <a:chOff x="2280" y="1582"/>
            <a:chExt cx="1371" cy="2204"/>
          </a:xfrm>
        </p:grpSpPr>
        <p:sp>
          <p:nvSpPr>
            <p:cNvPr id="79" name="Oval 10">
              <a:extLst>
                <a:ext uri="{FF2B5EF4-FFF2-40B4-BE49-F238E27FC236}">
                  <a16:creationId xmlns:a16="http://schemas.microsoft.com/office/drawing/2014/main" id="{CD20FA5C-7E3B-4FD9-A2BA-4FB18B94CB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199E21B3-A9FF-4B3D-B776-F1DD8B4050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solidFill>
              <a:srgbClr val="00561F"/>
            </a:solidFill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8">
            <a:extLst>
              <a:ext uri="{FF2B5EF4-FFF2-40B4-BE49-F238E27FC236}">
                <a16:creationId xmlns:a16="http://schemas.microsoft.com/office/drawing/2014/main" id="{DA26AA90-971C-4A6F-A253-23FC4065EEAE}"/>
              </a:ext>
            </a:extLst>
          </p:cNvPr>
          <p:cNvGrpSpPr>
            <a:grpSpLocks/>
          </p:cNvGrpSpPr>
          <p:nvPr/>
        </p:nvGrpSpPr>
        <p:grpSpPr bwMode="auto">
          <a:xfrm>
            <a:off x="4316458" y="3911574"/>
            <a:ext cx="454249" cy="380386"/>
            <a:chOff x="2280" y="1582"/>
            <a:chExt cx="1371" cy="2204"/>
          </a:xfrm>
        </p:grpSpPr>
        <p:sp>
          <p:nvSpPr>
            <p:cNvPr id="82" name="Oval 10">
              <a:extLst>
                <a:ext uri="{FF2B5EF4-FFF2-40B4-BE49-F238E27FC236}">
                  <a16:creationId xmlns:a16="http://schemas.microsoft.com/office/drawing/2014/main" id="{35AFD42E-26EA-4396-8A7B-B4E37C3CC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14">
              <a:extLst>
                <a:ext uri="{FF2B5EF4-FFF2-40B4-BE49-F238E27FC236}">
                  <a16:creationId xmlns:a16="http://schemas.microsoft.com/office/drawing/2014/main" id="{12D7CBF9-24B1-431F-A351-E7FEA1D43F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solidFill>
              <a:srgbClr val="00561F"/>
            </a:solidFill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">
            <a:extLst>
              <a:ext uri="{FF2B5EF4-FFF2-40B4-BE49-F238E27FC236}">
                <a16:creationId xmlns:a16="http://schemas.microsoft.com/office/drawing/2014/main" id="{E146A333-6224-46C3-8A3D-38B6B7A14556}"/>
              </a:ext>
            </a:extLst>
          </p:cNvPr>
          <p:cNvGrpSpPr>
            <a:grpSpLocks/>
          </p:cNvGrpSpPr>
          <p:nvPr/>
        </p:nvGrpSpPr>
        <p:grpSpPr bwMode="auto">
          <a:xfrm>
            <a:off x="3900662" y="4950996"/>
            <a:ext cx="454249" cy="380386"/>
            <a:chOff x="2280" y="1582"/>
            <a:chExt cx="1371" cy="2204"/>
          </a:xfrm>
        </p:grpSpPr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DB5FE0FF-646C-4362-A209-25C4954D8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F3F96D7F-0102-4B94-A1E9-8495611484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solidFill>
              <a:srgbClr val="00561F"/>
            </a:solidFill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232BF7F9-78CB-967D-D651-9ED8E73D99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" b="228"/>
          <a:stretch/>
        </p:blipFill>
        <p:spPr>
          <a:xfrm>
            <a:off x="-6516" y="265471"/>
            <a:ext cx="1704634" cy="5108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多线程崩溃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C195EE1-35CE-4121-8CEC-9F970D3482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13" y="1567543"/>
            <a:ext cx="8177646" cy="49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多线程崩溃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E8ECCDF-7177-D8FE-6C63-3E5B6C869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66" y="1620611"/>
            <a:ext cx="4244098" cy="48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6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634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 err="1"/>
              <a:t>eBPF</a:t>
            </a:r>
            <a:r>
              <a:rPr lang="zh-CN" altLang="en-US" dirty="0"/>
              <a:t>进行内核追踪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安全，不会导致内核</a:t>
            </a:r>
            <a:r>
              <a:rPr lang="en-US" altLang="zh-CN" b="1" dirty="0"/>
              <a:t>panic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sz="2000" dirty="0">
                <a:latin typeface="Arial" panose="020B0604020202020204" pitchFamily="34" charset="0"/>
              </a:rPr>
              <a:t>功能性强，我们可以利用</a:t>
            </a:r>
            <a:r>
              <a:rPr lang="en-US" altLang="zh-CN" sz="2000" dirty="0" err="1">
                <a:latin typeface="Arial" panose="020B0604020202020204" pitchFamily="34" charset="0"/>
              </a:rPr>
              <a:t>bpf_probe_read_kernel</a:t>
            </a:r>
            <a:r>
              <a:rPr lang="zh-CN" altLang="en-US" sz="2000" dirty="0">
                <a:latin typeface="Arial" panose="020B0604020202020204" pitchFamily="34" charset="0"/>
              </a:rPr>
              <a:t>这些</a:t>
            </a:r>
            <a:r>
              <a:rPr lang="en-US" altLang="zh-CN" sz="2000" dirty="0" err="1">
                <a:latin typeface="Arial" panose="020B0604020202020204" pitchFamily="34" charset="0"/>
              </a:rPr>
              <a:t>bpf_helper</a:t>
            </a:r>
            <a:r>
              <a:rPr lang="zh-CN" altLang="en-US" sz="2000" dirty="0">
                <a:latin typeface="Arial" panose="020B0604020202020204" pitchFamily="34" charset="0"/>
              </a:rPr>
              <a:t>函数读取到进程甚至内核的几乎所有信息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是</a:t>
            </a:r>
            <a:r>
              <a:rPr lang="zh-CN" altLang="en-US" b="1" dirty="0"/>
              <a:t>触发式</a:t>
            </a:r>
            <a:r>
              <a:rPr lang="zh-CN" altLang="en-US" dirty="0"/>
              <a:t>的，操作系统全局的进程都可以触发，并且能够看到该进程崩溃瞬间所有的信息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这</a:t>
            </a:r>
            <a:r>
              <a:rPr lang="zh-CN" altLang="en-US" dirty="0">
                <a:solidFill>
                  <a:srgbClr val="FF0000"/>
                </a:solidFill>
              </a:rPr>
              <a:t>相较于</a:t>
            </a:r>
            <a:r>
              <a:rPr lang="zh-CN" altLang="en-US" dirty="0"/>
              <a:t>我们在用户态利用</a:t>
            </a:r>
            <a:r>
              <a:rPr lang="zh-CN" altLang="en-US" dirty="0">
                <a:solidFill>
                  <a:srgbClr val="FF0000"/>
                </a:solidFill>
              </a:rPr>
              <a:t>周期扫描式</a:t>
            </a:r>
            <a:r>
              <a:rPr lang="zh-CN" altLang="en-US" dirty="0"/>
              <a:t>的执行</a:t>
            </a:r>
            <a:r>
              <a:rPr lang="en-US" altLang="zh-CN" dirty="0" err="1"/>
              <a:t>ldd,cat</a:t>
            </a:r>
            <a:r>
              <a:rPr lang="en-US" altLang="zh-CN" dirty="0"/>
              <a:t> /proc/&lt;</a:t>
            </a:r>
            <a:r>
              <a:rPr lang="en-US" altLang="zh-CN" dirty="0" err="1"/>
              <a:t>pid</a:t>
            </a:r>
            <a:r>
              <a:rPr lang="en-US" altLang="zh-CN" dirty="0"/>
              <a:t>&gt;/</a:t>
            </a:r>
            <a:r>
              <a:rPr lang="en-US" altLang="zh-CN" dirty="0" err="1"/>
              <a:t>maps,strace</a:t>
            </a:r>
            <a:r>
              <a:rPr lang="zh-CN" altLang="en-US" dirty="0"/>
              <a:t>等指令，显然在获取进程信息上</a:t>
            </a:r>
            <a:r>
              <a:rPr lang="zh-CN" altLang="en-US" b="1" dirty="0"/>
              <a:t>更便利与准</a:t>
            </a:r>
            <a:r>
              <a:rPr lang="zh-CN" altLang="en-US" dirty="0"/>
              <a:t>确、也不会发生因为</a:t>
            </a:r>
            <a:r>
              <a:rPr lang="zh-CN" altLang="en-US" b="1" dirty="0"/>
              <a:t>扫描周期不够小</a:t>
            </a:r>
            <a:r>
              <a:rPr lang="zh-CN" altLang="en-US" dirty="0"/>
              <a:t>，导致无法追踪一些刚创建就崩溃的进程、更不会出现</a:t>
            </a:r>
            <a:r>
              <a:rPr lang="zh-CN" altLang="en-US" b="1" dirty="0"/>
              <a:t>周期扫描导致的资源浪费</a:t>
            </a:r>
            <a:r>
              <a:rPr lang="zh-CN" altLang="en-US" dirty="0"/>
              <a:t>。</a:t>
            </a:r>
            <a:endParaRPr lang="en-US" altLang="zh-CN" sz="2000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灵活解决</a:t>
            </a:r>
            <a:r>
              <a:rPr lang="en-US" altLang="zh-CN" dirty="0" err="1"/>
              <a:t>eBPF</a:t>
            </a:r>
            <a:r>
              <a:rPr lang="zh-CN" altLang="en-US" dirty="0"/>
              <a:t>带来的问题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尽管</a:t>
            </a:r>
            <a:r>
              <a:rPr lang="en-US" altLang="zh-CN" dirty="0" err="1"/>
              <a:t>eBPF</a:t>
            </a:r>
            <a:r>
              <a:rPr lang="zh-CN" altLang="en-US" dirty="0"/>
              <a:t>程序在代码实现上不太灵活，但是总是有办法通过</a:t>
            </a:r>
            <a:r>
              <a:rPr lang="en-US" altLang="zh-CN" dirty="0" err="1"/>
              <a:t>bpf_helper</a:t>
            </a:r>
            <a:r>
              <a:rPr lang="zh-CN" altLang="en-US" dirty="0"/>
              <a:t>来实现目的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我们可以仿照该部分的内核源码，利用</a:t>
            </a:r>
            <a:r>
              <a:rPr lang="en-US" altLang="zh-CN" dirty="0" err="1"/>
              <a:t>eBPF</a:t>
            </a:r>
            <a:r>
              <a:rPr lang="zh-CN" altLang="en-US" dirty="0"/>
              <a:t>来实现简化逻辑的版本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这些简化逻辑版本的实现本质上是用</a:t>
            </a:r>
            <a:r>
              <a:rPr lang="zh-CN" altLang="en-US" b="1" dirty="0"/>
              <a:t>空间换取安全性</a:t>
            </a:r>
            <a:r>
              <a:rPr lang="zh-CN" altLang="en-US" dirty="0"/>
              <a:t>，比如遍历链表读取信息需要预留固定个数的固定长度的缓冲区等。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b="1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endParaRPr lang="zh-CN" altLang="zh-CN" sz="2000" dirty="0">
              <a:latin typeface="Arial" panose="020B0604020202020204" pitchFamily="34" charset="0"/>
            </a:endParaRP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98BAC3-437A-8164-AD6F-4B14C69C2159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6283AE2-0144-56F0-FD41-AD2599341F2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CA521C4F-764D-C2FC-C248-5E9042BAA354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53A3727-8A24-24DF-E793-BD8D9F6E9B4E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858CEB-CDA2-2633-14CD-6899F7A3BFD4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C79D82-2CEF-BBC3-DFE7-04C89EB795CD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2191D45E-0C28-CE23-D653-317942EFC3DA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3B0AE6A8-BF28-0A45-3B76-959E0497FFFD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46250DE-EF43-633A-E603-D0043160E153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9FCFA7B6-6F70-497A-9327-5DF314D1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951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85233733-EE9D-4ADF-A25D-325E75C5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/>
        </p:blipFill>
        <p:spPr>
          <a:xfrm>
            <a:off x="8832915" y="110878"/>
            <a:ext cx="3359085" cy="757321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F0C835C-15A3-4642-848A-1E2531C5CEA9}"/>
              </a:ext>
            </a:extLst>
          </p:cNvPr>
          <p:cNvSpPr/>
          <p:nvPr/>
        </p:nvSpPr>
        <p:spPr>
          <a:xfrm>
            <a:off x="1754909" y="111404"/>
            <a:ext cx="10437091" cy="757321"/>
          </a:xfrm>
          <a:prstGeom prst="rect">
            <a:avLst/>
          </a:prstGeom>
          <a:gradFill flip="none" rotWithShape="1">
            <a:gsLst>
              <a:gs pos="35000">
                <a:srgbClr val="204E72"/>
              </a:gs>
              <a:gs pos="0">
                <a:srgbClr val="204E72"/>
              </a:gs>
              <a:gs pos="59000">
                <a:srgbClr val="204E72">
                  <a:alpha val="96000"/>
                </a:srgbClr>
              </a:gs>
              <a:gs pos="77000">
                <a:srgbClr val="204E72">
                  <a:alpha val="70000"/>
                </a:srgbClr>
              </a:gs>
              <a:gs pos="100000">
                <a:srgbClr val="204E72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">
            <a:extLst>
              <a:ext uri="{FF2B5EF4-FFF2-40B4-BE49-F238E27FC236}">
                <a16:creationId xmlns:a16="http://schemas.microsoft.com/office/drawing/2014/main" id="{11650B7C-538C-489C-8A45-3810C29A7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81101E-C320-4DA0-98CE-87F7D018D09D}" type="slidenum">
              <a:rPr lang="ko-KR" altLang="en-US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F2315CA-B849-4C5E-B00B-97627D32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374" y="55628"/>
            <a:ext cx="9144000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内容提要</a:t>
            </a:r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12AF33D5-7879-4A03-8E92-B87F5100B4F1}"/>
              </a:ext>
            </a:extLst>
          </p:cNvPr>
          <p:cNvGrpSpPr>
            <a:grpSpLocks/>
          </p:cNvGrpSpPr>
          <p:nvPr/>
        </p:nvGrpSpPr>
        <p:grpSpPr bwMode="auto">
          <a:xfrm>
            <a:off x="189010" y="1389857"/>
            <a:ext cx="4446588" cy="4702175"/>
            <a:chOff x="-1509" y="876"/>
            <a:chExt cx="3005" cy="3039"/>
          </a:xfrm>
        </p:grpSpPr>
        <p:sp>
          <p:nvSpPr>
            <p:cNvPr id="101380" name="AutoShape 4">
              <a:extLst>
                <a:ext uri="{FF2B5EF4-FFF2-40B4-BE49-F238E27FC236}">
                  <a16:creationId xmlns:a16="http://schemas.microsoft.com/office/drawing/2014/main" id="{D0B8D79A-24F3-416A-9D16-FA9DD26A795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-1526" y="893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solidFill>
              <a:srgbClr val="204E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62" name="AutoShape 5">
              <a:extLst>
                <a:ext uri="{FF2B5EF4-FFF2-40B4-BE49-F238E27FC236}">
                  <a16:creationId xmlns:a16="http://schemas.microsoft.com/office/drawing/2014/main" id="{2A04D602-0DF6-4C1B-A584-AFD9DDD86572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T0" fmla="*/ 149 w 21600"/>
                <a:gd name="T1" fmla="*/ 0 h 21600"/>
                <a:gd name="T2" fmla="*/ 74 w 21600"/>
                <a:gd name="T3" fmla="*/ 142 h 21600"/>
                <a:gd name="T4" fmla="*/ 149 w 21600"/>
                <a:gd name="T5" fmla="*/ 141 h 21600"/>
                <a:gd name="T6" fmla="*/ 224 w 21600"/>
                <a:gd name="T7" fmla="*/ 14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436988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5153" name="AutoShape 7">
            <a:extLst>
              <a:ext uri="{FF2B5EF4-FFF2-40B4-BE49-F238E27FC236}">
                <a16:creationId xmlns:a16="http://schemas.microsoft.com/office/drawing/2014/main" id="{0AE9895F-C2A6-4F15-9AF1-539DEEE507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0231" y="1760061"/>
            <a:ext cx="4499319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一、基本信息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54" name="Group 8">
            <a:extLst>
              <a:ext uri="{FF2B5EF4-FFF2-40B4-BE49-F238E27FC236}">
                <a16:creationId xmlns:a16="http://schemas.microsoft.com/office/drawing/2014/main" id="{1A1B9351-3022-48D3-ACE1-6C2F2302ADFE}"/>
              </a:ext>
            </a:extLst>
          </p:cNvPr>
          <p:cNvGrpSpPr>
            <a:grpSpLocks/>
          </p:cNvGrpSpPr>
          <p:nvPr/>
        </p:nvGrpSpPr>
        <p:grpSpPr bwMode="auto">
          <a:xfrm>
            <a:off x="3653214" y="181651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5156" name="Oval 10">
              <a:extLst>
                <a:ext uri="{FF2B5EF4-FFF2-40B4-BE49-F238E27FC236}">
                  <a16:creationId xmlns:a16="http://schemas.microsoft.com/office/drawing/2014/main" id="{8D60069F-8D2E-420E-935C-960D3C1940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0" name="Oval 14">
              <a:extLst>
                <a:ext uri="{FF2B5EF4-FFF2-40B4-BE49-F238E27FC236}">
                  <a16:creationId xmlns:a16="http://schemas.microsoft.com/office/drawing/2014/main" id="{E3AC5233-7F52-40AF-8507-80C31830AD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AutoShape 7">
            <a:extLst>
              <a:ext uri="{FF2B5EF4-FFF2-40B4-BE49-F238E27FC236}">
                <a16:creationId xmlns:a16="http://schemas.microsoft.com/office/drawing/2014/main" id="{DAFCB9AF-F1EB-4126-903D-31A706910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5598" y="2723808"/>
            <a:ext cx="440661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二、项目设计与实现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55296B7D-5D07-4B4E-B0F4-BF6FB4CC07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98968" y="383482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三、效果展现与创新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C315F33A-A10B-43E9-B331-98C9FDF2D8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73411" y="48742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74000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四、总结与未来展望</a:t>
            </a:r>
            <a:endParaRPr lang="en-US" altLang="zh-CN" b="1" dirty="0">
              <a:solidFill>
                <a:srgbClr val="74000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8" name="Group 8">
            <a:extLst>
              <a:ext uri="{FF2B5EF4-FFF2-40B4-BE49-F238E27FC236}">
                <a16:creationId xmlns:a16="http://schemas.microsoft.com/office/drawing/2014/main" id="{99C73214-7560-4BD2-A321-E9EE8CE49414}"/>
              </a:ext>
            </a:extLst>
          </p:cNvPr>
          <p:cNvGrpSpPr>
            <a:grpSpLocks/>
          </p:cNvGrpSpPr>
          <p:nvPr/>
        </p:nvGrpSpPr>
        <p:grpSpPr bwMode="auto">
          <a:xfrm>
            <a:off x="4288342" y="2836143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79" name="Oval 10">
              <a:extLst>
                <a:ext uri="{FF2B5EF4-FFF2-40B4-BE49-F238E27FC236}">
                  <a16:creationId xmlns:a16="http://schemas.microsoft.com/office/drawing/2014/main" id="{CD20FA5C-7E3B-4FD9-A2BA-4FB18B94CB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199E21B3-A9FF-4B3D-B776-F1DD8B4050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8">
            <a:extLst>
              <a:ext uri="{FF2B5EF4-FFF2-40B4-BE49-F238E27FC236}">
                <a16:creationId xmlns:a16="http://schemas.microsoft.com/office/drawing/2014/main" id="{DA26AA90-971C-4A6F-A253-23FC4065EEAE}"/>
              </a:ext>
            </a:extLst>
          </p:cNvPr>
          <p:cNvGrpSpPr>
            <a:grpSpLocks/>
          </p:cNvGrpSpPr>
          <p:nvPr/>
        </p:nvGrpSpPr>
        <p:grpSpPr bwMode="auto">
          <a:xfrm>
            <a:off x="4316458" y="3911574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82" name="Oval 10">
              <a:extLst>
                <a:ext uri="{FF2B5EF4-FFF2-40B4-BE49-F238E27FC236}">
                  <a16:creationId xmlns:a16="http://schemas.microsoft.com/office/drawing/2014/main" id="{35AFD42E-26EA-4396-8A7B-B4E37C3CC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14">
              <a:extLst>
                <a:ext uri="{FF2B5EF4-FFF2-40B4-BE49-F238E27FC236}">
                  <a16:creationId xmlns:a16="http://schemas.microsoft.com/office/drawing/2014/main" id="{12D7CBF9-24B1-431F-A351-E7FEA1D43F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">
            <a:extLst>
              <a:ext uri="{FF2B5EF4-FFF2-40B4-BE49-F238E27FC236}">
                <a16:creationId xmlns:a16="http://schemas.microsoft.com/office/drawing/2014/main" id="{E146A333-6224-46C3-8A3D-38B6B7A14556}"/>
              </a:ext>
            </a:extLst>
          </p:cNvPr>
          <p:cNvGrpSpPr>
            <a:grpSpLocks/>
          </p:cNvGrpSpPr>
          <p:nvPr/>
        </p:nvGrpSpPr>
        <p:grpSpPr bwMode="auto">
          <a:xfrm>
            <a:off x="3900662" y="4950996"/>
            <a:ext cx="454249" cy="380386"/>
            <a:chOff x="2280" y="1582"/>
            <a:chExt cx="1371" cy="2204"/>
          </a:xfrm>
          <a:solidFill>
            <a:srgbClr val="740003"/>
          </a:solidFill>
        </p:grpSpPr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DB5FE0FF-646C-4362-A209-25C4954D8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F3F96D7F-0102-4B94-A1E9-8495611484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4E7EA73B-D404-ADC0-60CD-F5EDAE8079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" b="228"/>
          <a:stretch/>
        </p:blipFill>
        <p:spPr>
          <a:xfrm>
            <a:off x="-6516" y="265471"/>
            <a:ext cx="1704634" cy="5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4703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对</a:t>
            </a:r>
            <a:r>
              <a:rPr lang="en-US" altLang="zh-CN" dirty="0"/>
              <a:t>git</a:t>
            </a:r>
            <a:r>
              <a:rPr lang="zh-CN" altLang="en-US" dirty="0"/>
              <a:t>版本管理工具的使用更加熟练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熟悉了</a:t>
            </a:r>
            <a:r>
              <a:rPr lang="en-US" altLang="zh-CN" dirty="0" err="1"/>
              <a:t>linux</a:t>
            </a:r>
            <a:r>
              <a:rPr lang="zh-CN" altLang="en-US" dirty="0"/>
              <a:t>系统编程，学会使用更多</a:t>
            </a:r>
            <a:r>
              <a:rPr lang="en-US" altLang="zh-CN" dirty="0" err="1"/>
              <a:t>linux</a:t>
            </a:r>
            <a:r>
              <a:rPr lang="zh-CN" altLang="en-US" dirty="0"/>
              <a:t>命令与编写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逐渐入门</a:t>
            </a:r>
            <a:r>
              <a:rPr lang="en-US" altLang="zh-CN" dirty="0" err="1"/>
              <a:t>eBPF</a:t>
            </a:r>
            <a:r>
              <a:rPr lang="zh-CN" altLang="en-US" dirty="0"/>
              <a:t>新技术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查阅了大量</a:t>
            </a:r>
            <a:r>
              <a:rPr lang="en-US" altLang="zh-CN" dirty="0"/>
              <a:t>Linux</a:t>
            </a:r>
            <a:r>
              <a:rPr lang="zh-CN" altLang="en-US" dirty="0"/>
              <a:t>源码，掌握了模仿与改造源码的能力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从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  <a:r>
              <a:rPr lang="zh-CN" altLang="en-US" dirty="0"/>
              <a:t>管中窥豹，我们对整个现代的操作系统的运行有了更深的了解</a:t>
            </a:r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总结与未来展望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32598" y="251251"/>
              <a:ext cx="2299276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20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未来实现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总结与未来展望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32598" y="251251"/>
              <a:ext cx="2299276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Future Work</a:t>
              </a:r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5DEF68E-FE99-F437-E531-C7E4B55946E6}"/>
              </a:ext>
            </a:extLst>
          </p:cNvPr>
          <p:cNvSpPr txBox="1"/>
          <p:nvPr/>
        </p:nvSpPr>
        <p:spPr>
          <a:xfrm>
            <a:off x="610448" y="1765148"/>
            <a:ext cx="10824366" cy="4142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目前</a:t>
            </a:r>
            <a:r>
              <a:rPr lang="en-US" altLang="zh-CN" dirty="0"/>
              <a:t>eBPF</a:t>
            </a:r>
            <a:r>
              <a:rPr lang="zh-CN" altLang="en-US" dirty="0"/>
              <a:t>程序只能在</a:t>
            </a:r>
            <a:r>
              <a:rPr lang="en-US" altLang="zh-CN" dirty="0"/>
              <a:t>x86</a:t>
            </a:r>
            <a:r>
              <a:rPr lang="zh-CN" altLang="en-US" dirty="0"/>
              <a:t>架构的默认配置的</a:t>
            </a:r>
            <a:r>
              <a:rPr lang="en-US" altLang="zh-CN" dirty="0" err="1"/>
              <a:t>linux</a:t>
            </a:r>
            <a:r>
              <a:rPr lang="zh-CN" altLang="en-US" dirty="0"/>
              <a:t>操作系统上很好的运行，以后可以为更多不同架构适配。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采用</a:t>
            </a:r>
            <a:r>
              <a:rPr lang="en-US" altLang="zh-CN" dirty="0" err="1"/>
              <a:t>bpf_tail_call</a:t>
            </a:r>
            <a:r>
              <a:rPr lang="zh-CN" altLang="en-US" dirty="0"/>
              <a:t>辅助函数，突破</a:t>
            </a:r>
            <a:r>
              <a:rPr lang="en-US" altLang="zh-CN" dirty="0"/>
              <a:t>eBPF</a:t>
            </a:r>
            <a:r>
              <a:rPr lang="zh-CN" altLang="en-US" dirty="0"/>
              <a:t>指令数限制，获取更大循环次数，使得我们的组件更为实用。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6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6"/>
            <a:ext cx="12192000" cy="2426618"/>
          </a:xfrm>
          <a:prstGeom prst="rect">
            <a:avLst/>
          </a:prstGeom>
          <a:solidFill>
            <a:srgbClr val="204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204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6239" y="3909427"/>
            <a:ext cx="5119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altLang="zh-CN" sz="66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204E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3851" y="-24013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FA2FDEC-6D56-4FEE-AA5E-6A13D1461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7800" y="-566154"/>
            <a:ext cx="4216400" cy="5964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16816" y="135603"/>
            <a:ext cx="1407260" cy="523220"/>
            <a:chOff x="-254000" y="172720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204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84461" y="172720"/>
              <a:ext cx="71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355413" y="165683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346515" y="217491"/>
            <a:ext cx="9334382" cy="439541"/>
            <a:chOff x="2584397" y="217491"/>
            <a:chExt cx="10096500" cy="439541"/>
          </a:xfrm>
          <a:solidFill>
            <a:srgbClr val="204E72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717627" y="243297"/>
              <a:ext cx="1589962" cy="276995"/>
            </a:xfrm>
            <a:prstGeom prst="rect">
              <a:avLst/>
            </a:prstGeom>
            <a:grp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 Information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C4087AA-6E58-4F29-94AE-075B4CF0D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r="5863"/>
          <a:stretch/>
        </p:blipFill>
        <p:spPr>
          <a:xfrm>
            <a:off x="10716723" y="165683"/>
            <a:ext cx="1264639" cy="444778"/>
          </a:xfrm>
          <a:prstGeom prst="rect">
            <a:avLst/>
          </a:prstGeom>
          <a:noFill/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2126" y="915680"/>
            <a:ext cx="368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参赛基本信息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F187F9D-2A4A-1895-A8D1-08CF790A3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08372"/>
              </p:ext>
            </p:extLst>
          </p:nvPr>
        </p:nvGraphicFramePr>
        <p:xfrm>
          <a:off x="1906291" y="1604126"/>
          <a:ext cx="8214101" cy="445305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46363">
                  <a:extLst>
                    <a:ext uri="{9D8B030D-6E8A-4147-A177-3AD203B41FA5}">
                      <a16:colId xmlns:a16="http://schemas.microsoft.com/office/drawing/2014/main" val="3182886592"/>
                    </a:ext>
                  </a:extLst>
                </a:gridCol>
                <a:gridCol w="1245263">
                  <a:extLst>
                    <a:ext uri="{9D8B030D-6E8A-4147-A177-3AD203B41FA5}">
                      <a16:colId xmlns:a16="http://schemas.microsoft.com/office/drawing/2014/main" val="3433815177"/>
                    </a:ext>
                  </a:extLst>
                </a:gridCol>
                <a:gridCol w="2454558">
                  <a:extLst>
                    <a:ext uri="{9D8B030D-6E8A-4147-A177-3AD203B41FA5}">
                      <a16:colId xmlns:a16="http://schemas.microsoft.com/office/drawing/2014/main" val="1643569555"/>
                    </a:ext>
                  </a:extLst>
                </a:gridCol>
                <a:gridCol w="3067917">
                  <a:extLst>
                    <a:ext uri="{9D8B030D-6E8A-4147-A177-3AD203B41FA5}">
                      <a16:colId xmlns:a16="http://schemas.microsoft.com/office/drawing/2014/main" val="2469293707"/>
                    </a:ext>
                  </a:extLst>
                </a:gridCol>
              </a:tblGrid>
              <a:tr h="368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学校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中山大学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72518"/>
                  </a:ext>
                </a:extLst>
              </a:tr>
              <a:tr h="368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学院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计算机学院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74326"/>
                  </a:ext>
                </a:extLst>
              </a:tr>
              <a:tr h="368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专业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计算机科学与技术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62775"/>
                  </a:ext>
                </a:extLst>
              </a:tr>
              <a:tr h="50922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成员信息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付恒宇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大二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>
                          <a:effectLst/>
                          <a:hlinkClick r:id="rId4"/>
                        </a:rPr>
                        <a:t>2941845883@qq.com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7330657"/>
                  </a:ext>
                </a:extLst>
              </a:tr>
              <a:tr h="5092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洪瑞鹏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大二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>
                          <a:effectLst/>
                          <a:hlinkClick r:id="rId5"/>
                        </a:rPr>
                        <a:t>hrpccs@foxmail.com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34948792"/>
                  </a:ext>
                </a:extLst>
              </a:tr>
              <a:tr h="5092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唐喆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大二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>
                          <a:effectLst/>
                          <a:hlinkClick r:id="rId6"/>
                        </a:rPr>
                        <a:t>tangzh33@mail2.sysu.edu.cn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05349311"/>
                  </a:ext>
                </a:extLst>
              </a:tr>
              <a:tr h="368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选题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SYSU-160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72069"/>
                  </a:ext>
                </a:extLst>
              </a:tr>
              <a:tr h="7216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作品名称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CrashCrawler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62047"/>
                  </a:ext>
                </a:extLst>
              </a:tr>
              <a:tr h="7216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指导老师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吉圣杰，陈鹏飞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481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16816" y="135603"/>
            <a:ext cx="1407260" cy="523220"/>
            <a:chOff x="-254000" y="172720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204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84461" y="172720"/>
              <a:ext cx="71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355413" y="165683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346516" y="217491"/>
            <a:ext cx="9334382" cy="439541"/>
            <a:chOff x="2584397" y="217491"/>
            <a:chExt cx="10096500" cy="439541"/>
          </a:xfrm>
          <a:solidFill>
            <a:srgbClr val="204E72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786232" y="240738"/>
              <a:ext cx="1589962" cy="276995"/>
            </a:xfrm>
            <a:prstGeom prst="rect">
              <a:avLst/>
            </a:prstGeom>
            <a:grp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 Information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C4087AA-6E58-4F29-94AE-075B4CF0D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r="5863"/>
          <a:stretch/>
        </p:blipFill>
        <p:spPr>
          <a:xfrm>
            <a:off x="10716723" y="165683"/>
            <a:ext cx="1264639" cy="444778"/>
          </a:xfrm>
          <a:prstGeom prst="rect">
            <a:avLst/>
          </a:prstGeom>
          <a:noFill/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368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项目开发进度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7" y="1765148"/>
            <a:ext cx="13411201" cy="389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正确拦截异常退出的进程（已完成）</a:t>
            </a: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在进程资源被回收前把进程的重要信息读取（与进程相关的由</a:t>
            </a:r>
            <a:r>
              <a:rPr lang="en-US" altLang="zh-CN" dirty="0" err="1"/>
              <a:t>eBPF</a:t>
            </a:r>
            <a:r>
              <a:rPr lang="zh-CN" altLang="en-US" dirty="0"/>
              <a:t>读取）</a:t>
            </a:r>
            <a:endParaRPr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Char char="❑"/>
              <a:defRPr sz="2000"/>
            </a:pPr>
            <a:r>
              <a:rPr lang="en-US" altLang="zh-CN" dirty="0" err="1"/>
              <a:t>backtrace</a:t>
            </a:r>
            <a:r>
              <a:rPr lang="zh-CN" altLang="en-US" dirty="0"/>
              <a:t>（已完成）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Char char="❑"/>
              <a:defRPr sz="2000"/>
            </a:pPr>
            <a:r>
              <a:rPr lang="zh-CN" altLang="en-US" dirty="0"/>
              <a:t>引发崩溃的信号（已完成）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Char char="❑"/>
              <a:defRPr sz="2000"/>
            </a:pPr>
            <a:r>
              <a:rPr lang="zh-CN" altLang="en-US" dirty="0"/>
              <a:t>软件包版本与软件包依赖（基本完成）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硬件架构与操作系统版本信息（已完成）</a:t>
            </a:r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分析收集到的崩溃信息，生成崩溃报告（初步完成）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Char char="❑"/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7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85233733-EE9D-4ADF-A25D-325E75C5F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/>
        </p:blipFill>
        <p:spPr>
          <a:xfrm>
            <a:off x="8832915" y="110878"/>
            <a:ext cx="3359085" cy="757321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F0C835C-15A3-4642-848A-1E2531C5CEA9}"/>
              </a:ext>
            </a:extLst>
          </p:cNvPr>
          <p:cNvSpPr/>
          <p:nvPr/>
        </p:nvSpPr>
        <p:spPr>
          <a:xfrm>
            <a:off x="1754909" y="111404"/>
            <a:ext cx="10437091" cy="757321"/>
          </a:xfrm>
          <a:prstGeom prst="rect">
            <a:avLst/>
          </a:prstGeom>
          <a:gradFill flip="none" rotWithShape="1">
            <a:gsLst>
              <a:gs pos="35000">
                <a:srgbClr val="204E72"/>
              </a:gs>
              <a:gs pos="0">
                <a:srgbClr val="204E72"/>
              </a:gs>
              <a:gs pos="59000">
                <a:srgbClr val="204E72">
                  <a:alpha val="96000"/>
                </a:srgbClr>
              </a:gs>
              <a:gs pos="77000">
                <a:srgbClr val="204E72">
                  <a:alpha val="70000"/>
                </a:srgbClr>
              </a:gs>
              <a:gs pos="100000">
                <a:srgbClr val="204E72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">
            <a:extLst>
              <a:ext uri="{FF2B5EF4-FFF2-40B4-BE49-F238E27FC236}">
                <a16:creationId xmlns:a16="http://schemas.microsoft.com/office/drawing/2014/main" id="{11650B7C-538C-489C-8A45-3810C29A7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81101E-C320-4DA0-98CE-87F7D018D09D}" type="slidenum">
              <a:rPr lang="ko-KR" altLang="en-US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F2315CA-B849-4C5E-B00B-97627D32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374" y="55628"/>
            <a:ext cx="9144000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内容提要</a:t>
            </a:r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12AF33D5-7879-4A03-8E92-B87F5100B4F1}"/>
              </a:ext>
            </a:extLst>
          </p:cNvPr>
          <p:cNvGrpSpPr>
            <a:grpSpLocks/>
          </p:cNvGrpSpPr>
          <p:nvPr/>
        </p:nvGrpSpPr>
        <p:grpSpPr bwMode="auto">
          <a:xfrm>
            <a:off x="189010" y="1389857"/>
            <a:ext cx="4446588" cy="4702175"/>
            <a:chOff x="-1509" y="876"/>
            <a:chExt cx="3005" cy="3039"/>
          </a:xfrm>
        </p:grpSpPr>
        <p:sp>
          <p:nvSpPr>
            <p:cNvPr id="101380" name="AutoShape 4">
              <a:extLst>
                <a:ext uri="{FF2B5EF4-FFF2-40B4-BE49-F238E27FC236}">
                  <a16:creationId xmlns:a16="http://schemas.microsoft.com/office/drawing/2014/main" id="{D0B8D79A-24F3-416A-9D16-FA9DD26A795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-1526" y="893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solidFill>
              <a:srgbClr val="204E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62" name="AutoShape 5">
              <a:extLst>
                <a:ext uri="{FF2B5EF4-FFF2-40B4-BE49-F238E27FC236}">
                  <a16:creationId xmlns:a16="http://schemas.microsoft.com/office/drawing/2014/main" id="{2A04D602-0DF6-4C1B-A584-AFD9DDD86572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T0" fmla="*/ 149 w 21600"/>
                <a:gd name="T1" fmla="*/ 0 h 21600"/>
                <a:gd name="T2" fmla="*/ 74 w 21600"/>
                <a:gd name="T3" fmla="*/ 142 h 21600"/>
                <a:gd name="T4" fmla="*/ 149 w 21600"/>
                <a:gd name="T5" fmla="*/ 141 h 21600"/>
                <a:gd name="T6" fmla="*/ 224 w 21600"/>
                <a:gd name="T7" fmla="*/ 14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436988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5153" name="AutoShape 7">
            <a:extLst>
              <a:ext uri="{FF2B5EF4-FFF2-40B4-BE49-F238E27FC236}">
                <a16:creationId xmlns:a16="http://schemas.microsoft.com/office/drawing/2014/main" id="{0AE9895F-C2A6-4F15-9AF1-539DEEE507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0231" y="1760061"/>
            <a:ext cx="4499319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一、基本信息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54" name="Group 8">
            <a:extLst>
              <a:ext uri="{FF2B5EF4-FFF2-40B4-BE49-F238E27FC236}">
                <a16:creationId xmlns:a16="http://schemas.microsoft.com/office/drawing/2014/main" id="{1A1B9351-3022-48D3-ACE1-6C2F2302ADFE}"/>
              </a:ext>
            </a:extLst>
          </p:cNvPr>
          <p:cNvGrpSpPr>
            <a:grpSpLocks/>
          </p:cNvGrpSpPr>
          <p:nvPr/>
        </p:nvGrpSpPr>
        <p:grpSpPr bwMode="auto">
          <a:xfrm>
            <a:off x="3653214" y="181651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5156" name="Oval 10">
              <a:extLst>
                <a:ext uri="{FF2B5EF4-FFF2-40B4-BE49-F238E27FC236}">
                  <a16:creationId xmlns:a16="http://schemas.microsoft.com/office/drawing/2014/main" id="{8D60069F-8D2E-420E-935C-960D3C1940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0" name="Oval 14">
              <a:extLst>
                <a:ext uri="{FF2B5EF4-FFF2-40B4-BE49-F238E27FC236}">
                  <a16:creationId xmlns:a16="http://schemas.microsoft.com/office/drawing/2014/main" id="{E3AC5233-7F52-40AF-8507-80C31830AD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73504A31-7B37-4E25-9AA7-6F59211C9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" b="228"/>
          <a:stretch/>
        </p:blipFill>
        <p:spPr>
          <a:xfrm>
            <a:off x="1233" y="265471"/>
            <a:ext cx="1704634" cy="510882"/>
          </a:xfrm>
          <a:prstGeom prst="rect">
            <a:avLst/>
          </a:prstGeom>
        </p:spPr>
      </p:pic>
      <p:sp>
        <p:nvSpPr>
          <p:cNvPr id="47" name="AutoShape 7">
            <a:extLst>
              <a:ext uri="{FF2B5EF4-FFF2-40B4-BE49-F238E27FC236}">
                <a16:creationId xmlns:a16="http://schemas.microsoft.com/office/drawing/2014/main" id="{DAFCB9AF-F1EB-4126-903D-31A706910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5598" y="2723808"/>
            <a:ext cx="440661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74000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二、项目设计与实现</a:t>
            </a:r>
            <a:endParaRPr lang="en-US" altLang="zh-CN" b="1" dirty="0">
              <a:solidFill>
                <a:srgbClr val="74000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55296B7D-5D07-4B4E-B0F4-BF6FB4CC07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98968" y="383482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三、效果展现与创新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C315F33A-A10B-43E9-B331-98C9FDF2D8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73411" y="48742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四、总结与未来展望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8" name="Group 8">
            <a:extLst>
              <a:ext uri="{FF2B5EF4-FFF2-40B4-BE49-F238E27FC236}">
                <a16:creationId xmlns:a16="http://schemas.microsoft.com/office/drawing/2014/main" id="{99C73214-7560-4BD2-A321-E9EE8CE49414}"/>
              </a:ext>
            </a:extLst>
          </p:cNvPr>
          <p:cNvGrpSpPr>
            <a:grpSpLocks/>
          </p:cNvGrpSpPr>
          <p:nvPr/>
        </p:nvGrpSpPr>
        <p:grpSpPr bwMode="auto">
          <a:xfrm>
            <a:off x="4288342" y="2836143"/>
            <a:ext cx="454249" cy="380386"/>
            <a:chOff x="2280" y="1582"/>
            <a:chExt cx="1371" cy="2204"/>
          </a:xfrm>
          <a:solidFill>
            <a:srgbClr val="740003"/>
          </a:solidFill>
        </p:grpSpPr>
        <p:sp>
          <p:nvSpPr>
            <p:cNvPr id="79" name="Oval 10">
              <a:extLst>
                <a:ext uri="{FF2B5EF4-FFF2-40B4-BE49-F238E27FC236}">
                  <a16:creationId xmlns:a16="http://schemas.microsoft.com/office/drawing/2014/main" id="{CD20FA5C-7E3B-4FD9-A2BA-4FB18B94CB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199E21B3-A9FF-4B3D-B776-F1DD8B4050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8">
            <a:extLst>
              <a:ext uri="{FF2B5EF4-FFF2-40B4-BE49-F238E27FC236}">
                <a16:creationId xmlns:a16="http://schemas.microsoft.com/office/drawing/2014/main" id="{DA26AA90-971C-4A6F-A253-23FC4065EEAE}"/>
              </a:ext>
            </a:extLst>
          </p:cNvPr>
          <p:cNvGrpSpPr>
            <a:grpSpLocks/>
          </p:cNvGrpSpPr>
          <p:nvPr/>
        </p:nvGrpSpPr>
        <p:grpSpPr bwMode="auto">
          <a:xfrm>
            <a:off x="4316458" y="3911574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82" name="Oval 10">
              <a:extLst>
                <a:ext uri="{FF2B5EF4-FFF2-40B4-BE49-F238E27FC236}">
                  <a16:creationId xmlns:a16="http://schemas.microsoft.com/office/drawing/2014/main" id="{35AFD42E-26EA-4396-8A7B-B4E37C3CC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14">
              <a:extLst>
                <a:ext uri="{FF2B5EF4-FFF2-40B4-BE49-F238E27FC236}">
                  <a16:creationId xmlns:a16="http://schemas.microsoft.com/office/drawing/2014/main" id="{12D7CBF9-24B1-431F-A351-E7FEA1D43F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">
            <a:extLst>
              <a:ext uri="{FF2B5EF4-FFF2-40B4-BE49-F238E27FC236}">
                <a16:creationId xmlns:a16="http://schemas.microsoft.com/office/drawing/2014/main" id="{E146A333-6224-46C3-8A3D-38B6B7A14556}"/>
              </a:ext>
            </a:extLst>
          </p:cNvPr>
          <p:cNvGrpSpPr>
            <a:grpSpLocks/>
          </p:cNvGrpSpPr>
          <p:nvPr/>
        </p:nvGrpSpPr>
        <p:grpSpPr bwMode="auto">
          <a:xfrm>
            <a:off x="3900662" y="495099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DB5FE0FF-646C-4362-A209-25C4954D8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F3F96D7F-0102-4B94-A1E9-8495611484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4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394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设计思路与方案选取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7" y="1765148"/>
            <a:ext cx="13411201" cy="4542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b="1" dirty="0"/>
              <a:t>core dump</a:t>
            </a:r>
            <a:r>
              <a:rPr lang="zh-CN" altLang="en-US" b="1" dirty="0"/>
              <a:t>机制</a:t>
            </a:r>
            <a:r>
              <a:rPr lang="zh-CN" altLang="en-US" dirty="0"/>
              <a:t>（不采用）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en-US" altLang="zh-CN" dirty="0"/>
              <a:t>Linux</a:t>
            </a:r>
            <a:r>
              <a:rPr lang="zh-CN" altLang="en-US" dirty="0"/>
              <a:t>提供的</a:t>
            </a:r>
            <a:r>
              <a:rPr lang="en-US" altLang="zh-CN" dirty="0"/>
              <a:t>core dump</a:t>
            </a:r>
            <a:r>
              <a:rPr lang="zh-CN" altLang="en-US" dirty="0"/>
              <a:t>机制是一种静态的进程状态收集机制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只对当前</a:t>
            </a:r>
            <a:r>
              <a:rPr lang="en-US" altLang="zh-CN" dirty="0"/>
              <a:t>shell</a:t>
            </a:r>
            <a:r>
              <a:rPr lang="zh-CN" altLang="en-US" dirty="0"/>
              <a:t>且由该</a:t>
            </a:r>
            <a:r>
              <a:rPr lang="en-US" altLang="zh-CN" dirty="0"/>
              <a:t>shell</a:t>
            </a:r>
            <a:r>
              <a:rPr lang="zh-CN" altLang="en-US" dirty="0"/>
              <a:t>启动的进程有效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结论</a:t>
            </a:r>
            <a:r>
              <a:rPr lang="zh-CN" altLang="en-US" dirty="0"/>
              <a:t>：</a:t>
            </a:r>
            <a:r>
              <a:rPr lang="en-US" altLang="zh-CN" b="1" dirty="0"/>
              <a:t>core dump</a:t>
            </a:r>
            <a:r>
              <a:rPr lang="zh-CN" altLang="en-US" b="1" dirty="0"/>
              <a:t>机制</a:t>
            </a:r>
            <a:r>
              <a:rPr lang="zh-CN" altLang="en-US" dirty="0"/>
              <a:t>并不适合本题场景，更适合在</a:t>
            </a:r>
            <a:r>
              <a:rPr lang="en-US" altLang="zh-CN" dirty="0"/>
              <a:t>debug</a:t>
            </a:r>
            <a:r>
              <a:rPr lang="zh-CN" altLang="en-US" dirty="0"/>
              <a:t>某个特定程序时提供内存</a:t>
            </a:r>
            <a:endParaRPr lang="en-US" altLang="zh-CN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r>
              <a:rPr lang="zh-CN" altLang="en-US" dirty="0"/>
              <a:t>镜像进行</a:t>
            </a:r>
            <a:r>
              <a:rPr lang="en-US" altLang="zh-CN" dirty="0"/>
              <a:t>debug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内核追踪机制（采用）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en-US" altLang="zh-CN" dirty="0"/>
              <a:t>Linux</a:t>
            </a:r>
            <a:r>
              <a:rPr lang="zh-CN" altLang="en-US" dirty="0"/>
              <a:t>操作系统为我们提供了</a:t>
            </a:r>
            <a:r>
              <a:rPr lang="en-US" altLang="zh-CN" dirty="0" err="1"/>
              <a:t>tracepoint</a:t>
            </a:r>
            <a:r>
              <a:rPr lang="zh-CN" altLang="en-US" dirty="0"/>
              <a:t>，</a:t>
            </a:r>
            <a:r>
              <a:rPr lang="en-US" altLang="zh-CN" dirty="0" err="1"/>
              <a:t>kprobe</a:t>
            </a:r>
            <a:r>
              <a:rPr lang="zh-CN" altLang="en-US" dirty="0"/>
              <a:t>，</a:t>
            </a:r>
            <a:r>
              <a:rPr lang="en-US" altLang="zh-CN" dirty="0" err="1"/>
              <a:t>uprobe</a:t>
            </a:r>
            <a:r>
              <a:rPr lang="zh-CN" altLang="en-US" dirty="0"/>
              <a:t>等机制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对操作系统全局的进程都有效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有</a:t>
            </a:r>
            <a:r>
              <a:rPr lang="en-US" altLang="zh-CN" dirty="0" err="1"/>
              <a:t>ftrace</a:t>
            </a:r>
            <a:r>
              <a:rPr lang="zh-CN" altLang="en-US" dirty="0"/>
              <a:t>，</a:t>
            </a:r>
            <a:r>
              <a:rPr lang="en-US" altLang="zh-CN" dirty="0"/>
              <a:t>perf</a:t>
            </a:r>
            <a:r>
              <a:rPr lang="zh-CN" altLang="en-US" dirty="0"/>
              <a:t>等工具可以提供内核追踪的封装好的工具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86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486814" y="837389"/>
            <a:ext cx="75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设计思路与方案选取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——LKM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err="1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2D63F51-1909-C5F3-03B4-CD4D35ECF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60622"/>
              </p:ext>
            </p:extLst>
          </p:nvPr>
        </p:nvGraphicFramePr>
        <p:xfrm>
          <a:off x="1519620" y="1370318"/>
          <a:ext cx="8957232" cy="548768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985744">
                  <a:extLst>
                    <a:ext uri="{9D8B030D-6E8A-4147-A177-3AD203B41FA5}">
                      <a16:colId xmlns:a16="http://schemas.microsoft.com/office/drawing/2014/main" val="644002140"/>
                    </a:ext>
                  </a:extLst>
                </a:gridCol>
                <a:gridCol w="2985744">
                  <a:extLst>
                    <a:ext uri="{9D8B030D-6E8A-4147-A177-3AD203B41FA5}">
                      <a16:colId xmlns:a16="http://schemas.microsoft.com/office/drawing/2014/main" val="1350945082"/>
                    </a:ext>
                  </a:extLst>
                </a:gridCol>
                <a:gridCol w="2985744">
                  <a:extLst>
                    <a:ext uri="{9D8B030D-6E8A-4147-A177-3AD203B41FA5}">
                      <a16:colId xmlns:a16="http://schemas.microsoft.com/office/drawing/2014/main" val="718601378"/>
                    </a:ext>
                  </a:extLst>
                </a:gridCol>
              </a:tblGrid>
              <a:tr h="438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维度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Linux </a:t>
                      </a:r>
                      <a:r>
                        <a:rPr lang="zh-CN" altLang="en-US" sz="2400" b="1" dirty="0"/>
                        <a:t>内核模块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eBPF</a:t>
                      </a:r>
                      <a:endParaRPr lang="en-US" sz="2400" b="1" dirty="0"/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126244828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kprobes</a:t>
                      </a:r>
                      <a:r>
                        <a:rPr lang="en-US" sz="2000" b="1" dirty="0"/>
                        <a:t>/</a:t>
                      </a:r>
                      <a:r>
                        <a:rPr lang="en-US" sz="2000" b="1" dirty="0" err="1"/>
                        <a:t>tracepoints</a:t>
                      </a:r>
                      <a:endParaRPr lang="en-US" sz="2000" b="1" dirty="0"/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支持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支持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07681762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安全性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可能引入安全漏洞或导致内核 </a:t>
                      </a:r>
                      <a:r>
                        <a:rPr lang="en-US" sz="1800" dirty="0"/>
                        <a:t>Panic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通过验证器进行检查，可以保障内核安全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933490828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内核函数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可以调用内核函数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只能通过 </a:t>
                      </a:r>
                      <a:r>
                        <a:rPr lang="en-US" sz="1800"/>
                        <a:t>BPF Helper </a:t>
                      </a:r>
                      <a:r>
                        <a:rPr lang="zh-CN" altLang="en-US" sz="1800"/>
                        <a:t>函数调用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81909162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编译性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需要编译内核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不需要编译内核，引入头文件即可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46702340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运行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基于相同内核运行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基于稳定 </a:t>
                      </a:r>
                      <a:r>
                        <a:rPr lang="en-US" altLang="zh-CN" sz="1800" dirty="0"/>
                        <a:t>ABI </a:t>
                      </a:r>
                      <a:r>
                        <a:rPr lang="zh-CN" altLang="en-US" sz="1800" dirty="0"/>
                        <a:t>的 </a:t>
                      </a:r>
                      <a:r>
                        <a:rPr lang="en-US" altLang="zh-CN" sz="1800" dirty="0"/>
                        <a:t>BPF </a:t>
                      </a:r>
                      <a:r>
                        <a:rPr lang="zh-CN" altLang="en-US" sz="1800" dirty="0"/>
                        <a:t>程序可以编译一次，各处运行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24528042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与应用程序交互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打印日志或文件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通过 </a:t>
                      </a:r>
                      <a:r>
                        <a:rPr lang="en-US" sz="1800"/>
                        <a:t>perf_event </a:t>
                      </a:r>
                      <a:r>
                        <a:rPr lang="zh-CN" altLang="en-US" sz="1800"/>
                        <a:t>或 </a:t>
                      </a:r>
                      <a:r>
                        <a:rPr lang="en-US" sz="1800"/>
                        <a:t>map </a:t>
                      </a:r>
                      <a:r>
                        <a:rPr lang="zh-CN" altLang="en-US" sz="1800"/>
                        <a:t>结构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772733144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数据结构丰富性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一般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丰富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216511954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入门门槛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高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低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400435911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升级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需要卸载和加载，可能导致处理流程中断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原子替换升级，不会造成处理流程中断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018767210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内核内置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视情况而定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内核内置支持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11745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55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774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设计思路与方案选取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挂载点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7" y="1765148"/>
            <a:ext cx="13411201" cy="497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r>
              <a:rPr lang="zh-CN" altLang="en-US" sz="2400" dirty="0"/>
              <a:t>对于我们想要监控的</a:t>
            </a:r>
            <a:r>
              <a:rPr lang="en-US" altLang="zh-CN" sz="2400" dirty="0" err="1"/>
              <a:t>do_exit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函数，我们找到了几个可供检测的点：</a:t>
            </a:r>
            <a:endParaRPr lang="en-US" altLang="zh-CN" sz="2800" b="1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 err="1"/>
              <a:t>sched_process_exit</a:t>
            </a:r>
            <a:r>
              <a:rPr lang="en-US" altLang="zh-CN" dirty="0"/>
              <a:t> (</a:t>
            </a:r>
            <a:r>
              <a:rPr lang="en-US" altLang="zh-CN" dirty="0" err="1"/>
              <a:t>tracepoint</a:t>
            </a:r>
            <a:r>
              <a:rPr lang="en-US" altLang="zh-CN" dirty="0"/>
              <a:t>)</a:t>
            </a: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在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  <a:r>
              <a:rPr lang="zh-CN" altLang="en-US" dirty="0"/>
              <a:t>函数内部静态插入的监测点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在</a:t>
            </a:r>
            <a:r>
              <a:rPr lang="en-US" altLang="zh-CN" dirty="0" err="1"/>
              <a:t>do_exit</a:t>
            </a:r>
            <a:r>
              <a:rPr lang="zh-CN" altLang="en-US" dirty="0"/>
              <a:t>函数运行到静态插入点时触发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 err="1"/>
              <a:t>do_exit</a:t>
            </a:r>
            <a:r>
              <a:rPr lang="en-US" altLang="zh-CN" dirty="0"/>
              <a:t> (</a:t>
            </a:r>
            <a:r>
              <a:rPr lang="en-US" altLang="zh-CN" dirty="0" err="1"/>
              <a:t>kprobe</a:t>
            </a:r>
            <a:r>
              <a:rPr lang="en-US" altLang="zh-CN" dirty="0"/>
              <a:t>)</a:t>
            </a: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在</a:t>
            </a:r>
            <a:r>
              <a:rPr lang="en-US" altLang="zh-CN" dirty="0"/>
              <a:t>/sys/kernel/debug/tracing/</a:t>
            </a:r>
            <a:r>
              <a:rPr lang="en-US" altLang="zh-CN" dirty="0" err="1"/>
              <a:t>available_filter_functions</a:t>
            </a:r>
            <a:r>
              <a:rPr lang="zh-CN" altLang="en-US" dirty="0"/>
              <a:t>里可以找到，</a:t>
            </a:r>
            <a:endParaRPr lang="en-US" altLang="zh-CN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r>
              <a:rPr lang="zh-CN" altLang="en-US" dirty="0"/>
              <a:t>说明这是我们可以用</a:t>
            </a:r>
            <a:r>
              <a:rPr lang="en-US" altLang="zh-CN" dirty="0" err="1"/>
              <a:t>kprobe</a:t>
            </a:r>
            <a:r>
              <a:rPr lang="zh-CN" altLang="en-US" dirty="0"/>
              <a:t>检测的函数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在进入</a:t>
            </a:r>
            <a:r>
              <a:rPr lang="en-US" altLang="zh-CN" dirty="0" err="1"/>
              <a:t>do_exit</a:t>
            </a:r>
            <a:r>
              <a:rPr lang="zh-CN" altLang="en-US" dirty="0"/>
              <a:t>函数时触发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 err="1"/>
              <a:t>sys_enter_exit</a:t>
            </a:r>
            <a:r>
              <a:rPr lang="en-US" altLang="zh-CN" dirty="0"/>
              <a:t>(</a:t>
            </a:r>
            <a:r>
              <a:rPr lang="en-US" altLang="zh-CN" dirty="0" err="1"/>
              <a:t>tracepoint</a:t>
            </a:r>
            <a:r>
              <a:rPr lang="en-US" altLang="zh-CN" dirty="0"/>
              <a:t>)</a:t>
            </a: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进入</a:t>
            </a:r>
            <a:r>
              <a:rPr lang="en-US" altLang="zh-CN" dirty="0" err="1"/>
              <a:t>sys_exit</a:t>
            </a:r>
            <a:r>
              <a:rPr lang="zh-CN" altLang="en-US" dirty="0"/>
              <a:t>系统调用（是对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  <a:r>
              <a:rPr lang="zh-CN" altLang="en-US" dirty="0"/>
              <a:t>函数封装的系统调用接口）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进入</a:t>
            </a:r>
            <a:r>
              <a:rPr lang="en-US" altLang="zh-CN" dirty="0" err="1"/>
              <a:t>sys_exit</a:t>
            </a:r>
            <a:r>
              <a:rPr lang="zh-CN" altLang="en-US" dirty="0"/>
              <a:t>系统调用时触发</a:t>
            </a:r>
            <a:endParaRPr lang="en-US" altLang="zh-CN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5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设计思路与方案选取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挂载点选取过程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402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挂载点的选取主要考虑：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能否在所有进程退出时都触发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能否在触发时，我们想要读取的进程信息对应得进程资源还没有被操作系统释放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选取了利用</a:t>
            </a:r>
            <a:r>
              <a:rPr lang="en-US" altLang="zh-CN" dirty="0" err="1"/>
              <a:t>kprobe</a:t>
            </a:r>
            <a:r>
              <a:rPr lang="zh-CN" altLang="en-US" dirty="0"/>
              <a:t>机制来追踪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不选另外两个原因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en-US" altLang="zh-CN" dirty="0" err="1"/>
              <a:t>sched_process_exit</a:t>
            </a:r>
            <a:r>
              <a:rPr lang="zh-CN" altLang="en-US" dirty="0"/>
              <a:t>在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  <a:r>
              <a:rPr lang="zh-CN" altLang="en-US" dirty="0"/>
              <a:t>内核源码里面插入的地方在</a:t>
            </a:r>
            <a:r>
              <a:rPr lang="en-US" altLang="zh-CN" dirty="0" err="1"/>
              <a:t>exit_mm</a:t>
            </a:r>
            <a:r>
              <a:rPr lang="zh-CN" altLang="en-US" dirty="0"/>
              <a:t>函数（</a:t>
            </a:r>
            <a:r>
              <a:rPr lang="zh-CN" altLang="en-US" b="1" dirty="0"/>
              <a:t>释放进程占有内存的函数</a:t>
            </a:r>
            <a:r>
              <a:rPr lang="zh-CN" altLang="en-US" dirty="0"/>
              <a:t>）的</a:t>
            </a:r>
            <a:r>
              <a:rPr lang="zh-CN" altLang="en-US" b="1" dirty="0"/>
              <a:t>后面</a:t>
            </a:r>
            <a:r>
              <a:rPr lang="zh-CN" altLang="en-US" dirty="0"/>
              <a:t>，所以没办法读取进程占有内存里面的一些信息。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en-US" altLang="zh-CN" dirty="0" err="1"/>
              <a:t>sys_enter_exit</a:t>
            </a:r>
            <a:r>
              <a:rPr lang="zh-CN" altLang="en-US" dirty="0"/>
              <a:t>则是在用户态执行</a:t>
            </a:r>
            <a:r>
              <a:rPr lang="en-US" altLang="zh-CN" dirty="0" err="1"/>
              <a:t>sys_exit</a:t>
            </a:r>
            <a:r>
              <a:rPr lang="zh-CN" altLang="en-US" dirty="0"/>
              <a:t>系统调用时才会触发，但是很多进程退出</a:t>
            </a:r>
            <a:r>
              <a:rPr lang="zh-CN" altLang="en-US" b="1" dirty="0"/>
              <a:t>不是显式地调用该系统调用</a:t>
            </a:r>
            <a:r>
              <a:rPr lang="zh-CN" altLang="en-US" dirty="0"/>
              <a:t>，所以不太适合本场景，经测试也发现这个挂载点和</a:t>
            </a:r>
            <a:r>
              <a:rPr lang="en-US" altLang="zh-CN" dirty="0" err="1"/>
              <a:t>kprobe</a:t>
            </a:r>
            <a:r>
              <a:rPr lang="zh-CN" altLang="en-US" dirty="0"/>
              <a:t>的</a:t>
            </a:r>
            <a:r>
              <a:rPr lang="en-US" altLang="zh-CN" dirty="0" err="1"/>
              <a:t>do_exit</a:t>
            </a:r>
            <a:r>
              <a:rPr lang="zh-CN" altLang="en-US" dirty="0"/>
              <a:t>入口处的</a:t>
            </a:r>
            <a:r>
              <a:rPr lang="zh-CN" altLang="en-US" b="1" dirty="0"/>
              <a:t>挂载点触发条件不同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2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2214</Words>
  <Application>Microsoft Office PowerPoint</Application>
  <PresentationFormat>宽屏</PresentationFormat>
  <Paragraphs>319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맑은 고딕</vt:lpstr>
      <vt:lpstr>等线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主题</vt:lpstr>
      <vt:lpstr>PowerPoint 演示文稿</vt:lpstr>
      <vt:lpstr>内容提要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</vt:vector>
  </TitlesOfParts>
  <Company>基础架构处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0022</dc:title>
  <dc:creator>ZK</dc:creator>
  <cp:lastModifiedBy>EEEEWW HONG</cp:lastModifiedBy>
  <cp:revision>366</cp:revision>
  <dcterms:created xsi:type="dcterms:W3CDTF">2017-04-21T07:43:00Z</dcterms:created>
  <dcterms:modified xsi:type="dcterms:W3CDTF">2022-08-14T15:14:05Z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