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68" r:id="rId2"/>
    <p:sldId id="304" r:id="rId3"/>
    <p:sldId id="286" r:id="rId4"/>
    <p:sldId id="538" r:id="rId5"/>
    <p:sldId id="541" r:id="rId6"/>
    <p:sldId id="546" r:id="rId7"/>
    <p:sldId id="547" r:id="rId8"/>
    <p:sldId id="548" r:id="rId9"/>
    <p:sldId id="549" r:id="rId10"/>
    <p:sldId id="257" r:id="rId11"/>
    <p:sldId id="550" r:id="rId12"/>
    <p:sldId id="552" r:id="rId13"/>
    <p:sldId id="551" r:id="rId14"/>
    <p:sldId id="544" r:id="rId15"/>
    <p:sldId id="553" r:id="rId16"/>
    <p:sldId id="554" r:id="rId17"/>
    <p:sldId id="555" r:id="rId18"/>
    <p:sldId id="556" r:id="rId19"/>
    <p:sldId id="559" r:id="rId20"/>
    <p:sldId id="562" r:id="rId21"/>
    <p:sldId id="545" r:id="rId22"/>
    <p:sldId id="557" r:id="rId23"/>
    <p:sldId id="558" r:id="rId24"/>
    <p:sldId id="560" r:id="rId25"/>
    <p:sldId id="27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0003"/>
    <a:srgbClr val="00561F"/>
    <a:srgbClr val="204E72"/>
    <a:srgbClr val="436988"/>
    <a:srgbClr val="FFFFFF"/>
    <a:srgbClr val="00FF00"/>
    <a:srgbClr val="0000CC"/>
    <a:srgbClr val="00FF99"/>
    <a:srgbClr val="FCFCFC"/>
    <a:srgbClr val="081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6" autoAdjust="0"/>
    <p:restoredTop sz="94154" autoAdjust="0"/>
  </p:normalViewPr>
  <p:slideViewPr>
    <p:cSldViewPr snapToGrid="0">
      <p:cViewPr varScale="1">
        <p:scale>
          <a:sx n="156" d="100"/>
          <a:sy n="156" d="100"/>
        </p:scale>
        <p:origin x="504" y="1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p:scale>
          <a:sx n="81" d="100"/>
          <a:sy n="81" d="100"/>
        </p:scale>
        <p:origin x="2706" y="3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52A8-ECE7-49AA-8726-BE90DBC11947}" type="datetimeFigureOut">
              <a:rPr lang="zh-CN" altLang="en-US" smtClean="0"/>
              <a:pPr/>
              <a:t>2022/6/5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EAD77-486C-432B-9EE9-E6FD5C91EB8A}" type="slidenum">
              <a:rPr lang="zh-CN" altLang="en-US" smtClean="0"/>
              <a:pPr/>
              <a:t>‹#›</a:t>
            </a:fld>
            <a:endParaRPr lang="zh-CN" altLang="en-US"/>
          </a:p>
        </p:txBody>
      </p:sp>
    </p:spTree>
    <p:extLst>
      <p:ext uri="{BB962C8B-B14F-4D97-AF65-F5344CB8AC3E}">
        <p14:creationId xmlns:p14="http://schemas.microsoft.com/office/powerpoint/2010/main" val="9693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a:t>
            </a:fld>
            <a:endParaRPr lang="zh-CN" altLang="en-US"/>
          </a:p>
        </p:txBody>
      </p:sp>
    </p:spTree>
    <p:extLst>
      <p:ext uri="{BB962C8B-B14F-4D97-AF65-F5344CB8AC3E}">
        <p14:creationId xmlns:p14="http://schemas.microsoft.com/office/powerpoint/2010/main" val="701586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原型图与总结</a:t>
            </a:r>
          </a:p>
        </p:txBody>
      </p:sp>
      <p:sp>
        <p:nvSpPr>
          <p:cNvPr id="4" name="灯片编号占位符 3"/>
          <p:cNvSpPr>
            <a:spLocks noGrp="1"/>
          </p:cNvSpPr>
          <p:nvPr>
            <p:ph type="sldNum" sz="quarter" idx="5"/>
          </p:nvPr>
        </p:nvSpPr>
        <p:spPr/>
        <p:txBody>
          <a:bodyPr/>
          <a:lstStyle/>
          <a:p>
            <a:fld id="{B18EAD77-486C-432B-9EE9-E6FD5C91EB8A}" type="slidenum">
              <a:rPr lang="zh-CN" altLang="en-US" smtClean="0"/>
              <a:pPr/>
              <a:t>10</a:t>
            </a:fld>
            <a:endParaRPr lang="zh-CN" altLang="en-US"/>
          </a:p>
        </p:txBody>
      </p:sp>
    </p:spTree>
    <p:extLst>
      <p:ext uri="{BB962C8B-B14F-4D97-AF65-F5344CB8AC3E}">
        <p14:creationId xmlns:p14="http://schemas.microsoft.com/office/powerpoint/2010/main" val="360959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11</a:t>
            </a:fld>
            <a:endParaRPr lang="zh-CN" altLang="en-US"/>
          </a:p>
        </p:txBody>
      </p:sp>
    </p:spTree>
    <p:extLst>
      <p:ext uri="{BB962C8B-B14F-4D97-AF65-F5344CB8AC3E}">
        <p14:creationId xmlns:p14="http://schemas.microsoft.com/office/powerpoint/2010/main" val="391562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12</a:t>
            </a:fld>
            <a:endParaRPr lang="zh-CN" altLang="en-US"/>
          </a:p>
        </p:txBody>
      </p:sp>
    </p:spTree>
    <p:extLst>
      <p:ext uri="{BB962C8B-B14F-4D97-AF65-F5344CB8AC3E}">
        <p14:creationId xmlns:p14="http://schemas.microsoft.com/office/powerpoint/2010/main" val="1731098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13</a:t>
            </a:fld>
            <a:endParaRPr lang="zh-CN" altLang="en-US"/>
          </a:p>
        </p:txBody>
      </p:sp>
    </p:spTree>
    <p:extLst>
      <p:ext uri="{BB962C8B-B14F-4D97-AF65-F5344CB8AC3E}">
        <p14:creationId xmlns:p14="http://schemas.microsoft.com/office/powerpoint/2010/main" val="261251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15</a:t>
            </a:fld>
            <a:endParaRPr lang="zh-CN" altLang="en-US"/>
          </a:p>
        </p:txBody>
      </p:sp>
    </p:spTree>
    <p:extLst>
      <p:ext uri="{BB962C8B-B14F-4D97-AF65-F5344CB8AC3E}">
        <p14:creationId xmlns:p14="http://schemas.microsoft.com/office/powerpoint/2010/main" val="893526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16</a:t>
            </a:fld>
            <a:endParaRPr lang="zh-CN" altLang="en-US"/>
          </a:p>
        </p:txBody>
      </p:sp>
    </p:spTree>
    <p:extLst>
      <p:ext uri="{BB962C8B-B14F-4D97-AF65-F5344CB8AC3E}">
        <p14:creationId xmlns:p14="http://schemas.microsoft.com/office/powerpoint/2010/main" val="2515074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17</a:t>
            </a:fld>
            <a:endParaRPr lang="zh-CN" altLang="en-US"/>
          </a:p>
        </p:txBody>
      </p:sp>
    </p:spTree>
    <p:extLst>
      <p:ext uri="{BB962C8B-B14F-4D97-AF65-F5344CB8AC3E}">
        <p14:creationId xmlns:p14="http://schemas.microsoft.com/office/powerpoint/2010/main" val="914806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18</a:t>
            </a:fld>
            <a:endParaRPr lang="zh-CN" altLang="en-US"/>
          </a:p>
        </p:txBody>
      </p:sp>
    </p:spTree>
    <p:extLst>
      <p:ext uri="{BB962C8B-B14F-4D97-AF65-F5344CB8AC3E}">
        <p14:creationId xmlns:p14="http://schemas.microsoft.com/office/powerpoint/2010/main" val="194592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19</a:t>
            </a:fld>
            <a:endParaRPr lang="zh-CN" altLang="en-US"/>
          </a:p>
        </p:txBody>
      </p:sp>
    </p:spTree>
    <p:extLst>
      <p:ext uri="{BB962C8B-B14F-4D97-AF65-F5344CB8AC3E}">
        <p14:creationId xmlns:p14="http://schemas.microsoft.com/office/powerpoint/2010/main" val="1386126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20</a:t>
            </a:fld>
            <a:endParaRPr lang="zh-CN" altLang="en-US"/>
          </a:p>
        </p:txBody>
      </p:sp>
    </p:spTree>
    <p:extLst>
      <p:ext uri="{BB962C8B-B14F-4D97-AF65-F5344CB8AC3E}">
        <p14:creationId xmlns:p14="http://schemas.microsoft.com/office/powerpoint/2010/main" val="299007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EAD77-486C-432B-9EE9-E6FD5C91EB8A}" type="slidenum">
              <a:rPr lang="zh-CN" altLang="en-US" smtClean="0"/>
              <a:pPr/>
              <a:t>2</a:t>
            </a:fld>
            <a:endParaRPr lang="zh-CN" altLang="en-US"/>
          </a:p>
        </p:txBody>
      </p:sp>
    </p:spTree>
    <p:extLst>
      <p:ext uri="{BB962C8B-B14F-4D97-AF65-F5344CB8AC3E}">
        <p14:creationId xmlns:p14="http://schemas.microsoft.com/office/powerpoint/2010/main" val="4109248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22</a:t>
            </a:fld>
            <a:endParaRPr lang="zh-CN" altLang="en-US"/>
          </a:p>
        </p:txBody>
      </p:sp>
    </p:spTree>
    <p:extLst>
      <p:ext uri="{BB962C8B-B14F-4D97-AF65-F5344CB8AC3E}">
        <p14:creationId xmlns:p14="http://schemas.microsoft.com/office/powerpoint/2010/main" val="2121697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23</a:t>
            </a:fld>
            <a:endParaRPr lang="zh-CN" altLang="en-US"/>
          </a:p>
        </p:txBody>
      </p:sp>
    </p:spTree>
    <p:extLst>
      <p:ext uri="{BB962C8B-B14F-4D97-AF65-F5344CB8AC3E}">
        <p14:creationId xmlns:p14="http://schemas.microsoft.com/office/powerpoint/2010/main" val="1834947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24</a:t>
            </a:fld>
            <a:endParaRPr lang="zh-CN" altLang="en-US"/>
          </a:p>
        </p:txBody>
      </p:sp>
    </p:spTree>
    <p:extLst>
      <p:ext uri="{BB962C8B-B14F-4D97-AF65-F5344CB8AC3E}">
        <p14:creationId xmlns:p14="http://schemas.microsoft.com/office/powerpoint/2010/main" val="608327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25</a:t>
            </a:fld>
            <a:endParaRPr lang="zh-CN" altLang="en-US"/>
          </a:p>
        </p:txBody>
      </p:sp>
    </p:spTree>
    <p:extLst>
      <p:ext uri="{BB962C8B-B14F-4D97-AF65-F5344CB8AC3E}">
        <p14:creationId xmlns:p14="http://schemas.microsoft.com/office/powerpoint/2010/main" val="343395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a:t>
            </a:fld>
            <a:endParaRPr lang="zh-CN" altLang="en-US"/>
          </a:p>
        </p:txBody>
      </p:sp>
    </p:spTree>
    <p:extLst>
      <p:ext uri="{BB962C8B-B14F-4D97-AF65-F5344CB8AC3E}">
        <p14:creationId xmlns:p14="http://schemas.microsoft.com/office/powerpoint/2010/main" val="175427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4</a:t>
            </a:fld>
            <a:endParaRPr lang="zh-CN" altLang="en-US"/>
          </a:p>
        </p:txBody>
      </p:sp>
    </p:spTree>
    <p:extLst>
      <p:ext uri="{BB962C8B-B14F-4D97-AF65-F5344CB8AC3E}">
        <p14:creationId xmlns:p14="http://schemas.microsoft.com/office/powerpoint/2010/main" val="3649670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EAD77-486C-432B-9EE9-E6FD5C91EB8A}" type="slidenum">
              <a:rPr lang="zh-CN" altLang="en-US" smtClean="0"/>
              <a:pPr/>
              <a:t>5</a:t>
            </a:fld>
            <a:endParaRPr lang="zh-CN" altLang="en-US"/>
          </a:p>
        </p:txBody>
      </p:sp>
    </p:spTree>
    <p:extLst>
      <p:ext uri="{BB962C8B-B14F-4D97-AF65-F5344CB8AC3E}">
        <p14:creationId xmlns:p14="http://schemas.microsoft.com/office/powerpoint/2010/main" val="2973606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6</a:t>
            </a:fld>
            <a:endParaRPr lang="zh-CN" altLang="en-US"/>
          </a:p>
        </p:txBody>
      </p:sp>
    </p:spTree>
    <p:extLst>
      <p:ext uri="{BB962C8B-B14F-4D97-AF65-F5344CB8AC3E}">
        <p14:creationId xmlns:p14="http://schemas.microsoft.com/office/powerpoint/2010/main" val="5253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7</a:t>
            </a:fld>
            <a:endParaRPr lang="zh-CN" altLang="en-US"/>
          </a:p>
        </p:txBody>
      </p:sp>
    </p:spTree>
    <p:extLst>
      <p:ext uri="{BB962C8B-B14F-4D97-AF65-F5344CB8AC3E}">
        <p14:creationId xmlns:p14="http://schemas.microsoft.com/office/powerpoint/2010/main" val="2665631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8</a:t>
            </a:fld>
            <a:endParaRPr lang="zh-CN" altLang="en-US"/>
          </a:p>
        </p:txBody>
      </p:sp>
    </p:spTree>
    <p:extLst>
      <p:ext uri="{BB962C8B-B14F-4D97-AF65-F5344CB8AC3E}">
        <p14:creationId xmlns:p14="http://schemas.microsoft.com/office/powerpoint/2010/main" val="1865429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9</a:t>
            </a:fld>
            <a:endParaRPr lang="zh-CN" altLang="en-US"/>
          </a:p>
        </p:txBody>
      </p:sp>
    </p:spTree>
    <p:extLst>
      <p:ext uri="{BB962C8B-B14F-4D97-AF65-F5344CB8AC3E}">
        <p14:creationId xmlns:p14="http://schemas.microsoft.com/office/powerpoint/2010/main" val="1409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35508-54A0-4FB0-A4C5-6467DE85E9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gi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tangzh33@mail2.sysu.edu.cn" TargetMode="External"/><Relationship Id="rId5" Type="http://schemas.openxmlformats.org/officeDocument/2006/relationships/hyperlink" Target="mailto:hrpccs@foxmail.com" TargetMode="External"/><Relationship Id="rId4" Type="http://schemas.openxmlformats.org/officeDocument/2006/relationships/hyperlink" Target="mailto:2941845883@qq.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980992B-A486-430C-A180-2758E93E29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323" r="14726" b="48018"/>
          <a:stretch/>
        </p:blipFill>
        <p:spPr>
          <a:xfrm>
            <a:off x="0" y="5273871"/>
            <a:ext cx="5545698" cy="1544160"/>
          </a:xfrm>
          <a:prstGeom prst="rect">
            <a:avLst/>
          </a:prstGeom>
        </p:spPr>
      </p:pic>
      <p:sp>
        <p:nvSpPr>
          <p:cNvPr id="14" name="矩形 13"/>
          <p:cNvSpPr/>
          <p:nvPr/>
        </p:nvSpPr>
        <p:spPr>
          <a:xfrm>
            <a:off x="1883" y="5224812"/>
            <a:ext cx="12192000" cy="1634689"/>
          </a:xfrm>
          <a:prstGeom prst="rect">
            <a:avLst/>
          </a:prstGeom>
          <a:gradFill>
            <a:gsLst>
              <a:gs pos="0">
                <a:srgbClr val="204E72"/>
              </a:gs>
              <a:gs pos="80000">
                <a:srgbClr val="204E72">
                  <a:alpha val="80000"/>
                </a:srgbClr>
              </a:gs>
              <a:gs pos="48000">
                <a:srgbClr val="204E72"/>
              </a:gs>
              <a:gs pos="100000">
                <a:srgbClr val="204E72">
                  <a:alpha val="73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04E72"/>
              </a:solidFill>
            </a:endParaRPr>
          </a:p>
        </p:txBody>
      </p:sp>
      <p:sp>
        <p:nvSpPr>
          <p:cNvPr id="15" name="矩形 14"/>
          <p:cNvSpPr/>
          <p:nvPr/>
        </p:nvSpPr>
        <p:spPr>
          <a:xfrm>
            <a:off x="0" y="5053673"/>
            <a:ext cx="12192000" cy="77108"/>
          </a:xfrm>
          <a:prstGeom prst="rect">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341586" y="1864695"/>
            <a:ext cx="9508828" cy="1785104"/>
          </a:xfrm>
          <a:prstGeom prst="rect">
            <a:avLst/>
          </a:prstGeom>
          <a:noFill/>
        </p:spPr>
        <p:txBody>
          <a:bodyPr wrap="square" rtlCol="0">
            <a:spAutoFit/>
          </a:bodyPr>
          <a:lstStyle/>
          <a:p>
            <a:pPr algn="ctr"/>
            <a:r>
              <a:rPr lang="en-US" altLang="zh-CN" sz="5400" b="1" dirty="0" err="1">
                <a:solidFill>
                  <a:srgbClr val="204E72"/>
                </a:solidFill>
                <a:latin typeface="微软雅黑" panose="020B0503020204020204" pitchFamily="34" charset="-122"/>
                <a:ea typeface="微软雅黑" panose="020B0503020204020204" pitchFamily="34" charset="-122"/>
              </a:rPr>
              <a:t>Crashcrawler</a:t>
            </a:r>
            <a:endParaRPr lang="en-US" altLang="zh-CN" sz="5400" b="1" dirty="0">
              <a:solidFill>
                <a:srgbClr val="204E72"/>
              </a:solidFill>
              <a:latin typeface="微软雅黑" panose="020B0503020204020204" pitchFamily="34" charset="-122"/>
              <a:ea typeface="微软雅黑" panose="020B0503020204020204" pitchFamily="34" charset="-122"/>
            </a:endParaRPr>
          </a:p>
          <a:p>
            <a:pPr algn="ctr"/>
            <a:endParaRPr lang="en-US" altLang="zh-CN" sz="2800" b="1" dirty="0">
              <a:solidFill>
                <a:srgbClr val="204E72"/>
              </a:solidFill>
              <a:latin typeface="微软雅黑" panose="020B0503020204020204" pitchFamily="34" charset="-122"/>
              <a:ea typeface="微软雅黑" panose="020B0503020204020204" pitchFamily="34" charset="-122"/>
            </a:endParaRPr>
          </a:p>
          <a:p>
            <a:pPr algn="ctr"/>
            <a:r>
              <a:rPr lang="en-US" altLang="zh-CN" sz="2800" b="1" dirty="0">
                <a:solidFill>
                  <a:srgbClr val="204E72"/>
                </a:solidFill>
                <a:latin typeface="微软雅黑" panose="020B0503020204020204" pitchFamily="34" charset="-122"/>
                <a:ea typeface="微软雅黑" panose="020B0503020204020204" pitchFamily="34" charset="-122"/>
              </a:rPr>
              <a:t>——</a:t>
            </a:r>
            <a:r>
              <a:rPr lang="zh-CN" altLang="en-US" sz="2800" b="1" dirty="0">
                <a:solidFill>
                  <a:srgbClr val="204E72"/>
                </a:solidFill>
                <a:latin typeface="微软雅黑" panose="020B0503020204020204" pitchFamily="34" charset="-122"/>
                <a:ea typeface="微软雅黑" panose="020B0503020204020204" pitchFamily="34" charset="-122"/>
              </a:rPr>
              <a:t>基于</a:t>
            </a:r>
            <a:r>
              <a:rPr lang="en-US" altLang="zh-CN" sz="2800" b="1" dirty="0" err="1">
                <a:solidFill>
                  <a:srgbClr val="204E72"/>
                </a:solidFill>
                <a:latin typeface="微软雅黑" panose="020B0503020204020204" pitchFamily="34" charset="-122"/>
                <a:ea typeface="微软雅黑" panose="020B0503020204020204" pitchFamily="34" charset="-122"/>
              </a:rPr>
              <a:t>eBPF</a:t>
            </a:r>
            <a:r>
              <a:rPr lang="zh-CN" altLang="en-US" sz="2800" b="1" dirty="0">
                <a:solidFill>
                  <a:srgbClr val="204E72"/>
                </a:solidFill>
                <a:latin typeface="微软雅黑" panose="020B0503020204020204" pitchFamily="34" charset="-122"/>
                <a:ea typeface="微软雅黑" panose="020B0503020204020204" pitchFamily="34" charset="-122"/>
              </a:rPr>
              <a:t>的</a:t>
            </a:r>
            <a:r>
              <a:rPr lang="en-US" altLang="zh-CN" sz="2800" b="1" dirty="0">
                <a:solidFill>
                  <a:srgbClr val="204E72"/>
                </a:solidFill>
                <a:latin typeface="微软雅黑" panose="020B0503020204020204" pitchFamily="34" charset="-122"/>
                <a:ea typeface="微软雅黑" panose="020B0503020204020204" pitchFamily="34" charset="-122"/>
              </a:rPr>
              <a:t>Linux</a:t>
            </a:r>
            <a:r>
              <a:rPr lang="zh-CN" altLang="en-US" sz="2800" b="1" dirty="0">
                <a:solidFill>
                  <a:srgbClr val="204E72"/>
                </a:solidFill>
                <a:latin typeface="微软雅黑" panose="020B0503020204020204" pitchFamily="34" charset="-122"/>
                <a:ea typeface="微软雅黑" panose="020B0503020204020204" pitchFamily="34" charset="-122"/>
              </a:rPr>
              <a:t>崩溃崩溃收集及崩溃日志生成组件</a:t>
            </a:r>
          </a:p>
        </p:txBody>
      </p:sp>
      <p:pic>
        <p:nvPicPr>
          <p:cNvPr id="4" name="图片 3">
            <a:extLst>
              <a:ext uri="{FF2B5EF4-FFF2-40B4-BE49-F238E27FC236}">
                <a16:creationId xmlns:a16="http://schemas.microsoft.com/office/drawing/2014/main" id="{3689147D-DAA3-44D2-B18D-5ACE844C953F}"/>
              </a:ext>
            </a:extLst>
          </p:cNvPr>
          <p:cNvPicPr>
            <a:picLocks noChangeAspect="1"/>
          </p:cNvPicPr>
          <p:nvPr/>
        </p:nvPicPr>
        <p:blipFill>
          <a:blip r:embed="rId4"/>
          <a:stretch>
            <a:fillRect/>
          </a:stretch>
        </p:blipFill>
        <p:spPr>
          <a:xfrm>
            <a:off x="773753" y="129486"/>
            <a:ext cx="1756805" cy="19389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2CA8AD8-8044-27D2-0DFF-735E7965B067}"/>
              </a:ext>
            </a:extLst>
          </p:cNvPr>
          <p:cNvGrpSpPr/>
          <p:nvPr/>
        </p:nvGrpSpPr>
        <p:grpSpPr>
          <a:xfrm>
            <a:off x="62374" y="767166"/>
            <a:ext cx="12114255" cy="6006496"/>
            <a:chOff x="62374" y="0"/>
            <a:chExt cx="12114255" cy="6773662"/>
          </a:xfrm>
        </p:grpSpPr>
        <p:sp>
          <p:nvSpPr>
            <p:cNvPr id="99" name="文本框 98">
              <a:extLst>
                <a:ext uri="{FF2B5EF4-FFF2-40B4-BE49-F238E27FC236}">
                  <a16:creationId xmlns:a16="http://schemas.microsoft.com/office/drawing/2014/main" id="{95DE3CA2-6713-495E-A962-7C87BB402D1A}"/>
                </a:ext>
              </a:extLst>
            </p:cNvPr>
            <p:cNvSpPr txBox="1"/>
            <p:nvPr/>
          </p:nvSpPr>
          <p:spPr>
            <a:xfrm>
              <a:off x="62374" y="4864429"/>
              <a:ext cx="4305300" cy="1909233"/>
            </a:xfrm>
            <a:prstGeom prst="rect">
              <a:avLst/>
            </a:prstGeom>
            <a:noFill/>
            <a:ln>
              <a:solidFill>
                <a:schemeClr val="tx1"/>
              </a:solidFill>
            </a:ln>
          </p:spPr>
          <p:txBody>
            <a:bodyPr wrap="square" rtlCol="0">
              <a:spAutoFit/>
            </a:bodyPr>
            <a:lstStyle/>
            <a:p>
              <a:endParaRPr lang="zh-CN" altLang="en-US" dirty="0"/>
            </a:p>
          </p:txBody>
        </p:sp>
        <p:cxnSp>
          <p:nvCxnSpPr>
            <p:cNvPr id="3" name="直接连接符 2">
              <a:extLst>
                <a:ext uri="{FF2B5EF4-FFF2-40B4-BE49-F238E27FC236}">
                  <a16:creationId xmlns:a16="http://schemas.microsoft.com/office/drawing/2014/main" id="{1128B1C3-E0FF-481A-800C-440616CCDA0C}"/>
                </a:ext>
              </a:extLst>
            </p:cNvPr>
            <p:cNvCxnSpPr/>
            <p:nvPr/>
          </p:nvCxnSpPr>
          <p:spPr>
            <a:xfrm>
              <a:off x="768350" y="3187700"/>
              <a:ext cx="10655300" cy="71967"/>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436F176-A651-4FDD-A620-BFAF41D7DD99}"/>
                </a:ext>
              </a:extLst>
            </p:cNvPr>
            <p:cNvSpPr/>
            <p:nvPr/>
          </p:nvSpPr>
          <p:spPr>
            <a:xfrm>
              <a:off x="11253760" y="3316739"/>
              <a:ext cx="75988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0BBB51D-BB6B-44CD-A8CA-C3F4F8686FB6}"/>
                </a:ext>
              </a:extLst>
            </p:cNvPr>
            <p:cNvSpPr txBox="1"/>
            <p:nvPr/>
          </p:nvSpPr>
          <p:spPr>
            <a:xfrm>
              <a:off x="11194495" y="3281349"/>
              <a:ext cx="886884" cy="369332"/>
            </a:xfrm>
            <a:prstGeom prst="rect">
              <a:avLst/>
            </a:prstGeom>
            <a:noFill/>
          </p:spPr>
          <p:txBody>
            <a:bodyPr wrap="square" rtlCol="0">
              <a:spAutoFit/>
            </a:bodyPr>
            <a:lstStyle/>
            <a:p>
              <a:r>
                <a:rPr lang="zh-CN" altLang="en-US" dirty="0"/>
                <a:t>内核态</a:t>
              </a:r>
            </a:p>
          </p:txBody>
        </p:sp>
        <p:sp>
          <p:nvSpPr>
            <p:cNvPr id="6" name="矩形 5">
              <a:extLst>
                <a:ext uri="{FF2B5EF4-FFF2-40B4-BE49-F238E27FC236}">
                  <a16:creationId xmlns:a16="http://schemas.microsoft.com/office/drawing/2014/main" id="{9A319164-422B-4BC3-ADD5-031157571356}"/>
                </a:ext>
              </a:extLst>
            </p:cNvPr>
            <p:cNvSpPr/>
            <p:nvPr/>
          </p:nvSpPr>
          <p:spPr>
            <a:xfrm>
              <a:off x="11281278" y="2876821"/>
              <a:ext cx="726017"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550D097-6063-441D-9A42-1FE2D9716FBA}"/>
                </a:ext>
              </a:extLst>
            </p:cNvPr>
            <p:cNvSpPr txBox="1"/>
            <p:nvPr/>
          </p:nvSpPr>
          <p:spPr>
            <a:xfrm>
              <a:off x="11194495" y="2836087"/>
              <a:ext cx="982134" cy="369332"/>
            </a:xfrm>
            <a:prstGeom prst="rect">
              <a:avLst/>
            </a:prstGeom>
            <a:noFill/>
          </p:spPr>
          <p:txBody>
            <a:bodyPr wrap="square" rtlCol="0">
              <a:spAutoFit/>
            </a:bodyPr>
            <a:lstStyle/>
            <a:p>
              <a:r>
                <a:rPr lang="zh-CN" altLang="en-US" dirty="0"/>
                <a:t>用户态</a:t>
              </a:r>
            </a:p>
          </p:txBody>
        </p:sp>
        <p:sp>
          <p:nvSpPr>
            <p:cNvPr id="9" name="流程图: 过程 8">
              <a:extLst>
                <a:ext uri="{FF2B5EF4-FFF2-40B4-BE49-F238E27FC236}">
                  <a16:creationId xmlns:a16="http://schemas.microsoft.com/office/drawing/2014/main" id="{FA174873-0098-4042-BD4A-7DCC7430BE20}"/>
                </a:ext>
              </a:extLst>
            </p:cNvPr>
            <p:cNvSpPr/>
            <p:nvPr/>
          </p:nvSpPr>
          <p:spPr>
            <a:xfrm>
              <a:off x="8450279" y="176729"/>
              <a:ext cx="877806" cy="6140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流程图: 过程 9">
              <a:extLst>
                <a:ext uri="{FF2B5EF4-FFF2-40B4-BE49-F238E27FC236}">
                  <a16:creationId xmlns:a16="http://schemas.microsoft.com/office/drawing/2014/main" id="{5CF17367-FBD0-4EC2-8768-F7BB5EF8E0B3}"/>
                </a:ext>
              </a:extLst>
            </p:cNvPr>
            <p:cNvSpPr/>
            <p:nvPr/>
          </p:nvSpPr>
          <p:spPr>
            <a:xfrm>
              <a:off x="6151340" y="141258"/>
              <a:ext cx="867414" cy="6497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66EA948E-389C-4307-A20B-34D48222BCF7}"/>
                </a:ext>
              </a:extLst>
            </p:cNvPr>
            <p:cNvSpPr txBox="1"/>
            <p:nvPr/>
          </p:nvSpPr>
          <p:spPr>
            <a:xfrm>
              <a:off x="8453811" y="176729"/>
              <a:ext cx="1010143" cy="523220"/>
            </a:xfrm>
            <a:prstGeom prst="rect">
              <a:avLst/>
            </a:prstGeom>
            <a:noFill/>
          </p:spPr>
          <p:txBody>
            <a:bodyPr wrap="square" rtlCol="0">
              <a:spAutoFit/>
            </a:bodyPr>
            <a:lstStyle/>
            <a:p>
              <a:r>
                <a:rPr lang="zh-CN" altLang="en-US" sz="1400" dirty="0"/>
                <a:t>进程崩溃信息收集</a:t>
              </a:r>
            </a:p>
          </p:txBody>
        </p:sp>
        <p:sp>
          <p:nvSpPr>
            <p:cNvPr id="17" name="文本框 16">
              <a:extLst>
                <a:ext uri="{FF2B5EF4-FFF2-40B4-BE49-F238E27FC236}">
                  <a16:creationId xmlns:a16="http://schemas.microsoft.com/office/drawing/2014/main" id="{5CDDFA6D-A417-4CCE-8044-2458AC670019}"/>
                </a:ext>
              </a:extLst>
            </p:cNvPr>
            <p:cNvSpPr txBox="1"/>
            <p:nvPr/>
          </p:nvSpPr>
          <p:spPr>
            <a:xfrm>
              <a:off x="4776810" y="6350022"/>
              <a:ext cx="2953256" cy="369332"/>
            </a:xfrm>
            <a:prstGeom prst="rect">
              <a:avLst/>
            </a:prstGeom>
            <a:noFill/>
          </p:spPr>
          <p:txBody>
            <a:bodyPr wrap="square" rtlCol="0">
              <a:spAutoFit/>
            </a:bodyPr>
            <a:lstStyle/>
            <a:p>
              <a:r>
                <a:rPr lang="en-US" altLang="zh-CN" dirty="0"/>
                <a:t>BPF</a:t>
              </a:r>
              <a:r>
                <a:rPr lang="zh-CN" altLang="en-US" dirty="0"/>
                <a:t>程序 </a:t>
              </a:r>
              <a:r>
                <a:rPr lang="zh-CN" altLang="en-US" sz="1400" dirty="0"/>
                <a:t>过滤，追踪内核数据</a:t>
              </a:r>
              <a:endParaRPr lang="zh-CN" altLang="en-US" dirty="0"/>
            </a:p>
          </p:txBody>
        </p:sp>
        <p:sp>
          <p:nvSpPr>
            <p:cNvPr id="18" name="文本框 17">
              <a:extLst>
                <a:ext uri="{FF2B5EF4-FFF2-40B4-BE49-F238E27FC236}">
                  <a16:creationId xmlns:a16="http://schemas.microsoft.com/office/drawing/2014/main" id="{BA4B0A7D-F065-4E9D-8512-63B02772BA0A}"/>
                </a:ext>
              </a:extLst>
            </p:cNvPr>
            <p:cNvSpPr txBox="1"/>
            <p:nvPr/>
          </p:nvSpPr>
          <p:spPr>
            <a:xfrm>
              <a:off x="6185569" y="172039"/>
              <a:ext cx="829652" cy="523220"/>
            </a:xfrm>
            <a:prstGeom prst="rect">
              <a:avLst/>
            </a:prstGeom>
            <a:noFill/>
          </p:spPr>
          <p:txBody>
            <a:bodyPr wrap="square" rtlCol="0">
              <a:spAutoFit/>
            </a:bodyPr>
            <a:lstStyle/>
            <a:p>
              <a:r>
                <a:rPr lang="zh-CN" altLang="en-US" sz="1400" dirty="0"/>
                <a:t>组件部署阶段</a:t>
              </a:r>
            </a:p>
          </p:txBody>
        </p:sp>
        <p:sp>
          <p:nvSpPr>
            <p:cNvPr id="22" name="矩形 21">
              <a:extLst>
                <a:ext uri="{FF2B5EF4-FFF2-40B4-BE49-F238E27FC236}">
                  <a16:creationId xmlns:a16="http://schemas.microsoft.com/office/drawing/2014/main" id="{04B90CD5-5970-4B6A-9D8C-82070D0641A1}"/>
                </a:ext>
              </a:extLst>
            </p:cNvPr>
            <p:cNvSpPr/>
            <p:nvPr/>
          </p:nvSpPr>
          <p:spPr>
            <a:xfrm>
              <a:off x="1331588" y="3400434"/>
              <a:ext cx="1595789" cy="3077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982BCB5-FE72-4AD9-9E66-06D825E7B7A0}"/>
                </a:ext>
              </a:extLst>
            </p:cNvPr>
            <p:cNvSpPr txBox="1"/>
            <p:nvPr/>
          </p:nvSpPr>
          <p:spPr>
            <a:xfrm>
              <a:off x="1310387" y="3378752"/>
              <a:ext cx="1655089" cy="307777"/>
            </a:xfrm>
            <a:prstGeom prst="rect">
              <a:avLst/>
            </a:prstGeom>
            <a:noFill/>
          </p:spPr>
          <p:txBody>
            <a:bodyPr wrap="square" rtlCol="0">
              <a:spAutoFit/>
            </a:bodyPr>
            <a:lstStyle/>
            <a:p>
              <a:r>
                <a:rPr lang="en-US" altLang="zh-CN" sz="1400" dirty="0"/>
                <a:t>sched_process_exit</a:t>
              </a:r>
              <a:endParaRPr lang="zh-CN" altLang="en-US" sz="1400" dirty="0"/>
            </a:p>
          </p:txBody>
        </p:sp>
        <p:cxnSp>
          <p:nvCxnSpPr>
            <p:cNvPr id="19" name="直接连接符 18">
              <a:extLst>
                <a:ext uri="{FF2B5EF4-FFF2-40B4-BE49-F238E27FC236}">
                  <a16:creationId xmlns:a16="http://schemas.microsoft.com/office/drawing/2014/main" id="{F1C85F06-C758-4784-B233-BD7B60A7EBF0}"/>
                </a:ext>
              </a:extLst>
            </p:cNvPr>
            <p:cNvCxnSpPr>
              <a:cxnSpLocks/>
            </p:cNvCxnSpPr>
            <p:nvPr/>
          </p:nvCxnSpPr>
          <p:spPr>
            <a:xfrm>
              <a:off x="5572296" y="0"/>
              <a:ext cx="19775" cy="3223683"/>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6D09B53-4F9D-46DC-A3BF-B1A77BE642C2}"/>
                </a:ext>
              </a:extLst>
            </p:cNvPr>
            <p:cNvSpPr txBox="1"/>
            <p:nvPr/>
          </p:nvSpPr>
          <p:spPr>
            <a:xfrm>
              <a:off x="3841891" y="4903472"/>
              <a:ext cx="434814" cy="1815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1600" dirty="0"/>
                <a:t>可移植版本分发</a:t>
              </a:r>
            </a:p>
          </p:txBody>
        </p:sp>
        <p:sp>
          <p:nvSpPr>
            <p:cNvPr id="47" name="文本框 46">
              <a:extLst>
                <a:ext uri="{FF2B5EF4-FFF2-40B4-BE49-F238E27FC236}">
                  <a16:creationId xmlns:a16="http://schemas.microsoft.com/office/drawing/2014/main" id="{D6BA8D63-0D8F-460A-B42A-1B6A96BA7038}"/>
                </a:ext>
              </a:extLst>
            </p:cNvPr>
            <p:cNvSpPr txBox="1"/>
            <p:nvPr/>
          </p:nvSpPr>
          <p:spPr>
            <a:xfrm>
              <a:off x="224154" y="6026856"/>
              <a:ext cx="229328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altLang="zh-CN" dirty="0"/>
                <a:t>Libbpf + CO-RE</a:t>
              </a:r>
            </a:p>
            <a:p>
              <a:pPr marL="285750" indent="-285750">
                <a:buFont typeface="Arial" panose="020B0604020202020204" pitchFamily="34" charset="0"/>
                <a:buChar char="•"/>
              </a:pPr>
              <a:r>
                <a:rPr lang="en-US" altLang="zh-CN" dirty="0"/>
                <a:t>BTFGen</a:t>
              </a:r>
              <a:r>
                <a:rPr lang="zh-CN" altLang="en-US" dirty="0"/>
                <a:t> </a:t>
              </a:r>
              <a:r>
                <a:rPr lang="en-US" altLang="zh-CN" dirty="0"/>
                <a:t>+</a:t>
              </a:r>
              <a:r>
                <a:rPr lang="zh-CN" altLang="en-US" dirty="0"/>
                <a:t> </a:t>
              </a:r>
              <a:r>
                <a:rPr lang="en-US" altLang="zh-CN" dirty="0"/>
                <a:t>BTFHub</a:t>
              </a:r>
            </a:p>
          </p:txBody>
        </p:sp>
        <p:sp>
          <p:nvSpPr>
            <p:cNvPr id="59" name="文本框 58">
              <a:extLst>
                <a:ext uri="{FF2B5EF4-FFF2-40B4-BE49-F238E27FC236}">
                  <a16:creationId xmlns:a16="http://schemas.microsoft.com/office/drawing/2014/main" id="{6F32B7FF-EED8-48BC-B467-29CCA4638EE6}"/>
                </a:ext>
              </a:extLst>
            </p:cNvPr>
            <p:cNvSpPr txBox="1"/>
            <p:nvPr/>
          </p:nvSpPr>
          <p:spPr>
            <a:xfrm>
              <a:off x="6004764" y="830551"/>
              <a:ext cx="1154606" cy="276999"/>
            </a:xfrm>
            <a:prstGeom prst="rect">
              <a:avLst/>
            </a:prstGeom>
            <a:noFill/>
          </p:spPr>
          <p:txBody>
            <a:bodyPr wrap="square" rtlCol="0">
              <a:spAutoFit/>
            </a:bodyPr>
            <a:lstStyle/>
            <a:p>
              <a:r>
                <a:rPr lang="zh-CN" altLang="en-US" sz="1200" dirty="0"/>
                <a:t>加载</a:t>
              </a:r>
              <a:r>
                <a:rPr lang="en-US" altLang="zh-CN" sz="1200" dirty="0"/>
                <a:t>eBPF</a:t>
              </a:r>
              <a:r>
                <a:rPr lang="zh-CN" altLang="en-US" sz="1200" dirty="0"/>
                <a:t>程序</a:t>
              </a:r>
            </a:p>
          </p:txBody>
        </p:sp>
        <p:pic>
          <p:nvPicPr>
            <p:cNvPr id="66" name="图片 65">
              <a:extLst>
                <a:ext uri="{FF2B5EF4-FFF2-40B4-BE49-F238E27FC236}">
                  <a16:creationId xmlns:a16="http://schemas.microsoft.com/office/drawing/2014/main" id="{A102A23D-8BF4-4CA6-8978-774D71130E19}"/>
                </a:ext>
              </a:extLst>
            </p:cNvPr>
            <p:cNvPicPr>
              <a:picLocks noChangeAspect="1"/>
            </p:cNvPicPr>
            <p:nvPr/>
          </p:nvPicPr>
          <p:blipFill>
            <a:blip r:embed="rId3"/>
            <a:stretch>
              <a:fillRect/>
            </a:stretch>
          </p:blipFill>
          <p:spPr>
            <a:xfrm>
              <a:off x="8495487" y="4045590"/>
              <a:ext cx="3557208" cy="1625720"/>
            </a:xfrm>
            <a:prstGeom prst="rect">
              <a:avLst/>
            </a:prstGeom>
          </p:spPr>
        </p:pic>
        <p:sp>
          <p:nvSpPr>
            <p:cNvPr id="67" name="文本框 66">
              <a:extLst>
                <a:ext uri="{FF2B5EF4-FFF2-40B4-BE49-F238E27FC236}">
                  <a16:creationId xmlns:a16="http://schemas.microsoft.com/office/drawing/2014/main" id="{3274BEB8-6778-46F6-9891-D54B50183CD7}"/>
                </a:ext>
              </a:extLst>
            </p:cNvPr>
            <p:cNvSpPr txBox="1"/>
            <p:nvPr/>
          </p:nvSpPr>
          <p:spPr>
            <a:xfrm>
              <a:off x="9727409" y="5687078"/>
              <a:ext cx="1287724" cy="1015663"/>
            </a:xfrm>
            <a:prstGeom prst="rect">
              <a:avLst/>
            </a:prstGeom>
            <a:noFill/>
          </p:spPr>
          <p:txBody>
            <a:bodyPr wrap="square" rtlCol="0">
              <a:spAutoFit/>
            </a:bodyPr>
            <a:lstStyle/>
            <a:p>
              <a:r>
                <a:rPr lang="en-US" altLang="zh-CN" dirty="0"/>
                <a:t>BPF maps</a:t>
              </a:r>
            </a:p>
            <a:p>
              <a:pPr algn="ctr"/>
              <a:r>
                <a:rPr lang="zh-CN" altLang="en-US" sz="1400" dirty="0"/>
                <a:t>存储数据</a:t>
              </a:r>
              <a:endParaRPr lang="en-US" altLang="zh-CN" sz="1400" dirty="0"/>
            </a:p>
            <a:p>
              <a:pPr algn="ctr"/>
              <a:r>
                <a:rPr lang="zh-CN" altLang="en-US" sz="1400" dirty="0"/>
                <a:t>用户程序与内核交换数据</a:t>
              </a:r>
            </a:p>
          </p:txBody>
        </p:sp>
        <p:pic>
          <p:nvPicPr>
            <p:cNvPr id="68" name="图片 67">
              <a:extLst>
                <a:ext uri="{FF2B5EF4-FFF2-40B4-BE49-F238E27FC236}">
                  <a16:creationId xmlns:a16="http://schemas.microsoft.com/office/drawing/2014/main" id="{EEF746A5-4F97-42EA-86D8-53BF07B7F761}"/>
                </a:ext>
              </a:extLst>
            </p:cNvPr>
            <p:cNvPicPr>
              <a:picLocks noChangeAspect="1"/>
            </p:cNvPicPr>
            <p:nvPr/>
          </p:nvPicPr>
          <p:blipFill>
            <a:blip r:embed="rId4"/>
            <a:stretch>
              <a:fillRect/>
            </a:stretch>
          </p:blipFill>
          <p:spPr>
            <a:xfrm>
              <a:off x="4514785" y="3358663"/>
              <a:ext cx="3162430" cy="2864465"/>
            </a:xfrm>
            <a:prstGeom prst="rect">
              <a:avLst/>
            </a:prstGeom>
          </p:spPr>
        </p:pic>
        <p:pic>
          <p:nvPicPr>
            <p:cNvPr id="74" name="图片 73">
              <a:extLst>
                <a:ext uri="{FF2B5EF4-FFF2-40B4-BE49-F238E27FC236}">
                  <a16:creationId xmlns:a16="http://schemas.microsoft.com/office/drawing/2014/main" id="{2633E4BA-62B3-4BB1-9856-302EAACAE45A}"/>
                </a:ext>
              </a:extLst>
            </p:cNvPr>
            <p:cNvPicPr>
              <a:picLocks noChangeAspect="1"/>
            </p:cNvPicPr>
            <p:nvPr/>
          </p:nvPicPr>
          <p:blipFill>
            <a:blip r:embed="rId5"/>
            <a:stretch>
              <a:fillRect/>
            </a:stretch>
          </p:blipFill>
          <p:spPr>
            <a:xfrm>
              <a:off x="5762973" y="1139029"/>
              <a:ext cx="1876822" cy="645036"/>
            </a:xfrm>
            <a:prstGeom prst="rect">
              <a:avLst/>
            </a:prstGeom>
          </p:spPr>
        </p:pic>
        <p:pic>
          <p:nvPicPr>
            <p:cNvPr id="82" name="图片 81">
              <a:extLst>
                <a:ext uri="{FF2B5EF4-FFF2-40B4-BE49-F238E27FC236}">
                  <a16:creationId xmlns:a16="http://schemas.microsoft.com/office/drawing/2014/main" id="{0729F759-8E15-43C7-B229-8AD6E3BE46E4}"/>
                </a:ext>
              </a:extLst>
            </p:cNvPr>
            <p:cNvPicPr>
              <a:picLocks noChangeAspect="1"/>
            </p:cNvPicPr>
            <p:nvPr/>
          </p:nvPicPr>
          <p:blipFill>
            <a:blip r:embed="rId6"/>
            <a:stretch>
              <a:fillRect/>
            </a:stretch>
          </p:blipFill>
          <p:spPr>
            <a:xfrm>
              <a:off x="7810697" y="1082747"/>
              <a:ext cx="2824216" cy="1656408"/>
            </a:xfrm>
            <a:prstGeom prst="rect">
              <a:avLst/>
            </a:prstGeom>
          </p:spPr>
        </p:pic>
        <p:sp>
          <p:nvSpPr>
            <p:cNvPr id="84" name="箭头: 右 83">
              <a:extLst>
                <a:ext uri="{FF2B5EF4-FFF2-40B4-BE49-F238E27FC236}">
                  <a16:creationId xmlns:a16="http://schemas.microsoft.com/office/drawing/2014/main" id="{BE659D8A-D52C-4A98-8885-01BA86AB5CC7}"/>
                </a:ext>
              </a:extLst>
            </p:cNvPr>
            <p:cNvSpPr/>
            <p:nvPr/>
          </p:nvSpPr>
          <p:spPr>
            <a:xfrm>
              <a:off x="7187392" y="408021"/>
              <a:ext cx="1151467" cy="19149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5" name="箭头: 右 84">
              <a:extLst>
                <a:ext uri="{FF2B5EF4-FFF2-40B4-BE49-F238E27FC236}">
                  <a16:creationId xmlns:a16="http://schemas.microsoft.com/office/drawing/2014/main" id="{B6D1EB69-103C-4F3A-8A29-391657DDC60E}"/>
                </a:ext>
              </a:extLst>
            </p:cNvPr>
            <p:cNvSpPr/>
            <p:nvPr/>
          </p:nvSpPr>
          <p:spPr>
            <a:xfrm>
              <a:off x="9734039" y="408021"/>
              <a:ext cx="1151467" cy="19149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F3B59A5C-4657-472B-B765-08398B4DE2A3}"/>
                </a:ext>
              </a:extLst>
            </p:cNvPr>
            <p:cNvSpPr txBox="1"/>
            <p:nvPr/>
          </p:nvSpPr>
          <p:spPr>
            <a:xfrm>
              <a:off x="11054183" y="305711"/>
              <a:ext cx="982134" cy="523220"/>
            </a:xfrm>
            <a:prstGeom prst="rect">
              <a:avLst/>
            </a:prstGeom>
            <a:solidFill>
              <a:schemeClr val="accent1"/>
            </a:solidFill>
          </p:spPr>
          <p:txBody>
            <a:bodyPr wrap="square" rtlCol="0">
              <a:spAutoFit/>
            </a:bodyPr>
            <a:lstStyle/>
            <a:p>
              <a:r>
                <a:rPr lang="zh-CN" altLang="en-US" sz="1400" dirty="0"/>
                <a:t>信息整合与处理</a:t>
              </a:r>
            </a:p>
          </p:txBody>
        </p:sp>
        <p:sp>
          <p:nvSpPr>
            <p:cNvPr id="87" name="文本框 86">
              <a:extLst>
                <a:ext uri="{FF2B5EF4-FFF2-40B4-BE49-F238E27FC236}">
                  <a16:creationId xmlns:a16="http://schemas.microsoft.com/office/drawing/2014/main" id="{CB63F0AD-3271-4E71-B09A-1CFBD2A58BEF}"/>
                </a:ext>
              </a:extLst>
            </p:cNvPr>
            <p:cNvSpPr txBox="1"/>
            <p:nvPr/>
          </p:nvSpPr>
          <p:spPr>
            <a:xfrm>
              <a:off x="7776548" y="774041"/>
              <a:ext cx="3108958" cy="307777"/>
            </a:xfrm>
            <a:prstGeom prst="rect">
              <a:avLst/>
            </a:prstGeom>
            <a:noFill/>
          </p:spPr>
          <p:txBody>
            <a:bodyPr wrap="square" rtlCol="0">
              <a:spAutoFit/>
            </a:bodyPr>
            <a:lstStyle/>
            <a:p>
              <a:r>
                <a:rPr lang="zh-CN" altLang="en-US" sz="1400" dirty="0"/>
                <a:t>从</a:t>
              </a:r>
              <a:r>
                <a:rPr lang="en-US" altLang="zh-CN" sz="1400" dirty="0"/>
                <a:t>perf event</a:t>
              </a:r>
              <a:r>
                <a:rPr lang="zh-CN" altLang="en-US" sz="1400" dirty="0"/>
                <a:t>或</a:t>
              </a:r>
              <a:r>
                <a:rPr lang="en-US" altLang="zh-CN" sz="1400" dirty="0"/>
                <a:t>ringbuffer</a:t>
              </a:r>
              <a:r>
                <a:rPr lang="zh-CN" altLang="en-US" sz="1400" dirty="0"/>
                <a:t>中获取信息</a:t>
              </a:r>
            </a:p>
          </p:txBody>
        </p:sp>
        <p:sp>
          <p:nvSpPr>
            <p:cNvPr id="90" name="箭头: 右 89">
              <a:extLst>
                <a:ext uri="{FF2B5EF4-FFF2-40B4-BE49-F238E27FC236}">
                  <a16:creationId xmlns:a16="http://schemas.microsoft.com/office/drawing/2014/main" id="{B0A6D650-E672-4507-85BF-AADE982CB8C9}"/>
                </a:ext>
              </a:extLst>
            </p:cNvPr>
            <p:cNvSpPr/>
            <p:nvPr/>
          </p:nvSpPr>
          <p:spPr>
            <a:xfrm rot="1351090">
              <a:off x="2391413" y="4207805"/>
              <a:ext cx="2083844" cy="134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a:extLst>
                <a:ext uri="{FF2B5EF4-FFF2-40B4-BE49-F238E27FC236}">
                  <a16:creationId xmlns:a16="http://schemas.microsoft.com/office/drawing/2014/main" id="{63C66398-52B8-406C-B8F7-8590D5ED08A7}"/>
                </a:ext>
              </a:extLst>
            </p:cNvPr>
            <p:cNvSpPr txBox="1"/>
            <p:nvPr/>
          </p:nvSpPr>
          <p:spPr>
            <a:xfrm>
              <a:off x="1886530" y="4274957"/>
              <a:ext cx="1929075" cy="307777"/>
            </a:xfrm>
            <a:prstGeom prst="rect">
              <a:avLst/>
            </a:prstGeom>
            <a:noFill/>
          </p:spPr>
          <p:txBody>
            <a:bodyPr wrap="square" rtlCol="0">
              <a:spAutoFit/>
            </a:bodyPr>
            <a:lstStyle/>
            <a:p>
              <a:r>
                <a:rPr lang="zh-CN" altLang="en-US" sz="1400" dirty="0"/>
                <a:t>挂载点触发</a:t>
              </a:r>
              <a:r>
                <a:rPr lang="en-US" altLang="zh-CN" sz="1400" dirty="0"/>
                <a:t>bpf</a:t>
              </a:r>
              <a:r>
                <a:rPr lang="zh-CN" altLang="en-US" sz="1400" dirty="0"/>
                <a:t>程序</a:t>
              </a:r>
            </a:p>
          </p:txBody>
        </p:sp>
        <p:sp>
          <p:nvSpPr>
            <p:cNvPr id="93" name="文本框 92">
              <a:extLst>
                <a:ext uri="{FF2B5EF4-FFF2-40B4-BE49-F238E27FC236}">
                  <a16:creationId xmlns:a16="http://schemas.microsoft.com/office/drawing/2014/main" id="{B07EAB8E-900A-426E-B434-E9BE3FCB49D9}"/>
                </a:ext>
              </a:extLst>
            </p:cNvPr>
            <p:cNvSpPr txBox="1"/>
            <p:nvPr/>
          </p:nvSpPr>
          <p:spPr>
            <a:xfrm>
              <a:off x="8435814" y="3098674"/>
              <a:ext cx="1792091" cy="369332"/>
            </a:xfrm>
            <a:prstGeom prst="rect">
              <a:avLst/>
            </a:prstGeom>
            <a:solidFill>
              <a:srgbClr val="00B0F0"/>
            </a:solidFill>
          </p:spPr>
          <p:txBody>
            <a:bodyPr wrap="square" rtlCol="0">
              <a:spAutoFit/>
            </a:bodyPr>
            <a:lstStyle/>
            <a:p>
              <a:r>
                <a:rPr lang="en-US" altLang="zh-CN" dirty="0"/>
                <a:t>Helper Function</a:t>
              </a:r>
              <a:endParaRPr lang="zh-CN" altLang="en-US" dirty="0"/>
            </a:p>
          </p:txBody>
        </p:sp>
        <p:sp>
          <p:nvSpPr>
            <p:cNvPr id="94" name="箭头: 上下 93">
              <a:extLst>
                <a:ext uri="{FF2B5EF4-FFF2-40B4-BE49-F238E27FC236}">
                  <a16:creationId xmlns:a16="http://schemas.microsoft.com/office/drawing/2014/main" id="{9D26256C-7567-4EAB-8398-010F4969A6E8}"/>
                </a:ext>
              </a:extLst>
            </p:cNvPr>
            <p:cNvSpPr/>
            <p:nvPr/>
          </p:nvSpPr>
          <p:spPr>
            <a:xfrm>
              <a:off x="9210455" y="2777502"/>
              <a:ext cx="117630" cy="26048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箭头: 上下 94">
              <a:extLst>
                <a:ext uri="{FF2B5EF4-FFF2-40B4-BE49-F238E27FC236}">
                  <a16:creationId xmlns:a16="http://schemas.microsoft.com/office/drawing/2014/main" id="{4C477859-43DB-48F0-8E96-37BE15739208}"/>
                </a:ext>
              </a:extLst>
            </p:cNvPr>
            <p:cNvSpPr/>
            <p:nvPr/>
          </p:nvSpPr>
          <p:spPr>
            <a:xfrm>
              <a:off x="9229440" y="3515488"/>
              <a:ext cx="132150" cy="4629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箭头: 上下 95">
              <a:extLst>
                <a:ext uri="{FF2B5EF4-FFF2-40B4-BE49-F238E27FC236}">
                  <a16:creationId xmlns:a16="http://schemas.microsoft.com/office/drawing/2014/main" id="{36B74DD6-B73D-48C8-8E13-2A9063875C89}"/>
                </a:ext>
              </a:extLst>
            </p:cNvPr>
            <p:cNvSpPr/>
            <p:nvPr/>
          </p:nvSpPr>
          <p:spPr>
            <a:xfrm rot="3585852">
              <a:off x="7964661" y="3316772"/>
              <a:ext cx="182033" cy="54944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8" name="图片 97">
              <a:extLst>
                <a:ext uri="{FF2B5EF4-FFF2-40B4-BE49-F238E27FC236}">
                  <a16:creationId xmlns:a16="http://schemas.microsoft.com/office/drawing/2014/main" id="{36E0E4A3-387A-45E0-A8DC-9DFD7A45C0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6421" y="263111"/>
              <a:ext cx="5335959" cy="2805504"/>
            </a:xfrm>
            <a:prstGeom prst="rect">
              <a:avLst/>
            </a:prstGeom>
          </p:spPr>
        </p:pic>
        <p:sp>
          <p:nvSpPr>
            <p:cNvPr id="100" name="文本框 99">
              <a:extLst>
                <a:ext uri="{FF2B5EF4-FFF2-40B4-BE49-F238E27FC236}">
                  <a16:creationId xmlns:a16="http://schemas.microsoft.com/office/drawing/2014/main" id="{6A15FDF8-3281-4232-BAD5-50B53E851028}"/>
                </a:ext>
              </a:extLst>
            </p:cNvPr>
            <p:cNvSpPr txBox="1"/>
            <p:nvPr/>
          </p:nvSpPr>
          <p:spPr>
            <a:xfrm>
              <a:off x="218542" y="5039809"/>
              <a:ext cx="3214213" cy="369332"/>
            </a:xfrm>
            <a:prstGeom prst="rect">
              <a:avLst/>
            </a:prstGeom>
            <a:solidFill>
              <a:schemeClr val="accent2"/>
            </a:solidFill>
          </p:spPr>
          <p:txBody>
            <a:bodyPr wrap="square" rtlCol="0">
              <a:spAutoFit/>
            </a:bodyPr>
            <a:lstStyle/>
            <a:p>
              <a:r>
                <a:rPr lang="en-US" altLang="zh-CN" dirty="0"/>
                <a:t>eBPF</a:t>
              </a:r>
              <a:r>
                <a:rPr lang="zh-CN" altLang="en-US" dirty="0"/>
                <a:t>功能强，安全，但难移植</a:t>
              </a:r>
            </a:p>
          </p:txBody>
        </p:sp>
        <p:sp>
          <p:nvSpPr>
            <p:cNvPr id="102" name="箭头: 下 101">
              <a:extLst>
                <a:ext uri="{FF2B5EF4-FFF2-40B4-BE49-F238E27FC236}">
                  <a16:creationId xmlns:a16="http://schemas.microsoft.com/office/drawing/2014/main" id="{53AE89B1-40DD-400A-944A-CEE01E271151}"/>
                </a:ext>
              </a:extLst>
            </p:cNvPr>
            <p:cNvSpPr/>
            <p:nvPr/>
          </p:nvSpPr>
          <p:spPr>
            <a:xfrm>
              <a:off x="1251792" y="5445412"/>
              <a:ext cx="270933" cy="517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箭头: 右 102">
              <a:extLst>
                <a:ext uri="{FF2B5EF4-FFF2-40B4-BE49-F238E27FC236}">
                  <a16:creationId xmlns:a16="http://schemas.microsoft.com/office/drawing/2014/main" id="{BECDADF0-AAEF-433A-AF8C-A19F03C1B34B}"/>
                </a:ext>
              </a:extLst>
            </p:cNvPr>
            <p:cNvSpPr/>
            <p:nvPr/>
          </p:nvSpPr>
          <p:spPr>
            <a:xfrm>
              <a:off x="2650067" y="6223128"/>
              <a:ext cx="1044713" cy="2242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BD1D49BE-7A8D-429B-C5E3-8F93BEA40A62}"/>
              </a:ext>
            </a:extLst>
          </p:cNvPr>
          <p:cNvGrpSpPr/>
          <p:nvPr/>
        </p:nvGrpSpPr>
        <p:grpSpPr>
          <a:xfrm>
            <a:off x="-216816" y="135603"/>
            <a:ext cx="12897712" cy="614851"/>
            <a:chOff x="-216816" y="135603"/>
            <a:chExt cx="12897712" cy="614851"/>
          </a:xfrm>
        </p:grpSpPr>
        <p:grpSp>
          <p:nvGrpSpPr>
            <p:cNvPr id="40" name="组合 39">
              <a:extLst>
                <a:ext uri="{FF2B5EF4-FFF2-40B4-BE49-F238E27FC236}">
                  <a16:creationId xmlns:a16="http://schemas.microsoft.com/office/drawing/2014/main" id="{8D294383-E8DF-39B3-012D-DDFC8D27424E}"/>
                </a:ext>
              </a:extLst>
            </p:cNvPr>
            <p:cNvGrpSpPr/>
            <p:nvPr/>
          </p:nvGrpSpPr>
          <p:grpSpPr>
            <a:xfrm>
              <a:off x="-216816" y="135603"/>
              <a:ext cx="1407260" cy="523220"/>
              <a:chOff x="-254000" y="172720"/>
              <a:chExt cx="898070" cy="523220"/>
            </a:xfrm>
            <a:solidFill>
              <a:srgbClr val="C00000"/>
            </a:solidFill>
          </p:grpSpPr>
          <p:sp>
            <p:nvSpPr>
              <p:cNvPr id="48" name="圆角矩形 4">
                <a:extLst>
                  <a:ext uri="{FF2B5EF4-FFF2-40B4-BE49-F238E27FC236}">
                    <a16:creationId xmlns:a16="http://schemas.microsoft.com/office/drawing/2014/main" id="{6AED58B1-EB8B-C681-84A9-4C7C5511CD87}"/>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9729F95F-DB79-89CB-B5D3-1B5B924A5017}"/>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41" name="文本框 40">
              <a:extLst>
                <a:ext uri="{FF2B5EF4-FFF2-40B4-BE49-F238E27FC236}">
                  <a16:creationId xmlns:a16="http://schemas.microsoft.com/office/drawing/2014/main" id="{F57C82B2-87D3-B427-EE6B-EB1A8FA39EA4}"/>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42" name="组合 41">
              <a:extLst>
                <a:ext uri="{FF2B5EF4-FFF2-40B4-BE49-F238E27FC236}">
                  <a16:creationId xmlns:a16="http://schemas.microsoft.com/office/drawing/2014/main" id="{D1ABDA35-7E2A-530F-8D26-F65B9E57DC52}"/>
                </a:ext>
              </a:extLst>
            </p:cNvPr>
            <p:cNvGrpSpPr/>
            <p:nvPr/>
          </p:nvGrpSpPr>
          <p:grpSpPr>
            <a:xfrm>
              <a:off x="4412651" y="217491"/>
              <a:ext cx="8268245" cy="439541"/>
              <a:chOff x="2584397" y="217491"/>
              <a:chExt cx="10096500" cy="439541"/>
            </a:xfrm>
            <a:solidFill>
              <a:srgbClr val="204E72"/>
            </a:solidFill>
          </p:grpSpPr>
          <p:sp>
            <p:nvSpPr>
              <p:cNvPr id="45" name="圆角矩形 3">
                <a:extLst>
                  <a:ext uri="{FF2B5EF4-FFF2-40B4-BE49-F238E27FC236}">
                    <a16:creationId xmlns:a16="http://schemas.microsoft.com/office/drawing/2014/main" id="{43A08D67-5393-BB99-1CB2-C9F795254C79}"/>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7">
                <a:extLst>
                  <a:ext uri="{FF2B5EF4-FFF2-40B4-BE49-F238E27FC236}">
                    <a16:creationId xmlns:a16="http://schemas.microsoft.com/office/drawing/2014/main" id="{93F97DF8-2CF1-5264-46A8-C164C513D0B1}"/>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54615D9F-BE37-3120-98B8-4A638665C996}"/>
                </a:ext>
              </a:extLst>
            </p:cNvPr>
            <p:cNvPicPr>
              <a:picLocks noChangeAspect="1"/>
            </p:cNvPicPr>
            <p:nvPr/>
          </p:nvPicPr>
          <p:blipFill>
            <a:blip r:embed="rId8"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44" name="矩形 43">
              <a:extLst>
                <a:ext uri="{FF2B5EF4-FFF2-40B4-BE49-F238E27FC236}">
                  <a16:creationId xmlns:a16="http://schemas.microsoft.com/office/drawing/2014/main" id="{95AC445D-48E8-A56A-EF4B-05114CB72853}"/>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164518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56263"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2. </a:t>
            </a:r>
            <a:r>
              <a:rPr lang="zh-CN" altLang="en-US" sz="2800" b="1" dirty="0">
                <a:solidFill>
                  <a:srgbClr val="740003"/>
                </a:solidFill>
                <a:latin typeface="微软雅黑" panose="020B0503020204020204" pitchFamily="34" charset="-122"/>
                <a:ea typeface="微软雅黑" panose="020B0503020204020204" pitchFamily="34" charset="-122"/>
              </a:rPr>
              <a:t>崩溃报告生成与持久化保存崩溃信息</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37728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崩溃报告</a:t>
            </a:r>
          </a:p>
          <a:p>
            <a:pPr marL="828039" lvl="1" indent="-375919">
              <a:spcBef>
                <a:spcPts val="400"/>
              </a:spcBef>
              <a:buClr>
                <a:srgbClr val="181C69"/>
              </a:buClr>
              <a:buSzPct val="100000"/>
              <a:buFontTx/>
              <a:buChar char="❑"/>
              <a:defRPr sz="2000"/>
            </a:pPr>
            <a:r>
              <a:rPr lang="zh-CN" altLang="en-US" dirty="0"/>
              <a:t>我们的理解：我们收集内核中崩溃信息，将其一种</a:t>
            </a:r>
            <a:r>
              <a:rPr lang="zh-CN" altLang="en-US" b="1" dirty="0"/>
              <a:t>结构化的易读形式</a:t>
            </a:r>
            <a:r>
              <a:rPr lang="zh-CN" altLang="en-US" dirty="0"/>
              <a:t>展现给使用者</a:t>
            </a:r>
            <a:endParaRPr lang="en-US" altLang="zh-CN" dirty="0"/>
          </a:p>
          <a:p>
            <a:pPr marL="452120" lvl="1">
              <a:spcBef>
                <a:spcPts val="400"/>
              </a:spcBef>
              <a:buClr>
                <a:srgbClr val="181C69"/>
              </a:buClr>
              <a:buSzPct val="100000"/>
              <a:defRPr sz="2000"/>
            </a:pPr>
            <a:r>
              <a:rPr lang="zh-CN" altLang="en-US" dirty="0"/>
              <a:t>这种结构化的信息汇总本身就是一份报告</a:t>
            </a:r>
          </a:p>
          <a:p>
            <a:pPr marL="828039" lvl="1" indent="-375919">
              <a:spcBef>
                <a:spcPts val="400"/>
              </a:spcBef>
              <a:buClr>
                <a:srgbClr val="181C69"/>
              </a:buClr>
              <a:buSzPct val="100000"/>
              <a:buFontTx/>
              <a:buChar char="❑"/>
              <a:defRPr sz="2000"/>
            </a:pPr>
            <a:r>
              <a:rPr lang="zh-CN" altLang="en-US" dirty="0"/>
              <a:t>包含：系统概况、崩溃信息展示（如：崩溃时间，崩溃指令，崩溃进程信号等基本信息，以及崩溃进程的</a:t>
            </a:r>
            <a:r>
              <a:rPr lang="zh-CN" altLang="en-US" b="1" dirty="0"/>
              <a:t>栈追踪</a:t>
            </a:r>
            <a:r>
              <a:rPr lang="zh-CN" altLang="en-US" dirty="0"/>
              <a:t>和线程的</a:t>
            </a:r>
            <a:r>
              <a:rPr lang="zh-CN" altLang="en-US" b="1" dirty="0"/>
              <a:t>动态依赖库等</a:t>
            </a:r>
            <a:r>
              <a:rPr lang="zh-CN" altLang="en-US" dirty="0"/>
              <a:t>）</a:t>
            </a:r>
            <a:endParaRPr lang="en-US" altLang="zh-CN" dirty="0"/>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持久化保存崩溃信息</a:t>
            </a:r>
          </a:p>
          <a:p>
            <a:pPr marL="828039" lvl="1" indent="-375919">
              <a:spcBef>
                <a:spcPts val="400"/>
              </a:spcBef>
              <a:buClr>
                <a:srgbClr val="181C69"/>
              </a:buClr>
              <a:buSzPct val="100000"/>
              <a:buFontTx/>
              <a:buChar char="❑"/>
              <a:defRPr sz="2000"/>
            </a:pPr>
            <a:r>
              <a:rPr kumimoji="0" lang="zh-CN" altLang="zh-CN" sz="2000" b="0" i="0" u="none" strike="noStrike" cap="none" normalizeH="0" baseline="0" dirty="0">
                <a:ln>
                  <a:noFill/>
                </a:ln>
                <a:solidFill>
                  <a:schemeClr val="tx1"/>
                </a:solidFill>
                <a:effectLst/>
                <a:latin typeface="Arial" panose="020B0604020202020204" pitchFamily="34" charset="0"/>
              </a:rPr>
              <a:t>将以上终端打印出来的</a:t>
            </a:r>
            <a:r>
              <a:rPr lang="zh-CN" altLang="zh-CN" sz="2000" dirty="0">
                <a:latin typeface="Arial" panose="020B0604020202020204" pitchFamily="34" charset="0"/>
              </a:rPr>
              <a:t>信息，同时存入一份副本到自定义的Log文件夹中；</a:t>
            </a:r>
          </a:p>
          <a:p>
            <a:pPr marL="828039" lvl="1" indent="-375919">
              <a:spcBef>
                <a:spcPts val="400"/>
              </a:spcBef>
              <a:buClr>
                <a:srgbClr val="181C69"/>
              </a:buClr>
              <a:buSzPct val="100000"/>
              <a:buFontTx/>
              <a:buChar char="❑"/>
              <a:defRPr sz="2000"/>
            </a:pPr>
            <a:endParaRPr lang="en-US" altLang="zh-CN" dirty="0"/>
          </a:p>
          <a:p>
            <a:pPr>
              <a:spcBef>
                <a:spcPts val="500"/>
              </a:spcBef>
              <a:buSzPct val="100000"/>
              <a:defRPr sz="2400" b="1">
                <a:solidFill>
                  <a:srgbClr val="181C69"/>
                </a:solidFill>
              </a:defRPr>
            </a:pPr>
            <a:endParaRPr lang="zh-CN" altLang="en-US"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266583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3. </a:t>
            </a:r>
            <a:r>
              <a:rPr lang="zh-CN" altLang="en-US" sz="2800" b="1" dirty="0">
                <a:solidFill>
                  <a:srgbClr val="740003"/>
                </a:solidFill>
                <a:latin typeface="微软雅黑" panose="020B0503020204020204" pitchFamily="34" charset="-122"/>
                <a:ea typeface="微软雅黑" panose="020B0503020204020204" pitchFamily="34" charset="-122"/>
              </a:rPr>
              <a:t>遇到困难与解决办法</a:t>
            </a:r>
          </a:p>
        </p:txBody>
      </p:sp>
      <mc:AlternateContent xmlns:mc="http://schemas.openxmlformats.org/markup-compatibility/2006" xmlns:a14="http://schemas.microsoft.com/office/drawing/2010/main">
        <mc:Choice Requires="a14">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472437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无法打印出内核函数名</a:t>
                </a:r>
              </a:p>
              <a:p>
                <a:pPr marL="828039" lvl="1" indent="-375919">
                  <a:spcBef>
                    <a:spcPts val="400"/>
                  </a:spcBef>
                  <a:buClr>
                    <a:srgbClr val="181C69"/>
                  </a:buClr>
                  <a:buSzPct val="100000"/>
                  <a:buFontTx/>
                  <a:buChar char="❑"/>
                  <a:defRPr sz="2000"/>
                </a:pPr>
                <a:r>
                  <a:rPr lang="zh-CN" altLang="en-US" b="1" dirty="0"/>
                  <a:t>问题</a:t>
                </a:r>
                <a:r>
                  <a:rPr lang="zh-CN" altLang="en-US" dirty="0"/>
                  <a:t>：仅能读出</a:t>
                </a:r>
                <a:r>
                  <a:rPr lang="en-US" altLang="zh-CN" dirty="0"/>
                  <a:t>64</a:t>
                </a:r>
                <a:r>
                  <a:rPr lang="zh-CN" altLang="en-US" dirty="0"/>
                  <a:t>位的函数调用栈地址，但其符号含义是我们不能解析的</a:t>
                </a:r>
              </a:p>
              <a:p>
                <a:pPr marL="828039" lvl="1" indent="-375919">
                  <a:spcBef>
                    <a:spcPts val="400"/>
                  </a:spcBef>
                  <a:buClr>
                    <a:srgbClr val="181C69"/>
                  </a:buClr>
                  <a:buSzPct val="100000"/>
                  <a:buFontTx/>
                  <a:buChar char="❑"/>
                  <a:defRPr sz="2000"/>
                </a:pPr>
                <a:r>
                  <a:rPr lang="zh-CN" altLang="zh-CN" sz="2000" dirty="0">
                    <a:latin typeface="Arial" panose="020B0604020202020204" pitchFamily="34" charset="0"/>
                  </a:rPr>
                  <a:t>内核编译完成时会将内核符号表保存在/proc/kallsyms中</a:t>
                </a:r>
                <a:endParaRPr lang="en-US" altLang="zh-CN" dirty="0"/>
              </a:p>
              <a:p>
                <a:pPr marL="828039" lvl="1" indent="-375919">
                  <a:spcBef>
                    <a:spcPts val="400"/>
                  </a:spcBef>
                  <a:buClr>
                    <a:srgbClr val="181C69"/>
                  </a:buClr>
                  <a:buSzPct val="100000"/>
                  <a:buFontTx/>
                  <a:buChar char="❑"/>
                  <a:defRPr sz="2000"/>
                </a:pPr>
                <a:r>
                  <a:rPr lang="zh-CN" altLang="en-US" b="1" dirty="0"/>
                  <a:t>解决办法</a:t>
                </a:r>
                <a:r>
                  <a:rPr lang="zh-CN" altLang="en-US" dirty="0"/>
                  <a:t>：</a:t>
                </a:r>
                <a:r>
                  <a:rPr kumimoji="0" lang="zh-CN" altLang="zh-CN" sz="2000" b="0" i="0" u="none" strike="noStrike" cap="none" normalizeH="0" baseline="0" dirty="0">
                    <a:ln>
                      <a:noFill/>
                    </a:ln>
                    <a:solidFill>
                      <a:schemeClr val="tx1"/>
                    </a:solidFill>
                    <a:effectLst/>
                    <a:latin typeface="Arial" panose="020B0604020202020204" pitchFamily="34" charset="0"/>
                  </a:rPr>
                  <a:t>①在程序</a:t>
                </a:r>
                <a:r>
                  <a:rPr lang="zh-CN" altLang="zh-CN" sz="2000" dirty="0">
                    <a:latin typeface="Arial" panose="020B0604020202020204" pitchFamily="34" charset="0"/>
                  </a:rPr>
                  <a:t>初始化时将/proc/kallsyms读入内存；②借助基于</a:t>
                </a:r>
                <a:r>
                  <a:rPr kumimoji="0" lang="zh-CN" altLang="zh-CN" sz="2000" b="1" i="0" u="none" strike="noStrike" cap="none" normalizeH="0" baseline="0" dirty="0">
                    <a:ln>
                      <a:noFill/>
                    </a:ln>
                    <a:solidFill>
                      <a:schemeClr val="tx1"/>
                    </a:solidFill>
                    <a:effectLst/>
                    <a:latin typeface="Arial" panose="020B0604020202020204" pitchFamily="34" charset="0"/>
                  </a:rPr>
                  <a:t>二分搜索LowerBound算法</a:t>
                </a:r>
                <a:r>
                  <a:rPr kumimoji="0" lang="zh-CN" altLang="zh-CN" sz="2000" b="0" i="0" u="none" strike="noStrike" cap="none" normalizeH="0" baseline="0" dirty="0">
                    <a:ln>
                      <a:noFill/>
                    </a:ln>
                    <a:solidFill>
                      <a:schemeClr val="tx1"/>
                    </a:solidFill>
                    <a:effectLst/>
                    <a:latin typeface="Arial" panose="020B0604020202020204" pitchFamily="34" charset="0"/>
                  </a:rPr>
                  <a:t>来</a:t>
                </a:r>
                <a:r>
                  <a:rPr kumimoji="0" lang="zh-CN" altLang="en-US" sz="2000" b="0" i="0" u="none" strike="noStrike" cap="none" normalizeH="0" baseline="0" dirty="0">
                    <a:ln>
                      <a:noFill/>
                    </a:ln>
                    <a:solidFill>
                      <a:schemeClr val="tx1"/>
                    </a:solidFill>
                    <a:effectLst/>
                    <a:latin typeface="Arial" panose="020B0604020202020204" pitchFamily="34" charset="0"/>
                  </a:rPr>
                  <a:t>按</a:t>
                </a:r>
                <a14:m>
                  <m:oMath xmlns:m="http://schemas.openxmlformats.org/officeDocument/2006/math">
                    <m:r>
                      <a:rPr kumimoji="0" lang="zh-CN" altLang="zh-CN" sz="2000" b="0" i="1" u="none" strike="noStrike" cap="none" normalizeH="0" baseline="0" dirty="0" smtClean="0">
                        <a:ln>
                          <a:noFill/>
                        </a:ln>
                        <a:solidFill>
                          <a:schemeClr val="tx1"/>
                        </a:solidFill>
                        <a:effectLst/>
                        <a:latin typeface="Cambria Math" panose="02040503050406030204" pitchFamily="18" charset="0"/>
                      </a:rPr>
                      <m:t>𝑂</m:t>
                    </m:r>
                    <m:r>
                      <a:rPr kumimoji="0" lang="zh-CN" altLang="zh-CN" sz="2000" b="0" i="1" u="none" strike="noStrike" cap="none" normalizeH="0" baseline="0" dirty="0" smtClean="0">
                        <a:ln>
                          <a:noFill/>
                        </a:ln>
                        <a:solidFill>
                          <a:schemeClr val="tx1"/>
                        </a:solidFill>
                        <a:effectLst/>
                        <a:latin typeface="Cambria Math" panose="02040503050406030204" pitchFamily="18" charset="0"/>
                      </a:rPr>
                      <m:t>(</m:t>
                    </m:r>
                    <m:r>
                      <m:rPr>
                        <m:sty m:val="p"/>
                      </m:rPr>
                      <a:rPr kumimoji="0" lang="zh-CN" altLang="zh-CN" sz="2000" b="0" i="1" u="none" strike="noStrike" cap="none" normalizeH="0" baseline="0" dirty="0" smtClean="0">
                        <a:ln>
                          <a:noFill/>
                        </a:ln>
                        <a:solidFill>
                          <a:schemeClr val="tx1"/>
                        </a:solidFill>
                        <a:effectLst/>
                        <a:latin typeface="Cambria Math" panose="02040503050406030204" pitchFamily="18" charset="0"/>
                      </a:rPr>
                      <m:t>log</m:t>
                    </m:r>
                    <m:r>
                      <a:rPr kumimoji="0" lang="zh-CN" altLang="zh-CN" sz="2000" b="0" i="1" u="none" strike="noStrike" cap="none" normalizeH="0" baseline="0" dirty="0" smtClean="0">
                        <a:ln>
                          <a:noFill/>
                        </a:ln>
                        <a:solidFill>
                          <a:schemeClr val="tx1"/>
                        </a:solidFill>
                        <a:effectLst/>
                        <a:latin typeface="Cambria Math" panose="02040503050406030204" pitchFamily="18" charset="0"/>
                      </a:rPr>
                      <m:t>⁡</m:t>
                    </m:r>
                    <m:r>
                      <a:rPr kumimoji="0" lang="zh-CN" altLang="zh-CN" sz="2000" b="0" i="1" u="none" strike="noStrike" cap="none" normalizeH="0" baseline="0" dirty="0" smtClean="0">
                        <a:ln>
                          <a:noFill/>
                        </a:ln>
                        <a:solidFill>
                          <a:schemeClr val="tx1"/>
                        </a:solidFill>
                        <a:effectLst/>
                        <a:latin typeface="Cambria Math" panose="02040503050406030204" pitchFamily="18" charset="0"/>
                      </a:rPr>
                      <m:t>𝑛</m:t>
                    </m:r>
                    <m:r>
                      <a:rPr kumimoji="0" lang="zh-CN" altLang="zh-CN" sz="2000" b="0" i="1" u="none" strike="noStrike" cap="none" normalizeH="0" baseline="0" dirty="0" smtClean="0">
                        <a:ln>
                          <a:noFill/>
                        </a:ln>
                        <a:solidFill>
                          <a:schemeClr val="tx1"/>
                        </a:solidFill>
                        <a:effectLst/>
                        <a:latin typeface="Cambria Math" panose="02040503050406030204" pitchFamily="18" charset="0"/>
                      </a:rPr>
                      <m:t>)</m:t>
                    </m:r>
                    <m:r>
                      <a:rPr lang="zh-CN" altLang="en-US" sz="2000" i="1" dirty="0">
                        <a:latin typeface="Cambria Math" panose="02040503050406030204" pitchFamily="18" charset="0"/>
                      </a:rPr>
                      <m:t>搜索</m:t>
                    </m:r>
                  </m:oMath>
                </a14:m>
                <a:r>
                  <a:rPr kumimoji="0" lang="zh-CN" altLang="zh-CN" sz="2000" b="0" i="0" u="none" strike="noStrike" cap="none" normalizeH="0" baseline="0" dirty="0">
                    <a:ln>
                      <a:noFill/>
                    </a:ln>
                    <a:solidFill>
                      <a:schemeClr val="tx1"/>
                    </a:solidFill>
                    <a:effectLst/>
                    <a:latin typeface="Arial" panose="020B0604020202020204" pitchFamily="34" charset="0"/>
                  </a:rPr>
                  <a:t>符号名。</a:t>
                </a:r>
                <a:endParaRPr lang="en-US" altLang="zh-CN" dirty="0"/>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无法在</a:t>
                </a:r>
                <a:r>
                  <a:rPr lang="en-US" altLang="zh-CN" dirty="0" err="1"/>
                  <a:t>ebpf</a:t>
                </a:r>
                <a:r>
                  <a:rPr lang="zh-CN" altLang="en-US" dirty="0"/>
                  <a:t>中使用循环</a:t>
                </a:r>
                <a:endParaRPr lang="en-US" altLang="zh-CN" dirty="0"/>
              </a:p>
              <a:p>
                <a:pPr marL="828039" lvl="1" indent="-375919">
                  <a:spcBef>
                    <a:spcPts val="400"/>
                  </a:spcBef>
                  <a:buClr>
                    <a:srgbClr val="181C69"/>
                  </a:buClr>
                  <a:buSzPct val="100000"/>
                  <a:buFontTx/>
                  <a:buChar char="❑"/>
                  <a:defRPr sz="2000"/>
                </a:pPr>
                <a:r>
                  <a:rPr lang="zh-CN" altLang="en-US" b="1" dirty="0"/>
                  <a:t>问题</a:t>
                </a:r>
                <a:r>
                  <a:rPr lang="zh-CN" altLang="en-US" dirty="0"/>
                  <a:t>：</a:t>
                </a:r>
                <a:r>
                  <a:rPr lang="en-US" altLang="zh-CN" dirty="0" err="1"/>
                  <a:t>eBPF</a:t>
                </a:r>
                <a:r>
                  <a:rPr lang="zh-CN" altLang="en-US" dirty="0"/>
                  <a:t>为安全做了不允许我们在</a:t>
                </a:r>
                <a:r>
                  <a:rPr lang="en-US" altLang="zh-CN" dirty="0" err="1"/>
                  <a:t>eBPF</a:t>
                </a:r>
                <a:r>
                  <a:rPr lang="zh-CN" altLang="en-US" dirty="0"/>
                  <a:t>中使用循环</a:t>
                </a:r>
                <a:endParaRPr lang="en-US" altLang="zh-CN" dirty="0"/>
              </a:p>
              <a:p>
                <a:pPr marL="828039" lvl="1" indent="-375919">
                  <a:spcBef>
                    <a:spcPts val="400"/>
                  </a:spcBef>
                  <a:buClr>
                    <a:srgbClr val="181C69"/>
                  </a:buClr>
                  <a:buSzPct val="100000"/>
                  <a:buFontTx/>
                  <a:buChar char="❑"/>
                  <a:defRPr sz="2000"/>
                </a:pPr>
                <a:r>
                  <a:rPr lang="zh-CN" altLang="en-US" dirty="0"/>
                  <a:t>无法使用循环本质上是无法</a:t>
                </a:r>
                <a:r>
                  <a:rPr lang="zh-CN" altLang="en-US" i="1" dirty="0"/>
                  <a:t>任意</a:t>
                </a:r>
                <a:r>
                  <a:rPr lang="zh-CN" altLang="en-US" dirty="0"/>
                  <a:t>使用循环，但我们仍是能使用</a:t>
                </a:r>
                <a:r>
                  <a:rPr lang="zh-CN" altLang="en-US" b="1" dirty="0"/>
                  <a:t>有界循环</a:t>
                </a:r>
                <a:r>
                  <a:rPr lang="zh-CN" altLang="en-US" dirty="0"/>
                  <a:t>的。</a:t>
                </a:r>
                <a:endParaRPr lang="en-US" altLang="zh-CN" dirty="0"/>
              </a:p>
              <a:p>
                <a:pPr marL="828039" lvl="1" indent="-375919">
                  <a:spcBef>
                    <a:spcPts val="400"/>
                  </a:spcBef>
                  <a:buClr>
                    <a:srgbClr val="181C69"/>
                  </a:buClr>
                  <a:buSzPct val="100000"/>
                  <a:buFontTx/>
                  <a:buChar char="❑"/>
                  <a:defRPr sz="2000"/>
                </a:pPr>
                <a:r>
                  <a:rPr lang="zh-CN" altLang="en-US" b="1" dirty="0"/>
                  <a:t>解决办法</a:t>
                </a:r>
                <a:r>
                  <a:rPr lang="zh-CN" altLang="en-US" dirty="0"/>
                  <a:t>：</a:t>
                </a:r>
                <a:r>
                  <a:rPr lang="zh-CN" altLang="en-US" sz="2000" dirty="0">
                    <a:latin typeface="Arial" panose="020B0604020202020204" pitchFamily="34" charset="0"/>
                  </a:rPr>
                  <a:t>使用有界循环</a:t>
                </a:r>
                <a:r>
                  <a:rPr lang="en-US" altLang="zh-CN" sz="2000" dirty="0">
                    <a:latin typeface="Arial" panose="020B0604020202020204" pitchFamily="34" charset="0"/>
                  </a:rPr>
                  <a:t>+</a:t>
                </a:r>
                <a:r>
                  <a:rPr lang="zh-CN" altLang="en-US" sz="2000" dirty="0">
                    <a:latin typeface="Arial" panose="020B0604020202020204" pitchFamily="34" charset="0"/>
                  </a:rPr>
                  <a:t>循环展开的方式，如</a:t>
                </a:r>
                <a:r>
                  <a:rPr lang="en-US" altLang="zh-CN" sz="2000" dirty="0">
                    <a:latin typeface="Arial" panose="020B0604020202020204" pitchFamily="34" charset="0"/>
                  </a:rPr>
                  <a:t>#pragma unroll</a:t>
                </a:r>
                <a:r>
                  <a:rPr lang="zh-CN" altLang="en-US" sz="2000" dirty="0">
                    <a:latin typeface="Arial" panose="020B0604020202020204" pitchFamily="34" charset="0"/>
                  </a:rPr>
                  <a:t>等编译制导语句引导编译器循环展开，从而在</a:t>
                </a:r>
                <a:r>
                  <a:rPr lang="en-US" altLang="zh-CN" sz="2000" dirty="0" err="1">
                    <a:latin typeface="Arial" panose="020B0604020202020204" pitchFamily="34" charset="0"/>
                  </a:rPr>
                  <a:t>eBPF</a:t>
                </a:r>
                <a:r>
                  <a:rPr lang="zh-CN" altLang="en-US" sz="2000" dirty="0">
                    <a:latin typeface="Arial" panose="020B0604020202020204" pitchFamily="34" charset="0"/>
                  </a:rPr>
                  <a:t>程序中使用循环。</a:t>
                </a:r>
              </a:p>
              <a:p>
                <a:pPr marL="452120" lvl="1">
                  <a:spcBef>
                    <a:spcPts val="400"/>
                  </a:spcBef>
                  <a:buClr>
                    <a:srgbClr val="181C69"/>
                  </a:buClr>
                  <a:buSzPct val="100000"/>
                  <a:defRPr sz="2000"/>
                </a:pPr>
                <a:endParaRPr lang="zh-CN" altLang="zh-CN" sz="2000" dirty="0">
                  <a:latin typeface="Arial" panose="020B0604020202020204" pitchFamily="34" charset="0"/>
                </a:endParaRPr>
              </a:p>
              <a:p>
                <a:pPr marL="828039" lvl="1" indent="-375919">
                  <a:spcBef>
                    <a:spcPts val="400"/>
                  </a:spcBef>
                  <a:buClr>
                    <a:srgbClr val="181C69"/>
                  </a:buClr>
                  <a:buSzPct val="100000"/>
                  <a:buFontTx/>
                  <a:buChar char="❑"/>
                  <a:defRPr sz="2000"/>
                </a:pPr>
                <a:endParaRPr lang="zh-CN" altLang="en-US" dirty="0"/>
              </a:p>
            </p:txBody>
          </p:sp>
        </mc:Choice>
        <mc:Fallback xmlns="">
          <p:sp>
            <p:nvSpPr>
              <p:cNvPr id="20" name="内容占位符 2">
                <a:extLst>
                  <a:ext uri="{FF2B5EF4-FFF2-40B4-BE49-F238E27FC236}">
                    <a16:creationId xmlns:a16="http://schemas.microsoft.com/office/drawing/2014/main" id="{33181E80-71BF-6985-CBCA-94B946AA49F7}"/>
                  </a:ext>
                </a:extLst>
              </p:cNvPr>
              <p:cNvSpPr txBox="1">
                <a:spLocks noRot="1" noChangeAspect="1" noMove="1" noResize="1" noEditPoints="1" noAdjustHandles="1" noChangeArrowheads="1" noChangeShapeType="1" noTextEdit="1"/>
              </p:cNvSpPr>
              <p:nvPr/>
            </p:nvSpPr>
            <p:spPr>
              <a:xfrm>
                <a:off x="610448" y="1765148"/>
                <a:ext cx="10824366" cy="4724370"/>
              </a:xfrm>
              <a:prstGeom prst="rect">
                <a:avLst/>
              </a:prstGeom>
              <a:blipFill>
                <a:blip r:embed="rId3"/>
                <a:stretch>
                  <a:fillRect l="-1408" t="-2581" r="-1408"/>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4"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58048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3. </a:t>
            </a:r>
            <a:r>
              <a:rPr lang="zh-CN" altLang="en-US" sz="2800" b="1" dirty="0">
                <a:solidFill>
                  <a:srgbClr val="740003"/>
                </a:solidFill>
                <a:latin typeface="微软雅黑" panose="020B0503020204020204" pitchFamily="34" charset="-122"/>
                <a:ea typeface="微软雅黑" panose="020B0503020204020204" pitchFamily="34" charset="-122"/>
              </a:rPr>
              <a:t>遇到困难与解决办法</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38292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无法解析路径名</a:t>
            </a:r>
          </a:p>
          <a:p>
            <a:pPr marL="828039" lvl="1" indent="-375919">
              <a:spcBef>
                <a:spcPts val="400"/>
              </a:spcBef>
              <a:buClr>
                <a:srgbClr val="181C69"/>
              </a:buClr>
              <a:buSzPct val="100000"/>
              <a:buFontTx/>
              <a:buChar char="❑"/>
              <a:defRPr sz="2000"/>
            </a:pPr>
            <a:r>
              <a:rPr lang="zh-CN" altLang="en-US" b="1" dirty="0"/>
              <a:t>问题</a:t>
            </a:r>
            <a:r>
              <a:rPr lang="zh-CN" altLang="en-US" dirty="0"/>
              <a:t>：类似第一点的困难。</a:t>
            </a:r>
            <a:r>
              <a:rPr lang="en-US" altLang="zh-CN" dirty="0" err="1"/>
              <a:t>eBPF</a:t>
            </a:r>
            <a:r>
              <a:rPr lang="zh-CN" altLang="en-US" dirty="0"/>
              <a:t>在挂载点读出的信息仅仅是数字构成的内存地址，并无符号名。</a:t>
            </a:r>
            <a:endParaRPr lang="en-US" altLang="zh-CN" dirty="0"/>
          </a:p>
          <a:p>
            <a:pPr marL="828039" lvl="1" indent="-375919">
              <a:spcBef>
                <a:spcPts val="400"/>
              </a:spcBef>
              <a:buClr>
                <a:srgbClr val="181C69"/>
              </a:buClr>
              <a:buSzPct val="100000"/>
              <a:buFontTx/>
              <a:buChar char="❑"/>
              <a:defRPr sz="2000"/>
            </a:pPr>
            <a:r>
              <a:rPr lang="zh-CN" altLang="en-US" dirty="0"/>
              <a:t>对于虚拟内存映射链表的每一项</a:t>
            </a:r>
            <a:r>
              <a:rPr lang="en-US" altLang="zh-CN" dirty="0" err="1"/>
              <a:t>vm_area_struct</a:t>
            </a:r>
            <a:r>
              <a:rPr lang="zh-CN" altLang="en-US" dirty="0"/>
              <a:t>都代表了该进程地址空间的一段，通过循环读取链表，我们可以从中读出所有映射到进程地址空间中的动态库。</a:t>
            </a:r>
            <a:endParaRPr lang="en-US" altLang="zh-CN" dirty="0"/>
          </a:p>
          <a:p>
            <a:pPr marL="828039" lvl="1" indent="-375919">
              <a:spcBef>
                <a:spcPts val="400"/>
              </a:spcBef>
              <a:buClr>
                <a:srgbClr val="181C69"/>
              </a:buClr>
              <a:buSzPct val="100000"/>
              <a:buFontTx/>
              <a:buChar char="❑"/>
              <a:defRPr sz="2000"/>
            </a:pPr>
            <a:r>
              <a:rPr lang="zh-CN" altLang="en-US" b="1" dirty="0"/>
              <a:t>解决办法</a:t>
            </a:r>
            <a:r>
              <a:rPr lang="zh-CN" altLang="en-US" dirty="0"/>
              <a:t>：受</a:t>
            </a:r>
            <a:r>
              <a:rPr lang="en-US" altLang="zh-CN" dirty="0"/>
              <a:t>/proc/&lt;</a:t>
            </a:r>
            <a:r>
              <a:rPr lang="en-US" altLang="zh-CN" dirty="0" err="1"/>
              <a:t>pid</a:t>
            </a:r>
            <a:r>
              <a:rPr lang="en-US" altLang="zh-CN" dirty="0"/>
              <a:t>&gt;/maps</a:t>
            </a:r>
            <a:r>
              <a:rPr lang="zh-CN" altLang="en-US" dirty="0"/>
              <a:t>下实现机制的启发，我们通过读进程结构体</a:t>
            </a:r>
            <a:r>
              <a:rPr lang="en-US" altLang="zh-CN" dirty="0" err="1"/>
              <a:t>task_struct</a:t>
            </a:r>
            <a:r>
              <a:rPr lang="en-US" altLang="zh-CN" dirty="0"/>
              <a:t> </a:t>
            </a:r>
            <a:r>
              <a:rPr lang="zh-CN" altLang="en-US" dirty="0"/>
              <a:t>中的 </a:t>
            </a:r>
            <a:r>
              <a:rPr lang="en-US" altLang="zh-CN" dirty="0" err="1"/>
              <a:t>mm_struct</a:t>
            </a:r>
            <a:r>
              <a:rPr lang="zh-CN" altLang="en-US" dirty="0"/>
              <a:t>里面管理虚拟内存映射的链表</a:t>
            </a:r>
            <a:r>
              <a:rPr lang="en-US" altLang="zh-CN" dirty="0" err="1"/>
              <a:t>vm_area_struct</a:t>
            </a:r>
            <a:r>
              <a:rPr lang="en-US" altLang="zh-CN" dirty="0"/>
              <a:t>* </a:t>
            </a:r>
            <a:r>
              <a:rPr lang="zh-CN" altLang="en-US" dirty="0"/>
              <a:t>即</a:t>
            </a:r>
            <a:r>
              <a:rPr lang="en-US" altLang="zh-CN" dirty="0"/>
              <a:t>task-&gt;mm-&gt;</a:t>
            </a:r>
            <a:r>
              <a:rPr lang="en-US" altLang="zh-CN" dirty="0" err="1"/>
              <a:t>mmap</a:t>
            </a:r>
            <a:r>
              <a:rPr lang="zh-CN" altLang="en-US" dirty="0"/>
              <a:t>来读取进程每一段。</a:t>
            </a:r>
            <a:endParaRPr lang="en-US" altLang="zh-CN" dirty="0"/>
          </a:p>
          <a:p>
            <a:pPr marL="828039" lvl="1" indent="-375919">
              <a:spcBef>
                <a:spcPts val="400"/>
              </a:spcBef>
              <a:buClr>
                <a:srgbClr val="181C69"/>
              </a:buClr>
              <a:buSzPct val="100000"/>
              <a:buFontTx/>
              <a:buChar char="❑"/>
              <a:defRPr sz="2000"/>
            </a:pPr>
            <a:r>
              <a:rPr lang="zh-CN" altLang="en-US" dirty="0"/>
              <a:t>参考内核源码，通过固定次数的迭代循环读取链表</a:t>
            </a:r>
            <a:r>
              <a:rPr lang="en-US" altLang="zh-CN" dirty="0"/>
              <a:t>,</a:t>
            </a:r>
            <a:r>
              <a:rPr lang="zh-CN" altLang="en-US" dirty="0"/>
              <a:t>我们成功读取动态库的路径。</a:t>
            </a:r>
          </a:p>
          <a:p>
            <a:pPr marL="828039" lvl="1" indent="-375919">
              <a:spcBef>
                <a:spcPts val="400"/>
              </a:spcBef>
              <a:buClr>
                <a:srgbClr val="181C69"/>
              </a:buClr>
              <a:buSzPct val="100000"/>
              <a:buFontTx/>
              <a:buChar char="❑"/>
              <a:defRPr sz="2000"/>
            </a:pPr>
            <a:endParaRPr lang="en-US" altLang="zh-CN" dirty="0"/>
          </a:p>
          <a:p>
            <a:pPr>
              <a:spcBef>
                <a:spcPts val="500"/>
              </a:spcBef>
              <a:buSzPct val="100000"/>
              <a:defRPr sz="2400" b="1">
                <a:solidFill>
                  <a:srgbClr val="181C69"/>
                </a:solidFill>
              </a:defRPr>
            </a:pPr>
            <a:endParaRPr lang="zh-CN" altLang="en-US"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91903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图片 87">
            <a:extLst>
              <a:ext uri="{FF2B5EF4-FFF2-40B4-BE49-F238E27FC236}">
                <a16:creationId xmlns:a16="http://schemas.microsoft.com/office/drawing/2014/main" id="{85233733-EE9D-4ADF-A25D-325E75C5F4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098" r="14726" b="48018"/>
          <a:stretch/>
        </p:blipFill>
        <p:spPr>
          <a:xfrm>
            <a:off x="8832915" y="110878"/>
            <a:ext cx="3359085" cy="757321"/>
          </a:xfrm>
          <a:prstGeom prst="rect">
            <a:avLst/>
          </a:prstGeom>
        </p:spPr>
      </p:pic>
      <p:sp>
        <p:nvSpPr>
          <p:cNvPr id="87" name="矩形 86">
            <a:extLst>
              <a:ext uri="{FF2B5EF4-FFF2-40B4-BE49-F238E27FC236}">
                <a16:creationId xmlns:a16="http://schemas.microsoft.com/office/drawing/2014/main" id="{4F0C835C-15A3-4642-848A-1E2531C5CEA9}"/>
              </a:ext>
            </a:extLst>
          </p:cNvPr>
          <p:cNvSpPr/>
          <p:nvPr/>
        </p:nvSpPr>
        <p:spPr>
          <a:xfrm>
            <a:off x="1754909" y="111404"/>
            <a:ext cx="10437091" cy="757321"/>
          </a:xfrm>
          <a:prstGeom prst="rect">
            <a:avLst/>
          </a:prstGeom>
          <a:gradFill flip="none" rotWithShape="1">
            <a:gsLst>
              <a:gs pos="35000">
                <a:srgbClr val="204E72"/>
              </a:gs>
              <a:gs pos="0">
                <a:srgbClr val="204E72"/>
              </a:gs>
              <a:gs pos="59000">
                <a:srgbClr val="204E72">
                  <a:alpha val="96000"/>
                </a:srgbClr>
              </a:gs>
              <a:gs pos="77000">
                <a:srgbClr val="204E72">
                  <a:alpha val="70000"/>
                </a:srgbClr>
              </a:gs>
              <a:gs pos="100000">
                <a:srgbClr val="204E72">
                  <a:alpha val="64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灯片编号占位符 4">
            <a:extLst>
              <a:ext uri="{FF2B5EF4-FFF2-40B4-BE49-F238E27FC236}">
                <a16:creationId xmlns:a16="http://schemas.microsoft.com/office/drawing/2014/main" id="{11650B7C-538C-489C-8A45-3810C29A70C8}"/>
              </a:ext>
            </a:extLst>
          </p:cNvPr>
          <p:cNvSpPr>
            <a:spLocks noGrp="1"/>
          </p:cNvSpPr>
          <p:nvPr>
            <p:ph type="sldNum" sz="quarter" idx="11"/>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fld id="{A581101E-C320-4DA0-98CE-87F7D018D09D}" type="slidenum">
              <a:rPr lang="ko-KR" altLang="en-US" smtClean="0">
                <a:latin typeface="Verdana" panose="020B0604030504040204" pitchFamily="34" charset="0"/>
              </a:rPr>
              <a:pPr>
                <a:defRPr/>
              </a:pPr>
              <a:t>14</a:t>
            </a:fld>
            <a:endParaRPr lang="en-US" altLang="ko-KR">
              <a:latin typeface="Verdana" panose="020B0604030504040204" pitchFamily="34" charset="0"/>
            </a:endParaRPr>
          </a:p>
        </p:txBody>
      </p:sp>
      <p:sp>
        <p:nvSpPr>
          <p:cNvPr id="5123" name="Rectangle 2">
            <a:extLst>
              <a:ext uri="{FF2B5EF4-FFF2-40B4-BE49-F238E27FC236}">
                <a16:creationId xmlns:a16="http://schemas.microsoft.com/office/drawing/2014/main" id="{7F2315CA-B849-4C5E-B00B-97627D322A9A}"/>
              </a:ext>
            </a:extLst>
          </p:cNvPr>
          <p:cNvSpPr>
            <a:spLocks noGrp="1" noChangeArrowheads="1"/>
          </p:cNvSpPr>
          <p:nvPr>
            <p:ph type="title"/>
          </p:nvPr>
        </p:nvSpPr>
        <p:spPr>
          <a:xfrm>
            <a:off x="2066374" y="55628"/>
            <a:ext cx="9144000" cy="720725"/>
          </a:xfrm>
        </p:spPr>
        <p:txBody>
          <a:bodyPr>
            <a:normAutofit/>
          </a:bodyPr>
          <a:lstStyle/>
          <a:p>
            <a:pPr algn="ctr" eaLnBrk="1" hangingPunct="1"/>
            <a:r>
              <a:rPr lang="zh-CN" altLang="en-US" sz="3600" b="1" dirty="0">
                <a:solidFill>
                  <a:schemeClr val="bg1"/>
                </a:solidFill>
                <a:ea typeface="黑体" panose="02010609060101010101" pitchFamily="49" charset="-122"/>
              </a:rPr>
              <a:t>内容提要</a:t>
            </a:r>
          </a:p>
        </p:txBody>
      </p:sp>
      <p:grpSp>
        <p:nvGrpSpPr>
          <p:cNvPr id="5124" name="Group 3">
            <a:extLst>
              <a:ext uri="{FF2B5EF4-FFF2-40B4-BE49-F238E27FC236}">
                <a16:creationId xmlns:a16="http://schemas.microsoft.com/office/drawing/2014/main" id="{12AF33D5-7879-4A03-8E92-B87F5100B4F1}"/>
              </a:ext>
            </a:extLst>
          </p:cNvPr>
          <p:cNvGrpSpPr>
            <a:grpSpLocks/>
          </p:cNvGrpSpPr>
          <p:nvPr/>
        </p:nvGrpSpPr>
        <p:grpSpPr bwMode="auto">
          <a:xfrm>
            <a:off x="189010" y="1389857"/>
            <a:ext cx="4446588" cy="4702175"/>
            <a:chOff x="-1509" y="876"/>
            <a:chExt cx="3005" cy="3039"/>
          </a:xfrm>
        </p:grpSpPr>
        <p:sp>
          <p:nvSpPr>
            <p:cNvPr id="101380" name="AutoShape 4">
              <a:extLst>
                <a:ext uri="{FF2B5EF4-FFF2-40B4-BE49-F238E27FC236}">
                  <a16:creationId xmlns:a16="http://schemas.microsoft.com/office/drawing/2014/main" id="{D0B8D79A-24F3-416A-9D16-FA9DD26A7951}"/>
                </a:ext>
              </a:extLst>
            </p:cNvPr>
            <p:cNvSpPr>
              <a:spLocks noChangeArrowheads="1"/>
            </p:cNvSpPr>
            <p:nvPr/>
          </p:nvSpPr>
          <p:spPr bwMode="ltGray">
            <a:xfrm rot="5400000">
              <a:off x="-1526" y="893"/>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rgbClr val="204E72"/>
            </a:solidFill>
            <a:ln w="9525" algn="ctr">
              <a:no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endParaRPr lang="zh-CN" altLang="en-US" dirty="0">
                <a:ea typeface="宋体" panose="02010600030101010101" pitchFamily="2" charset="-122"/>
              </a:endParaRPr>
            </a:p>
          </p:txBody>
        </p:sp>
        <p:sp>
          <p:nvSpPr>
            <p:cNvPr id="5162" name="AutoShape 5">
              <a:extLst>
                <a:ext uri="{FF2B5EF4-FFF2-40B4-BE49-F238E27FC236}">
                  <a16:creationId xmlns:a16="http://schemas.microsoft.com/office/drawing/2014/main" id="{2A04D602-0DF6-4C1B-A584-AFD9DDD86572}"/>
                </a:ext>
              </a:extLst>
            </p:cNvPr>
            <p:cNvSpPr>
              <a:spLocks noChangeArrowheads="1"/>
            </p:cNvSpPr>
            <p:nvPr/>
          </p:nvSpPr>
          <p:spPr bwMode="ltGray">
            <a:xfrm rot="5400000" flipH="1">
              <a:off x="-1270" y="1203"/>
              <a:ext cx="2540" cy="2475"/>
            </a:xfrm>
            <a:custGeom>
              <a:avLst/>
              <a:gdLst>
                <a:gd name="T0" fmla="*/ 149 w 21600"/>
                <a:gd name="T1" fmla="*/ 0 h 21600"/>
                <a:gd name="T2" fmla="*/ 74 w 21600"/>
                <a:gd name="T3" fmla="*/ 142 h 21600"/>
                <a:gd name="T4" fmla="*/ 149 w 21600"/>
                <a:gd name="T5" fmla="*/ 141 h 21600"/>
                <a:gd name="T6" fmla="*/ 224 w 21600"/>
                <a:gd name="T7" fmla="*/ 142 h 21600"/>
                <a:gd name="T8" fmla="*/ 0 60000 65536"/>
                <a:gd name="T9" fmla="*/ 0 60000 65536"/>
                <a:gd name="T10" fmla="*/ 0 60000 65536"/>
                <a:gd name="T11" fmla="*/ 0 60000 65536"/>
                <a:gd name="T12" fmla="*/ 0 w 21600"/>
                <a:gd name="T13" fmla="*/ 0 h 21600"/>
                <a:gd name="T14" fmla="*/ 21600 w 21600"/>
                <a:gd name="T15" fmla="*/ 7715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436988">
                <a:alpha val="36078"/>
              </a:srgb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dirty="0"/>
            </a:p>
          </p:txBody>
        </p:sp>
      </p:grpSp>
      <p:sp>
        <p:nvSpPr>
          <p:cNvPr id="5153" name="AutoShape 7">
            <a:extLst>
              <a:ext uri="{FF2B5EF4-FFF2-40B4-BE49-F238E27FC236}">
                <a16:creationId xmlns:a16="http://schemas.microsoft.com/office/drawing/2014/main" id="{0AE9895F-C2A6-4F15-9AF1-539DEEE5075C}"/>
              </a:ext>
            </a:extLst>
          </p:cNvPr>
          <p:cNvSpPr>
            <a:spLocks noChangeArrowheads="1"/>
          </p:cNvSpPr>
          <p:nvPr/>
        </p:nvSpPr>
        <p:spPr bwMode="gray">
          <a:xfrm>
            <a:off x="4110231" y="1760061"/>
            <a:ext cx="4499319" cy="508000"/>
          </a:xfrm>
          <a:prstGeom prst="roundRect">
            <a:avLst>
              <a:gd name="adj" fmla="val 50000"/>
            </a:avLst>
          </a:prstGeom>
          <a:solidFill>
            <a:srgbClr val="FFFFFF"/>
          </a:solidFill>
          <a:ln w="28575" algn="ctr">
            <a:solidFill>
              <a:schemeClr val="bg1">
                <a:lumMod val="75000"/>
              </a:schemeClr>
            </a:solidFill>
            <a:round/>
            <a:headEnd/>
            <a:tailEnd/>
          </a:ln>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一、基本信息</a:t>
            </a:r>
            <a:endParaRPr lang="en-US" altLang="zh-CN" b="1" dirty="0">
              <a:latin typeface="Arial" panose="020B0604020202020204" pitchFamily="34" charset="0"/>
              <a:ea typeface="黑体" panose="02010609060101010101" pitchFamily="49" charset="-122"/>
            </a:endParaRPr>
          </a:p>
        </p:txBody>
      </p:sp>
      <p:grpSp>
        <p:nvGrpSpPr>
          <p:cNvPr id="5154" name="Group 8">
            <a:extLst>
              <a:ext uri="{FF2B5EF4-FFF2-40B4-BE49-F238E27FC236}">
                <a16:creationId xmlns:a16="http://schemas.microsoft.com/office/drawing/2014/main" id="{1A1B9351-3022-48D3-ACE1-6C2F2302ADFE}"/>
              </a:ext>
            </a:extLst>
          </p:cNvPr>
          <p:cNvGrpSpPr>
            <a:grpSpLocks/>
          </p:cNvGrpSpPr>
          <p:nvPr/>
        </p:nvGrpSpPr>
        <p:grpSpPr bwMode="auto">
          <a:xfrm>
            <a:off x="3653214" y="1816516"/>
            <a:ext cx="454249" cy="380386"/>
            <a:chOff x="2280" y="1582"/>
            <a:chExt cx="1371" cy="2204"/>
          </a:xfrm>
          <a:solidFill>
            <a:srgbClr val="00561F"/>
          </a:solidFill>
        </p:grpSpPr>
        <p:sp>
          <p:nvSpPr>
            <p:cNvPr id="5156" name="Oval 10">
              <a:extLst>
                <a:ext uri="{FF2B5EF4-FFF2-40B4-BE49-F238E27FC236}">
                  <a16:creationId xmlns:a16="http://schemas.microsoft.com/office/drawing/2014/main" id="{8D60069F-8D2E-420E-935C-960D3C194022}"/>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5160" name="Oval 14">
              <a:extLst>
                <a:ext uri="{FF2B5EF4-FFF2-40B4-BE49-F238E27FC236}">
                  <a16:creationId xmlns:a16="http://schemas.microsoft.com/office/drawing/2014/main" id="{E3AC5233-7F52-40AF-8507-80C31830AD65}"/>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sp>
        <p:nvSpPr>
          <p:cNvPr id="47" name="AutoShape 7">
            <a:extLst>
              <a:ext uri="{FF2B5EF4-FFF2-40B4-BE49-F238E27FC236}">
                <a16:creationId xmlns:a16="http://schemas.microsoft.com/office/drawing/2014/main" id="{DAFCB9AF-F1EB-4126-903D-31A7069108FF}"/>
              </a:ext>
            </a:extLst>
          </p:cNvPr>
          <p:cNvSpPr>
            <a:spLocks noChangeArrowheads="1"/>
          </p:cNvSpPr>
          <p:nvPr/>
        </p:nvSpPr>
        <p:spPr bwMode="gray">
          <a:xfrm>
            <a:off x="4635598" y="2723808"/>
            <a:ext cx="4406611"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None/>
            </a:pPr>
            <a:r>
              <a:rPr lang="zh-CN" altLang="en-US" b="1" dirty="0">
                <a:latin typeface="Arial" panose="020B0604020202020204" pitchFamily="34" charset="0"/>
                <a:ea typeface="黑体" panose="02010609060101010101" pitchFamily="49" charset="-122"/>
              </a:rPr>
              <a:t>二、项目设计与实现</a:t>
            </a:r>
            <a:endParaRPr lang="en-US" altLang="zh-CN" b="1" dirty="0">
              <a:latin typeface="Arial" panose="020B0604020202020204" pitchFamily="34" charset="0"/>
              <a:ea typeface="黑体" panose="02010609060101010101" pitchFamily="49" charset="-122"/>
            </a:endParaRPr>
          </a:p>
        </p:txBody>
      </p:sp>
      <p:sp>
        <p:nvSpPr>
          <p:cNvPr id="55" name="AutoShape 7">
            <a:extLst>
              <a:ext uri="{FF2B5EF4-FFF2-40B4-BE49-F238E27FC236}">
                <a16:creationId xmlns:a16="http://schemas.microsoft.com/office/drawing/2014/main" id="{55296B7D-5D07-4B4E-B0F4-BF6FB4CC07BD}"/>
              </a:ext>
            </a:extLst>
          </p:cNvPr>
          <p:cNvSpPr>
            <a:spLocks noChangeArrowheads="1"/>
          </p:cNvSpPr>
          <p:nvPr/>
        </p:nvSpPr>
        <p:spPr bwMode="gray">
          <a:xfrm>
            <a:off x="4698968" y="3834823"/>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solidFill>
                  <a:srgbClr val="740003"/>
                </a:solidFill>
                <a:latin typeface="Arial" panose="020B0604020202020204" pitchFamily="34" charset="0"/>
                <a:ea typeface="黑体" panose="02010609060101010101" pitchFamily="49" charset="-122"/>
              </a:rPr>
              <a:t>三、效果展现与创新</a:t>
            </a:r>
            <a:endParaRPr lang="en-US" altLang="zh-CN" b="1" dirty="0">
              <a:solidFill>
                <a:srgbClr val="740003"/>
              </a:solidFill>
              <a:latin typeface="Arial" panose="020B0604020202020204" pitchFamily="34" charset="0"/>
              <a:ea typeface="黑体" panose="02010609060101010101" pitchFamily="49" charset="-122"/>
            </a:endParaRPr>
          </a:p>
        </p:txBody>
      </p:sp>
      <p:sp>
        <p:nvSpPr>
          <p:cNvPr id="64" name="AutoShape 7">
            <a:extLst>
              <a:ext uri="{FF2B5EF4-FFF2-40B4-BE49-F238E27FC236}">
                <a16:creationId xmlns:a16="http://schemas.microsoft.com/office/drawing/2014/main" id="{C315F33A-A10B-43E9-B331-98C9FDF2D830}"/>
              </a:ext>
            </a:extLst>
          </p:cNvPr>
          <p:cNvSpPr>
            <a:spLocks noChangeArrowheads="1"/>
          </p:cNvSpPr>
          <p:nvPr/>
        </p:nvSpPr>
        <p:spPr bwMode="gray">
          <a:xfrm>
            <a:off x="4273411" y="4874245"/>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四、总结与未来展望</a:t>
            </a:r>
            <a:endParaRPr lang="en-US" altLang="zh-CN" b="1" dirty="0">
              <a:latin typeface="Arial" panose="020B0604020202020204" pitchFamily="34" charset="0"/>
              <a:ea typeface="黑体" panose="02010609060101010101" pitchFamily="49" charset="-122"/>
            </a:endParaRPr>
          </a:p>
        </p:txBody>
      </p:sp>
      <p:grpSp>
        <p:nvGrpSpPr>
          <p:cNvPr id="78" name="Group 8">
            <a:extLst>
              <a:ext uri="{FF2B5EF4-FFF2-40B4-BE49-F238E27FC236}">
                <a16:creationId xmlns:a16="http://schemas.microsoft.com/office/drawing/2014/main" id="{99C73214-7560-4BD2-A321-E9EE8CE49414}"/>
              </a:ext>
            </a:extLst>
          </p:cNvPr>
          <p:cNvGrpSpPr>
            <a:grpSpLocks/>
          </p:cNvGrpSpPr>
          <p:nvPr/>
        </p:nvGrpSpPr>
        <p:grpSpPr bwMode="auto">
          <a:xfrm>
            <a:off x="4288342" y="2836143"/>
            <a:ext cx="454249" cy="380386"/>
            <a:chOff x="2280" y="1582"/>
            <a:chExt cx="1371" cy="2204"/>
          </a:xfrm>
          <a:solidFill>
            <a:srgbClr val="00561F"/>
          </a:solidFill>
        </p:grpSpPr>
        <p:sp>
          <p:nvSpPr>
            <p:cNvPr id="79" name="Oval 10">
              <a:extLst>
                <a:ext uri="{FF2B5EF4-FFF2-40B4-BE49-F238E27FC236}">
                  <a16:creationId xmlns:a16="http://schemas.microsoft.com/office/drawing/2014/main" id="{CD20FA5C-7E3B-4FD9-A2BA-4FB18B94CBCC}"/>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0" name="Oval 14">
              <a:extLst>
                <a:ext uri="{FF2B5EF4-FFF2-40B4-BE49-F238E27FC236}">
                  <a16:creationId xmlns:a16="http://schemas.microsoft.com/office/drawing/2014/main" id="{199E21B3-A9FF-4B3D-B776-F1DD8B405088}"/>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1" name="Group 8">
            <a:extLst>
              <a:ext uri="{FF2B5EF4-FFF2-40B4-BE49-F238E27FC236}">
                <a16:creationId xmlns:a16="http://schemas.microsoft.com/office/drawing/2014/main" id="{DA26AA90-971C-4A6F-A253-23FC4065EEAE}"/>
              </a:ext>
            </a:extLst>
          </p:cNvPr>
          <p:cNvGrpSpPr>
            <a:grpSpLocks/>
          </p:cNvGrpSpPr>
          <p:nvPr/>
        </p:nvGrpSpPr>
        <p:grpSpPr bwMode="auto">
          <a:xfrm>
            <a:off x="4316458" y="3911574"/>
            <a:ext cx="454249" cy="380386"/>
            <a:chOff x="2280" y="1582"/>
            <a:chExt cx="1371" cy="2204"/>
          </a:xfrm>
          <a:solidFill>
            <a:srgbClr val="740003"/>
          </a:solidFill>
        </p:grpSpPr>
        <p:sp>
          <p:nvSpPr>
            <p:cNvPr id="82" name="Oval 10">
              <a:extLst>
                <a:ext uri="{FF2B5EF4-FFF2-40B4-BE49-F238E27FC236}">
                  <a16:creationId xmlns:a16="http://schemas.microsoft.com/office/drawing/2014/main" id="{35AFD42E-26EA-4396-8A7B-B4E37C3CCE65}"/>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3" name="Oval 14">
              <a:extLst>
                <a:ext uri="{FF2B5EF4-FFF2-40B4-BE49-F238E27FC236}">
                  <a16:creationId xmlns:a16="http://schemas.microsoft.com/office/drawing/2014/main" id="{12D7CBF9-24B1-431F-A351-E7FEA1D43FF4}"/>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4" name="Group 8">
            <a:extLst>
              <a:ext uri="{FF2B5EF4-FFF2-40B4-BE49-F238E27FC236}">
                <a16:creationId xmlns:a16="http://schemas.microsoft.com/office/drawing/2014/main" id="{E146A333-6224-46C3-8A3D-38B6B7A14556}"/>
              </a:ext>
            </a:extLst>
          </p:cNvPr>
          <p:cNvGrpSpPr>
            <a:grpSpLocks/>
          </p:cNvGrpSpPr>
          <p:nvPr/>
        </p:nvGrpSpPr>
        <p:grpSpPr bwMode="auto">
          <a:xfrm>
            <a:off x="3900662" y="4950996"/>
            <a:ext cx="454249" cy="380386"/>
            <a:chOff x="2280" y="1582"/>
            <a:chExt cx="1371" cy="2204"/>
          </a:xfrm>
          <a:solidFill>
            <a:srgbClr val="00561F"/>
          </a:solidFill>
        </p:grpSpPr>
        <p:sp>
          <p:nvSpPr>
            <p:cNvPr id="85" name="Oval 10">
              <a:extLst>
                <a:ext uri="{FF2B5EF4-FFF2-40B4-BE49-F238E27FC236}">
                  <a16:creationId xmlns:a16="http://schemas.microsoft.com/office/drawing/2014/main" id="{DB5FE0FF-646C-4362-A209-25C4954D8F7A}"/>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6" name="Oval 14">
              <a:extLst>
                <a:ext uri="{FF2B5EF4-FFF2-40B4-BE49-F238E27FC236}">
                  <a16:creationId xmlns:a16="http://schemas.microsoft.com/office/drawing/2014/main" id="{F3F96D7F-0102-4B94-A1E9-8495611484BE}"/>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pic>
        <p:nvPicPr>
          <p:cNvPr id="26" name="图片 25">
            <a:extLst>
              <a:ext uri="{FF2B5EF4-FFF2-40B4-BE49-F238E27FC236}">
                <a16:creationId xmlns:a16="http://schemas.microsoft.com/office/drawing/2014/main" id="{1A1016C4-D265-5BE5-97FB-BC8433E90AB6}"/>
              </a:ext>
            </a:extLst>
          </p:cNvPr>
          <p:cNvPicPr>
            <a:picLocks noChangeAspect="1"/>
          </p:cNvPicPr>
          <p:nvPr/>
        </p:nvPicPr>
        <p:blipFill>
          <a:blip r:embed="rId3" cstate="print">
            <a:extLst>
              <a:ext uri="{28A0092B-C50C-407E-A947-70E740481C1C}">
                <a14:useLocalDpi xmlns:a14="http://schemas.microsoft.com/office/drawing/2010/main" val="0"/>
              </a:ext>
            </a:extLst>
          </a:blip>
          <a:srcRect t="228" b="228"/>
          <a:stretch/>
        </p:blipFill>
        <p:spPr>
          <a:xfrm>
            <a:off x="-6516" y="265471"/>
            <a:ext cx="1704634" cy="510882"/>
          </a:xfrm>
          <a:prstGeom prst="rect">
            <a:avLst/>
          </a:prstGeom>
        </p:spPr>
      </p:pic>
    </p:spTree>
    <p:extLst>
      <p:ext uri="{BB962C8B-B14F-4D97-AF65-F5344CB8AC3E}">
        <p14:creationId xmlns:p14="http://schemas.microsoft.com/office/powerpoint/2010/main" val="690297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结果展现</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启动页面</a:t>
            </a:r>
          </a:p>
        </p:txBody>
      </p:sp>
      <p:grpSp>
        <p:nvGrpSpPr>
          <p:cNvPr id="14" name="组合 13">
            <a:extLst>
              <a:ext uri="{FF2B5EF4-FFF2-40B4-BE49-F238E27FC236}">
                <a16:creationId xmlns:a16="http://schemas.microsoft.com/office/drawing/2014/main" id="{013AE987-BB6E-6150-FACF-97D279765600}"/>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AD343CE6-3401-F42F-5FB7-9E27EB8D2188}"/>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F479731E-C8B4-3BAB-00DC-E61D8DBD8331}"/>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C53EBD8-B7F3-1439-FD4B-72E5D63D06E7}"/>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D19EF854-9942-A952-6172-B22B25FEE3B9}"/>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36A065F-D4A0-CD82-177B-EF17AE64D141}"/>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C32CA8D3-0380-3D05-299C-9CED4AED7EEB}"/>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8BE56C90-5CFE-220B-E0BF-77DA34F16C85}"/>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DA367D9-F4FA-8212-D44B-407C0F8718B0}"/>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8CF7AE85-BBE0-A6AF-EB62-00E8C61B4CD3}"/>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pic>
        <p:nvPicPr>
          <p:cNvPr id="3" name="图片 2">
            <a:extLst>
              <a:ext uri="{FF2B5EF4-FFF2-40B4-BE49-F238E27FC236}">
                <a16:creationId xmlns:a16="http://schemas.microsoft.com/office/drawing/2014/main" id="{05EEB6EB-515A-1008-DF35-933D6B63F9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814" y="1831048"/>
            <a:ext cx="5395466" cy="4405920"/>
          </a:xfrm>
          <a:prstGeom prst="rect">
            <a:avLst/>
          </a:prstGeom>
        </p:spPr>
      </p:pic>
      <p:pic>
        <p:nvPicPr>
          <p:cNvPr id="7" name="图片 6">
            <a:extLst>
              <a:ext uri="{FF2B5EF4-FFF2-40B4-BE49-F238E27FC236}">
                <a16:creationId xmlns:a16="http://schemas.microsoft.com/office/drawing/2014/main" id="{CDFF386D-2C67-3AE2-572B-36537A7D12C7}"/>
              </a:ext>
            </a:extLst>
          </p:cNvPr>
          <p:cNvPicPr>
            <a:picLocks noChangeAspect="1"/>
          </p:cNvPicPr>
          <p:nvPr/>
        </p:nvPicPr>
        <p:blipFill>
          <a:blip r:embed="rId5"/>
          <a:stretch>
            <a:fillRect/>
          </a:stretch>
        </p:blipFill>
        <p:spPr>
          <a:xfrm>
            <a:off x="6415768" y="1854944"/>
            <a:ext cx="5483678" cy="4452794"/>
          </a:xfrm>
          <a:prstGeom prst="rect">
            <a:avLst/>
          </a:prstGeom>
        </p:spPr>
      </p:pic>
    </p:spTree>
    <p:extLst>
      <p:ext uri="{BB962C8B-B14F-4D97-AF65-F5344CB8AC3E}">
        <p14:creationId xmlns:p14="http://schemas.microsoft.com/office/powerpoint/2010/main" val="2287641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结果展现</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普通错误退出</a:t>
            </a:r>
          </a:p>
        </p:txBody>
      </p:sp>
      <p:grpSp>
        <p:nvGrpSpPr>
          <p:cNvPr id="14" name="组合 13">
            <a:extLst>
              <a:ext uri="{FF2B5EF4-FFF2-40B4-BE49-F238E27FC236}">
                <a16:creationId xmlns:a16="http://schemas.microsoft.com/office/drawing/2014/main" id="{013AE987-BB6E-6150-FACF-97D279765600}"/>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AD343CE6-3401-F42F-5FB7-9E27EB8D2188}"/>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F479731E-C8B4-3BAB-00DC-E61D8DBD8331}"/>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C53EBD8-B7F3-1439-FD4B-72E5D63D06E7}"/>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D19EF854-9942-A952-6172-B22B25FEE3B9}"/>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36A065F-D4A0-CD82-177B-EF17AE64D141}"/>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C32CA8D3-0380-3D05-299C-9CED4AED7EEB}"/>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8BE56C90-5CFE-220B-E0BF-77DA34F16C85}"/>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DA367D9-F4FA-8212-D44B-407C0F8718B0}"/>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8CF7AE85-BBE0-A6AF-EB62-00E8C61B4CD3}"/>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pic>
        <p:nvPicPr>
          <p:cNvPr id="4" name="图片 3">
            <a:extLst>
              <a:ext uri="{FF2B5EF4-FFF2-40B4-BE49-F238E27FC236}">
                <a16:creationId xmlns:a16="http://schemas.microsoft.com/office/drawing/2014/main" id="{7222B18F-B936-C3CA-558E-79236E1AEE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533" y="1891228"/>
            <a:ext cx="10178142" cy="3897792"/>
          </a:xfrm>
          <a:prstGeom prst="rect">
            <a:avLst/>
          </a:prstGeom>
        </p:spPr>
      </p:pic>
    </p:spTree>
    <p:extLst>
      <p:ext uri="{BB962C8B-B14F-4D97-AF65-F5344CB8AC3E}">
        <p14:creationId xmlns:p14="http://schemas.microsoft.com/office/powerpoint/2010/main" val="164579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结果展现</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普通错误退出</a:t>
            </a:r>
          </a:p>
        </p:txBody>
      </p:sp>
      <p:grpSp>
        <p:nvGrpSpPr>
          <p:cNvPr id="14" name="组合 13">
            <a:extLst>
              <a:ext uri="{FF2B5EF4-FFF2-40B4-BE49-F238E27FC236}">
                <a16:creationId xmlns:a16="http://schemas.microsoft.com/office/drawing/2014/main" id="{013AE987-BB6E-6150-FACF-97D279765600}"/>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AD343CE6-3401-F42F-5FB7-9E27EB8D2188}"/>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F479731E-C8B4-3BAB-00DC-E61D8DBD8331}"/>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C53EBD8-B7F3-1439-FD4B-72E5D63D06E7}"/>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D19EF854-9942-A952-6172-B22B25FEE3B9}"/>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36A065F-D4A0-CD82-177B-EF17AE64D141}"/>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C32CA8D3-0380-3D05-299C-9CED4AED7EEB}"/>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8BE56C90-5CFE-220B-E0BF-77DA34F16C85}"/>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DA367D9-F4FA-8212-D44B-407C0F8718B0}"/>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8CF7AE85-BBE0-A6AF-EB62-00E8C61B4CD3}"/>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pic>
        <p:nvPicPr>
          <p:cNvPr id="3" name="图片 2">
            <a:extLst>
              <a:ext uri="{FF2B5EF4-FFF2-40B4-BE49-F238E27FC236}">
                <a16:creationId xmlns:a16="http://schemas.microsoft.com/office/drawing/2014/main" id="{DA5607F4-48B1-9C69-27D9-867FE559A5F4}"/>
              </a:ext>
            </a:extLst>
          </p:cNvPr>
          <p:cNvPicPr>
            <a:picLocks noChangeAspect="1"/>
          </p:cNvPicPr>
          <p:nvPr/>
        </p:nvPicPr>
        <p:blipFill>
          <a:blip r:embed="rId4"/>
          <a:stretch>
            <a:fillRect/>
          </a:stretch>
        </p:blipFill>
        <p:spPr>
          <a:xfrm>
            <a:off x="1172046" y="1686874"/>
            <a:ext cx="9957708" cy="4796940"/>
          </a:xfrm>
          <a:prstGeom prst="rect">
            <a:avLst/>
          </a:prstGeom>
        </p:spPr>
      </p:pic>
    </p:spTree>
    <p:extLst>
      <p:ext uri="{BB962C8B-B14F-4D97-AF65-F5344CB8AC3E}">
        <p14:creationId xmlns:p14="http://schemas.microsoft.com/office/powerpoint/2010/main" val="33960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结果展现</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多线程崩溃</a:t>
            </a:r>
          </a:p>
        </p:txBody>
      </p:sp>
      <p:grpSp>
        <p:nvGrpSpPr>
          <p:cNvPr id="14" name="组合 13">
            <a:extLst>
              <a:ext uri="{FF2B5EF4-FFF2-40B4-BE49-F238E27FC236}">
                <a16:creationId xmlns:a16="http://schemas.microsoft.com/office/drawing/2014/main" id="{013AE987-BB6E-6150-FACF-97D279765600}"/>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AD343CE6-3401-F42F-5FB7-9E27EB8D2188}"/>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F479731E-C8B4-3BAB-00DC-E61D8DBD8331}"/>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C53EBD8-B7F3-1439-FD4B-72E5D63D06E7}"/>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D19EF854-9942-A952-6172-B22B25FEE3B9}"/>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36A065F-D4A0-CD82-177B-EF17AE64D141}"/>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C32CA8D3-0380-3D05-299C-9CED4AED7EEB}"/>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8BE56C90-5CFE-220B-E0BF-77DA34F16C85}"/>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DA367D9-F4FA-8212-D44B-407C0F8718B0}"/>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8CF7AE85-BBE0-A6AF-EB62-00E8C61B4CD3}"/>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pic>
        <p:nvPicPr>
          <p:cNvPr id="3" name="图片 2">
            <a:extLst>
              <a:ext uri="{FF2B5EF4-FFF2-40B4-BE49-F238E27FC236}">
                <a16:creationId xmlns:a16="http://schemas.microsoft.com/office/drawing/2014/main" id="{7C195EE1-35CE-4121-8CEC-9F970D3482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7913" y="1567543"/>
            <a:ext cx="8177646" cy="4953158"/>
          </a:xfrm>
          <a:prstGeom prst="rect">
            <a:avLst/>
          </a:prstGeom>
        </p:spPr>
      </p:pic>
    </p:spTree>
    <p:extLst>
      <p:ext uri="{BB962C8B-B14F-4D97-AF65-F5344CB8AC3E}">
        <p14:creationId xmlns:p14="http://schemas.microsoft.com/office/powerpoint/2010/main" val="21097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结果展现</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多线程崩溃</a:t>
            </a:r>
          </a:p>
        </p:txBody>
      </p:sp>
      <p:grpSp>
        <p:nvGrpSpPr>
          <p:cNvPr id="14" name="组合 13">
            <a:extLst>
              <a:ext uri="{FF2B5EF4-FFF2-40B4-BE49-F238E27FC236}">
                <a16:creationId xmlns:a16="http://schemas.microsoft.com/office/drawing/2014/main" id="{013AE987-BB6E-6150-FACF-97D279765600}"/>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AD343CE6-3401-F42F-5FB7-9E27EB8D2188}"/>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F479731E-C8B4-3BAB-00DC-E61D8DBD8331}"/>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C53EBD8-B7F3-1439-FD4B-72E5D63D06E7}"/>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D19EF854-9942-A952-6172-B22B25FEE3B9}"/>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36A065F-D4A0-CD82-177B-EF17AE64D141}"/>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C32CA8D3-0380-3D05-299C-9CED4AED7EEB}"/>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8BE56C90-5CFE-220B-E0BF-77DA34F16C85}"/>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DA367D9-F4FA-8212-D44B-407C0F8718B0}"/>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8CF7AE85-BBE0-A6AF-EB62-00E8C61B4CD3}"/>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pic>
        <p:nvPicPr>
          <p:cNvPr id="5" name="图片 4">
            <a:extLst>
              <a:ext uri="{FF2B5EF4-FFF2-40B4-BE49-F238E27FC236}">
                <a16:creationId xmlns:a16="http://schemas.microsoft.com/office/drawing/2014/main" id="{CE8ECCDF-7177-D8FE-6C63-3E5B6C869B88}"/>
              </a:ext>
            </a:extLst>
          </p:cNvPr>
          <p:cNvPicPr>
            <a:picLocks noChangeAspect="1"/>
          </p:cNvPicPr>
          <p:nvPr/>
        </p:nvPicPr>
        <p:blipFill>
          <a:blip r:embed="rId4"/>
          <a:stretch>
            <a:fillRect/>
          </a:stretch>
        </p:blipFill>
        <p:spPr>
          <a:xfrm>
            <a:off x="3924966" y="1620611"/>
            <a:ext cx="4244098" cy="4861638"/>
          </a:xfrm>
          <a:prstGeom prst="rect">
            <a:avLst/>
          </a:prstGeom>
        </p:spPr>
      </p:pic>
    </p:spTree>
    <p:extLst>
      <p:ext uri="{BB962C8B-B14F-4D97-AF65-F5344CB8AC3E}">
        <p14:creationId xmlns:p14="http://schemas.microsoft.com/office/powerpoint/2010/main" val="207607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图片 87">
            <a:extLst>
              <a:ext uri="{FF2B5EF4-FFF2-40B4-BE49-F238E27FC236}">
                <a16:creationId xmlns:a16="http://schemas.microsoft.com/office/drawing/2014/main" id="{85233733-EE9D-4ADF-A25D-325E75C5F45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p:blipFill>
        <p:spPr>
          <a:xfrm>
            <a:off x="8832915" y="110878"/>
            <a:ext cx="3359085" cy="757321"/>
          </a:xfrm>
          <a:prstGeom prst="rect">
            <a:avLst/>
          </a:prstGeom>
        </p:spPr>
      </p:pic>
      <p:sp>
        <p:nvSpPr>
          <p:cNvPr id="87" name="矩形 86">
            <a:extLst>
              <a:ext uri="{FF2B5EF4-FFF2-40B4-BE49-F238E27FC236}">
                <a16:creationId xmlns:a16="http://schemas.microsoft.com/office/drawing/2014/main" id="{4F0C835C-15A3-4642-848A-1E2531C5CEA9}"/>
              </a:ext>
            </a:extLst>
          </p:cNvPr>
          <p:cNvSpPr/>
          <p:nvPr/>
        </p:nvSpPr>
        <p:spPr>
          <a:xfrm>
            <a:off x="1754909" y="111404"/>
            <a:ext cx="10437091" cy="757321"/>
          </a:xfrm>
          <a:prstGeom prst="rect">
            <a:avLst/>
          </a:prstGeom>
          <a:gradFill flip="none" rotWithShape="1">
            <a:gsLst>
              <a:gs pos="35000">
                <a:srgbClr val="204E72"/>
              </a:gs>
              <a:gs pos="0">
                <a:srgbClr val="204E72"/>
              </a:gs>
              <a:gs pos="59000">
                <a:srgbClr val="204E72">
                  <a:alpha val="96000"/>
                </a:srgbClr>
              </a:gs>
              <a:gs pos="77000">
                <a:srgbClr val="204E72">
                  <a:alpha val="70000"/>
                </a:srgbClr>
              </a:gs>
              <a:gs pos="100000">
                <a:srgbClr val="204E72">
                  <a:alpha val="64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灯片编号占位符 4">
            <a:extLst>
              <a:ext uri="{FF2B5EF4-FFF2-40B4-BE49-F238E27FC236}">
                <a16:creationId xmlns:a16="http://schemas.microsoft.com/office/drawing/2014/main" id="{11650B7C-538C-489C-8A45-3810C29A70C8}"/>
              </a:ext>
            </a:extLst>
          </p:cNvPr>
          <p:cNvSpPr>
            <a:spLocks noGrp="1"/>
          </p:cNvSpPr>
          <p:nvPr>
            <p:ph type="sldNum" sz="quarter" idx="11"/>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fld id="{A581101E-C320-4DA0-98CE-87F7D018D09D}" type="slidenum">
              <a:rPr lang="ko-KR" altLang="en-US" smtClean="0">
                <a:latin typeface="Verdana" panose="020B0604030504040204" pitchFamily="34" charset="0"/>
              </a:rPr>
              <a:pPr>
                <a:defRPr/>
              </a:pPr>
              <a:t>2</a:t>
            </a:fld>
            <a:endParaRPr lang="en-US" altLang="ko-KR">
              <a:latin typeface="Verdana" panose="020B0604030504040204" pitchFamily="34" charset="0"/>
            </a:endParaRPr>
          </a:p>
        </p:txBody>
      </p:sp>
      <p:sp>
        <p:nvSpPr>
          <p:cNvPr id="5123" name="Rectangle 2">
            <a:extLst>
              <a:ext uri="{FF2B5EF4-FFF2-40B4-BE49-F238E27FC236}">
                <a16:creationId xmlns:a16="http://schemas.microsoft.com/office/drawing/2014/main" id="{7F2315CA-B849-4C5E-B00B-97627D322A9A}"/>
              </a:ext>
            </a:extLst>
          </p:cNvPr>
          <p:cNvSpPr>
            <a:spLocks noGrp="1" noChangeArrowheads="1"/>
          </p:cNvSpPr>
          <p:nvPr>
            <p:ph type="title"/>
          </p:nvPr>
        </p:nvSpPr>
        <p:spPr>
          <a:xfrm>
            <a:off x="2066374" y="55628"/>
            <a:ext cx="9144000" cy="720725"/>
          </a:xfrm>
        </p:spPr>
        <p:txBody>
          <a:bodyPr>
            <a:normAutofit/>
          </a:bodyPr>
          <a:lstStyle/>
          <a:p>
            <a:pPr algn="ctr" eaLnBrk="1" hangingPunct="1"/>
            <a:r>
              <a:rPr lang="zh-CN" altLang="en-US" sz="3600" b="1" dirty="0">
                <a:solidFill>
                  <a:schemeClr val="bg1"/>
                </a:solidFill>
                <a:ea typeface="黑体" panose="02010609060101010101" pitchFamily="49" charset="-122"/>
              </a:rPr>
              <a:t>内容提要</a:t>
            </a:r>
          </a:p>
        </p:txBody>
      </p:sp>
      <p:grpSp>
        <p:nvGrpSpPr>
          <p:cNvPr id="5124" name="Group 3">
            <a:extLst>
              <a:ext uri="{FF2B5EF4-FFF2-40B4-BE49-F238E27FC236}">
                <a16:creationId xmlns:a16="http://schemas.microsoft.com/office/drawing/2014/main" id="{12AF33D5-7879-4A03-8E92-B87F5100B4F1}"/>
              </a:ext>
            </a:extLst>
          </p:cNvPr>
          <p:cNvGrpSpPr>
            <a:grpSpLocks/>
          </p:cNvGrpSpPr>
          <p:nvPr/>
        </p:nvGrpSpPr>
        <p:grpSpPr bwMode="auto">
          <a:xfrm>
            <a:off x="189010" y="1389857"/>
            <a:ext cx="4446588" cy="4702175"/>
            <a:chOff x="-1509" y="876"/>
            <a:chExt cx="3005" cy="3039"/>
          </a:xfrm>
        </p:grpSpPr>
        <p:sp>
          <p:nvSpPr>
            <p:cNvPr id="101380" name="AutoShape 4">
              <a:extLst>
                <a:ext uri="{FF2B5EF4-FFF2-40B4-BE49-F238E27FC236}">
                  <a16:creationId xmlns:a16="http://schemas.microsoft.com/office/drawing/2014/main" id="{D0B8D79A-24F3-416A-9D16-FA9DD26A7951}"/>
                </a:ext>
              </a:extLst>
            </p:cNvPr>
            <p:cNvSpPr>
              <a:spLocks noChangeArrowheads="1"/>
            </p:cNvSpPr>
            <p:nvPr/>
          </p:nvSpPr>
          <p:spPr bwMode="ltGray">
            <a:xfrm rot="5400000">
              <a:off x="-1526" y="893"/>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rgbClr val="204E72"/>
            </a:solidFill>
            <a:ln w="9525" algn="ctr">
              <a:no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endParaRPr lang="zh-CN" altLang="en-US" dirty="0">
                <a:ea typeface="宋体" panose="02010600030101010101" pitchFamily="2" charset="-122"/>
              </a:endParaRPr>
            </a:p>
          </p:txBody>
        </p:sp>
        <p:sp>
          <p:nvSpPr>
            <p:cNvPr id="5162" name="AutoShape 5">
              <a:extLst>
                <a:ext uri="{FF2B5EF4-FFF2-40B4-BE49-F238E27FC236}">
                  <a16:creationId xmlns:a16="http://schemas.microsoft.com/office/drawing/2014/main" id="{2A04D602-0DF6-4C1B-A584-AFD9DDD86572}"/>
                </a:ext>
              </a:extLst>
            </p:cNvPr>
            <p:cNvSpPr>
              <a:spLocks noChangeArrowheads="1"/>
            </p:cNvSpPr>
            <p:nvPr/>
          </p:nvSpPr>
          <p:spPr bwMode="ltGray">
            <a:xfrm rot="5400000" flipH="1">
              <a:off x="-1270" y="1203"/>
              <a:ext cx="2540" cy="2475"/>
            </a:xfrm>
            <a:custGeom>
              <a:avLst/>
              <a:gdLst>
                <a:gd name="T0" fmla="*/ 149 w 21600"/>
                <a:gd name="T1" fmla="*/ 0 h 21600"/>
                <a:gd name="T2" fmla="*/ 74 w 21600"/>
                <a:gd name="T3" fmla="*/ 142 h 21600"/>
                <a:gd name="T4" fmla="*/ 149 w 21600"/>
                <a:gd name="T5" fmla="*/ 141 h 21600"/>
                <a:gd name="T6" fmla="*/ 224 w 21600"/>
                <a:gd name="T7" fmla="*/ 142 h 21600"/>
                <a:gd name="T8" fmla="*/ 0 60000 65536"/>
                <a:gd name="T9" fmla="*/ 0 60000 65536"/>
                <a:gd name="T10" fmla="*/ 0 60000 65536"/>
                <a:gd name="T11" fmla="*/ 0 60000 65536"/>
                <a:gd name="T12" fmla="*/ 0 w 21600"/>
                <a:gd name="T13" fmla="*/ 0 h 21600"/>
                <a:gd name="T14" fmla="*/ 21600 w 21600"/>
                <a:gd name="T15" fmla="*/ 7715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436988"/>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dirty="0"/>
            </a:p>
          </p:txBody>
        </p:sp>
      </p:grpSp>
      <p:sp>
        <p:nvSpPr>
          <p:cNvPr id="5153" name="AutoShape 7">
            <a:extLst>
              <a:ext uri="{FF2B5EF4-FFF2-40B4-BE49-F238E27FC236}">
                <a16:creationId xmlns:a16="http://schemas.microsoft.com/office/drawing/2014/main" id="{0AE9895F-C2A6-4F15-9AF1-539DEEE5075C}"/>
              </a:ext>
            </a:extLst>
          </p:cNvPr>
          <p:cNvSpPr>
            <a:spLocks noChangeArrowheads="1"/>
          </p:cNvSpPr>
          <p:nvPr/>
        </p:nvSpPr>
        <p:spPr bwMode="gray">
          <a:xfrm>
            <a:off x="4110231" y="1760061"/>
            <a:ext cx="4499319" cy="508000"/>
          </a:xfrm>
          <a:prstGeom prst="roundRect">
            <a:avLst>
              <a:gd name="adj" fmla="val 50000"/>
            </a:avLst>
          </a:prstGeom>
          <a:solidFill>
            <a:srgbClr val="FFFFFF"/>
          </a:solidFill>
          <a:ln w="28575" algn="ctr">
            <a:solidFill>
              <a:schemeClr val="bg1">
                <a:lumMod val="75000"/>
              </a:schemeClr>
            </a:solidFill>
            <a:round/>
            <a:headEnd/>
            <a:tailEnd/>
          </a:ln>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solidFill>
                  <a:srgbClr val="740003"/>
                </a:solidFill>
                <a:latin typeface="Arial" panose="020B0604020202020204" pitchFamily="34" charset="0"/>
                <a:ea typeface="黑体" panose="02010609060101010101" pitchFamily="49" charset="-122"/>
              </a:rPr>
              <a:t>一、基本信息</a:t>
            </a:r>
            <a:endParaRPr lang="en-US" altLang="zh-CN" b="1" dirty="0">
              <a:solidFill>
                <a:srgbClr val="740003"/>
              </a:solidFill>
              <a:latin typeface="Arial" panose="020B0604020202020204" pitchFamily="34" charset="0"/>
              <a:ea typeface="黑体" panose="02010609060101010101" pitchFamily="49" charset="-122"/>
            </a:endParaRPr>
          </a:p>
        </p:txBody>
      </p:sp>
      <p:grpSp>
        <p:nvGrpSpPr>
          <p:cNvPr id="5154" name="Group 8">
            <a:extLst>
              <a:ext uri="{FF2B5EF4-FFF2-40B4-BE49-F238E27FC236}">
                <a16:creationId xmlns:a16="http://schemas.microsoft.com/office/drawing/2014/main" id="{1A1B9351-3022-48D3-ACE1-6C2F2302ADFE}"/>
              </a:ext>
            </a:extLst>
          </p:cNvPr>
          <p:cNvGrpSpPr>
            <a:grpSpLocks/>
          </p:cNvGrpSpPr>
          <p:nvPr/>
        </p:nvGrpSpPr>
        <p:grpSpPr bwMode="auto">
          <a:xfrm>
            <a:off x="3653214" y="1816516"/>
            <a:ext cx="454249" cy="380386"/>
            <a:chOff x="2280" y="1582"/>
            <a:chExt cx="1371" cy="2204"/>
          </a:xfrm>
        </p:grpSpPr>
        <p:sp>
          <p:nvSpPr>
            <p:cNvPr id="5156" name="Oval 10">
              <a:extLst>
                <a:ext uri="{FF2B5EF4-FFF2-40B4-BE49-F238E27FC236}">
                  <a16:creationId xmlns:a16="http://schemas.microsoft.com/office/drawing/2014/main" id="{8D60069F-8D2E-420E-935C-960D3C194022}"/>
                </a:ext>
              </a:extLst>
            </p:cNvPr>
            <p:cNvSpPr>
              <a:spLocks noChangeArrowheads="1"/>
            </p:cNvSpPr>
            <p:nvPr/>
          </p:nvSpPr>
          <p:spPr bwMode="gray">
            <a:xfrm>
              <a:off x="2280" y="1894"/>
              <a:ext cx="1371" cy="1430"/>
            </a:xfrm>
            <a:prstGeom prst="ellipse">
              <a:avLst/>
            </a:prstGeom>
            <a:gradFill rotWithShape="1">
              <a:gsLst>
                <a:gs pos="0">
                  <a:srgbClr val="A2A2A2"/>
                </a:gs>
                <a:gs pos="50000">
                  <a:srgbClr val="FFFFFF"/>
                </a:gs>
                <a:gs pos="100000">
                  <a:srgbClr val="A2A2A2"/>
                </a:gs>
              </a:gsLst>
              <a:lin ang="0" scaled="1"/>
            </a:grad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5160" name="Oval 14">
              <a:extLst>
                <a:ext uri="{FF2B5EF4-FFF2-40B4-BE49-F238E27FC236}">
                  <a16:creationId xmlns:a16="http://schemas.microsoft.com/office/drawing/2014/main" id="{E3AC5233-7F52-40AF-8507-80C31830AD65}"/>
                </a:ext>
              </a:extLst>
            </p:cNvPr>
            <p:cNvSpPr>
              <a:spLocks noChangeArrowheads="1"/>
            </p:cNvSpPr>
            <p:nvPr/>
          </p:nvSpPr>
          <p:spPr bwMode="gray">
            <a:xfrm>
              <a:off x="2418" y="1582"/>
              <a:ext cx="1095" cy="2204"/>
            </a:xfrm>
            <a:prstGeom prst="ellipse">
              <a:avLst/>
            </a:prstGeom>
            <a:solidFill>
              <a:srgbClr val="740003"/>
            </a:solid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sp>
        <p:nvSpPr>
          <p:cNvPr id="47" name="AutoShape 7">
            <a:extLst>
              <a:ext uri="{FF2B5EF4-FFF2-40B4-BE49-F238E27FC236}">
                <a16:creationId xmlns:a16="http://schemas.microsoft.com/office/drawing/2014/main" id="{DAFCB9AF-F1EB-4126-903D-31A7069108FF}"/>
              </a:ext>
            </a:extLst>
          </p:cNvPr>
          <p:cNvSpPr>
            <a:spLocks noChangeArrowheads="1"/>
          </p:cNvSpPr>
          <p:nvPr/>
        </p:nvSpPr>
        <p:spPr bwMode="gray">
          <a:xfrm>
            <a:off x="4635598" y="2723808"/>
            <a:ext cx="4406611"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二、项目设计与实现</a:t>
            </a:r>
            <a:endParaRPr lang="en-US" altLang="zh-CN" b="1" dirty="0">
              <a:latin typeface="Arial" panose="020B0604020202020204" pitchFamily="34" charset="0"/>
              <a:ea typeface="黑体" panose="02010609060101010101" pitchFamily="49" charset="-122"/>
            </a:endParaRPr>
          </a:p>
        </p:txBody>
      </p:sp>
      <p:sp>
        <p:nvSpPr>
          <p:cNvPr id="55" name="AutoShape 7">
            <a:extLst>
              <a:ext uri="{FF2B5EF4-FFF2-40B4-BE49-F238E27FC236}">
                <a16:creationId xmlns:a16="http://schemas.microsoft.com/office/drawing/2014/main" id="{55296B7D-5D07-4B4E-B0F4-BF6FB4CC07BD}"/>
              </a:ext>
            </a:extLst>
          </p:cNvPr>
          <p:cNvSpPr>
            <a:spLocks noChangeArrowheads="1"/>
          </p:cNvSpPr>
          <p:nvPr/>
        </p:nvSpPr>
        <p:spPr bwMode="gray">
          <a:xfrm>
            <a:off x="4698968" y="3834823"/>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三、效果展现与创新</a:t>
            </a:r>
            <a:endParaRPr lang="en-US" altLang="zh-CN" b="1" dirty="0">
              <a:latin typeface="Arial" panose="020B0604020202020204" pitchFamily="34" charset="0"/>
              <a:ea typeface="黑体" panose="02010609060101010101" pitchFamily="49" charset="-122"/>
            </a:endParaRPr>
          </a:p>
        </p:txBody>
      </p:sp>
      <p:sp>
        <p:nvSpPr>
          <p:cNvPr id="64" name="AutoShape 7">
            <a:extLst>
              <a:ext uri="{FF2B5EF4-FFF2-40B4-BE49-F238E27FC236}">
                <a16:creationId xmlns:a16="http://schemas.microsoft.com/office/drawing/2014/main" id="{C315F33A-A10B-43E9-B331-98C9FDF2D830}"/>
              </a:ext>
            </a:extLst>
          </p:cNvPr>
          <p:cNvSpPr>
            <a:spLocks noChangeArrowheads="1"/>
          </p:cNvSpPr>
          <p:nvPr/>
        </p:nvSpPr>
        <p:spPr bwMode="gray">
          <a:xfrm>
            <a:off x="4273411" y="4874245"/>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四、总结与未来展望</a:t>
            </a:r>
            <a:endParaRPr lang="en-US" altLang="zh-CN" b="1" dirty="0">
              <a:latin typeface="Arial" panose="020B0604020202020204" pitchFamily="34" charset="0"/>
              <a:ea typeface="黑体" panose="02010609060101010101" pitchFamily="49" charset="-122"/>
            </a:endParaRPr>
          </a:p>
        </p:txBody>
      </p:sp>
      <p:grpSp>
        <p:nvGrpSpPr>
          <p:cNvPr id="78" name="Group 8">
            <a:extLst>
              <a:ext uri="{FF2B5EF4-FFF2-40B4-BE49-F238E27FC236}">
                <a16:creationId xmlns:a16="http://schemas.microsoft.com/office/drawing/2014/main" id="{99C73214-7560-4BD2-A321-E9EE8CE49414}"/>
              </a:ext>
            </a:extLst>
          </p:cNvPr>
          <p:cNvGrpSpPr>
            <a:grpSpLocks/>
          </p:cNvGrpSpPr>
          <p:nvPr/>
        </p:nvGrpSpPr>
        <p:grpSpPr bwMode="auto">
          <a:xfrm>
            <a:off x="4288342" y="2836143"/>
            <a:ext cx="454249" cy="380386"/>
            <a:chOff x="2280" y="1582"/>
            <a:chExt cx="1371" cy="2204"/>
          </a:xfrm>
        </p:grpSpPr>
        <p:sp>
          <p:nvSpPr>
            <p:cNvPr id="79" name="Oval 10">
              <a:extLst>
                <a:ext uri="{FF2B5EF4-FFF2-40B4-BE49-F238E27FC236}">
                  <a16:creationId xmlns:a16="http://schemas.microsoft.com/office/drawing/2014/main" id="{CD20FA5C-7E3B-4FD9-A2BA-4FB18B94CBCC}"/>
                </a:ext>
              </a:extLst>
            </p:cNvPr>
            <p:cNvSpPr>
              <a:spLocks noChangeArrowheads="1"/>
            </p:cNvSpPr>
            <p:nvPr/>
          </p:nvSpPr>
          <p:spPr bwMode="gray">
            <a:xfrm>
              <a:off x="2280" y="1894"/>
              <a:ext cx="1371" cy="1430"/>
            </a:xfrm>
            <a:prstGeom prst="ellipse">
              <a:avLst/>
            </a:prstGeom>
            <a:gradFill rotWithShape="1">
              <a:gsLst>
                <a:gs pos="0">
                  <a:srgbClr val="A2A2A2"/>
                </a:gs>
                <a:gs pos="50000">
                  <a:srgbClr val="FFFFFF"/>
                </a:gs>
                <a:gs pos="100000">
                  <a:srgbClr val="A2A2A2"/>
                </a:gs>
              </a:gsLst>
              <a:lin ang="0" scaled="1"/>
            </a:grad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0" name="Oval 14">
              <a:extLst>
                <a:ext uri="{FF2B5EF4-FFF2-40B4-BE49-F238E27FC236}">
                  <a16:creationId xmlns:a16="http://schemas.microsoft.com/office/drawing/2014/main" id="{199E21B3-A9FF-4B3D-B776-F1DD8B405088}"/>
                </a:ext>
              </a:extLst>
            </p:cNvPr>
            <p:cNvSpPr>
              <a:spLocks noChangeArrowheads="1"/>
            </p:cNvSpPr>
            <p:nvPr/>
          </p:nvSpPr>
          <p:spPr bwMode="gray">
            <a:xfrm>
              <a:off x="2418" y="1582"/>
              <a:ext cx="1095" cy="2204"/>
            </a:xfrm>
            <a:prstGeom prst="ellipse">
              <a:avLst/>
            </a:prstGeom>
            <a:solidFill>
              <a:srgbClr val="00561F"/>
            </a:solid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1" name="Group 8">
            <a:extLst>
              <a:ext uri="{FF2B5EF4-FFF2-40B4-BE49-F238E27FC236}">
                <a16:creationId xmlns:a16="http://schemas.microsoft.com/office/drawing/2014/main" id="{DA26AA90-971C-4A6F-A253-23FC4065EEAE}"/>
              </a:ext>
            </a:extLst>
          </p:cNvPr>
          <p:cNvGrpSpPr>
            <a:grpSpLocks/>
          </p:cNvGrpSpPr>
          <p:nvPr/>
        </p:nvGrpSpPr>
        <p:grpSpPr bwMode="auto">
          <a:xfrm>
            <a:off x="4316458" y="3911574"/>
            <a:ext cx="454249" cy="380386"/>
            <a:chOff x="2280" y="1582"/>
            <a:chExt cx="1371" cy="2204"/>
          </a:xfrm>
        </p:grpSpPr>
        <p:sp>
          <p:nvSpPr>
            <p:cNvPr id="82" name="Oval 10">
              <a:extLst>
                <a:ext uri="{FF2B5EF4-FFF2-40B4-BE49-F238E27FC236}">
                  <a16:creationId xmlns:a16="http://schemas.microsoft.com/office/drawing/2014/main" id="{35AFD42E-26EA-4396-8A7B-B4E37C3CCE65}"/>
                </a:ext>
              </a:extLst>
            </p:cNvPr>
            <p:cNvSpPr>
              <a:spLocks noChangeArrowheads="1"/>
            </p:cNvSpPr>
            <p:nvPr/>
          </p:nvSpPr>
          <p:spPr bwMode="gray">
            <a:xfrm>
              <a:off x="2280" y="1894"/>
              <a:ext cx="1371" cy="1430"/>
            </a:xfrm>
            <a:prstGeom prst="ellipse">
              <a:avLst/>
            </a:prstGeom>
            <a:gradFill rotWithShape="1">
              <a:gsLst>
                <a:gs pos="0">
                  <a:srgbClr val="A2A2A2"/>
                </a:gs>
                <a:gs pos="50000">
                  <a:srgbClr val="FFFFFF"/>
                </a:gs>
                <a:gs pos="100000">
                  <a:srgbClr val="A2A2A2"/>
                </a:gs>
              </a:gsLst>
              <a:lin ang="0" scaled="1"/>
            </a:grad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3" name="Oval 14">
              <a:extLst>
                <a:ext uri="{FF2B5EF4-FFF2-40B4-BE49-F238E27FC236}">
                  <a16:creationId xmlns:a16="http://schemas.microsoft.com/office/drawing/2014/main" id="{12D7CBF9-24B1-431F-A351-E7FEA1D43FF4}"/>
                </a:ext>
              </a:extLst>
            </p:cNvPr>
            <p:cNvSpPr>
              <a:spLocks noChangeArrowheads="1"/>
            </p:cNvSpPr>
            <p:nvPr/>
          </p:nvSpPr>
          <p:spPr bwMode="gray">
            <a:xfrm>
              <a:off x="2418" y="1582"/>
              <a:ext cx="1095" cy="2204"/>
            </a:xfrm>
            <a:prstGeom prst="ellipse">
              <a:avLst/>
            </a:prstGeom>
            <a:solidFill>
              <a:srgbClr val="00561F"/>
            </a:solid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4" name="Group 8">
            <a:extLst>
              <a:ext uri="{FF2B5EF4-FFF2-40B4-BE49-F238E27FC236}">
                <a16:creationId xmlns:a16="http://schemas.microsoft.com/office/drawing/2014/main" id="{E146A333-6224-46C3-8A3D-38B6B7A14556}"/>
              </a:ext>
            </a:extLst>
          </p:cNvPr>
          <p:cNvGrpSpPr>
            <a:grpSpLocks/>
          </p:cNvGrpSpPr>
          <p:nvPr/>
        </p:nvGrpSpPr>
        <p:grpSpPr bwMode="auto">
          <a:xfrm>
            <a:off x="3900662" y="4950996"/>
            <a:ext cx="454249" cy="380386"/>
            <a:chOff x="2280" y="1582"/>
            <a:chExt cx="1371" cy="2204"/>
          </a:xfrm>
        </p:grpSpPr>
        <p:sp>
          <p:nvSpPr>
            <p:cNvPr id="85" name="Oval 10">
              <a:extLst>
                <a:ext uri="{FF2B5EF4-FFF2-40B4-BE49-F238E27FC236}">
                  <a16:creationId xmlns:a16="http://schemas.microsoft.com/office/drawing/2014/main" id="{DB5FE0FF-646C-4362-A209-25C4954D8F7A}"/>
                </a:ext>
              </a:extLst>
            </p:cNvPr>
            <p:cNvSpPr>
              <a:spLocks noChangeArrowheads="1"/>
            </p:cNvSpPr>
            <p:nvPr/>
          </p:nvSpPr>
          <p:spPr bwMode="gray">
            <a:xfrm>
              <a:off x="2280" y="1894"/>
              <a:ext cx="1371" cy="1430"/>
            </a:xfrm>
            <a:prstGeom prst="ellipse">
              <a:avLst/>
            </a:prstGeom>
            <a:gradFill rotWithShape="1">
              <a:gsLst>
                <a:gs pos="0">
                  <a:srgbClr val="A2A2A2"/>
                </a:gs>
                <a:gs pos="50000">
                  <a:srgbClr val="FFFFFF"/>
                </a:gs>
                <a:gs pos="100000">
                  <a:srgbClr val="A2A2A2"/>
                </a:gs>
              </a:gsLst>
              <a:lin ang="0" scaled="1"/>
            </a:grad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6" name="Oval 14">
              <a:extLst>
                <a:ext uri="{FF2B5EF4-FFF2-40B4-BE49-F238E27FC236}">
                  <a16:creationId xmlns:a16="http://schemas.microsoft.com/office/drawing/2014/main" id="{F3F96D7F-0102-4B94-A1E9-8495611484BE}"/>
                </a:ext>
              </a:extLst>
            </p:cNvPr>
            <p:cNvSpPr>
              <a:spLocks noChangeArrowheads="1"/>
            </p:cNvSpPr>
            <p:nvPr/>
          </p:nvSpPr>
          <p:spPr bwMode="gray">
            <a:xfrm>
              <a:off x="2418" y="1582"/>
              <a:ext cx="1095" cy="2204"/>
            </a:xfrm>
            <a:prstGeom prst="ellipse">
              <a:avLst/>
            </a:prstGeom>
            <a:solidFill>
              <a:srgbClr val="00561F"/>
            </a:solid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pic>
        <p:nvPicPr>
          <p:cNvPr id="28" name="图片 27">
            <a:extLst>
              <a:ext uri="{FF2B5EF4-FFF2-40B4-BE49-F238E27FC236}">
                <a16:creationId xmlns:a16="http://schemas.microsoft.com/office/drawing/2014/main" id="{232BF7F9-78CB-967D-D651-9ED8E73D9915}"/>
              </a:ext>
            </a:extLst>
          </p:cNvPr>
          <p:cNvPicPr>
            <a:picLocks noChangeAspect="1"/>
          </p:cNvPicPr>
          <p:nvPr/>
        </p:nvPicPr>
        <p:blipFill>
          <a:blip r:embed="rId4" cstate="print">
            <a:extLst>
              <a:ext uri="{28A0092B-C50C-407E-A947-70E740481C1C}">
                <a14:useLocalDpi xmlns:a14="http://schemas.microsoft.com/office/drawing/2010/main" val="0"/>
              </a:ext>
            </a:extLst>
          </a:blip>
          <a:srcRect t="228" b="228"/>
          <a:stretch/>
        </p:blipFill>
        <p:spPr>
          <a:xfrm>
            <a:off x="-6516" y="265471"/>
            <a:ext cx="1704634" cy="51088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2. </a:t>
            </a:r>
            <a:r>
              <a:rPr lang="zh-CN" altLang="en-US" sz="2800" b="1" dirty="0">
                <a:solidFill>
                  <a:srgbClr val="740003"/>
                </a:solidFill>
                <a:latin typeface="微软雅黑" panose="020B0503020204020204" pitchFamily="34" charset="-122"/>
                <a:ea typeface="微软雅黑" panose="020B0503020204020204" pitchFamily="34" charset="-122"/>
              </a:rPr>
              <a:t>创新点</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6342762"/>
          </a:xfrm>
          <a:prstGeom prst="rect">
            <a:avLst/>
          </a:prstGeom>
          <a:ln w="12700">
            <a:miter lim="400000"/>
          </a:ln>
          <a:extLst>
            <a:ext uri="{C572A759-6A51-4108-AA02-DFA0A04FC94B}">
              <ma14:wrappingTextBoxFlag xmlns:mc="http://schemas.openxmlformats.org/markup-compatibility/2006" xmlns:a14="http://schemas.microsoft.com/office/drawing/2010/main" xmlns:ma14="http://schemas.microsoft.com/office/mac/drawingml/2011/main" xmlns:m="http://schemas.openxmlformats.org/officeDocument/2006/math" xmlns=""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en-US" altLang="zh-CN" dirty="0" err="1"/>
              <a:t>eBPF</a:t>
            </a:r>
            <a:r>
              <a:rPr lang="zh-CN" altLang="en-US" dirty="0"/>
              <a:t>进行内核追踪</a:t>
            </a:r>
          </a:p>
          <a:p>
            <a:pPr marL="828039" lvl="1" indent="-375919">
              <a:spcBef>
                <a:spcPts val="400"/>
              </a:spcBef>
              <a:buClr>
                <a:srgbClr val="181C69"/>
              </a:buClr>
              <a:buSzPct val="100000"/>
              <a:buFontTx/>
              <a:buChar char="❑"/>
              <a:defRPr sz="2000"/>
            </a:pPr>
            <a:r>
              <a:rPr lang="zh-CN" altLang="en-US" b="1" dirty="0"/>
              <a:t>安全，不会导致内核</a:t>
            </a:r>
            <a:r>
              <a:rPr lang="en-US" altLang="zh-CN" b="1" dirty="0"/>
              <a:t>panic</a:t>
            </a:r>
          </a:p>
          <a:p>
            <a:pPr marL="828039" lvl="1" indent="-375919">
              <a:spcBef>
                <a:spcPts val="400"/>
              </a:spcBef>
              <a:buClr>
                <a:srgbClr val="181C69"/>
              </a:buClr>
              <a:buSzPct val="100000"/>
              <a:buFontTx/>
              <a:buChar char="❑"/>
              <a:defRPr sz="2000"/>
            </a:pPr>
            <a:r>
              <a:rPr lang="zh-CN" altLang="en-US" sz="2000" dirty="0">
                <a:latin typeface="Arial" panose="020B0604020202020204" pitchFamily="34" charset="0"/>
              </a:rPr>
              <a:t>功能性强，我们可以利用</a:t>
            </a:r>
            <a:r>
              <a:rPr lang="en-US" altLang="zh-CN" sz="2000" dirty="0" err="1">
                <a:latin typeface="Arial" panose="020B0604020202020204" pitchFamily="34" charset="0"/>
              </a:rPr>
              <a:t>bpf_probe_read_kernel</a:t>
            </a:r>
            <a:r>
              <a:rPr lang="zh-CN" altLang="en-US" sz="2000" dirty="0">
                <a:latin typeface="Arial" panose="020B0604020202020204" pitchFamily="34" charset="0"/>
              </a:rPr>
              <a:t>这些</a:t>
            </a:r>
            <a:r>
              <a:rPr lang="en-US" altLang="zh-CN" sz="2000" dirty="0" err="1">
                <a:latin typeface="Arial" panose="020B0604020202020204" pitchFamily="34" charset="0"/>
              </a:rPr>
              <a:t>bpf_helper</a:t>
            </a:r>
            <a:r>
              <a:rPr lang="zh-CN" altLang="en-US" sz="2000" dirty="0">
                <a:latin typeface="Arial" panose="020B0604020202020204" pitchFamily="34" charset="0"/>
              </a:rPr>
              <a:t>函数读取到进程甚至内核的几乎所有信息</a:t>
            </a:r>
            <a:endParaRPr lang="en-US" altLang="zh-CN" sz="2000" dirty="0">
              <a:latin typeface="Arial" panose="020B0604020202020204" pitchFamily="34" charset="0"/>
            </a:endParaRPr>
          </a:p>
          <a:p>
            <a:pPr marL="828039" lvl="1" indent="-375919">
              <a:spcBef>
                <a:spcPts val="400"/>
              </a:spcBef>
              <a:buClr>
                <a:srgbClr val="181C69"/>
              </a:buClr>
              <a:buSzPct val="100000"/>
              <a:buFontTx/>
              <a:buChar char="❑"/>
              <a:defRPr sz="2000"/>
            </a:pPr>
            <a:r>
              <a:rPr lang="zh-CN" altLang="en-US" dirty="0"/>
              <a:t>是</a:t>
            </a:r>
            <a:r>
              <a:rPr lang="zh-CN" altLang="en-US" b="1" dirty="0"/>
              <a:t>触发式</a:t>
            </a:r>
            <a:r>
              <a:rPr lang="zh-CN" altLang="en-US" dirty="0"/>
              <a:t>的，操作系统全局的进程都可以触发，并且能够看到该进程崩溃瞬间所有的信息</a:t>
            </a:r>
            <a:r>
              <a:rPr lang="zh-CN" altLang="en-US" b="1" dirty="0"/>
              <a:t>。</a:t>
            </a:r>
            <a:endParaRPr lang="en-US" altLang="zh-CN" b="1" dirty="0"/>
          </a:p>
          <a:p>
            <a:pPr marL="828039" lvl="1" indent="-375919">
              <a:spcBef>
                <a:spcPts val="400"/>
              </a:spcBef>
              <a:buClr>
                <a:srgbClr val="181C69"/>
              </a:buClr>
              <a:buSzPct val="100000"/>
              <a:buFontTx/>
              <a:buChar char="❑"/>
              <a:defRPr sz="2000"/>
            </a:pPr>
            <a:r>
              <a:rPr lang="zh-CN" altLang="en-US" dirty="0"/>
              <a:t>这</a:t>
            </a:r>
            <a:r>
              <a:rPr lang="zh-CN" altLang="en-US" dirty="0">
                <a:solidFill>
                  <a:srgbClr val="FF0000"/>
                </a:solidFill>
              </a:rPr>
              <a:t>相较于</a:t>
            </a:r>
            <a:r>
              <a:rPr lang="zh-CN" altLang="en-US" dirty="0"/>
              <a:t>我们在用户态利用</a:t>
            </a:r>
            <a:r>
              <a:rPr lang="zh-CN" altLang="en-US" dirty="0">
                <a:solidFill>
                  <a:srgbClr val="FF0000"/>
                </a:solidFill>
              </a:rPr>
              <a:t>周期扫描式</a:t>
            </a:r>
            <a:r>
              <a:rPr lang="zh-CN" altLang="en-US" dirty="0"/>
              <a:t>的执行</a:t>
            </a:r>
            <a:r>
              <a:rPr lang="en-US" altLang="zh-CN" dirty="0" err="1"/>
              <a:t>ldd,cat</a:t>
            </a:r>
            <a:r>
              <a:rPr lang="en-US" altLang="zh-CN" dirty="0"/>
              <a:t> /proc/&lt;</a:t>
            </a:r>
            <a:r>
              <a:rPr lang="en-US" altLang="zh-CN" dirty="0" err="1"/>
              <a:t>pid</a:t>
            </a:r>
            <a:r>
              <a:rPr lang="en-US" altLang="zh-CN" dirty="0"/>
              <a:t>&gt;/</a:t>
            </a:r>
            <a:r>
              <a:rPr lang="en-US" altLang="zh-CN" dirty="0" err="1"/>
              <a:t>maps,strace</a:t>
            </a:r>
            <a:r>
              <a:rPr lang="zh-CN" altLang="en-US" dirty="0"/>
              <a:t>等指令，显然在获取进程信息上</a:t>
            </a:r>
            <a:r>
              <a:rPr lang="zh-CN" altLang="en-US" b="1" dirty="0"/>
              <a:t>更便利与准</a:t>
            </a:r>
            <a:r>
              <a:rPr lang="zh-CN" altLang="en-US" dirty="0"/>
              <a:t>确、也不会发生因为</a:t>
            </a:r>
            <a:r>
              <a:rPr lang="zh-CN" altLang="en-US" b="1" dirty="0"/>
              <a:t>扫描周期不够小</a:t>
            </a:r>
            <a:r>
              <a:rPr lang="zh-CN" altLang="en-US" dirty="0"/>
              <a:t>，导致无法追踪一些刚创建就崩溃的进程、更不会出现</a:t>
            </a:r>
            <a:r>
              <a:rPr lang="zh-CN" altLang="en-US" b="1" dirty="0"/>
              <a:t>周期扫描导致的资源浪费</a:t>
            </a:r>
            <a:r>
              <a:rPr lang="zh-CN" altLang="en-US" dirty="0"/>
              <a:t>。</a:t>
            </a:r>
            <a:endParaRPr lang="en-US" altLang="zh-CN" sz="2000" dirty="0"/>
          </a:p>
          <a:p>
            <a:pPr marL="452119" indent="-452119">
              <a:spcBef>
                <a:spcPts val="500"/>
              </a:spcBef>
              <a:buSzPct val="100000"/>
              <a:buFontTx/>
              <a:buChar char="❑"/>
              <a:defRPr sz="2400" b="1">
                <a:solidFill>
                  <a:srgbClr val="181C69"/>
                </a:solidFill>
              </a:defRPr>
            </a:pPr>
            <a:r>
              <a:rPr lang="zh-CN" altLang="en-US" dirty="0"/>
              <a:t>灵活解决</a:t>
            </a:r>
            <a:r>
              <a:rPr lang="en-US" altLang="zh-CN" dirty="0" err="1"/>
              <a:t>eBPF</a:t>
            </a:r>
            <a:r>
              <a:rPr lang="zh-CN" altLang="en-US" dirty="0"/>
              <a:t>带来的问题</a:t>
            </a:r>
          </a:p>
          <a:p>
            <a:pPr marL="828039" lvl="1" indent="-375919">
              <a:spcBef>
                <a:spcPts val="400"/>
              </a:spcBef>
              <a:buClr>
                <a:srgbClr val="181C69"/>
              </a:buClr>
              <a:buSzPct val="100000"/>
              <a:buFontTx/>
              <a:buChar char="❑"/>
              <a:defRPr sz="2000"/>
            </a:pPr>
            <a:r>
              <a:rPr lang="zh-CN" altLang="en-US" dirty="0"/>
              <a:t>尽管</a:t>
            </a:r>
            <a:r>
              <a:rPr lang="en-US" altLang="zh-CN" dirty="0" err="1"/>
              <a:t>eBPF</a:t>
            </a:r>
            <a:r>
              <a:rPr lang="zh-CN" altLang="en-US" dirty="0"/>
              <a:t>程序在代码实现上不太灵活，但是总是有办法通过</a:t>
            </a:r>
            <a:r>
              <a:rPr lang="en-US" altLang="zh-CN" dirty="0" err="1"/>
              <a:t>bpf_helper</a:t>
            </a:r>
            <a:r>
              <a:rPr lang="zh-CN" altLang="en-US" dirty="0"/>
              <a:t>来实现目的</a:t>
            </a:r>
            <a:endParaRPr lang="en-US" altLang="zh-CN" dirty="0"/>
          </a:p>
          <a:p>
            <a:pPr marL="828039" lvl="1" indent="-375919">
              <a:spcBef>
                <a:spcPts val="400"/>
              </a:spcBef>
              <a:buClr>
                <a:srgbClr val="181C69"/>
              </a:buClr>
              <a:buSzPct val="100000"/>
              <a:buFontTx/>
              <a:buChar char="❑"/>
              <a:defRPr sz="2000"/>
            </a:pPr>
            <a:r>
              <a:rPr lang="zh-CN" altLang="en-US" dirty="0"/>
              <a:t>我们可以仿照该部分的内核源码，利用</a:t>
            </a:r>
            <a:r>
              <a:rPr lang="en-US" altLang="zh-CN" dirty="0" err="1"/>
              <a:t>eBPF</a:t>
            </a:r>
            <a:r>
              <a:rPr lang="zh-CN" altLang="en-US" dirty="0"/>
              <a:t>来实现简化逻辑的版本</a:t>
            </a:r>
            <a:endParaRPr lang="en-US" altLang="zh-CN" dirty="0"/>
          </a:p>
          <a:p>
            <a:pPr marL="828039" lvl="1" indent="-375919">
              <a:spcBef>
                <a:spcPts val="400"/>
              </a:spcBef>
              <a:buClr>
                <a:srgbClr val="181C69"/>
              </a:buClr>
              <a:buSzPct val="100000"/>
              <a:buFontTx/>
              <a:buChar char="❑"/>
              <a:defRPr sz="2000"/>
            </a:pPr>
            <a:r>
              <a:rPr lang="zh-CN" altLang="en-US" dirty="0"/>
              <a:t>这些简化逻辑版本的实现本质上是用</a:t>
            </a:r>
            <a:r>
              <a:rPr lang="zh-CN" altLang="en-US" b="1" dirty="0"/>
              <a:t>空间换取安全性</a:t>
            </a:r>
            <a:r>
              <a:rPr lang="zh-CN" altLang="en-US" dirty="0"/>
              <a:t>，比如遍历链表读取信息需要预留固定个数的固定长度的缓冲区等。</a:t>
            </a:r>
          </a:p>
          <a:p>
            <a:pPr marL="828039" lvl="1" indent="-375919">
              <a:spcBef>
                <a:spcPts val="400"/>
              </a:spcBef>
              <a:buClr>
                <a:srgbClr val="181C69"/>
              </a:buClr>
              <a:buSzPct val="100000"/>
              <a:buFontTx/>
              <a:buChar char="❑"/>
              <a:defRPr sz="2000"/>
            </a:pPr>
            <a:endParaRPr lang="zh-CN" altLang="en-US" dirty="0"/>
          </a:p>
          <a:p>
            <a:pPr marL="828039" lvl="1" indent="-375919">
              <a:spcBef>
                <a:spcPts val="400"/>
              </a:spcBef>
              <a:buClr>
                <a:srgbClr val="181C69"/>
              </a:buClr>
              <a:buSzPct val="100000"/>
              <a:buFontTx/>
              <a:buChar char="❑"/>
              <a:defRPr sz="2000"/>
            </a:pPr>
            <a:endParaRPr lang="zh-CN" altLang="en-US" dirty="0"/>
          </a:p>
          <a:p>
            <a:pPr marL="828039" lvl="1" indent="-375919">
              <a:spcBef>
                <a:spcPts val="400"/>
              </a:spcBef>
              <a:buClr>
                <a:srgbClr val="181C69"/>
              </a:buClr>
              <a:buSzPct val="100000"/>
              <a:buFontTx/>
              <a:buChar char="❑"/>
              <a:defRPr sz="2000"/>
            </a:pPr>
            <a:endParaRPr lang="en-US" altLang="zh-CN" b="1" dirty="0"/>
          </a:p>
          <a:p>
            <a:pPr marL="452120" lvl="1">
              <a:spcBef>
                <a:spcPts val="400"/>
              </a:spcBef>
              <a:buClr>
                <a:srgbClr val="181C69"/>
              </a:buClr>
              <a:buSzPct val="100000"/>
              <a:defRPr sz="2000"/>
            </a:pPr>
            <a:endParaRPr lang="zh-CN" altLang="zh-CN" sz="2000" dirty="0">
              <a:latin typeface="Arial" panose="020B0604020202020204" pitchFamily="34" charset="0"/>
            </a:endParaRPr>
          </a:p>
          <a:p>
            <a:pPr marL="828039" lvl="1" indent="-375919">
              <a:spcBef>
                <a:spcPts val="400"/>
              </a:spcBef>
              <a:buClr>
                <a:srgbClr val="181C69"/>
              </a:buClr>
              <a:buSzPct val="100000"/>
              <a:buFontTx/>
              <a:buChar char="❑"/>
              <a:defRPr sz="2000"/>
            </a:pPr>
            <a:endParaRPr lang="zh-CN" altLang="en-US" dirty="0"/>
          </a:p>
        </p:txBody>
      </p:sp>
      <p:grpSp>
        <p:nvGrpSpPr>
          <p:cNvPr id="14" name="组合 13">
            <a:extLst>
              <a:ext uri="{FF2B5EF4-FFF2-40B4-BE49-F238E27FC236}">
                <a16:creationId xmlns:a16="http://schemas.microsoft.com/office/drawing/2014/main" id="{2B98BAC3-437A-8164-AD6F-4B14C69C2159}"/>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26283AE2-0144-56F0-FD41-AD2599341F27}"/>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CA521C4F-764D-C2FC-C248-5E9042BAA354}"/>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653A3727-8A24-24DF-E793-BD8D9F6E9B4E}"/>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2D858CEB-CDA2-2633-14CD-6899F7A3BFD4}"/>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4C79D82-2CEF-BBC3-DFE7-04C89EB795CD}"/>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2191D45E-0C28-CE23-D653-317942EFC3DA}"/>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3B0AE6A8-BF28-0A45-3B76-959E0497FFFD}"/>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346250DE-EF43-633A-E603-D0043160E153}"/>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9FCFA7B6-6F70-497A-9327-5DF314D1F31F}"/>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spTree>
    <p:extLst>
      <p:ext uri="{BB962C8B-B14F-4D97-AF65-F5344CB8AC3E}">
        <p14:creationId xmlns:p14="http://schemas.microsoft.com/office/powerpoint/2010/main" val="3519515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图片 87">
            <a:extLst>
              <a:ext uri="{FF2B5EF4-FFF2-40B4-BE49-F238E27FC236}">
                <a16:creationId xmlns:a16="http://schemas.microsoft.com/office/drawing/2014/main" id="{85233733-EE9D-4ADF-A25D-325E75C5F4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098" r="14726" b="48018"/>
          <a:stretch/>
        </p:blipFill>
        <p:spPr>
          <a:xfrm>
            <a:off x="8832915" y="110878"/>
            <a:ext cx="3359085" cy="757321"/>
          </a:xfrm>
          <a:prstGeom prst="rect">
            <a:avLst/>
          </a:prstGeom>
        </p:spPr>
      </p:pic>
      <p:sp>
        <p:nvSpPr>
          <p:cNvPr id="87" name="矩形 86">
            <a:extLst>
              <a:ext uri="{FF2B5EF4-FFF2-40B4-BE49-F238E27FC236}">
                <a16:creationId xmlns:a16="http://schemas.microsoft.com/office/drawing/2014/main" id="{4F0C835C-15A3-4642-848A-1E2531C5CEA9}"/>
              </a:ext>
            </a:extLst>
          </p:cNvPr>
          <p:cNvSpPr/>
          <p:nvPr/>
        </p:nvSpPr>
        <p:spPr>
          <a:xfrm>
            <a:off x="1754909" y="111404"/>
            <a:ext cx="10437091" cy="757321"/>
          </a:xfrm>
          <a:prstGeom prst="rect">
            <a:avLst/>
          </a:prstGeom>
          <a:gradFill flip="none" rotWithShape="1">
            <a:gsLst>
              <a:gs pos="35000">
                <a:srgbClr val="204E72"/>
              </a:gs>
              <a:gs pos="0">
                <a:srgbClr val="204E72"/>
              </a:gs>
              <a:gs pos="59000">
                <a:srgbClr val="204E72">
                  <a:alpha val="96000"/>
                </a:srgbClr>
              </a:gs>
              <a:gs pos="77000">
                <a:srgbClr val="204E72">
                  <a:alpha val="70000"/>
                </a:srgbClr>
              </a:gs>
              <a:gs pos="100000">
                <a:srgbClr val="204E72">
                  <a:alpha val="64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灯片编号占位符 4">
            <a:extLst>
              <a:ext uri="{FF2B5EF4-FFF2-40B4-BE49-F238E27FC236}">
                <a16:creationId xmlns:a16="http://schemas.microsoft.com/office/drawing/2014/main" id="{11650B7C-538C-489C-8A45-3810C29A70C8}"/>
              </a:ext>
            </a:extLst>
          </p:cNvPr>
          <p:cNvSpPr>
            <a:spLocks noGrp="1"/>
          </p:cNvSpPr>
          <p:nvPr>
            <p:ph type="sldNum" sz="quarter" idx="11"/>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fld id="{A581101E-C320-4DA0-98CE-87F7D018D09D}" type="slidenum">
              <a:rPr lang="ko-KR" altLang="en-US" smtClean="0">
                <a:latin typeface="Verdana" panose="020B0604030504040204" pitchFamily="34" charset="0"/>
              </a:rPr>
              <a:pPr>
                <a:defRPr/>
              </a:pPr>
              <a:t>21</a:t>
            </a:fld>
            <a:endParaRPr lang="en-US" altLang="ko-KR">
              <a:latin typeface="Verdana" panose="020B0604030504040204" pitchFamily="34" charset="0"/>
            </a:endParaRPr>
          </a:p>
        </p:txBody>
      </p:sp>
      <p:sp>
        <p:nvSpPr>
          <p:cNvPr id="5123" name="Rectangle 2">
            <a:extLst>
              <a:ext uri="{FF2B5EF4-FFF2-40B4-BE49-F238E27FC236}">
                <a16:creationId xmlns:a16="http://schemas.microsoft.com/office/drawing/2014/main" id="{7F2315CA-B849-4C5E-B00B-97627D322A9A}"/>
              </a:ext>
            </a:extLst>
          </p:cNvPr>
          <p:cNvSpPr>
            <a:spLocks noGrp="1" noChangeArrowheads="1"/>
          </p:cNvSpPr>
          <p:nvPr>
            <p:ph type="title"/>
          </p:nvPr>
        </p:nvSpPr>
        <p:spPr>
          <a:xfrm>
            <a:off x="2066374" y="55628"/>
            <a:ext cx="9144000" cy="720725"/>
          </a:xfrm>
        </p:spPr>
        <p:txBody>
          <a:bodyPr>
            <a:normAutofit/>
          </a:bodyPr>
          <a:lstStyle/>
          <a:p>
            <a:pPr algn="ctr" eaLnBrk="1" hangingPunct="1"/>
            <a:r>
              <a:rPr lang="zh-CN" altLang="en-US" sz="3600" b="1" dirty="0">
                <a:solidFill>
                  <a:schemeClr val="bg1"/>
                </a:solidFill>
                <a:ea typeface="黑体" panose="02010609060101010101" pitchFamily="49" charset="-122"/>
              </a:rPr>
              <a:t>内容提要</a:t>
            </a:r>
          </a:p>
        </p:txBody>
      </p:sp>
      <p:grpSp>
        <p:nvGrpSpPr>
          <p:cNvPr id="5124" name="Group 3">
            <a:extLst>
              <a:ext uri="{FF2B5EF4-FFF2-40B4-BE49-F238E27FC236}">
                <a16:creationId xmlns:a16="http://schemas.microsoft.com/office/drawing/2014/main" id="{12AF33D5-7879-4A03-8E92-B87F5100B4F1}"/>
              </a:ext>
            </a:extLst>
          </p:cNvPr>
          <p:cNvGrpSpPr>
            <a:grpSpLocks/>
          </p:cNvGrpSpPr>
          <p:nvPr/>
        </p:nvGrpSpPr>
        <p:grpSpPr bwMode="auto">
          <a:xfrm>
            <a:off x="189010" y="1389857"/>
            <a:ext cx="4446588" cy="4702175"/>
            <a:chOff x="-1509" y="876"/>
            <a:chExt cx="3005" cy="3039"/>
          </a:xfrm>
        </p:grpSpPr>
        <p:sp>
          <p:nvSpPr>
            <p:cNvPr id="101380" name="AutoShape 4">
              <a:extLst>
                <a:ext uri="{FF2B5EF4-FFF2-40B4-BE49-F238E27FC236}">
                  <a16:creationId xmlns:a16="http://schemas.microsoft.com/office/drawing/2014/main" id="{D0B8D79A-24F3-416A-9D16-FA9DD26A7951}"/>
                </a:ext>
              </a:extLst>
            </p:cNvPr>
            <p:cNvSpPr>
              <a:spLocks noChangeArrowheads="1"/>
            </p:cNvSpPr>
            <p:nvPr/>
          </p:nvSpPr>
          <p:spPr bwMode="ltGray">
            <a:xfrm rot="5400000">
              <a:off x="-1526" y="893"/>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rgbClr val="204E72"/>
            </a:solidFill>
            <a:ln w="9525" algn="ctr">
              <a:no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endParaRPr lang="zh-CN" altLang="en-US" dirty="0">
                <a:ea typeface="宋体" panose="02010600030101010101" pitchFamily="2" charset="-122"/>
              </a:endParaRPr>
            </a:p>
          </p:txBody>
        </p:sp>
        <p:sp>
          <p:nvSpPr>
            <p:cNvPr id="5162" name="AutoShape 5">
              <a:extLst>
                <a:ext uri="{FF2B5EF4-FFF2-40B4-BE49-F238E27FC236}">
                  <a16:creationId xmlns:a16="http://schemas.microsoft.com/office/drawing/2014/main" id="{2A04D602-0DF6-4C1B-A584-AFD9DDD86572}"/>
                </a:ext>
              </a:extLst>
            </p:cNvPr>
            <p:cNvSpPr>
              <a:spLocks noChangeArrowheads="1"/>
            </p:cNvSpPr>
            <p:nvPr/>
          </p:nvSpPr>
          <p:spPr bwMode="ltGray">
            <a:xfrm rot="5400000" flipH="1">
              <a:off x="-1270" y="1203"/>
              <a:ext cx="2540" cy="2475"/>
            </a:xfrm>
            <a:custGeom>
              <a:avLst/>
              <a:gdLst>
                <a:gd name="T0" fmla="*/ 149 w 21600"/>
                <a:gd name="T1" fmla="*/ 0 h 21600"/>
                <a:gd name="T2" fmla="*/ 74 w 21600"/>
                <a:gd name="T3" fmla="*/ 142 h 21600"/>
                <a:gd name="T4" fmla="*/ 149 w 21600"/>
                <a:gd name="T5" fmla="*/ 141 h 21600"/>
                <a:gd name="T6" fmla="*/ 224 w 21600"/>
                <a:gd name="T7" fmla="*/ 142 h 21600"/>
                <a:gd name="T8" fmla="*/ 0 60000 65536"/>
                <a:gd name="T9" fmla="*/ 0 60000 65536"/>
                <a:gd name="T10" fmla="*/ 0 60000 65536"/>
                <a:gd name="T11" fmla="*/ 0 60000 65536"/>
                <a:gd name="T12" fmla="*/ 0 w 21600"/>
                <a:gd name="T13" fmla="*/ 0 h 21600"/>
                <a:gd name="T14" fmla="*/ 21600 w 21600"/>
                <a:gd name="T15" fmla="*/ 7715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436988">
                <a:alpha val="36078"/>
              </a:srgb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dirty="0"/>
            </a:p>
          </p:txBody>
        </p:sp>
      </p:grpSp>
      <p:sp>
        <p:nvSpPr>
          <p:cNvPr id="5153" name="AutoShape 7">
            <a:extLst>
              <a:ext uri="{FF2B5EF4-FFF2-40B4-BE49-F238E27FC236}">
                <a16:creationId xmlns:a16="http://schemas.microsoft.com/office/drawing/2014/main" id="{0AE9895F-C2A6-4F15-9AF1-539DEEE5075C}"/>
              </a:ext>
            </a:extLst>
          </p:cNvPr>
          <p:cNvSpPr>
            <a:spLocks noChangeArrowheads="1"/>
          </p:cNvSpPr>
          <p:nvPr/>
        </p:nvSpPr>
        <p:spPr bwMode="gray">
          <a:xfrm>
            <a:off x="4110231" y="1760061"/>
            <a:ext cx="4499319" cy="508000"/>
          </a:xfrm>
          <a:prstGeom prst="roundRect">
            <a:avLst>
              <a:gd name="adj" fmla="val 50000"/>
            </a:avLst>
          </a:prstGeom>
          <a:solidFill>
            <a:srgbClr val="FFFFFF"/>
          </a:solidFill>
          <a:ln w="28575" algn="ctr">
            <a:solidFill>
              <a:schemeClr val="bg1">
                <a:lumMod val="75000"/>
              </a:schemeClr>
            </a:solidFill>
            <a:round/>
            <a:headEnd/>
            <a:tailEnd/>
          </a:ln>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一、基本信息</a:t>
            </a:r>
            <a:endParaRPr lang="en-US" altLang="zh-CN" b="1" dirty="0">
              <a:latin typeface="Arial" panose="020B0604020202020204" pitchFamily="34" charset="0"/>
              <a:ea typeface="黑体" panose="02010609060101010101" pitchFamily="49" charset="-122"/>
            </a:endParaRPr>
          </a:p>
        </p:txBody>
      </p:sp>
      <p:grpSp>
        <p:nvGrpSpPr>
          <p:cNvPr id="5154" name="Group 8">
            <a:extLst>
              <a:ext uri="{FF2B5EF4-FFF2-40B4-BE49-F238E27FC236}">
                <a16:creationId xmlns:a16="http://schemas.microsoft.com/office/drawing/2014/main" id="{1A1B9351-3022-48D3-ACE1-6C2F2302ADFE}"/>
              </a:ext>
            </a:extLst>
          </p:cNvPr>
          <p:cNvGrpSpPr>
            <a:grpSpLocks/>
          </p:cNvGrpSpPr>
          <p:nvPr/>
        </p:nvGrpSpPr>
        <p:grpSpPr bwMode="auto">
          <a:xfrm>
            <a:off x="3653214" y="1816516"/>
            <a:ext cx="454249" cy="380386"/>
            <a:chOff x="2280" y="1582"/>
            <a:chExt cx="1371" cy="2204"/>
          </a:xfrm>
          <a:solidFill>
            <a:srgbClr val="00561F"/>
          </a:solidFill>
        </p:grpSpPr>
        <p:sp>
          <p:nvSpPr>
            <p:cNvPr id="5156" name="Oval 10">
              <a:extLst>
                <a:ext uri="{FF2B5EF4-FFF2-40B4-BE49-F238E27FC236}">
                  <a16:creationId xmlns:a16="http://schemas.microsoft.com/office/drawing/2014/main" id="{8D60069F-8D2E-420E-935C-960D3C194022}"/>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5160" name="Oval 14">
              <a:extLst>
                <a:ext uri="{FF2B5EF4-FFF2-40B4-BE49-F238E27FC236}">
                  <a16:creationId xmlns:a16="http://schemas.microsoft.com/office/drawing/2014/main" id="{E3AC5233-7F52-40AF-8507-80C31830AD65}"/>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sp>
        <p:nvSpPr>
          <p:cNvPr id="47" name="AutoShape 7">
            <a:extLst>
              <a:ext uri="{FF2B5EF4-FFF2-40B4-BE49-F238E27FC236}">
                <a16:creationId xmlns:a16="http://schemas.microsoft.com/office/drawing/2014/main" id="{DAFCB9AF-F1EB-4126-903D-31A7069108FF}"/>
              </a:ext>
            </a:extLst>
          </p:cNvPr>
          <p:cNvSpPr>
            <a:spLocks noChangeArrowheads="1"/>
          </p:cNvSpPr>
          <p:nvPr/>
        </p:nvSpPr>
        <p:spPr bwMode="gray">
          <a:xfrm>
            <a:off x="4635598" y="2723808"/>
            <a:ext cx="4406611"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None/>
            </a:pPr>
            <a:r>
              <a:rPr lang="zh-CN" altLang="en-US" b="1" dirty="0">
                <a:latin typeface="Arial" panose="020B0604020202020204" pitchFamily="34" charset="0"/>
                <a:ea typeface="黑体" panose="02010609060101010101" pitchFamily="49" charset="-122"/>
              </a:rPr>
              <a:t>二、项目设计与实现</a:t>
            </a:r>
            <a:endParaRPr lang="en-US" altLang="zh-CN" b="1" dirty="0">
              <a:latin typeface="Arial" panose="020B0604020202020204" pitchFamily="34" charset="0"/>
              <a:ea typeface="黑体" panose="02010609060101010101" pitchFamily="49" charset="-122"/>
            </a:endParaRPr>
          </a:p>
        </p:txBody>
      </p:sp>
      <p:sp>
        <p:nvSpPr>
          <p:cNvPr id="55" name="AutoShape 7">
            <a:extLst>
              <a:ext uri="{FF2B5EF4-FFF2-40B4-BE49-F238E27FC236}">
                <a16:creationId xmlns:a16="http://schemas.microsoft.com/office/drawing/2014/main" id="{55296B7D-5D07-4B4E-B0F4-BF6FB4CC07BD}"/>
              </a:ext>
            </a:extLst>
          </p:cNvPr>
          <p:cNvSpPr>
            <a:spLocks noChangeArrowheads="1"/>
          </p:cNvSpPr>
          <p:nvPr/>
        </p:nvSpPr>
        <p:spPr bwMode="gray">
          <a:xfrm>
            <a:off x="4698968" y="3834823"/>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三、效果展现与创新</a:t>
            </a:r>
            <a:endParaRPr lang="en-US" altLang="zh-CN" b="1" dirty="0">
              <a:latin typeface="Arial" panose="020B0604020202020204" pitchFamily="34" charset="0"/>
              <a:ea typeface="黑体" panose="02010609060101010101" pitchFamily="49" charset="-122"/>
            </a:endParaRPr>
          </a:p>
        </p:txBody>
      </p:sp>
      <p:sp>
        <p:nvSpPr>
          <p:cNvPr id="64" name="AutoShape 7">
            <a:extLst>
              <a:ext uri="{FF2B5EF4-FFF2-40B4-BE49-F238E27FC236}">
                <a16:creationId xmlns:a16="http://schemas.microsoft.com/office/drawing/2014/main" id="{C315F33A-A10B-43E9-B331-98C9FDF2D830}"/>
              </a:ext>
            </a:extLst>
          </p:cNvPr>
          <p:cNvSpPr>
            <a:spLocks noChangeArrowheads="1"/>
          </p:cNvSpPr>
          <p:nvPr/>
        </p:nvSpPr>
        <p:spPr bwMode="gray">
          <a:xfrm>
            <a:off x="4273411" y="4874245"/>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solidFill>
                  <a:srgbClr val="740003"/>
                </a:solidFill>
                <a:latin typeface="Arial" panose="020B0604020202020204" pitchFamily="34" charset="0"/>
                <a:ea typeface="黑体" panose="02010609060101010101" pitchFamily="49" charset="-122"/>
              </a:rPr>
              <a:t>四、总结与未来展望</a:t>
            </a:r>
            <a:endParaRPr lang="en-US" altLang="zh-CN" b="1" dirty="0">
              <a:solidFill>
                <a:srgbClr val="740003"/>
              </a:solidFill>
              <a:latin typeface="Arial" panose="020B0604020202020204" pitchFamily="34" charset="0"/>
              <a:ea typeface="黑体" panose="02010609060101010101" pitchFamily="49" charset="-122"/>
            </a:endParaRPr>
          </a:p>
        </p:txBody>
      </p:sp>
      <p:grpSp>
        <p:nvGrpSpPr>
          <p:cNvPr id="78" name="Group 8">
            <a:extLst>
              <a:ext uri="{FF2B5EF4-FFF2-40B4-BE49-F238E27FC236}">
                <a16:creationId xmlns:a16="http://schemas.microsoft.com/office/drawing/2014/main" id="{99C73214-7560-4BD2-A321-E9EE8CE49414}"/>
              </a:ext>
            </a:extLst>
          </p:cNvPr>
          <p:cNvGrpSpPr>
            <a:grpSpLocks/>
          </p:cNvGrpSpPr>
          <p:nvPr/>
        </p:nvGrpSpPr>
        <p:grpSpPr bwMode="auto">
          <a:xfrm>
            <a:off x="4288342" y="2836143"/>
            <a:ext cx="454249" cy="380386"/>
            <a:chOff x="2280" y="1582"/>
            <a:chExt cx="1371" cy="2204"/>
          </a:xfrm>
          <a:solidFill>
            <a:srgbClr val="00561F"/>
          </a:solidFill>
        </p:grpSpPr>
        <p:sp>
          <p:nvSpPr>
            <p:cNvPr id="79" name="Oval 10">
              <a:extLst>
                <a:ext uri="{FF2B5EF4-FFF2-40B4-BE49-F238E27FC236}">
                  <a16:creationId xmlns:a16="http://schemas.microsoft.com/office/drawing/2014/main" id="{CD20FA5C-7E3B-4FD9-A2BA-4FB18B94CBCC}"/>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0" name="Oval 14">
              <a:extLst>
                <a:ext uri="{FF2B5EF4-FFF2-40B4-BE49-F238E27FC236}">
                  <a16:creationId xmlns:a16="http://schemas.microsoft.com/office/drawing/2014/main" id="{199E21B3-A9FF-4B3D-B776-F1DD8B405088}"/>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1" name="Group 8">
            <a:extLst>
              <a:ext uri="{FF2B5EF4-FFF2-40B4-BE49-F238E27FC236}">
                <a16:creationId xmlns:a16="http://schemas.microsoft.com/office/drawing/2014/main" id="{DA26AA90-971C-4A6F-A253-23FC4065EEAE}"/>
              </a:ext>
            </a:extLst>
          </p:cNvPr>
          <p:cNvGrpSpPr>
            <a:grpSpLocks/>
          </p:cNvGrpSpPr>
          <p:nvPr/>
        </p:nvGrpSpPr>
        <p:grpSpPr bwMode="auto">
          <a:xfrm>
            <a:off x="4316458" y="3911574"/>
            <a:ext cx="454249" cy="380386"/>
            <a:chOff x="2280" y="1582"/>
            <a:chExt cx="1371" cy="2204"/>
          </a:xfrm>
          <a:solidFill>
            <a:srgbClr val="00561F"/>
          </a:solidFill>
        </p:grpSpPr>
        <p:sp>
          <p:nvSpPr>
            <p:cNvPr id="82" name="Oval 10">
              <a:extLst>
                <a:ext uri="{FF2B5EF4-FFF2-40B4-BE49-F238E27FC236}">
                  <a16:creationId xmlns:a16="http://schemas.microsoft.com/office/drawing/2014/main" id="{35AFD42E-26EA-4396-8A7B-B4E37C3CCE65}"/>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3" name="Oval 14">
              <a:extLst>
                <a:ext uri="{FF2B5EF4-FFF2-40B4-BE49-F238E27FC236}">
                  <a16:creationId xmlns:a16="http://schemas.microsoft.com/office/drawing/2014/main" id="{12D7CBF9-24B1-431F-A351-E7FEA1D43FF4}"/>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4" name="Group 8">
            <a:extLst>
              <a:ext uri="{FF2B5EF4-FFF2-40B4-BE49-F238E27FC236}">
                <a16:creationId xmlns:a16="http://schemas.microsoft.com/office/drawing/2014/main" id="{E146A333-6224-46C3-8A3D-38B6B7A14556}"/>
              </a:ext>
            </a:extLst>
          </p:cNvPr>
          <p:cNvGrpSpPr>
            <a:grpSpLocks/>
          </p:cNvGrpSpPr>
          <p:nvPr/>
        </p:nvGrpSpPr>
        <p:grpSpPr bwMode="auto">
          <a:xfrm>
            <a:off x="3900662" y="4950996"/>
            <a:ext cx="454249" cy="380386"/>
            <a:chOff x="2280" y="1582"/>
            <a:chExt cx="1371" cy="2204"/>
          </a:xfrm>
          <a:solidFill>
            <a:srgbClr val="740003"/>
          </a:solidFill>
        </p:grpSpPr>
        <p:sp>
          <p:nvSpPr>
            <p:cNvPr id="85" name="Oval 10">
              <a:extLst>
                <a:ext uri="{FF2B5EF4-FFF2-40B4-BE49-F238E27FC236}">
                  <a16:creationId xmlns:a16="http://schemas.microsoft.com/office/drawing/2014/main" id="{DB5FE0FF-646C-4362-A209-25C4954D8F7A}"/>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6" name="Oval 14">
              <a:extLst>
                <a:ext uri="{FF2B5EF4-FFF2-40B4-BE49-F238E27FC236}">
                  <a16:creationId xmlns:a16="http://schemas.microsoft.com/office/drawing/2014/main" id="{F3F96D7F-0102-4B94-A1E9-8495611484BE}"/>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pic>
        <p:nvPicPr>
          <p:cNvPr id="26" name="图片 25">
            <a:extLst>
              <a:ext uri="{FF2B5EF4-FFF2-40B4-BE49-F238E27FC236}">
                <a16:creationId xmlns:a16="http://schemas.microsoft.com/office/drawing/2014/main" id="{4E7EA73B-D404-ADC0-60CD-F5EDAE807992}"/>
              </a:ext>
            </a:extLst>
          </p:cNvPr>
          <p:cNvPicPr>
            <a:picLocks noChangeAspect="1"/>
          </p:cNvPicPr>
          <p:nvPr/>
        </p:nvPicPr>
        <p:blipFill>
          <a:blip r:embed="rId3" cstate="print">
            <a:extLst>
              <a:ext uri="{28A0092B-C50C-407E-A947-70E740481C1C}">
                <a14:useLocalDpi xmlns:a14="http://schemas.microsoft.com/office/drawing/2010/main" val="0"/>
              </a:ext>
            </a:extLst>
          </a:blip>
          <a:srcRect t="228" b="228"/>
          <a:stretch/>
        </p:blipFill>
        <p:spPr>
          <a:xfrm>
            <a:off x="-6516" y="265471"/>
            <a:ext cx="1704634" cy="510882"/>
          </a:xfrm>
          <a:prstGeom prst="rect">
            <a:avLst/>
          </a:prstGeom>
        </p:spPr>
      </p:pic>
    </p:spTree>
    <p:extLst>
      <p:ext uri="{BB962C8B-B14F-4D97-AF65-F5344CB8AC3E}">
        <p14:creationId xmlns:p14="http://schemas.microsoft.com/office/powerpoint/2010/main" val="222507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 </a:t>
            </a:r>
            <a:r>
              <a:rPr lang="zh-CN" altLang="en-US" sz="2800" b="1" dirty="0">
                <a:solidFill>
                  <a:srgbClr val="740003"/>
                </a:solidFill>
                <a:latin typeface="微软雅黑" panose="020B0503020204020204" pitchFamily="34" charset="-122"/>
                <a:ea typeface="微软雅黑" panose="020B0503020204020204" pitchFamily="34" charset="-122"/>
              </a:rPr>
              <a:t>收获</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38369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对</a:t>
            </a:r>
            <a:r>
              <a:rPr lang="en-US" altLang="zh-CN" dirty="0"/>
              <a:t>git</a:t>
            </a:r>
            <a:r>
              <a:rPr lang="zh-CN" altLang="en-US" dirty="0"/>
              <a:t>版本管理工具的使用更加熟练</a:t>
            </a:r>
            <a:endParaRPr lang="en-US" altLang="zh-CN" dirty="0"/>
          </a:p>
          <a:p>
            <a:pPr marL="452119" indent="-452119">
              <a:spcBef>
                <a:spcPts val="500"/>
              </a:spcBef>
              <a:buSzPct val="100000"/>
              <a:buFontTx/>
              <a:buChar char="❑"/>
              <a:defRPr sz="2400" b="1">
                <a:solidFill>
                  <a:srgbClr val="181C69"/>
                </a:solidFill>
              </a:defRPr>
            </a:pPr>
            <a:endParaRPr lang="zh-CN" altLang="en-US" dirty="0"/>
          </a:p>
          <a:p>
            <a:pPr marL="452119" indent="-452119">
              <a:spcBef>
                <a:spcPts val="500"/>
              </a:spcBef>
              <a:buSzPct val="100000"/>
              <a:buFontTx/>
              <a:buChar char="❑"/>
              <a:defRPr sz="2400" b="1">
                <a:solidFill>
                  <a:srgbClr val="181C69"/>
                </a:solidFill>
              </a:defRPr>
            </a:pPr>
            <a:r>
              <a:rPr lang="zh-CN" altLang="en-US" dirty="0"/>
              <a:t>逐渐入门</a:t>
            </a:r>
            <a:r>
              <a:rPr lang="en-US" altLang="zh-CN" dirty="0" err="1"/>
              <a:t>eBPF</a:t>
            </a:r>
            <a:r>
              <a:rPr lang="zh-CN" altLang="en-US" dirty="0"/>
              <a:t>新技术</a:t>
            </a:r>
            <a:endParaRPr lang="en-US" altLang="zh-CN" dirty="0"/>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查阅了大量</a:t>
            </a:r>
            <a:r>
              <a:rPr lang="en-US" altLang="zh-CN" dirty="0"/>
              <a:t>Linux</a:t>
            </a:r>
            <a:r>
              <a:rPr lang="zh-CN" altLang="en-US" dirty="0"/>
              <a:t>源码，掌握了模仿与改造源码的能力</a:t>
            </a:r>
            <a:endParaRPr lang="en-US" altLang="zh-CN" dirty="0"/>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从</a:t>
            </a:r>
            <a:r>
              <a:rPr lang="en-US" altLang="zh-CN" dirty="0" err="1"/>
              <a:t>do_exit</a:t>
            </a:r>
            <a:r>
              <a:rPr lang="en-US" altLang="zh-CN" dirty="0"/>
              <a:t>()</a:t>
            </a:r>
            <a:r>
              <a:rPr lang="zh-CN" altLang="en-US" dirty="0"/>
              <a:t>管中窥豹，我们对整个现代的操作系统的运行有了更深的了解</a:t>
            </a:r>
          </a:p>
          <a:p>
            <a:pPr marL="452119" indent="-452119">
              <a:spcBef>
                <a:spcPts val="500"/>
              </a:spcBef>
              <a:buSzPct val="100000"/>
              <a:buFontTx/>
              <a:buChar char="❑"/>
              <a:defRPr sz="2400" b="1">
                <a:solidFill>
                  <a:srgbClr val="181C69"/>
                </a:solidFill>
              </a:defRPr>
            </a:pPr>
            <a:endParaRPr lang="zh-CN" altLang="en-US" dirty="0"/>
          </a:p>
          <a:p>
            <a:pPr>
              <a:spcBef>
                <a:spcPts val="500"/>
              </a:spcBef>
              <a:buSzPct val="100000"/>
              <a:defRPr sz="2400" b="1">
                <a:solidFill>
                  <a:srgbClr val="181C69"/>
                </a:solidFill>
              </a:defRPr>
            </a:pPr>
            <a:endParaRPr lang="zh-CN" altLang="en-US"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四、</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总结与未来展望</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32598" y="251251"/>
              <a:ext cx="2299276"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Conclusion And Future Work</a:t>
              </a:r>
            </a:p>
          </p:txBody>
        </p:sp>
      </p:grpSp>
    </p:spTree>
    <p:extLst>
      <p:ext uri="{BB962C8B-B14F-4D97-AF65-F5344CB8AC3E}">
        <p14:creationId xmlns:p14="http://schemas.microsoft.com/office/powerpoint/2010/main" val="267420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2. </a:t>
            </a:r>
            <a:r>
              <a:rPr lang="zh-CN" altLang="en-US" sz="2800" b="1" dirty="0">
                <a:solidFill>
                  <a:srgbClr val="740003"/>
                </a:solidFill>
                <a:latin typeface="微软雅黑" panose="020B0503020204020204" pitchFamily="34" charset="-122"/>
                <a:ea typeface="微软雅黑" panose="020B0503020204020204" pitchFamily="34" charset="-122"/>
              </a:rPr>
              <a:t>展望</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未来实现</a:t>
            </a:r>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四、</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总结与未来展望</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32598" y="251251"/>
              <a:ext cx="2299276"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Conclusion And Future Work</a:t>
              </a:r>
            </a:p>
          </p:txBody>
        </p:sp>
      </p:grpSp>
      <p:sp>
        <p:nvSpPr>
          <p:cNvPr id="14" name="内容占位符 2">
            <a:extLst>
              <a:ext uri="{FF2B5EF4-FFF2-40B4-BE49-F238E27FC236}">
                <a16:creationId xmlns:a16="http://schemas.microsoft.com/office/drawing/2014/main" id="{E5DEF68E-FE99-F437-E531-C7E4B55946E6}"/>
              </a:ext>
            </a:extLst>
          </p:cNvPr>
          <p:cNvSpPr txBox="1"/>
          <p:nvPr/>
        </p:nvSpPr>
        <p:spPr>
          <a:xfrm>
            <a:off x="610448" y="1765148"/>
            <a:ext cx="10824366" cy="52732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通过</a:t>
            </a:r>
            <a:r>
              <a:rPr lang="en-US" altLang="zh-CN" dirty="0" err="1"/>
              <a:t>eBPF</a:t>
            </a:r>
            <a:r>
              <a:rPr lang="zh-CN" altLang="en-US" dirty="0"/>
              <a:t>从内核读取更多的进程信息</a:t>
            </a:r>
          </a:p>
          <a:p>
            <a:pPr marL="828039" lvl="1" indent="-375919">
              <a:spcBef>
                <a:spcPts val="400"/>
              </a:spcBef>
              <a:buClr>
                <a:srgbClr val="181C69"/>
              </a:buClr>
              <a:buSzPct val="100000"/>
              <a:buFontTx/>
              <a:buChar char="❑"/>
              <a:defRPr sz="2000"/>
            </a:pPr>
            <a:r>
              <a:rPr lang="zh-CN" altLang="en-US" b="1" dirty="0"/>
              <a:t>比如所有的</a:t>
            </a:r>
            <a:r>
              <a:rPr lang="en-US" altLang="zh-CN" b="1" dirty="0"/>
              <a:t>/proc/&lt;</a:t>
            </a:r>
            <a:r>
              <a:rPr lang="en-US" altLang="zh-CN" b="1" dirty="0" err="1"/>
              <a:t>pid</a:t>
            </a:r>
            <a:r>
              <a:rPr lang="en-US" altLang="zh-CN" b="1" dirty="0"/>
              <a:t>&gt;/maps</a:t>
            </a:r>
            <a:r>
              <a:rPr lang="zh-CN" altLang="en-US" b="1" dirty="0"/>
              <a:t>的信息</a:t>
            </a:r>
            <a:endParaRPr lang="en-US" altLang="zh-CN" b="1" dirty="0"/>
          </a:p>
          <a:p>
            <a:pPr marL="828039" lvl="1" indent="-375919">
              <a:spcBef>
                <a:spcPts val="400"/>
              </a:spcBef>
              <a:buClr>
                <a:srgbClr val="181C69"/>
              </a:buClr>
              <a:buSzPct val="100000"/>
              <a:buFontTx/>
              <a:buChar char="❑"/>
              <a:defRPr sz="2000"/>
            </a:pPr>
            <a:r>
              <a:rPr lang="zh-CN" altLang="en-US" dirty="0"/>
              <a:t>分析出进程的内存泄漏问题</a:t>
            </a:r>
          </a:p>
          <a:p>
            <a:pPr marL="452119" indent="-452119">
              <a:spcBef>
                <a:spcPts val="500"/>
              </a:spcBef>
              <a:buSzPct val="100000"/>
              <a:buFontTx/>
              <a:buChar char="❑"/>
              <a:defRPr sz="2400" b="1">
                <a:solidFill>
                  <a:srgbClr val="181C69"/>
                </a:solidFill>
              </a:defRPr>
            </a:pPr>
            <a:r>
              <a:rPr lang="zh-CN" altLang="en-US" dirty="0"/>
              <a:t>通过已有的崩溃进程信息，分析出可能存在的原因</a:t>
            </a:r>
          </a:p>
          <a:p>
            <a:pPr marL="828039" lvl="1" indent="-375919">
              <a:spcBef>
                <a:spcPts val="400"/>
              </a:spcBef>
              <a:buClr>
                <a:srgbClr val="181C69"/>
              </a:buClr>
              <a:buSzPct val="100000"/>
              <a:buFontTx/>
              <a:buChar char="❑"/>
              <a:defRPr sz="2000"/>
            </a:pPr>
            <a:r>
              <a:rPr lang="zh-CN" altLang="en-US" dirty="0"/>
              <a:t>目前</a:t>
            </a:r>
            <a:r>
              <a:rPr lang="zh-CN" altLang="en-US" b="1" dirty="0"/>
              <a:t>的实现思路为用</a:t>
            </a:r>
            <a:r>
              <a:rPr lang="en-US" altLang="zh-CN" b="1" dirty="0"/>
              <a:t>switch case</a:t>
            </a:r>
            <a:r>
              <a:rPr lang="zh-CN" altLang="en-US" b="1" dirty="0"/>
              <a:t>代码逻辑从离散的已知信息中得到某些信号代表的含义</a:t>
            </a:r>
            <a:endParaRPr lang="en-US" altLang="zh-CN" b="1" dirty="0"/>
          </a:p>
          <a:p>
            <a:pPr marL="828039" lvl="1" indent="-375919">
              <a:spcBef>
                <a:spcPts val="400"/>
              </a:spcBef>
              <a:buClr>
                <a:srgbClr val="181C69"/>
              </a:buClr>
              <a:buSzPct val="100000"/>
              <a:buFontTx/>
              <a:buChar char="❑"/>
              <a:defRPr sz="2000"/>
            </a:pPr>
            <a:r>
              <a:rPr lang="zh-CN" altLang="en-US" dirty="0"/>
              <a:t>可以分析</a:t>
            </a:r>
            <a:r>
              <a:rPr lang="en-US" altLang="zh-CN" dirty="0" err="1"/>
              <a:t>valgrind</a:t>
            </a:r>
            <a:r>
              <a:rPr lang="zh-CN" altLang="en-US" dirty="0"/>
              <a:t>的进程运行时内存行为的监控工具的原理来实现更有意义的崩溃分析</a:t>
            </a:r>
            <a:endParaRPr lang="en-US" altLang="zh-CN" dirty="0"/>
          </a:p>
          <a:p>
            <a:pPr marL="452119" indent="-452119">
              <a:spcBef>
                <a:spcPts val="500"/>
              </a:spcBef>
              <a:buSzPct val="100000"/>
              <a:buFontTx/>
              <a:buChar char="❑"/>
              <a:defRPr sz="2400" b="1">
                <a:solidFill>
                  <a:srgbClr val="181C69"/>
                </a:solidFill>
              </a:defRPr>
            </a:pPr>
            <a:r>
              <a:rPr lang="zh-CN" altLang="en-US" dirty="0"/>
              <a:t>把崩溃报告用可视化的形式展示出来，如下页</a:t>
            </a:r>
            <a:r>
              <a:rPr lang="en-US" altLang="zh-CN" dirty="0"/>
              <a:t>PPT</a:t>
            </a:r>
            <a:r>
              <a:rPr lang="zh-CN" altLang="en-US" dirty="0"/>
              <a:t>中展示的</a:t>
            </a:r>
            <a:r>
              <a:rPr lang="en-US" altLang="zh-CN" dirty="0"/>
              <a:t>demo</a:t>
            </a:r>
            <a:r>
              <a:rPr lang="zh-CN" altLang="en-US" dirty="0"/>
              <a:t>。</a:t>
            </a:r>
            <a:endParaRPr lang="en-US" altLang="zh-CN" dirty="0"/>
          </a:p>
          <a:p>
            <a:pPr>
              <a:spcBef>
                <a:spcPts val="500"/>
              </a:spcBef>
              <a:buSzPct val="100000"/>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利用数据库存储进程崩溃信息</a:t>
            </a:r>
            <a:endParaRPr lang="en-US" altLang="zh-CN" dirty="0"/>
          </a:p>
          <a:p>
            <a:pPr marL="452119" indent="-452119">
              <a:spcBef>
                <a:spcPts val="500"/>
              </a:spcBef>
              <a:buSzPct val="100000"/>
              <a:buFontTx/>
              <a:buChar char="❑"/>
              <a:defRPr sz="2400" b="1">
                <a:solidFill>
                  <a:srgbClr val="181C69"/>
                </a:solidFill>
              </a:defRPr>
            </a:pPr>
            <a:endParaRPr lang="zh-CN" altLang="en-US" dirty="0"/>
          </a:p>
          <a:p>
            <a:pPr marL="452119" indent="-452119">
              <a:spcBef>
                <a:spcPts val="500"/>
              </a:spcBef>
              <a:buSzPct val="100000"/>
              <a:buFontTx/>
              <a:buChar char="❑"/>
              <a:defRPr sz="2400" b="1">
                <a:solidFill>
                  <a:srgbClr val="181C69"/>
                </a:solidFill>
              </a:defRPr>
            </a:pPr>
            <a:endParaRPr lang="zh-CN" altLang="en-US" dirty="0"/>
          </a:p>
          <a:p>
            <a:pPr marL="452119" indent="-452119">
              <a:spcBef>
                <a:spcPts val="500"/>
              </a:spcBef>
              <a:buSzPct val="100000"/>
              <a:buFontTx/>
              <a:buChar char="❑"/>
              <a:defRPr sz="2400" b="1">
                <a:solidFill>
                  <a:srgbClr val="181C69"/>
                </a:solidFill>
              </a:defRPr>
            </a:pPr>
            <a:endParaRPr lang="zh-CN" altLang="en-US" dirty="0"/>
          </a:p>
          <a:p>
            <a:pPr>
              <a:spcBef>
                <a:spcPts val="500"/>
              </a:spcBef>
              <a:buSzPct val="100000"/>
              <a:defRPr sz="2400" b="1">
                <a:solidFill>
                  <a:srgbClr val="181C69"/>
                </a:solidFill>
              </a:defRPr>
            </a:pPr>
            <a:endParaRPr lang="zh-CN" altLang="en-US" dirty="0"/>
          </a:p>
        </p:txBody>
      </p:sp>
    </p:spTree>
    <p:extLst>
      <p:ext uri="{BB962C8B-B14F-4D97-AF65-F5344CB8AC3E}">
        <p14:creationId xmlns:p14="http://schemas.microsoft.com/office/powerpoint/2010/main" val="211465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2. </a:t>
            </a:r>
            <a:r>
              <a:rPr lang="zh-CN" altLang="en-US" sz="2800" b="1" dirty="0">
                <a:solidFill>
                  <a:srgbClr val="740003"/>
                </a:solidFill>
                <a:latin typeface="微软雅黑" panose="020B0503020204020204" pitchFamily="34" charset="-122"/>
                <a:ea typeface="微软雅黑" panose="020B0503020204020204" pitchFamily="34" charset="-122"/>
              </a:rPr>
              <a:t>展望</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可视化网页</a:t>
            </a:r>
            <a:r>
              <a:rPr lang="en-US" altLang="zh-CN" sz="2800" b="1" dirty="0">
                <a:solidFill>
                  <a:srgbClr val="740003"/>
                </a:solidFill>
                <a:latin typeface="微软雅黑" panose="020B0503020204020204" pitchFamily="34" charset="-122"/>
                <a:ea typeface="微软雅黑" panose="020B0503020204020204" pitchFamily="34" charset="-122"/>
              </a:rPr>
              <a:t>Demo</a:t>
            </a:r>
            <a:endParaRPr lang="zh-CN" altLang="en-US" sz="2800" b="1" dirty="0">
              <a:solidFill>
                <a:srgbClr val="740003"/>
              </a:solidFill>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四、</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总结与未来展望</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32598" y="251251"/>
              <a:ext cx="2299276"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Conclusion And Future Work</a:t>
              </a:r>
            </a:p>
          </p:txBody>
        </p:sp>
      </p:grpSp>
      <p:pic>
        <p:nvPicPr>
          <p:cNvPr id="9" name="图片 8">
            <a:extLst>
              <a:ext uri="{FF2B5EF4-FFF2-40B4-BE49-F238E27FC236}">
                <a16:creationId xmlns:a16="http://schemas.microsoft.com/office/drawing/2014/main" id="{132CC1A6-4C8C-B262-0811-5DC6EA05A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631" y="1599919"/>
            <a:ext cx="4391474" cy="5060328"/>
          </a:xfrm>
          <a:prstGeom prst="rect">
            <a:avLst/>
          </a:prstGeom>
        </p:spPr>
      </p:pic>
    </p:spTree>
    <p:extLst>
      <p:ext uri="{BB962C8B-B14F-4D97-AF65-F5344CB8AC3E}">
        <p14:creationId xmlns:p14="http://schemas.microsoft.com/office/powerpoint/2010/main" val="3086701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6"/>
            <a:ext cx="12192000" cy="2426618"/>
          </a:xfrm>
          <a:prstGeom prst="rect">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36239" y="3909427"/>
            <a:ext cx="5119523" cy="1107996"/>
          </a:xfrm>
          <a:prstGeom prst="rect">
            <a:avLst/>
          </a:prstGeom>
          <a:noFill/>
        </p:spPr>
        <p:txBody>
          <a:bodyPr wrap="square" rtlCol="0">
            <a:spAutoFit/>
          </a:bodyPr>
          <a:lstStyle/>
          <a:p>
            <a:pPr algn="ctr"/>
            <a:r>
              <a:rPr lang="zh-CN" altLang="en-US" sz="6600" b="1" dirty="0">
                <a:solidFill>
                  <a:srgbClr val="204E72"/>
                </a:solidFill>
                <a:latin typeface="微软雅黑" panose="020B0503020204020204" pitchFamily="34" charset="-122"/>
                <a:ea typeface="微软雅黑" panose="020B0503020204020204" pitchFamily="34" charset="-122"/>
              </a:rPr>
              <a:t>谢谢大家</a:t>
            </a:r>
            <a:r>
              <a:rPr lang="en-US" altLang="zh-CN" sz="6600" b="1" dirty="0">
                <a:solidFill>
                  <a:srgbClr val="204E72"/>
                </a:solidFill>
                <a:latin typeface="微软雅黑" panose="020B0503020204020204" pitchFamily="34" charset="-122"/>
                <a:ea typeface="微软雅黑" panose="020B0503020204020204" pitchFamily="34" charset="-122"/>
              </a:rPr>
              <a:t>!</a:t>
            </a:r>
            <a:endParaRPr lang="zh-CN" altLang="en-US" sz="6600" b="1" dirty="0">
              <a:solidFill>
                <a:srgbClr val="204E72"/>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0FA2FDEC-6D56-4FEE-AA5E-6A13D14615C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987800" y="-566154"/>
            <a:ext cx="4216400" cy="59641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16816" y="135603"/>
            <a:ext cx="1407260" cy="523220"/>
            <a:chOff x="-254000" y="172720"/>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一、</a:t>
              </a:r>
            </a:p>
          </p:txBody>
        </p:sp>
      </p:grpSp>
      <p:sp>
        <p:nvSpPr>
          <p:cNvPr id="7" name="文本框 6"/>
          <p:cNvSpPr txBox="1"/>
          <p:nvPr/>
        </p:nvSpPr>
        <p:spPr>
          <a:xfrm>
            <a:off x="1355413" y="165683"/>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基本信息</a:t>
            </a:r>
          </a:p>
        </p:txBody>
      </p:sp>
      <p:grpSp>
        <p:nvGrpSpPr>
          <p:cNvPr id="15" name="组合 14"/>
          <p:cNvGrpSpPr/>
          <p:nvPr/>
        </p:nvGrpSpPr>
        <p:grpSpPr>
          <a:xfrm>
            <a:off x="3346515" y="217491"/>
            <a:ext cx="9334382" cy="439541"/>
            <a:chOff x="2584397" y="217491"/>
            <a:chExt cx="10096500" cy="439541"/>
          </a:xfrm>
          <a:solidFill>
            <a:srgbClr val="204E72"/>
          </a:solidFill>
        </p:grpSpPr>
        <p:sp>
          <p:nvSpPr>
            <p:cNvPr id="4" name="圆角矩形 3"/>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717627" y="243297"/>
              <a:ext cx="1589962"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Basic Information</a:t>
              </a:r>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16723" y="165683"/>
            <a:ext cx="1264639" cy="444778"/>
          </a:xfrm>
          <a:prstGeom prst="rect">
            <a:avLst/>
          </a:prstGeom>
          <a:noFill/>
        </p:spPr>
      </p:pic>
      <p:sp>
        <p:nvSpPr>
          <p:cNvPr id="17" name="文本框 16">
            <a:extLst>
              <a:ext uri="{FF2B5EF4-FFF2-40B4-BE49-F238E27FC236}">
                <a16:creationId xmlns:a16="http://schemas.microsoft.com/office/drawing/2014/main" id="{6BD956D2-D434-4CA7-B3A8-5493AD9D2A26}"/>
              </a:ext>
            </a:extLst>
          </p:cNvPr>
          <p:cNvSpPr txBox="1"/>
          <p:nvPr/>
        </p:nvSpPr>
        <p:spPr>
          <a:xfrm>
            <a:off x="852126" y="915680"/>
            <a:ext cx="3685881"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a:t>
            </a:r>
            <a:r>
              <a:rPr lang="zh-CN" altLang="en-US" sz="2800" b="1" dirty="0">
                <a:solidFill>
                  <a:srgbClr val="740003"/>
                </a:solidFill>
                <a:latin typeface="微软雅黑" panose="020B0503020204020204" pitchFamily="34" charset="-122"/>
                <a:ea typeface="微软雅黑" panose="020B0503020204020204" pitchFamily="34" charset="-122"/>
              </a:rPr>
              <a:t>参赛基本信息</a:t>
            </a:r>
          </a:p>
        </p:txBody>
      </p:sp>
      <p:graphicFrame>
        <p:nvGraphicFramePr>
          <p:cNvPr id="23" name="表格 22">
            <a:extLst>
              <a:ext uri="{FF2B5EF4-FFF2-40B4-BE49-F238E27FC236}">
                <a16:creationId xmlns:a16="http://schemas.microsoft.com/office/drawing/2014/main" id="{1F187F9D-2A4A-1895-A8D1-08CF790A3CDD}"/>
              </a:ext>
            </a:extLst>
          </p:cNvPr>
          <p:cNvGraphicFramePr>
            <a:graphicFrameLocks noGrp="1"/>
          </p:cNvGraphicFramePr>
          <p:nvPr>
            <p:extLst>
              <p:ext uri="{D42A27DB-BD31-4B8C-83A1-F6EECF244321}">
                <p14:modId xmlns:p14="http://schemas.microsoft.com/office/powerpoint/2010/main" val="1132008372"/>
              </p:ext>
            </p:extLst>
          </p:nvPr>
        </p:nvGraphicFramePr>
        <p:xfrm>
          <a:off x="1906291" y="1604126"/>
          <a:ext cx="8214101" cy="4453051"/>
        </p:xfrm>
        <a:graphic>
          <a:graphicData uri="http://schemas.openxmlformats.org/drawingml/2006/table">
            <a:tbl>
              <a:tblPr>
                <a:tableStyleId>{E8B1032C-EA38-4F05-BA0D-38AFFFC7BED3}</a:tableStyleId>
              </a:tblPr>
              <a:tblGrid>
                <a:gridCol w="1446363">
                  <a:extLst>
                    <a:ext uri="{9D8B030D-6E8A-4147-A177-3AD203B41FA5}">
                      <a16:colId xmlns:a16="http://schemas.microsoft.com/office/drawing/2014/main" val="3182886592"/>
                    </a:ext>
                  </a:extLst>
                </a:gridCol>
                <a:gridCol w="1245263">
                  <a:extLst>
                    <a:ext uri="{9D8B030D-6E8A-4147-A177-3AD203B41FA5}">
                      <a16:colId xmlns:a16="http://schemas.microsoft.com/office/drawing/2014/main" val="3433815177"/>
                    </a:ext>
                  </a:extLst>
                </a:gridCol>
                <a:gridCol w="2454558">
                  <a:extLst>
                    <a:ext uri="{9D8B030D-6E8A-4147-A177-3AD203B41FA5}">
                      <a16:colId xmlns:a16="http://schemas.microsoft.com/office/drawing/2014/main" val="1643569555"/>
                    </a:ext>
                  </a:extLst>
                </a:gridCol>
                <a:gridCol w="3067917">
                  <a:extLst>
                    <a:ext uri="{9D8B030D-6E8A-4147-A177-3AD203B41FA5}">
                      <a16:colId xmlns:a16="http://schemas.microsoft.com/office/drawing/2014/main" val="2469293707"/>
                    </a:ext>
                  </a:extLst>
                </a:gridCol>
              </a:tblGrid>
              <a:tr h="368881">
                <a:tc>
                  <a:txBody>
                    <a:bodyPr/>
                    <a:lstStyle/>
                    <a:p>
                      <a:pPr algn="ctr" fontAlgn="ctr"/>
                      <a:r>
                        <a:rPr lang="zh-CN" altLang="en-US" sz="2400" b="1" u="none" strike="noStrike" dirty="0">
                          <a:effectLst/>
                        </a:rPr>
                        <a:t>学校</a:t>
                      </a:r>
                      <a:endParaRPr lang="zh-CN" altLang="en-US" sz="24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zh-CN" altLang="en-US" sz="2000" u="none" strike="noStrike" dirty="0">
                          <a:effectLst/>
                        </a:rPr>
                        <a:t>中山大学</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5872518"/>
                  </a:ext>
                </a:extLst>
              </a:tr>
              <a:tr h="368881">
                <a:tc>
                  <a:txBody>
                    <a:bodyPr/>
                    <a:lstStyle/>
                    <a:p>
                      <a:pPr algn="ctr" fontAlgn="ctr"/>
                      <a:r>
                        <a:rPr lang="zh-CN" altLang="en-US" sz="2400" b="1" u="none" strike="noStrike" dirty="0">
                          <a:effectLst/>
                        </a:rPr>
                        <a:t>学院</a:t>
                      </a:r>
                      <a:endParaRPr lang="zh-CN" altLang="en-US" sz="24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zh-CN" altLang="en-US" sz="2000" u="none" strike="noStrike">
                          <a:effectLst/>
                        </a:rPr>
                        <a:t>计算机学院</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71074326"/>
                  </a:ext>
                </a:extLst>
              </a:tr>
              <a:tr h="368881">
                <a:tc>
                  <a:txBody>
                    <a:bodyPr/>
                    <a:lstStyle/>
                    <a:p>
                      <a:pPr algn="ctr" fontAlgn="ctr"/>
                      <a:r>
                        <a:rPr lang="zh-CN" altLang="en-US" sz="2400" b="1" u="none" strike="noStrike">
                          <a:effectLst/>
                        </a:rPr>
                        <a:t>专业</a:t>
                      </a:r>
                      <a:endParaRPr lang="zh-CN" altLang="en-US" sz="24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zh-CN" altLang="en-US" sz="2000" u="none" strike="noStrike" dirty="0">
                          <a:effectLst/>
                        </a:rPr>
                        <a:t>计算机科学与技术</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44862775"/>
                  </a:ext>
                </a:extLst>
              </a:tr>
              <a:tr h="509223">
                <a:tc rowSpan="3">
                  <a:txBody>
                    <a:bodyPr/>
                    <a:lstStyle/>
                    <a:p>
                      <a:pPr algn="ctr" fontAlgn="ctr"/>
                      <a:r>
                        <a:rPr lang="zh-CN" altLang="en-US" sz="2400" b="1" u="none" strike="noStrike" dirty="0">
                          <a:effectLst/>
                        </a:rPr>
                        <a:t>成员信息</a:t>
                      </a:r>
                      <a:endParaRPr lang="zh-CN" altLang="en-US" sz="24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altLang="en-US" sz="2000" u="none" strike="noStrike" dirty="0">
                          <a:effectLst/>
                        </a:rPr>
                        <a:t>付恒宇</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altLang="en-US" sz="2000" u="none" strike="noStrike" dirty="0">
                          <a:effectLst/>
                        </a:rPr>
                        <a:t>大二</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000" u="sng" strike="noStrike">
                          <a:effectLst/>
                          <a:hlinkClick r:id="rId4"/>
                        </a:rPr>
                        <a:t>2941845883@qq.com</a:t>
                      </a:r>
                      <a:endParaRPr lang="en-US" sz="2000" b="0" i="0" u="sng" strike="noStrike">
                        <a:solidFill>
                          <a:srgbClr val="0563C1"/>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07330657"/>
                  </a:ext>
                </a:extLst>
              </a:tr>
              <a:tr h="509223">
                <a:tc vMerge="1">
                  <a:txBody>
                    <a:bodyPr/>
                    <a:lstStyle/>
                    <a:p>
                      <a:endParaRPr lang="zh-CN" altLang="en-US"/>
                    </a:p>
                  </a:txBody>
                  <a:tcPr/>
                </a:tc>
                <a:tc>
                  <a:txBody>
                    <a:bodyPr/>
                    <a:lstStyle/>
                    <a:p>
                      <a:pPr algn="ctr" fontAlgn="ctr"/>
                      <a:r>
                        <a:rPr lang="zh-CN" altLang="en-US" sz="2000" u="none" strike="noStrike">
                          <a:effectLst/>
                        </a:rPr>
                        <a:t>洪瑞鹏</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altLang="en-US" sz="2000" u="none" strike="noStrike" dirty="0">
                          <a:effectLst/>
                        </a:rPr>
                        <a:t>大二</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000" u="sng" strike="noStrike">
                          <a:effectLst/>
                          <a:hlinkClick r:id="rId5"/>
                        </a:rPr>
                        <a:t>hrpccs@foxmail.com</a:t>
                      </a:r>
                      <a:endParaRPr lang="en-US" sz="2000" b="0" i="0" u="sng" strike="noStrike">
                        <a:solidFill>
                          <a:srgbClr val="0563C1"/>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034948792"/>
                  </a:ext>
                </a:extLst>
              </a:tr>
              <a:tr h="509223">
                <a:tc vMerge="1">
                  <a:txBody>
                    <a:bodyPr/>
                    <a:lstStyle/>
                    <a:p>
                      <a:endParaRPr lang="zh-CN" altLang="en-US"/>
                    </a:p>
                  </a:txBody>
                  <a:tcPr/>
                </a:tc>
                <a:tc>
                  <a:txBody>
                    <a:bodyPr/>
                    <a:lstStyle/>
                    <a:p>
                      <a:pPr algn="ctr" fontAlgn="ctr"/>
                      <a:r>
                        <a:rPr lang="zh-CN" altLang="en-US" sz="2000" u="none" strike="noStrike">
                          <a:effectLst/>
                        </a:rPr>
                        <a:t>唐喆</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altLang="en-US" sz="2000" u="none" strike="noStrike" dirty="0">
                          <a:effectLst/>
                        </a:rPr>
                        <a:t>大二</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000" u="sng" strike="noStrike">
                          <a:effectLst/>
                          <a:hlinkClick r:id="rId6"/>
                        </a:rPr>
                        <a:t>tangzh33@mail2.sysu.edu.cn</a:t>
                      </a:r>
                      <a:endParaRPr lang="en-US" sz="2000" b="0" i="0" u="sng" strike="noStrike">
                        <a:solidFill>
                          <a:srgbClr val="0563C1"/>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905349311"/>
                  </a:ext>
                </a:extLst>
              </a:tr>
              <a:tr h="368881">
                <a:tc>
                  <a:txBody>
                    <a:bodyPr/>
                    <a:lstStyle/>
                    <a:p>
                      <a:pPr algn="ctr" fontAlgn="ctr"/>
                      <a:r>
                        <a:rPr lang="zh-CN" altLang="en-US" sz="2400" b="1" u="none" strike="noStrike">
                          <a:effectLst/>
                        </a:rPr>
                        <a:t>选题</a:t>
                      </a:r>
                      <a:endParaRPr lang="zh-CN" altLang="en-US" sz="24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en-US" sz="2000" u="none" strike="noStrike" dirty="0">
                          <a:effectLst/>
                        </a:rPr>
                        <a:t>SYSU-160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28372069"/>
                  </a:ext>
                </a:extLst>
              </a:tr>
              <a:tr h="721645">
                <a:tc>
                  <a:txBody>
                    <a:bodyPr/>
                    <a:lstStyle/>
                    <a:p>
                      <a:pPr algn="ctr" fontAlgn="ctr"/>
                      <a:r>
                        <a:rPr lang="zh-CN" altLang="en-US" sz="2400" b="1" u="none" strike="noStrike">
                          <a:effectLst/>
                        </a:rPr>
                        <a:t>作品名称</a:t>
                      </a:r>
                      <a:endParaRPr lang="zh-CN" altLang="en-US" sz="24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en-US" sz="2000" u="none" strike="noStrike" dirty="0" err="1">
                          <a:effectLst/>
                        </a:rPr>
                        <a:t>CrashCrawler</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52162047"/>
                  </a:ext>
                </a:extLst>
              </a:tr>
              <a:tr h="721645">
                <a:tc>
                  <a:txBody>
                    <a:bodyPr/>
                    <a:lstStyle/>
                    <a:p>
                      <a:pPr algn="ctr" fontAlgn="ctr"/>
                      <a:r>
                        <a:rPr lang="zh-CN" altLang="en-US" sz="2400" b="1" u="none" strike="noStrike" dirty="0">
                          <a:effectLst/>
                        </a:rPr>
                        <a:t>指导老师</a:t>
                      </a:r>
                      <a:endParaRPr lang="zh-CN" altLang="en-US" sz="24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zh-CN" altLang="en-US" sz="2000" u="none" strike="noStrike" dirty="0">
                          <a:effectLst/>
                        </a:rPr>
                        <a:t>吉圣杰，陈鹏飞</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1994811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16816" y="135603"/>
            <a:ext cx="1407260" cy="523220"/>
            <a:chOff x="-254000" y="172720"/>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一、</a:t>
              </a:r>
            </a:p>
          </p:txBody>
        </p:sp>
      </p:grpSp>
      <p:sp>
        <p:nvSpPr>
          <p:cNvPr id="7" name="文本框 6"/>
          <p:cNvSpPr txBox="1"/>
          <p:nvPr/>
        </p:nvSpPr>
        <p:spPr>
          <a:xfrm>
            <a:off x="1355413" y="165683"/>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基本信息</a:t>
            </a:r>
          </a:p>
        </p:txBody>
      </p:sp>
      <p:grpSp>
        <p:nvGrpSpPr>
          <p:cNvPr id="15" name="组合 14"/>
          <p:cNvGrpSpPr/>
          <p:nvPr/>
        </p:nvGrpSpPr>
        <p:grpSpPr>
          <a:xfrm>
            <a:off x="3346516" y="217491"/>
            <a:ext cx="9334382" cy="439541"/>
            <a:chOff x="2584397" y="217491"/>
            <a:chExt cx="10096500" cy="439541"/>
          </a:xfrm>
          <a:solidFill>
            <a:srgbClr val="204E72"/>
          </a:solidFill>
        </p:grpSpPr>
        <p:sp>
          <p:nvSpPr>
            <p:cNvPr id="4" name="圆角矩形 3"/>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786232" y="240738"/>
              <a:ext cx="1589962"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Basic Information</a:t>
              </a:r>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16723" y="165683"/>
            <a:ext cx="1264639" cy="444778"/>
          </a:xfrm>
          <a:prstGeom prst="rect">
            <a:avLst/>
          </a:prstGeom>
          <a:noFill/>
        </p:spPr>
      </p:pic>
      <p:sp>
        <p:nvSpPr>
          <p:cNvPr id="17" name="文本框 16">
            <a:extLst>
              <a:ext uri="{FF2B5EF4-FFF2-40B4-BE49-F238E27FC236}">
                <a16:creationId xmlns:a16="http://schemas.microsoft.com/office/drawing/2014/main" id="{6BD956D2-D434-4CA7-B3A8-5493AD9D2A26}"/>
              </a:ext>
            </a:extLst>
          </p:cNvPr>
          <p:cNvSpPr txBox="1"/>
          <p:nvPr/>
        </p:nvSpPr>
        <p:spPr>
          <a:xfrm>
            <a:off x="856263" y="957054"/>
            <a:ext cx="3685881"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项目开发进度</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7" y="1765148"/>
            <a:ext cx="13411201" cy="38985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52119" indent="-452119">
              <a:spcBef>
                <a:spcPts val="500"/>
              </a:spcBef>
              <a:buSzPct val="100000"/>
              <a:buChar char="❑"/>
              <a:defRPr sz="2400" b="1">
                <a:solidFill>
                  <a:srgbClr val="181C69"/>
                </a:solidFill>
              </a:defRPr>
            </a:pPr>
            <a:r>
              <a:rPr lang="zh-CN" altLang="en-US" dirty="0"/>
              <a:t>正确拦截异常退出的进程（已完成）</a:t>
            </a:r>
            <a:endParaRPr lang="en-US" altLang="zh-CN" dirty="0"/>
          </a:p>
          <a:p>
            <a:pPr>
              <a:spcBef>
                <a:spcPts val="500"/>
              </a:spcBef>
              <a:buSzPct val="100000"/>
              <a:defRPr sz="2400" b="1">
                <a:solidFill>
                  <a:srgbClr val="181C69"/>
                </a:solidFill>
              </a:defRPr>
            </a:pPr>
            <a:endParaRPr lang="zh-CN" altLang="en-US" dirty="0"/>
          </a:p>
          <a:p>
            <a:pPr marL="452119" indent="-452119">
              <a:spcBef>
                <a:spcPts val="500"/>
              </a:spcBef>
              <a:buSzPct val="100000"/>
              <a:buFontTx/>
              <a:buChar char="❑"/>
              <a:defRPr sz="2400" b="1">
                <a:solidFill>
                  <a:srgbClr val="181C69"/>
                </a:solidFill>
              </a:defRPr>
            </a:pPr>
            <a:r>
              <a:rPr lang="zh-CN" altLang="en-US" dirty="0"/>
              <a:t>在进程资源被回收前把进程的重要信息读取（与进程相关的由</a:t>
            </a:r>
            <a:r>
              <a:rPr lang="en-US" altLang="zh-CN" dirty="0" err="1"/>
              <a:t>eBPF</a:t>
            </a:r>
            <a:r>
              <a:rPr lang="zh-CN" altLang="en-US" dirty="0"/>
              <a:t>读取）</a:t>
            </a:r>
            <a:endParaRPr dirty="0"/>
          </a:p>
          <a:p>
            <a:pPr marL="828039" lvl="1" indent="-375919">
              <a:spcBef>
                <a:spcPts val="400"/>
              </a:spcBef>
              <a:buClr>
                <a:srgbClr val="181C69"/>
              </a:buClr>
              <a:buSzPct val="100000"/>
              <a:buChar char="❑"/>
              <a:defRPr sz="2000"/>
            </a:pPr>
            <a:r>
              <a:rPr lang="en-US" altLang="zh-CN" dirty="0" err="1"/>
              <a:t>backtrace</a:t>
            </a:r>
            <a:r>
              <a:rPr lang="zh-CN" altLang="en-US" dirty="0"/>
              <a:t>（已完成）</a:t>
            </a:r>
          </a:p>
          <a:p>
            <a:pPr marL="828039" lvl="1" indent="-375919">
              <a:spcBef>
                <a:spcPts val="400"/>
              </a:spcBef>
              <a:buClr>
                <a:srgbClr val="181C69"/>
              </a:buClr>
              <a:buSzPct val="100000"/>
              <a:buChar char="❑"/>
              <a:defRPr sz="2000"/>
            </a:pPr>
            <a:r>
              <a:rPr lang="zh-CN" altLang="en-US" dirty="0"/>
              <a:t>引发崩溃的信号（已完成）</a:t>
            </a:r>
            <a:endParaRPr lang="en-US" altLang="zh-CN" dirty="0"/>
          </a:p>
          <a:p>
            <a:pPr marL="828039" lvl="1" indent="-375919">
              <a:spcBef>
                <a:spcPts val="400"/>
              </a:spcBef>
              <a:buClr>
                <a:srgbClr val="181C69"/>
              </a:buClr>
              <a:buSzPct val="100000"/>
              <a:buChar char="❑"/>
              <a:defRPr sz="2000"/>
            </a:pPr>
            <a:r>
              <a:rPr lang="zh-CN" altLang="en-US" dirty="0"/>
              <a:t>软件包版本与软件包依赖（基本完成）</a:t>
            </a:r>
            <a:endParaRPr lang="en-US" altLang="zh-CN" dirty="0"/>
          </a:p>
          <a:p>
            <a:pPr marL="828039" lvl="1" indent="-375919">
              <a:spcBef>
                <a:spcPts val="400"/>
              </a:spcBef>
              <a:buClr>
                <a:srgbClr val="181C69"/>
              </a:buClr>
              <a:buSzPct val="100000"/>
              <a:buFontTx/>
              <a:buChar char="❑"/>
              <a:defRPr sz="2000"/>
            </a:pPr>
            <a:r>
              <a:rPr lang="zh-CN" altLang="en-US" dirty="0"/>
              <a:t>硬件架构与操作系统版本信息（已完成）</a:t>
            </a:r>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分析收集到的崩溃信息，生成崩溃报告（初步完成）</a:t>
            </a:r>
          </a:p>
          <a:p>
            <a:pPr marL="828039" lvl="1" indent="-375919">
              <a:spcBef>
                <a:spcPts val="400"/>
              </a:spcBef>
              <a:buClr>
                <a:srgbClr val="181C69"/>
              </a:buClr>
              <a:buSzPct val="100000"/>
              <a:buChar char="❑"/>
              <a:defRPr sz="2000"/>
            </a:pPr>
            <a:endParaRPr dirty="0"/>
          </a:p>
        </p:txBody>
      </p:sp>
    </p:spTree>
    <p:extLst>
      <p:ext uri="{BB962C8B-B14F-4D97-AF65-F5344CB8AC3E}">
        <p14:creationId xmlns:p14="http://schemas.microsoft.com/office/powerpoint/2010/main" val="215171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图片 87">
            <a:extLst>
              <a:ext uri="{FF2B5EF4-FFF2-40B4-BE49-F238E27FC236}">
                <a16:creationId xmlns:a16="http://schemas.microsoft.com/office/drawing/2014/main" id="{85233733-EE9D-4ADF-A25D-325E75C5F45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p:blipFill>
        <p:spPr>
          <a:xfrm>
            <a:off x="8832915" y="110878"/>
            <a:ext cx="3359085" cy="757321"/>
          </a:xfrm>
          <a:prstGeom prst="rect">
            <a:avLst/>
          </a:prstGeom>
        </p:spPr>
      </p:pic>
      <p:sp>
        <p:nvSpPr>
          <p:cNvPr id="87" name="矩形 86">
            <a:extLst>
              <a:ext uri="{FF2B5EF4-FFF2-40B4-BE49-F238E27FC236}">
                <a16:creationId xmlns:a16="http://schemas.microsoft.com/office/drawing/2014/main" id="{4F0C835C-15A3-4642-848A-1E2531C5CEA9}"/>
              </a:ext>
            </a:extLst>
          </p:cNvPr>
          <p:cNvSpPr/>
          <p:nvPr/>
        </p:nvSpPr>
        <p:spPr>
          <a:xfrm>
            <a:off x="1754909" y="111404"/>
            <a:ext cx="10437091" cy="757321"/>
          </a:xfrm>
          <a:prstGeom prst="rect">
            <a:avLst/>
          </a:prstGeom>
          <a:gradFill flip="none" rotWithShape="1">
            <a:gsLst>
              <a:gs pos="35000">
                <a:srgbClr val="204E72"/>
              </a:gs>
              <a:gs pos="0">
                <a:srgbClr val="204E72"/>
              </a:gs>
              <a:gs pos="59000">
                <a:srgbClr val="204E72">
                  <a:alpha val="96000"/>
                </a:srgbClr>
              </a:gs>
              <a:gs pos="77000">
                <a:srgbClr val="204E72">
                  <a:alpha val="70000"/>
                </a:srgbClr>
              </a:gs>
              <a:gs pos="100000">
                <a:srgbClr val="204E72">
                  <a:alpha val="64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灯片编号占位符 4">
            <a:extLst>
              <a:ext uri="{FF2B5EF4-FFF2-40B4-BE49-F238E27FC236}">
                <a16:creationId xmlns:a16="http://schemas.microsoft.com/office/drawing/2014/main" id="{11650B7C-538C-489C-8A45-3810C29A70C8}"/>
              </a:ext>
            </a:extLst>
          </p:cNvPr>
          <p:cNvSpPr>
            <a:spLocks noGrp="1"/>
          </p:cNvSpPr>
          <p:nvPr>
            <p:ph type="sldNum" sz="quarter" idx="11"/>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fld id="{A581101E-C320-4DA0-98CE-87F7D018D09D}" type="slidenum">
              <a:rPr lang="ko-KR" altLang="en-US" smtClean="0">
                <a:latin typeface="Verdana" panose="020B0604030504040204" pitchFamily="34" charset="0"/>
              </a:rPr>
              <a:pPr>
                <a:defRPr/>
              </a:pPr>
              <a:t>5</a:t>
            </a:fld>
            <a:endParaRPr lang="en-US" altLang="ko-KR">
              <a:latin typeface="Verdana" panose="020B0604030504040204" pitchFamily="34" charset="0"/>
            </a:endParaRPr>
          </a:p>
        </p:txBody>
      </p:sp>
      <p:sp>
        <p:nvSpPr>
          <p:cNvPr id="5123" name="Rectangle 2">
            <a:extLst>
              <a:ext uri="{FF2B5EF4-FFF2-40B4-BE49-F238E27FC236}">
                <a16:creationId xmlns:a16="http://schemas.microsoft.com/office/drawing/2014/main" id="{7F2315CA-B849-4C5E-B00B-97627D322A9A}"/>
              </a:ext>
            </a:extLst>
          </p:cNvPr>
          <p:cNvSpPr>
            <a:spLocks noGrp="1" noChangeArrowheads="1"/>
          </p:cNvSpPr>
          <p:nvPr>
            <p:ph type="title"/>
          </p:nvPr>
        </p:nvSpPr>
        <p:spPr>
          <a:xfrm>
            <a:off x="2066374" y="55628"/>
            <a:ext cx="9144000" cy="720725"/>
          </a:xfrm>
        </p:spPr>
        <p:txBody>
          <a:bodyPr>
            <a:normAutofit/>
          </a:bodyPr>
          <a:lstStyle/>
          <a:p>
            <a:pPr algn="ctr" eaLnBrk="1" hangingPunct="1"/>
            <a:r>
              <a:rPr lang="zh-CN" altLang="en-US" sz="3600" b="1" dirty="0">
                <a:solidFill>
                  <a:schemeClr val="bg1"/>
                </a:solidFill>
                <a:ea typeface="黑体" panose="02010609060101010101" pitchFamily="49" charset="-122"/>
              </a:rPr>
              <a:t>内容提要</a:t>
            </a:r>
          </a:p>
        </p:txBody>
      </p:sp>
      <p:grpSp>
        <p:nvGrpSpPr>
          <p:cNvPr id="5124" name="Group 3">
            <a:extLst>
              <a:ext uri="{FF2B5EF4-FFF2-40B4-BE49-F238E27FC236}">
                <a16:creationId xmlns:a16="http://schemas.microsoft.com/office/drawing/2014/main" id="{12AF33D5-7879-4A03-8E92-B87F5100B4F1}"/>
              </a:ext>
            </a:extLst>
          </p:cNvPr>
          <p:cNvGrpSpPr>
            <a:grpSpLocks/>
          </p:cNvGrpSpPr>
          <p:nvPr/>
        </p:nvGrpSpPr>
        <p:grpSpPr bwMode="auto">
          <a:xfrm>
            <a:off x="189010" y="1389857"/>
            <a:ext cx="4446588" cy="4702175"/>
            <a:chOff x="-1509" y="876"/>
            <a:chExt cx="3005" cy="3039"/>
          </a:xfrm>
        </p:grpSpPr>
        <p:sp>
          <p:nvSpPr>
            <p:cNvPr id="101380" name="AutoShape 4">
              <a:extLst>
                <a:ext uri="{FF2B5EF4-FFF2-40B4-BE49-F238E27FC236}">
                  <a16:creationId xmlns:a16="http://schemas.microsoft.com/office/drawing/2014/main" id="{D0B8D79A-24F3-416A-9D16-FA9DD26A7951}"/>
                </a:ext>
              </a:extLst>
            </p:cNvPr>
            <p:cNvSpPr>
              <a:spLocks noChangeArrowheads="1"/>
            </p:cNvSpPr>
            <p:nvPr/>
          </p:nvSpPr>
          <p:spPr bwMode="ltGray">
            <a:xfrm rot="5400000">
              <a:off x="-1526" y="893"/>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rgbClr val="204E72"/>
            </a:solidFill>
            <a:ln w="9525" algn="ctr">
              <a:no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endParaRPr lang="zh-CN" altLang="en-US" dirty="0">
                <a:ea typeface="宋体" panose="02010600030101010101" pitchFamily="2" charset="-122"/>
              </a:endParaRPr>
            </a:p>
          </p:txBody>
        </p:sp>
        <p:sp>
          <p:nvSpPr>
            <p:cNvPr id="5162" name="AutoShape 5">
              <a:extLst>
                <a:ext uri="{FF2B5EF4-FFF2-40B4-BE49-F238E27FC236}">
                  <a16:creationId xmlns:a16="http://schemas.microsoft.com/office/drawing/2014/main" id="{2A04D602-0DF6-4C1B-A584-AFD9DDD86572}"/>
                </a:ext>
              </a:extLst>
            </p:cNvPr>
            <p:cNvSpPr>
              <a:spLocks noChangeArrowheads="1"/>
            </p:cNvSpPr>
            <p:nvPr/>
          </p:nvSpPr>
          <p:spPr bwMode="ltGray">
            <a:xfrm rot="5400000" flipH="1">
              <a:off x="-1270" y="1203"/>
              <a:ext cx="2540" cy="2475"/>
            </a:xfrm>
            <a:custGeom>
              <a:avLst/>
              <a:gdLst>
                <a:gd name="T0" fmla="*/ 149 w 21600"/>
                <a:gd name="T1" fmla="*/ 0 h 21600"/>
                <a:gd name="T2" fmla="*/ 74 w 21600"/>
                <a:gd name="T3" fmla="*/ 142 h 21600"/>
                <a:gd name="T4" fmla="*/ 149 w 21600"/>
                <a:gd name="T5" fmla="*/ 141 h 21600"/>
                <a:gd name="T6" fmla="*/ 224 w 21600"/>
                <a:gd name="T7" fmla="*/ 142 h 21600"/>
                <a:gd name="T8" fmla="*/ 0 60000 65536"/>
                <a:gd name="T9" fmla="*/ 0 60000 65536"/>
                <a:gd name="T10" fmla="*/ 0 60000 65536"/>
                <a:gd name="T11" fmla="*/ 0 60000 65536"/>
                <a:gd name="T12" fmla="*/ 0 w 21600"/>
                <a:gd name="T13" fmla="*/ 0 h 21600"/>
                <a:gd name="T14" fmla="*/ 21600 w 21600"/>
                <a:gd name="T15" fmla="*/ 7715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436988">
                <a:alpha val="36078"/>
              </a:srgb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dirty="0"/>
            </a:p>
          </p:txBody>
        </p:sp>
      </p:grpSp>
      <p:sp>
        <p:nvSpPr>
          <p:cNvPr id="5153" name="AutoShape 7">
            <a:extLst>
              <a:ext uri="{FF2B5EF4-FFF2-40B4-BE49-F238E27FC236}">
                <a16:creationId xmlns:a16="http://schemas.microsoft.com/office/drawing/2014/main" id="{0AE9895F-C2A6-4F15-9AF1-539DEEE5075C}"/>
              </a:ext>
            </a:extLst>
          </p:cNvPr>
          <p:cNvSpPr>
            <a:spLocks noChangeArrowheads="1"/>
          </p:cNvSpPr>
          <p:nvPr/>
        </p:nvSpPr>
        <p:spPr bwMode="gray">
          <a:xfrm>
            <a:off x="4110231" y="1760061"/>
            <a:ext cx="4499319" cy="508000"/>
          </a:xfrm>
          <a:prstGeom prst="roundRect">
            <a:avLst>
              <a:gd name="adj" fmla="val 50000"/>
            </a:avLst>
          </a:prstGeom>
          <a:solidFill>
            <a:srgbClr val="FFFFFF"/>
          </a:solidFill>
          <a:ln w="28575" algn="ctr">
            <a:solidFill>
              <a:schemeClr val="bg1">
                <a:lumMod val="75000"/>
              </a:schemeClr>
            </a:solidFill>
            <a:round/>
            <a:headEnd/>
            <a:tailEnd/>
          </a:ln>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一、基本信息</a:t>
            </a:r>
            <a:endParaRPr lang="en-US" altLang="zh-CN" b="1" dirty="0">
              <a:latin typeface="Arial" panose="020B0604020202020204" pitchFamily="34" charset="0"/>
              <a:ea typeface="黑体" panose="02010609060101010101" pitchFamily="49" charset="-122"/>
            </a:endParaRPr>
          </a:p>
        </p:txBody>
      </p:sp>
      <p:grpSp>
        <p:nvGrpSpPr>
          <p:cNvPr id="5154" name="Group 8">
            <a:extLst>
              <a:ext uri="{FF2B5EF4-FFF2-40B4-BE49-F238E27FC236}">
                <a16:creationId xmlns:a16="http://schemas.microsoft.com/office/drawing/2014/main" id="{1A1B9351-3022-48D3-ACE1-6C2F2302ADFE}"/>
              </a:ext>
            </a:extLst>
          </p:cNvPr>
          <p:cNvGrpSpPr>
            <a:grpSpLocks/>
          </p:cNvGrpSpPr>
          <p:nvPr/>
        </p:nvGrpSpPr>
        <p:grpSpPr bwMode="auto">
          <a:xfrm>
            <a:off x="3653214" y="1816516"/>
            <a:ext cx="454249" cy="380386"/>
            <a:chOff x="2280" y="1582"/>
            <a:chExt cx="1371" cy="2204"/>
          </a:xfrm>
          <a:solidFill>
            <a:srgbClr val="00561F"/>
          </a:solidFill>
        </p:grpSpPr>
        <p:sp>
          <p:nvSpPr>
            <p:cNvPr id="5156" name="Oval 10">
              <a:extLst>
                <a:ext uri="{FF2B5EF4-FFF2-40B4-BE49-F238E27FC236}">
                  <a16:creationId xmlns:a16="http://schemas.microsoft.com/office/drawing/2014/main" id="{8D60069F-8D2E-420E-935C-960D3C194022}"/>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5160" name="Oval 14">
              <a:extLst>
                <a:ext uri="{FF2B5EF4-FFF2-40B4-BE49-F238E27FC236}">
                  <a16:creationId xmlns:a16="http://schemas.microsoft.com/office/drawing/2014/main" id="{E3AC5233-7F52-40AF-8507-80C31830AD65}"/>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pic>
        <p:nvPicPr>
          <p:cNvPr id="44" name="图片 43">
            <a:extLst>
              <a:ext uri="{FF2B5EF4-FFF2-40B4-BE49-F238E27FC236}">
                <a16:creationId xmlns:a16="http://schemas.microsoft.com/office/drawing/2014/main" id="{73504A31-7B37-4E25-9AA7-6F59211C9FAD}"/>
              </a:ext>
            </a:extLst>
          </p:cNvPr>
          <p:cNvPicPr>
            <a:picLocks noChangeAspect="1"/>
          </p:cNvPicPr>
          <p:nvPr/>
        </p:nvPicPr>
        <p:blipFill>
          <a:blip r:embed="rId4" cstate="print">
            <a:extLst>
              <a:ext uri="{28A0092B-C50C-407E-A947-70E740481C1C}">
                <a14:useLocalDpi xmlns:a14="http://schemas.microsoft.com/office/drawing/2010/main" val="0"/>
              </a:ext>
            </a:extLst>
          </a:blip>
          <a:srcRect t="228" b="228"/>
          <a:stretch/>
        </p:blipFill>
        <p:spPr>
          <a:xfrm>
            <a:off x="1233" y="265471"/>
            <a:ext cx="1704634" cy="510882"/>
          </a:xfrm>
          <a:prstGeom prst="rect">
            <a:avLst/>
          </a:prstGeom>
        </p:spPr>
      </p:pic>
      <p:sp>
        <p:nvSpPr>
          <p:cNvPr id="47" name="AutoShape 7">
            <a:extLst>
              <a:ext uri="{FF2B5EF4-FFF2-40B4-BE49-F238E27FC236}">
                <a16:creationId xmlns:a16="http://schemas.microsoft.com/office/drawing/2014/main" id="{DAFCB9AF-F1EB-4126-903D-31A7069108FF}"/>
              </a:ext>
            </a:extLst>
          </p:cNvPr>
          <p:cNvSpPr>
            <a:spLocks noChangeArrowheads="1"/>
          </p:cNvSpPr>
          <p:nvPr/>
        </p:nvSpPr>
        <p:spPr bwMode="gray">
          <a:xfrm>
            <a:off x="4635598" y="2723808"/>
            <a:ext cx="4406611"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None/>
            </a:pPr>
            <a:r>
              <a:rPr lang="zh-CN" altLang="en-US" b="1" dirty="0">
                <a:solidFill>
                  <a:srgbClr val="740003"/>
                </a:solidFill>
                <a:latin typeface="Arial" panose="020B0604020202020204" pitchFamily="34" charset="0"/>
                <a:ea typeface="黑体" panose="02010609060101010101" pitchFamily="49" charset="-122"/>
              </a:rPr>
              <a:t>二、项目设计与实现</a:t>
            </a:r>
            <a:endParaRPr lang="en-US" altLang="zh-CN" b="1" dirty="0">
              <a:solidFill>
                <a:srgbClr val="740003"/>
              </a:solidFill>
              <a:latin typeface="Arial" panose="020B0604020202020204" pitchFamily="34" charset="0"/>
              <a:ea typeface="黑体" panose="02010609060101010101" pitchFamily="49" charset="-122"/>
            </a:endParaRPr>
          </a:p>
        </p:txBody>
      </p:sp>
      <p:sp>
        <p:nvSpPr>
          <p:cNvPr id="55" name="AutoShape 7">
            <a:extLst>
              <a:ext uri="{FF2B5EF4-FFF2-40B4-BE49-F238E27FC236}">
                <a16:creationId xmlns:a16="http://schemas.microsoft.com/office/drawing/2014/main" id="{55296B7D-5D07-4B4E-B0F4-BF6FB4CC07BD}"/>
              </a:ext>
            </a:extLst>
          </p:cNvPr>
          <p:cNvSpPr>
            <a:spLocks noChangeArrowheads="1"/>
          </p:cNvSpPr>
          <p:nvPr/>
        </p:nvSpPr>
        <p:spPr bwMode="gray">
          <a:xfrm>
            <a:off x="4698968" y="3834823"/>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三、效果展现与创新</a:t>
            </a:r>
            <a:endParaRPr lang="en-US" altLang="zh-CN" b="1" dirty="0">
              <a:latin typeface="Arial" panose="020B0604020202020204" pitchFamily="34" charset="0"/>
              <a:ea typeface="黑体" panose="02010609060101010101" pitchFamily="49" charset="-122"/>
            </a:endParaRPr>
          </a:p>
        </p:txBody>
      </p:sp>
      <p:sp>
        <p:nvSpPr>
          <p:cNvPr id="64" name="AutoShape 7">
            <a:extLst>
              <a:ext uri="{FF2B5EF4-FFF2-40B4-BE49-F238E27FC236}">
                <a16:creationId xmlns:a16="http://schemas.microsoft.com/office/drawing/2014/main" id="{C315F33A-A10B-43E9-B331-98C9FDF2D830}"/>
              </a:ext>
            </a:extLst>
          </p:cNvPr>
          <p:cNvSpPr>
            <a:spLocks noChangeArrowheads="1"/>
          </p:cNvSpPr>
          <p:nvPr/>
        </p:nvSpPr>
        <p:spPr bwMode="gray">
          <a:xfrm>
            <a:off x="4273411" y="4874245"/>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四、总结与未来展望</a:t>
            </a:r>
            <a:endParaRPr lang="en-US" altLang="zh-CN" b="1" dirty="0">
              <a:latin typeface="Arial" panose="020B0604020202020204" pitchFamily="34" charset="0"/>
              <a:ea typeface="黑体" panose="02010609060101010101" pitchFamily="49" charset="-122"/>
            </a:endParaRPr>
          </a:p>
        </p:txBody>
      </p:sp>
      <p:grpSp>
        <p:nvGrpSpPr>
          <p:cNvPr id="78" name="Group 8">
            <a:extLst>
              <a:ext uri="{FF2B5EF4-FFF2-40B4-BE49-F238E27FC236}">
                <a16:creationId xmlns:a16="http://schemas.microsoft.com/office/drawing/2014/main" id="{99C73214-7560-4BD2-A321-E9EE8CE49414}"/>
              </a:ext>
            </a:extLst>
          </p:cNvPr>
          <p:cNvGrpSpPr>
            <a:grpSpLocks/>
          </p:cNvGrpSpPr>
          <p:nvPr/>
        </p:nvGrpSpPr>
        <p:grpSpPr bwMode="auto">
          <a:xfrm>
            <a:off x="4288342" y="2836143"/>
            <a:ext cx="454249" cy="380386"/>
            <a:chOff x="2280" y="1582"/>
            <a:chExt cx="1371" cy="2204"/>
          </a:xfrm>
          <a:solidFill>
            <a:srgbClr val="740003"/>
          </a:solidFill>
        </p:grpSpPr>
        <p:sp>
          <p:nvSpPr>
            <p:cNvPr id="79" name="Oval 10">
              <a:extLst>
                <a:ext uri="{FF2B5EF4-FFF2-40B4-BE49-F238E27FC236}">
                  <a16:creationId xmlns:a16="http://schemas.microsoft.com/office/drawing/2014/main" id="{CD20FA5C-7E3B-4FD9-A2BA-4FB18B94CBCC}"/>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0" name="Oval 14">
              <a:extLst>
                <a:ext uri="{FF2B5EF4-FFF2-40B4-BE49-F238E27FC236}">
                  <a16:creationId xmlns:a16="http://schemas.microsoft.com/office/drawing/2014/main" id="{199E21B3-A9FF-4B3D-B776-F1DD8B405088}"/>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1" name="Group 8">
            <a:extLst>
              <a:ext uri="{FF2B5EF4-FFF2-40B4-BE49-F238E27FC236}">
                <a16:creationId xmlns:a16="http://schemas.microsoft.com/office/drawing/2014/main" id="{DA26AA90-971C-4A6F-A253-23FC4065EEAE}"/>
              </a:ext>
            </a:extLst>
          </p:cNvPr>
          <p:cNvGrpSpPr>
            <a:grpSpLocks/>
          </p:cNvGrpSpPr>
          <p:nvPr/>
        </p:nvGrpSpPr>
        <p:grpSpPr bwMode="auto">
          <a:xfrm>
            <a:off x="4316458" y="3911574"/>
            <a:ext cx="454249" cy="380386"/>
            <a:chOff x="2280" y="1582"/>
            <a:chExt cx="1371" cy="2204"/>
          </a:xfrm>
          <a:solidFill>
            <a:srgbClr val="00561F"/>
          </a:solidFill>
        </p:grpSpPr>
        <p:sp>
          <p:nvSpPr>
            <p:cNvPr id="82" name="Oval 10">
              <a:extLst>
                <a:ext uri="{FF2B5EF4-FFF2-40B4-BE49-F238E27FC236}">
                  <a16:creationId xmlns:a16="http://schemas.microsoft.com/office/drawing/2014/main" id="{35AFD42E-26EA-4396-8A7B-B4E37C3CCE65}"/>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3" name="Oval 14">
              <a:extLst>
                <a:ext uri="{FF2B5EF4-FFF2-40B4-BE49-F238E27FC236}">
                  <a16:creationId xmlns:a16="http://schemas.microsoft.com/office/drawing/2014/main" id="{12D7CBF9-24B1-431F-A351-E7FEA1D43FF4}"/>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4" name="Group 8">
            <a:extLst>
              <a:ext uri="{FF2B5EF4-FFF2-40B4-BE49-F238E27FC236}">
                <a16:creationId xmlns:a16="http://schemas.microsoft.com/office/drawing/2014/main" id="{E146A333-6224-46C3-8A3D-38B6B7A14556}"/>
              </a:ext>
            </a:extLst>
          </p:cNvPr>
          <p:cNvGrpSpPr>
            <a:grpSpLocks/>
          </p:cNvGrpSpPr>
          <p:nvPr/>
        </p:nvGrpSpPr>
        <p:grpSpPr bwMode="auto">
          <a:xfrm>
            <a:off x="3900662" y="4950996"/>
            <a:ext cx="454249" cy="380386"/>
            <a:chOff x="2280" y="1582"/>
            <a:chExt cx="1371" cy="2204"/>
          </a:xfrm>
          <a:solidFill>
            <a:srgbClr val="00561F"/>
          </a:solidFill>
        </p:grpSpPr>
        <p:sp>
          <p:nvSpPr>
            <p:cNvPr id="85" name="Oval 10">
              <a:extLst>
                <a:ext uri="{FF2B5EF4-FFF2-40B4-BE49-F238E27FC236}">
                  <a16:creationId xmlns:a16="http://schemas.microsoft.com/office/drawing/2014/main" id="{DB5FE0FF-646C-4362-A209-25C4954D8F7A}"/>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6" name="Oval 14">
              <a:extLst>
                <a:ext uri="{FF2B5EF4-FFF2-40B4-BE49-F238E27FC236}">
                  <a16:creationId xmlns:a16="http://schemas.microsoft.com/office/drawing/2014/main" id="{F3F96D7F-0102-4B94-A1E9-8495611484BE}"/>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35543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56263" y="957054"/>
            <a:ext cx="39482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 </a:t>
            </a:r>
            <a:r>
              <a:rPr lang="zh-CN" altLang="en-US" sz="2800" b="1" dirty="0">
                <a:solidFill>
                  <a:srgbClr val="740003"/>
                </a:solidFill>
                <a:latin typeface="微软雅黑" panose="020B0503020204020204" pitchFamily="34" charset="-122"/>
                <a:ea typeface="微软雅黑" panose="020B0503020204020204" pitchFamily="34" charset="-122"/>
              </a:rPr>
              <a:t>设计思路与方案选取</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7" y="1765148"/>
            <a:ext cx="13411201" cy="45422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52119" indent="-452119">
              <a:spcBef>
                <a:spcPts val="500"/>
              </a:spcBef>
              <a:buSzPct val="100000"/>
              <a:buFontTx/>
              <a:buChar char="❑"/>
              <a:defRPr sz="2400" b="1">
                <a:solidFill>
                  <a:srgbClr val="181C69"/>
                </a:solidFill>
              </a:defRPr>
            </a:pPr>
            <a:r>
              <a:rPr lang="en-US" altLang="zh-CN" b="1" dirty="0"/>
              <a:t>core dump</a:t>
            </a:r>
            <a:r>
              <a:rPr lang="zh-CN" altLang="en-US" b="1" dirty="0"/>
              <a:t>机制</a:t>
            </a:r>
            <a:r>
              <a:rPr lang="zh-CN" altLang="en-US" dirty="0"/>
              <a:t>（不采用）</a:t>
            </a:r>
          </a:p>
          <a:p>
            <a:pPr marL="828039" lvl="1" indent="-375919">
              <a:spcBef>
                <a:spcPts val="400"/>
              </a:spcBef>
              <a:buClr>
                <a:srgbClr val="181C69"/>
              </a:buClr>
              <a:buSzPct val="100000"/>
              <a:buFontTx/>
              <a:buChar char="❑"/>
              <a:defRPr sz="2000"/>
            </a:pPr>
            <a:r>
              <a:rPr lang="en-US" altLang="zh-CN" dirty="0"/>
              <a:t>Linux</a:t>
            </a:r>
            <a:r>
              <a:rPr lang="zh-CN" altLang="en-US" dirty="0"/>
              <a:t>提供的</a:t>
            </a:r>
            <a:r>
              <a:rPr lang="en-US" altLang="zh-CN" dirty="0"/>
              <a:t>core dump</a:t>
            </a:r>
            <a:r>
              <a:rPr lang="zh-CN" altLang="en-US" dirty="0"/>
              <a:t>机制是一种静态的进程状态收集机制</a:t>
            </a:r>
          </a:p>
          <a:p>
            <a:pPr marL="828039" lvl="1" indent="-375919">
              <a:spcBef>
                <a:spcPts val="400"/>
              </a:spcBef>
              <a:buClr>
                <a:srgbClr val="181C69"/>
              </a:buClr>
              <a:buSzPct val="100000"/>
              <a:buFontTx/>
              <a:buChar char="❑"/>
              <a:defRPr sz="2000"/>
            </a:pPr>
            <a:r>
              <a:rPr lang="zh-CN" altLang="en-US" dirty="0"/>
              <a:t>只对当前</a:t>
            </a:r>
            <a:r>
              <a:rPr lang="en-US" altLang="zh-CN" dirty="0"/>
              <a:t>shell</a:t>
            </a:r>
            <a:r>
              <a:rPr lang="zh-CN" altLang="en-US" dirty="0"/>
              <a:t>且由该</a:t>
            </a:r>
            <a:r>
              <a:rPr lang="en-US" altLang="zh-CN" dirty="0"/>
              <a:t>shell</a:t>
            </a:r>
            <a:r>
              <a:rPr lang="zh-CN" altLang="en-US" dirty="0"/>
              <a:t>启动地进程有效</a:t>
            </a:r>
          </a:p>
          <a:p>
            <a:pPr marL="828039" lvl="1" indent="-375919">
              <a:spcBef>
                <a:spcPts val="400"/>
              </a:spcBef>
              <a:buClr>
                <a:srgbClr val="181C69"/>
              </a:buClr>
              <a:buSzPct val="100000"/>
              <a:buFontTx/>
              <a:buChar char="❑"/>
              <a:defRPr sz="2000"/>
            </a:pPr>
            <a:r>
              <a:rPr lang="zh-CN" altLang="en-US" b="1" dirty="0"/>
              <a:t>结论</a:t>
            </a:r>
            <a:r>
              <a:rPr lang="zh-CN" altLang="en-US" dirty="0"/>
              <a:t>：</a:t>
            </a:r>
            <a:r>
              <a:rPr lang="en-US" altLang="zh-CN" b="1" dirty="0"/>
              <a:t>core dump</a:t>
            </a:r>
            <a:r>
              <a:rPr lang="zh-CN" altLang="en-US" b="1" dirty="0"/>
              <a:t>机制</a:t>
            </a:r>
            <a:r>
              <a:rPr lang="zh-CN" altLang="en-US" dirty="0"/>
              <a:t>并不适合本题场景，更适合在</a:t>
            </a:r>
            <a:r>
              <a:rPr lang="en-US" altLang="zh-CN" dirty="0"/>
              <a:t>debug</a:t>
            </a:r>
            <a:r>
              <a:rPr lang="zh-CN" altLang="en-US" dirty="0"/>
              <a:t>某个特定程序时提供内存</a:t>
            </a:r>
            <a:endParaRPr lang="en-US" altLang="zh-CN" dirty="0"/>
          </a:p>
          <a:p>
            <a:pPr marL="452120" lvl="1">
              <a:spcBef>
                <a:spcPts val="400"/>
              </a:spcBef>
              <a:buClr>
                <a:srgbClr val="181C69"/>
              </a:buClr>
              <a:buSzPct val="100000"/>
              <a:defRPr sz="2000"/>
            </a:pPr>
            <a:r>
              <a:rPr lang="zh-CN" altLang="en-US" dirty="0"/>
              <a:t>镜像进行</a:t>
            </a:r>
            <a:r>
              <a:rPr lang="en-US" altLang="zh-CN" dirty="0"/>
              <a:t>debug</a:t>
            </a:r>
            <a:r>
              <a:rPr lang="zh-CN" altLang="en-US" dirty="0"/>
              <a:t>。</a:t>
            </a:r>
            <a:endParaRPr lang="en-US" altLang="zh-CN" dirty="0"/>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内核追踪机制（采用）</a:t>
            </a:r>
            <a:endParaRPr lang="en-US" altLang="zh-CN" dirty="0"/>
          </a:p>
          <a:p>
            <a:pPr marL="828039" lvl="1" indent="-375919">
              <a:spcBef>
                <a:spcPts val="400"/>
              </a:spcBef>
              <a:buClr>
                <a:srgbClr val="181C69"/>
              </a:buClr>
              <a:buSzPct val="100000"/>
              <a:buFontTx/>
              <a:buChar char="❑"/>
              <a:defRPr sz="2000"/>
            </a:pPr>
            <a:r>
              <a:rPr lang="en-US" altLang="zh-CN" dirty="0"/>
              <a:t>Linux</a:t>
            </a:r>
            <a:r>
              <a:rPr lang="zh-CN" altLang="en-US" dirty="0"/>
              <a:t>操作系统为我们提供了</a:t>
            </a:r>
            <a:r>
              <a:rPr lang="en-US" altLang="zh-CN" dirty="0" err="1"/>
              <a:t>tracepoint</a:t>
            </a:r>
            <a:r>
              <a:rPr lang="zh-CN" altLang="en-US" dirty="0"/>
              <a:t>，</a:t>
            </a:r>
            <a:r>
              <a:rPr lang="en-US" altLang="zh-CN" dirty="0" err="1"/>
              <a:t>kprobe</a:t>
            </a:r>
            <a:r>
              <a:rPr lang="zh-CN" altLang="en-US" dirty="0"/>
              <a:t>，</a:t>
            </a:r>
            <a:r>
              <a:rPr lang="en-US" altLang="zh-CN" dirty="0" err="1"/>
              <a:t>uprobe</a:t>
            </a:r>
            <a:r>
              <a:rPr lang="zh-CN" altLang="en-US" dirty="0"/>
              <a:t>等机制</a:t>
            </a:r>
          </a:p>
          <a:p>
            <a:pPr marL="828039" lvl="1" indent="-375919">
              <a:spcBef>
                <a:spcPts val="400"/>
              </a:spcBef>
              <a:buClr>
                <a:srgbClr val="181C69"/>
              </a:buClr>
              <a:buSzPct val="100000"/>
              <a:buFontTx/>
              <a:buChar char="❑"/>
              <a:defRPr sz="2000"/>
            </a:pPr>
            <a:r>
              <a:rPr lang="zh-CN" altLang="en-US" dirty="0"/>
              <a:t>只对当前</a:t>
            </a:r>
            <a:r>
              <a:rPr lang="en-US" altLang="zh-CN" dirty="0"/>
              <a:t>shell</a:t>
            </a:r>
            <a:r>
              <a:rPr lang="zh-CN" altLang="en-US" dirty="0"/>
              <a:t>且由该</a:t>
            </a:r>
            <a:r>
              <a:rPr lang="en-US" altLang="zh-CN" dirty="0"/>
              <a:t>shell</a:t>
            </a:r>
            <a:r>
              <a:rPr lang="zh-CN" altLang="en-US" dirty="0"/>
              <a:t>启动地进程有效</a:t>
            </a:r>
          </a:p>
          <a:p>
            <a:pPr marL="828039" lvl="1" indent="-375919">
              <a:spcBef>
                <a:spcPts val="400"/>
              </a:spcBef>
              <a:buClr>
                <a:srgbClr val="181C69"/>
              </a:buClr>
              <a:buSzPct val="100000"/>
              <a:buFontTx/>
              <a:buChar char="❑"/>
              <a:defRPr sz="2000"/>
            </a:pPr>
            <a:r>
              <a:rPr lang="zh-CN" altLang="en-US" dirty="0"/>
              <a:t>有</a:t>
            </a:r>
            <a:r>
              <a:rPr lang="en-US" altLang="zh-CN" dirty="0" err="1"/>
              <a:t>ftrace</a:t>
            </a:r>
            <a:r>
              <a:rPr lang="zh-CN" altLang="en-US" dirty="0"/>
              <a:t>，</a:t>
            </a:r>
            <a:r>
              <a:rPr lang="en-US" altLang="zh-CN" dirty="0"/>
              <a:t>perf</a:t>
            </a:r>
            <a:r>
              <a:rPr lang="zh-CN" altLang="en-US" dirty="0"/>
              <a:t>等工具可以提供内核追踪的封装好的工具</a:t>
            </a:r>
          </a:p>
          <a:p>
            <a:pPr marL="828039" lvl="1" indent="-375919">
              <a:spcBef>
                <a:spcPts val="400"/>
              </a:spcBef>
              <a:buClr>
                <a:srgbClr val="181C69"/>
              </a:buClr>
              <a:buSzPct val="100000"/>
              <a:buFontTx/>
              <a:buChar char="❑"/>
              <a:defRPr sz="2000"/>
            </a:pPr>
            <a:endParaRPr lang="en-US" altLang="zh-CN" dirty="0"/>
          </a:p>
          <a:p>
            <a:pPr>
              <a:spcBef>
                <a:spcPts val="500"/>
              </a:spcBef>
              <a:buSzPct val="100000"/>
              <a:defRPr sz="2400" b="1">
                <a:solidFill>
                  <a:srgbClr val="181C69"/>
                </a:solidFill>
              </a:defRPr>
            </a:pPr>
            <a:endParaRPr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789864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486814" y="837389"/>
            <a:ext cx="7510311"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 </a:t>
            </a:r>
            <a:r>
              <a:rPr lang="zh-CN" altLang="en-US" sz="2800" b="1" dirty="0">
                <a:solidFill>
                  <a:srgbClr val="740003"/>
                </a:solidFill>
                <a:latin typeface="微软雅黑" panose="020B0503020204020204" pitchFamily="34" charset="-122"/>
                <a:ea typeface="微软雅黑" panose="020B0503020204020204" pitchFamily="34" charset="-122"/>
              </a:rPr>
              <a:t>设计思路与方案选取</a:t>
            </a:r>
            <a:r>
              <a:rPr lang="en-US" altLang="zh-CN" sz="2800" b="1" dirty="0">
                <a:solidFill>
                  <a:srgbClr val="740003"/>
                </a:solidFill>
                <a:latin typeface="微软雅黑" panose="020B0503020204020204" pitchFamily="34" charset="-122"/>
                <a:ea typeface="微软雅黑" panose="020B0503020204020204" pitchFamily="34" charset="-122"/>
              </a:rPr>
              <a:t>——LKM</a:t>
            </a:r>
            <a:r>
              <a:rPr lang="zh-CN" altLang="en-US" sz="2800" b="1" dirty="0">
                <a:solidFill>
                  <a:srgbClr val="740003"/>
                </a:solidFill>
                <a:latin typeface="微软雅黑" panose="020B0503020204020204" pitchFamily="34" charset="-122"/>
                <a:ea typeface="微软雅黑" panose="020B0503020204020204" pitchFamily="34" charset="-122"/>
              </a:rPr>
              <a:t>和</a:t>
            </a:r>
            <a:r>
              <a:rPr lang="en-US" altLang="zh-CN" sz="2800" b="1" dirty="0" err="1">
                <a:solidFill>
                  <a:srgbClr val="740003"/>
                </a:solidFill>
                <a:latin typeface="微软雅黑" panose="020B0503020204020204" pitchFamily="34" charset="-122"/>
                <a:ea typeface="微软雅黑" panose="020B0503020204020204" pitchFamily="34" charset="-122"/>
              </a:rPr>
              <a:t>eBPF</a:t>
            </a:r>
            <a:r>
              <a:rPr lang="zh-CN" altLang="en-US" sz="2800" b="1" dirty="0">
                <a:solidFill>
                  <a:srgbClr val="740003"/>
                </a:solidFill>
                <a:latin typeface="微软雅黑" panose="020B0503020204020204" pitchFamily="34" charset="-122"/>
                <a:ea typeface="微软雅黑" panose="020B0503020204020204" pitchFamily="34" charset="-122"/>
              </a:rPr>
              <a:t>对比</a:t>
            </a:r>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graphicFrame>
        <p:nvGraphicFramePr>
          <p:cNvPr id="2" name="表格 1">
            <a:extLst>
              <a:ext uri="{FF2B5EF4-FFF2-40B4-BE49-F238E27FC236}">
                <a16:creationId xmlns:a16="http://schemas.microsoft.com/office/drawing/2014/main" id="{E2D63F51-1909-C5F3-03B4-CD4D35ECF6B1}"/>
              </a:ext>
            </a:extLst>
          </p:cNvPr>
          <p:cNvGraphicFramePr>
            <a:graphicFrameLocks noGrp="1"/>
          </p:cNvGraphicFramePr>
          <p:nvPr>
            <p:extLst>
              <p:ext uri="{D42A27DB-BD31-4B8C-83A1-F6EECF244321}">
                <p14:modId xmlns:p14="http://schemas.microsoft.com/office/powerpoint/2010/main" val="4134860622"/>
              </p:ext>
            </p:extLst>
          </p:nvPr>
        </p:nvGraphicFramePr>
        <p:xfrm>
          <a:off x="1519620" y="1370318"/>
          <a:ext cx="8957232" cy="5487682"/>
        </p:xfrm>
        <a:graphic>
          <a:graphicData uri="http://schemas.openxmlformats.org/drawingml/2006/table">
            <a:tbl>
              <a:tblPr>
                <a:tableStyleId>{E8B1032C-EA38-4F05-BA0D-38AFFFC7BED3}</a:tableStyleId>
              </a:tblPr>
              <a:tblGrid>
                <a:gridCol w="2985744">
                  <a:extLst>
                    <a:ext uri="{9D8B030D-6E8A-4147-A177-3AD203B41FA5}">
                      <a16:colId xmlns:a16="http://schemas.microsoft.com/office/drawing/2014/main" val="644002140"/>
                    </a:ext>
                  </a:extLst>
                </a:gridCol>
                <a:gridCol w="2985744">
                  <a:extLst>
                    <a:ext uri="{9D8B030D-6E8A-4147-A177-3AD203B41FA5}">
                      <a16:colId xmlns:a16="http://schemas.microsoft.com/office/drawing/2014/main" val="1350945082"/>
                    </a:ext>
                  </a:extLst>
                </a:gridCol>
                <a:gridCol w="2985744">
                  <a:extLst>
                    <a:ext uri="{9D8B030D-6E8A-4147-A177-3AD203B41FA5}">
                      <a16:colId xmlns:a16="http://schemas.microsoft.com/office/drawing/2014/main" val="718601378"/>
                    </a:ext>
                  </a:extLst>
                </a:gridCol>
              </a:tblGrid>
              <a:tr h="438428">
                <a:tc>
                  <a:txBody>
                    <a:bodyPr/>
                    <a:lstStyle/>
                    <a:p>
                      <a:pPr algn="ctr"/>
                      <a:r>
                        <a:rPr lang="zh-CN" altLang="en-US" sz="2400" b="1" dirty="0"/>
                        <a:t>维度</a:t>
                      </a:r>
                    </a:p>
                  </a:txBody>
                  <a:tcPr marL="77702" marR="77702" marT="38851" marB="38851" anchor="ctr"/>
                </a:tc>
                <a:tc>
                  <a:txBody>
                    <a:bodyPr/>
                    <a:lstStyle/>
                    <a:p>
                      <a:pPr algn="ctr"/>
                      <a:r>
                        <a:rPr lang="en-US" sz="2400" b="1" dirty="0"/>
                        <a:t>Linux </a:t>
                      </a:r>
                      <a:r>
                        <a:rPr lang="zh-CN" altLang="en-US" sz="2400" b="1" dirty="0"/>
                        <a:t>内核模块</a:t>
                      </a:r>
                    </a:p>
                  </a:txBody>
                  <a:tcPr marL="77702" marR="77702" marT="38851" marB="38851" anchor="ctr"/>
                </a:tc>
                <a:tc>
                  <a:txBody>
                    <a:bodyPr/>
                    <a:lstStyle/>
                    <a:p>
                      <a:pPr algn="ctr"/>
                      <a:r>
                        <a:rPr lang="en-US" sz="2400" b="1" dirty="0" err="1"/>
                        <a:t>eBPF</a:t>
                      </a:r>
                      <a:endParaRPr lang="en-US" sz="2400" b="1" dirty="0"/>
                    </a:p>
                  </a:txBody>
                  <a:tcPr marL="77702" marR="77702" marT="38851" marB="38851" anchor="ctr"/>
                </a:tc>
                <a:extLst>
                  <a:ext uri="{0D108BD9-81ED-4DB2-BD59-A6C34878D82A}">
                    <a16:rowId xmlns:a16="http://schemas.microsoft.com/office/drawing/2014/main" val="1126244828"/>
                  </a:ext>
                </a:extLst>
              </a:tr>
              <a:tr h="378160">
                <a:tc>
                  <a:txBody>
                    <a:bodyPr/>
                    <a:lstStyle/>
                    <a:p>
                      <a:pPr algn="ctr"/>
                      <a:r>
                        <a:rPr lang="en-US" sz="2000" b="1" dirty="0" err="1"/>
                        <a:t>kprobes</a:t>
                      </a:r>
                      <a:r>
                        <a:rPr lang="en-US" sz="2000" b="1" dirty="0"/>
                        <a:t>/</a:t>
                      </a:r>
                      <a:r>
                        <a:rPr lang="en-US" sz="2000" b="1" dirty="0" err="1"/>
                        <a:t>tracepoints</a:t>
                      </a:r>
                      <a:endParaRPr lang="en-US" sz="2000" b="1" dirty="0"/>
                    </a:p>
                  </a:txBody>
                  <a:tcPr marL="77702" marR="77702" marT="38851" marB="38851" anchor="ctr"/>
                </a:tc>
                <a:tc>
                  <a:txBody>
                    <a:bodyPr/>
                    <a:lstStyle/>
                    <a:p>
                      <a:pPr algn="ctr"/>
                      <a:r>
                        <a:rPr lang="zh-CN" altLang="en-US" sz="1800"/>
                        <a:t>支持</a:t>
                      </a:r>
                    </a:p>
                  </a:txBody>
                  <a:tcPr marL="77702" marR="77702" marT="38851" marB="38851" anchor="ctr"/>
                </a:tc>
                <a:tc>
                  <a:txBody>
                    <a:bodyPr/>
                    <a:lstStyle/>
                    <a:p>
                      <a:pPr algn="ctr"/>
                      <a:r>
                        <a:rPr lang="zh-CN" altLang="en-US" sz="1800" dirty="0"/>
                        <a:t>支持</a:t>
                      </a:r>
                    </a:p>
                  </a:txBody>
                  <a:tcPr marL="77702" marR="77702" marT="38851" marB="38851" anchor="ctr"/>
                </a:tc>
                <a:extLst>
                  <a:ext uri="{0D108BD9-81ED-4DB2-BD59-A6C34878D82A}">
                    <a16:rowId xmlns:a16="http://schemas.microsoft.com/office/drawing/2014/main" val="207681762"/>
                  </a:ext>
                </a:extLst>
              </a:tr>
              <a:tr h="619232">
                <a:tc>
                  <a:txBody>
                    <a:bodyPr/>
                    <a:lstStyle/>
                    <a:p>
                      <a:pPr algn="ctr"/>
                      <a:r>
                        <a:rPr lang="zh-CN" altLang="en-US" sz="2000" b="1" dirty="0"/>
                        <a:t>安全性</a:t>
                      </a:r>
                    </a:p>
                  </a:txBody>
                  <a:tcPr marL="77702" marR="77702" marT="38851" marB="38851" anchor="ctr"/>
                </a:tc>
                <a:tc>
                  <a:txBody>
                    <a:bodyPr/>
                    <a:lstStyle/>
                    <a:p>
                      <a:pPr algn="ctr"/>
                      <a:r>
                        <a:rPr lang="zh-CN" altLang="en-US" sz="1800" dirty="0"/>
                        <a:t>可能引入安全漏洞或导致内核 </a:t>
                      </a:r>
                      <a:r>
                        <a:rPr lang="en-US" sz="1800" dirty="0"/>
                        <a:t>Panic</a:t>
                      </a:r>
                    </a:p>
                  </a:txBody>
                  <a:tcPr marL="77702" marR="77702" marT="38851" marB="38851" anchor="ctr"/>
                </a:tc>
                <a:tc>
                  <a:txBody>
                    <a:bodyPr/>
                    <a:lstStyle/>
                    <a:p>
                      <a:pPr algn="ctr"/>
                      <a:r>
                        <a:rPr lang="zh-CN" altLang="en-US" sz="1800"/>
                        <a:t>通过验证器进行检查，可以保障内核安全</a:t>
                      </a:r>
                    </a:p>
                  </a:txBody>
                  <a:tcPr marL="77702" marR="77702" marT="38851" marB="38851" anchor="ctr"/>
                </a:tc>
                <a:extLst>
                  <a:ext uri="{0D108BD9-81ED-4DB2-BD59-A6C34878D82A}">
                    <a16:rowId xmlns:a16="http://schemas.microsoft.com/office/drawing/2014/main" val="1933490828"/>
                  </a:ext>
                </a:extLst>
              </a:tr>
              <a:tr h="619232">
                <a:tc>
                  <a:txBody>
                    <a:bodyPr/>
                    <a:lstStyle/>
                    <a:p>
                      <a:pPr algn="ctr"/>
                      <a:r>
                        <a:rPr lang="zh-CN" altLang="en-US" sz="2000" b="1" dirty="0"/>
                        <a:t>内核函数</a:t>
                      </a:r>
                    </a:p>
                  </a:txBody>
                  <a:tcPr marL="77702" marR="77702" marT="38851" marB="38851" anchor="ctr"/>
                </a:tc>
                <a:tc>
                  <a:txBody>
                    <a:bodyPr/>
                    <a:lstStyle/>
                    <a:p>
                      <a:pPr algn="ctr"/>
                      <a:r>
                        <a:rPr lang="zh-CN" altLang="en-US" sz="1800" dirty="0"/>
                        <a:t>可以调用内核函数</a:t>
                      </a:r>
                    </a:p>
                  </a:txBody>
                  <a:tcPr marL="77702" marR="77702" marT="38851" marB="38851" anchor="ctr"/>
                </a:tc>
                <a:tc>
                  <a:txBody>
                    <a:bodyPr/>
                    <a:lstStyle/>
                    <a:p>
                      <a:pPr algn="ctr"/>
                      <a:r>
                        <a:rPr lang="zh-CN" altLang="en-US" sz="1800"/>
                        <a:t>只能通过 </a:t>
                      </a:r>
                      <a:r>
                        <a:rPr lang="en-US" sz="1800"/>
                        <a:t>BPF Helper </a:t>
                      </a:r>
                      <a:r>
                        <a:rPr lang="zh-CN" altLang="en-US" sz="1800"/>
                        <a:t>函数调用</a:t>
                      </a:r>
                    </a:p>
                  </a:txBody>
                  <a:tcPr marL="77702" marR="77702" marT="38851" marB="38851" anchor="ctr"/>
                </a:tc>
                <a:extLst>
                  <a:ext uri="{0D108BD9-81ED-4DB2-BD59-A6C34878D82A}">
                    <a16:rowId xmlns:a16="http://schemas.microsoft.com/office/drawing/2014/main" val="81909162"/>
                  </a:ext>
                </a:extLst>
              </a:tr>
              <a:tr h="619232">
                <a:tc>
                  <a:txBody>
                    <a:bodyPr/>
                    <a:lstStyle/>
                    <a:p>
                      <a:pPr algn="ctr"/>
                      <a:r>
                        <a:rPr lang="zh-CN" altLang="en-US" sz="2000" b="1" dirty="0"/>
                        <a:t>编译性</a:t>
                      </a:r>
                    </a:p>
                  </a:txBody>
                  <a:tcPr marL="77702" marR="77702" marT="38851" marB="38851" anchor="ctr"/>
                </a:tc>
                <a:tc>
                  <a:txBody>
                    <a:bodyPr/>
                    <a:lstStyle/>
                    <a:p>
                      <a:pPr algn="ctr"/>
                      <a:r>
                        <a:rPr lang="zh-CN" altLang="en-US" sz="1800"/>
                        <a:t>需要编译内核</a:t>
                      </a:r>
                    </a:p>
                  </a:txBody>
                  <a:tcPr marL="77702" marR="77702" marT="38851" marB="38851" anchor="ctr"/>
                </a:tc>
                <a:tc>
                  <a:txBody>
                    <a:bodyPr/>
                    <a:lstStyle/>
                    <a:p>
                      <a:pPr algn="ctr"/>
                      <a:r>
                        <a:rPr lang="zh-CN" altLang="en-US" sz="1800"/>
                        <a:t>不需要编译内核，引入头文件即可</a:t>
                      </a:r>
                    </a:p>
                  </a:txBody>
                  <a:tcPr marL="77702" marR="77702" marT="38851" marB="38851" anchor="ctr"/>
                </a:tc>
                <a:extLst>
                  <a:ext uri="{0D108BD9-81ED-4DB2-BD59-A6C34878D82A}">
                    <a16:rowId xmlns:a16="http://schemas.microsoft.com/office/drawing/2014/main" val="446702340"/>
                  </a:ext>
                </a:extLst>
              </a:tr>
              <a:tr h="619232">
                <a:tc>
                  <a:txBody>
                    <a:bodyPr/>
                    <a:lstStyle/>
                    <a:p>
                      <a:pPr algn="ctr"/>
                      <a:r>
                        <a:rPr lang="zh-CN" altLang="en-US" sz="2000" b="1" dirty="0"/>
                        <a:t>运行</a:t>
                      </a:r>
                    </a:p>
                  </a:txBody>
                  <a:tcPr marL="77702" marR="77702" marT="38851" marB="38851" anchor="ctr"/>
                </a:tc>
                <a:tc>
                  <a:txBody>
                    <a:bodyPr/>
                    <a:lstStyle/>
                    <a:p>
                      <a:pPr algn="ctr"/>
                      <a:r>
                        <a:rPr lang="zh-CN" altLang="en-US" sz="1800"/>
                        <a:t>基于相同内核运行</a:t>
                      </a:r>
                    </a:p>
                  </a:txBody>
                  <a:tcPr marL="77702" marR="77702" marT="38851" marB="38851" anchor="ctr"/>
                </a:tc>
                <a:tc>
                  <a:txBody>
                    <a:bodyPr/>
                    <a:lstStyle/>
                    <a:p>
                      <a:pPr algn="ctr"/>
                      <a:r>
                        <a:rPr lang="zh-CN" altLang="en-US" sz="1800" dirty="0"/>
                        <a:t>基于稳定 </a:t>
                      </a:r>
                      <a:r>
                        <a:rPr lang="en-US" altLang="zh-CN" sz="1800" dirty="0"/>
                        <a:t>ABI </a:t>
                      </a:r>
                      <a:r>
                        <a:rPr lang="zh-CN" altLang="en-US" sz="1800" dirty="0"/>
                        <a:t>的 </a:t>
                      </a:r>
                      <a:r>
                        <a:rPr lang="en-US" altLang="zh-CN" sz="1800" dirty="0"/>
                        <a:t>BPF </a:t>
                      </a:r>
                      <a:r>
                        <a:rPr lang="zh-CN" altLang="en-US" sz="1800" dirty="0"/>
                        <a:t>程序可以编译一次，各处运行</a:t>
                      </a:r>
                    </a:p>
                  </a:txBody>
                  <a:tcPr marL="77702" marR="77702" marT="38851" marB="38851" anchor="ctr"/>
                </a:tc>
                <a:extLst>
                  <a:ext uri="{0D108BD9-81ED-4DB2-BD59-A6C34878D82A}">
                    <a16:rowId xmlns:a16="http://schemas.microsoft.com/office/drawing/2014/main" val="324528042"/>
                  </a:ext>
                </a:extLst>
              </a:tr>
              <a:tr h="378160">
                <a:tc>
                  <a:txBody>
                    <a:bodyPr/>
                    <a:lstStyle/>
                    <a:p>
                      <a:pPr algn="ctr"/>
                      <a:r>
                        <a:rPr lang="zh-CN" altLang="en-US" sz="2000" b="1" dirty="0"/>
                        <a:t>与应用程序交互</a:t>
                      </a:r>
                    </a:p>
                  </a:txBody>
                  <a:tcPr marL="77702" marR="77702" marT="38851" marB="38851" anchor="ctr"/>
                </a:tc>
                <a:tc>
                  <a:txBody>
                    <a:bodyPr/>
                    <a:lstStyle/>
                    <a:p>
                      <a:pPr algn="ctr"/>
                      <a:r>
                        <a:rPr lang="zh-CN" altLang="en-US" sz="1800"/>
                        <a:t>打印日志或文件</a:t>
                      </a:r>
                    </a:p>
                  </a:txBody>
                  <a:tcPr marL="77702" marR="77702" marT="38851" marB="38851" anchor="ctr"/>
                </a:tc>
                <a:tc>
                  <a:txBody>
                    <a:bodyPr/>
                    <a:lstStyle/>
                    <a:p>
                      <a:pPr algn="ctr"/>
                      <a:r>
                        <a:rPr lang="zh-CN" altLang="en-US" sz="1800"/>
                        <a:t>通过 </a:t>
                      </a:r>
                      <a:r>
                        <a:rPr lang="en-US" sz="1800"/>
                        <a:t>perf_event </a:t>
                      </a:r>
                      <a:r>
                        <a:rPr lang="zh-CN" altLang="en-US" sz="1800"/>
                        <a:t>或 </a:t>
                      </a:r>
                      <a:r>
                        <a:rPr lang="en-US" sz="1800"/>
                        <a:t>map </a:t>
                      </a:r>
                      <a:r>
                        <a:rPr lang="zh-CN" altLang="en-US" sz="1800"/>
                        <a:t>结构</a:t>
                      </a:r>
                    </a:p>
                  </a:txBody>
                  <a:tcPr marL="77702" marR="77702" marT="38851" marB="38851" anchor="ctr"/>
                </a:tc>
                <a:extLst>
                  <a:ext uri="{0D108BD9-81ED-4DB2-BD59-A6C34878D82A}">
                    <a16:rowId xmlns:a16="http://schemas.microsoft.com/office/drawing/2014/main" val="2772733144"/>
                  </a:ext>
                </a:extLst>
              </a:tr>
              <a:tr h="378160">
                <a:tc>
                  <a:txBody>
                    <a:bodyPr/>
                    <a:lstStyle/>
                    <a:p>
                      <a:pPr algn="ctr"/>
                      <a:r>
                        <a:rPr lang="zh-CN" altLang="en-US" sz="2000" b="1" dirty="0"/>
                        <a:t>数据结构丰富性</a:t>
                      </a:r>
                    </a:p>
                  </a:txBody>
                  <a:tcPr marL="77702" marR="77702" marT="38851" marB="38851" anchor="ctr"/>
                </a:tc>
                <a:tc>
                  <a:txBody>
                    <a:bodyPr/>
                    <a:lstStyle/>
                    <a:p>
                      <a:pPr algn="ctr"/>
                      <a:r>
                        <a:rPr lang="zh-CN" altLang="en-US" sz="1800" dirty="0"/>
                        <a:t>一般</a:t>
                      </a:r>
                    </a:p>
                  </a:txBody>
                  <a:tcPr marL="77702" marR="77702" marT="38851" marB="38851" anchor="ctr"/>
                </a:tc>
                <a:tc>
                  <a:txBody>
                    <a:bodyPr/>
                    <a:lstStyle/>
                    <a:p>
                      <a:pPr algn="ctr"/>
                      <a:r>
                        <a:rPr lang="zh-CN" altLang="en-US" sz="1800"/>
                        <a:t>丰富</a:t>
                      </a:r>
                    </a:p>
                  </a:txBody>
                  <a:tcPr marL="77702" marR="77702" marT="38851" marB="38851" anchor="ctr"/>
                </a:tc>
                <a:extLst>
                  <a:ext uri="{0D108BD9-81ED-4DB2-BD59-A6C34878D82A}">
                    <a16:rowId xmlns:a16="http://schemas.microsoft.com/office/drawing/2014/main" val="2216511954"/>
                  </a:ext>
                </a:extLst>
              </a:tr>
              <a:tr h="378160">
                <a:tc>
                  <a:txBody>
                    <a:bodyPr/>
                    <a:lstStyle/>
                    <a:p>
                      <a:pPr algn="ctr"/>
                      <a:r>
                        <a:rPr lang="zh-CN" altLang="en-US" sz="2000" b="1" dirty="0"/>
                        <a:t>入门门槛</a:t>
                      </a:r>
                    </a:p>
                  </a:txBody>
                  <a:tcPr marL="77702" marR="77702" marT="38851" marB="38851" anchor="ctr"/>
                </a:tc>
                <a:tc>
                  <a:txBody>
                    <a:bodyPr/>
                    <a:lstStyle/>
                    <a:p>
                      <a:pPr algn="ctr"/>
                      <a:r>
                        <a:rPr lang="zh-CN" altLang="en-US" sz="1800" dirty="0"/>
                        <a:t>高</a:t>
                      </a:r>
                    </a:p>
                  </a:txBody>
                  <a:tcPr marL="77702" marR="77702" marT="38851" marB="38851" anchor="ctr"/>
                </a:tc>
                <a:tc>
                  <a:txBody>
                    <a:bodyPr/>
                    <a:lstStyle/>
                    <a:p>
                      <a:pPr algn="ctr"/>
                      <a:r>
                        <a:rPr lang="zh-CN" altLang="en-US" sz="1800"/>
                        <a:t>低</a:t>
                      </a:r>
                    </a:p>
                  </a:txBody>
                  <a:tcPr marL="77702" marR="77702" marT="38851" marB="38851" anchor="ctr"/>
                </a:tc>
                <a:extLst>
                  <a:ext uri="{0D108BD9-81ED-4DB2-BD59-A6C34878D82A}">
                    <a16:rowId xmlns:a16="http://schemas.microsoft.com/office/drawing/2014/main" val="2400435911"/>
                  </a:ext>
                </a:extLst>
              </a:tr>
              <a:tr h="619232">
                <a:tc>
                  <a:txBody>
                    <a:bodyPr/>
                    <a:lstStyle/>
                    <a:p>
                      <a:pPr algn="ctr"/>
                      <a:r>
                        <a:rPr lang="zh-CN" altLang="en-US" sz="2000" b="1" dirty="0"/>
                        <a:t>升级</a:t>
                      </a:r>
                    </a:p>
                  </a:txBody>
                  <a:tcPr marL="77702" marR="77702" marT="38851" marB="38851" anchor="ctr"/>
                </a:tc>
                <a:tc>
                  <a:txBody>
                    <a:bodyPr/>
                    <a:lstStyle/>
                    <a:p>
                      <a:pPr algn="ctr"/>
                      <a:r>
                        <a:rPr lang="zh-CN" altLang="en-US" sz="1800" dirty="0"/>
                        <a:t>需要卸载和加载，可能导致处理流程中断</a:t>
                      </a:r>
                    </a:p>
                  </a:txBody>
                  <a:tcPr marL="77702" marR="77702" marT="38851" marB="38851" anchor="ctr"/>
                </a:tc>
                <a:tc>
                  <a:txBody>
                    <a:bodyPr/>
                    <a:lstStyle/>
                    <a:p>
                      <a:pPr algn="ctr"/>
                      <a:r>
                        <a:rPr lang="zh-CN" altLang="en-US" sz="1800" dirty="0"/>
                        <a:t>原子替换升级，不会造成处理流程中断</a:t>
                      </a:r>
                    </a:p>
                  </a:txBody>
                  <a:tcPr marL="77702" marR="77702" marT="38851" marB="38851" anchor="ctr"/>
                </a:tc>
                <a:extLst>
                  <a:ext uri="{0D108BD9-81ED-4DB2-BD59-A6C34878D82A}">
                    <a16:rowId xmlns:a16="http://schemas.microsoft.com/office/drawing/2014/main" val="4018767210"/>
                  </a:ext>
                </a:extLst>
              </a:tr>
              <a:tr h="378160">
                <a:tc>
                  <a:txBody>
                    <a:bodyPr/>
                    <a:lstStyle/>
                    <a:p>
                      <a:pPr algn="ctr"/>
                      <a:r>
                        <a:rPr lang="zh-CN" altLang="en-US" sz="2000" b="1" dirty="0"/>
                        <a:t>内核内置</a:t>
                      </a:r>
                    </a:p>
                  </a:txBody>
                  <a:tcPr marL="77702" marR="77702" marT="38851" marB="38851" anchor="ctr"/>
                </a:tc>
                <a:tc>
                  <a:txBody>
                    <a:bodyPr/>
                    <a:lstStyle/>
                    <a:p>
                      <a:pPr algn="ctr"/>
                      <a:r>
                        <a:rPr lang="zh-CN" altLang="en-US" sz="1800"/>
                        <a:t>视情况而定</a:t>
                      </a:r>
                    </a:p>
                  </a:txBody>
                  <a:tcPr marL="77702" marR="77702" marT="38851" marB="38851" anchor="ctr"/>
                </a:tc>
                <a:tc>
                  <a:txBody>
                    <a:bodyPr/>
                    <a:lstStyle/>
                    <a:p>
                      <a:pPr algn="ctr"/>
                      <a:r>
                        <a:rPr lang="zh-CN" altLang="en-US" sz="1800" dirty="0"/>
                        <a:t>内核内置支持</a:t>
                      </a:r>
                    </a:p>
                  </a:txBody>
                  <a:tcPr marL="77702" marR="77702" marT="38851" marB="38851" anchor="ctr"/>
                </a:tc>
                <a:extLst>
                  <a:ext uri="{0D108BD9-81ED-4DB2-BD59-A6C34878D82A}">
                    <a16:rowId xmlns:a16="http://schemas.microsoft.com/office/drawing/2014/main" val="3117452515"/>
                  </a:ext>
                </a:extLst>
              </a:tr>
            </a:tbl>
          </a:graphicData>
        </a:graphic>
      </p:graphicFrame>
    </p:spTree>
    <p:extLst>
      <p:ext uri="{BB962C8B-B14F-4D97-AF65-F5344CB8AC3E}">
        <p14:creationId xmlns:p14="http://schemas.microsoft.com/office/powerpoint/2010/main" val="387655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56263" y="957054"/>
            <a:ext cx="7745296"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 </a:t>
            </a:r>
            <a:r>
              <a:rPr lang="zh-CN" altLang="en-US" sz="2800" b="1" dirty="0">
                <a:solidFill>
                  <a:srgbClr val="740003"/>
                </a:solidFill>
                <a:latin typeface="微软雅黑" panose="020B0503020204020204" pitchFamily="34" charset="-122"/>
                <a:ea typeface="微软雅黑" panose="020B0503020204020204" pitchFamily="34" charset="-122"/>
              </a:rPr>
              <a:t>设计思路与方案选取</a:t>
            </a:r>
            <a:r>
              <a:rPr lang="en-US" altLang="zh-CN" sz="2800" b="1" dirty="0">
                <a:solidFill>
                  <a:srgbClr val="740003"/>
                </a:solidFill>
                <a:latin typeface="微软雅黑" panose="020B0503020204020204" pitchFamily="34" charset="-122"/>
                <a:ea typeface="微软雅黑" panose="020B0503020204020204" pitchFamily="34" charset="-122"/>
              </a:rPr>
              <a:t>——</a:t>
            </a:r>
            <a:r>
              <a:rPr lang="en-US" altLang="zh-CN" sz="2800" b="1" dirty="0" err="1">
                <a:solidFill>
                  <a:srgbClr val="740003"/>
                </a:solidFill>
                <a:latin typeface="微软雅黑" panose="020B0503020204020204" pitchFamily="34" charset="-122"/>
                <a:ea typeface="微软雅黑" panose="020B0503020204020204" pitchFamily="34" charset="-122"/>
              </a:rPr>
              <a:t>eBPF</a:t>
            </a:r>
            <a:r>
              <a:rPr lang="zh-CN" altLang="en-US" sz="2800" b="1" dirty="0">
                <a:solidFill>
                  <a:srgbClr val="740003"/>
                </a:solidFill>
                <a:latin typeface="微软雅黑" panose="020B0503020204020204" pitchFamily="34" charset="-122"/>
                <a:ea typeface="微软雅黑" panose="020B0503020204020204" pitchFamily="34" charset="-122"/>
              </a:rPr>
              <a:t>挂载点</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7" y="1765148"/>
            <a:ext cx="13411201" cy="4975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500"/>
              </a:spcBef>
              <a:buSzPct val="100000"/>
              <a:defRPr sz="2400" b="1">
                <a:solidFill>
                  <a:srgbClr val="181C69"/>
                </a:solidFill>
              </a:defRPr>
            </a:pPr>
            <a:r>
              <a:rPr lang="zh-CN" altLang="en-US" sz="2400" dirty="0"/>
              <a:t>对于我们想要监控的</a:t>
            </a:r>
            <a:r>
              <a:rPr lang="en-US" altLang="zh-CN" sz="2400" dirty="0" err="1"/>
              <a:t>do_exit</a:t>
            </a:r>
            <a:r>
              <a:rPr lang="en-US" altLang="zh-CN" sz="2400" dirty="0"/>
              <a:t>()</a:t>
            </a:r>
            <a:r>
              <a:rPr lang="zh-CN" altLang="en-US" sz="2400" dirty="0"/>
              <a:t>函数，我们找到了几个可供检测的点：</a:t>
            </a:r>
            <a:endParaRPr lang="en-US" altLang="zh-CN" sz="2800" b="1" dirty="0"/>
          </a:p>
          <a:p>
            <a:pPr marL="452119" indent="-452119">
              <a:spcBef>
                <a:spcPts val="500"/>
              </a:spcBef>
              <a:buSzPct val="100000"/>
              <a:buFontTx/>
              <a:buChar char="❑"/>
              <a:defRPr sz="2400" b="1">
                <a:solidFill>
                  <a:srgbClr val="181C69"/>
                </a:solidFill>
              </a:defRPr>
            </a:pPr>
            <a:r>
              <a:rPr lang="en-US" altLang="zh-CN" dirty="0" err="1"/>
              <a:t>sched_process_exit</a:t>
            </a:r>
            <a:r>
              <a:rPr lang="en-US" altLang="zh-CN" dirty="0"/>
              <a:t> (</a:t>
            </a:r>
            <a:r>
              <a:rPr lang="en-US" altLang="zh-CN" dirty="0" err="1"/>
              <a:t>tracepoint</a:t>
            </a:r>
            <a:r>
              <a:rPr lang="en-US" altLang="zh-CN" dirty="0"/>
              <a:t>)</a:t>
            </a:r>
            <a:endParaRPr lang="zh-CN" altLang="en-US" dirty="0"/>
          </a:p>
          <a:p>
            <a:pPr marL="828039" lvl="1" indent="-375919">
              <a:spcBef>
                <a:spcPts val="400"/>
              </a:spcBef>
              <a:buClr>
                <a:srgbClr val="181C69"/>
              </a:buClr>
              <a:buSzPct val="100000"/>
              <a:buFontTx/>
              <a:buChar char="❑"/>
              <a:defRPr sz="2000"/>
            </a:pPr>
            <a:r>
              <a:rPr lang="zh-CN" altLang="en-US" dirty="0"/>
              <a:t>在</a:t>
            </a:r>
            <a:r>
              <a:rPr lang="en-US" altLang="zh-CN" dirty="0" err="1"/>
              <a:t>do_exit</a:t>
            </a:r>
            <a:r>
              <a:rPr lang="en-US" altLang="zh-CN" dirty="0"/>
              <a:t>()</a:t>
            </a:r>
            <a:r>
              <a:rPr lang="zh-CN" altLang="en-US" dirty="0"/>
              <a:t>函数内部静态插入的监测点</a:t>
            </a:r>
          </a:p>
          <a:p>
            <a:pPr marL="828039" lvl="1" indent="-375919">
              <a:spcBef>
                <a:spcPts val="400"/>
              </a:spcBef>
              <a:buClr>
                <a:srgbClr val="181C69"/>
              </a:buClr>
              <a:buSzPct val="100000"/>
              <a:buFontTx/>
              <a:buChar char="❑"/>
              <a:defRPr sz="2000"/>
            </a:pPr>
            <a:r>
              <a:rPr lang="zh-CN" altLang="en-US" dirty="0"/>
              <a:t>在</a:t>
            </a:r>
            <a:r>
              <a:rPr lang="en-US" altLang="zh-CN" dirty="0" err="1"/>
              <a:t>do_exit</a:t>
            </a:r>
            <a:r>
              <a:rPr lang="zh-CN" altLang="en-US" dirty="0"/>
              <a:t>函数运行到静态插入点时触发</a:t>
            </a:r>
            <a:endParaRPr lang="en-US" altLang="zh-CN" dirty="0"/>
          </a:p>
          <a:p>
            <a:pPr marL="452119" indent="-452119">
              <a:spcBef>
                <a:spcPts val="500"/>
              </a:spcBef>
              <a:buSzPct val="100000"/>
              <a:buFontTx/>
              <a:buChar char="❑"/>
              <a:defRPr sz="2400" b="1">
                <a:solidFill>
                  <a:srgbClr val="181C69"/>
                </a:solidFill>
              </a:defRPr>
            </a:pPr>
            <a:r>
              <a:rPr lang="en-US" altLang="zh-CN" dirty="0" err="1"/>
              <a:t>do_exit</a:t>
            </a:r>
            <a:r>
              <a:rPr lang="en-US" altLang="zh-CN" dirty="0"/>
              <a:t> (</a:t>
            </a:r>
            <a:r>
              <a:rPr lang="en-US" altLang="zh-CN" dirty="0" err="1"/>
              <a:t>kprobe</a:t>
            </a:r>
            <a:r>
              <a:rPr lang="en-US" altLang="zh-CN" dirty="0"/>
              <a:t>)</a:t>
            </a:r>
            <a:endParaRPr lang="zh-CN" altLang="en-US" dirty="0"/>
          </a:p>
          <a:p>
            <a:pPr marL="828039" lvl="1" indent="-375919">
              <a:spcBef>
                <a:spcPts val="400"/>
              </a:spcBef>
              <a:buClr>
                <a:srgbClr val="181C69"/>
              </a:buClr>
              <a:buSzPct val="100000"/>
              <a:buFontTx/>
              <a:buChar char="❑"/>
              <a:defRPr sz="2000"/>
            </a:pPr>
            <a:r>
              <a:rPr lang="zh-CN" altLang="en-US" dirty="0"/>
              <a:t>在</a:t>
            </a:r>
            <a:r>
              <a:rPr lang="en-US" altLang="zh-CN" dirty="0"/>
              <a:t>/sys/kernel/debug/tracing/</a:t>
            </a:r>
            <a:r>
              <a:rPr lang="en-US" altLang="zh-CN" dirty="0" err="1"/>
              <a:t>available_filter_functions</a:t>
            </a:r>
            <a:r>
              <a:rPr lang="zh-CN" altLang="en-US" dirty="0"/>
              <a:t>里可以找到，</a:t>
            </a:r>
            <a:endParaRPr lang="en-US" altLang="zh-CN" dirty="0"/>
          </a:p>
          <a:p>
            <a:pPr marL="452120" lvl="1">
              <a:spcBef>
                <a:spcPts val="400"/>
              </a:spcBef>
              <a:buClr>
                <a:srgbClr val="181C69"/>
              </a:buClr>
              <a:buSzPct val="100000"/>
              <a:defRPr sz="2000"/>
            </a:pPr>
            <a:r>
              <a:rPr lang="zh-CN" altLang="en-US" dirty="0"/>
              <a:t>说明这是我们可以用</a:t>
            </a:r>
            <a:r>
              <a:rPr lang="en-US" altLang="zh-CN" dirty="0" err="1"/>
              <a:t>kprobe</a:t>
            </a:r>
            <a:r>
              <a:rPr lang="zh-CN" altLang="en-US" dirty="0"/>
              <a:t>检测的函数</a:t>
            </a:r>
          </a:p>
          <a:p>
            <a:pPr marL="828039" lvl="1" indent="-375919">
              <a:spcBef>
                <a:spcPts val="400"/>
              </a:spcBef>
              <a:buClr>
                <a:srgbClr val="181C69"/>
              </a:buClr>
              <a:buSzPct val="100000"/>
              <a:buFontTx/>
              <a:buChar char="❑"/>
              <a:defRPr sz="2000"/>
            </a:pPr>
            <a:r>
              <a:rPr lang="zh-CN" altLang="en-US" dirty="0"/>
              <a:t>在进入</a:t>
            </a:r>
            <a:r>
              <a:rPr lang="en-US" altLang="zh-CN" dirty="0" err="1"/>
              <a:t>do_exit</a:t>
            </a:r>
            <a:r>
              <a:rPr lang="zh-CN" altLang="en-US" dirty="0"/>
              <a:t>函数时触发</a:t>
            </a:r>
            <a:endParaRPr lang="en-US" altLang="zh-CN" dirty="0"/>
          </a:p>
          <a:p>
            <a:pPr marL="452119" indent="-452119">
              <a:spcBef>
                <a:spcPts val="500"/>
              </a:spcBef>
              <a:buSzPct val="100000"/>
              <a:buFontTx/>
              <a:buChar char="❑"/>
              <a:defRPr sz="2400" b="1">
                <a:solidFill>
                  <a:srgbClr val="181C69"/>
                </a:solidFill>
              </a:defRPr>
            </a:pPr>
            <a:r>
              <a:rPr lang="en-US" altLang="zh-CN" dirty="0" err="1"/>
              <a:t>sys_enter_exit</a:t>
            </a:r>
            <a:r>
              <a:rPr lang="en-US" altLang="zh-CN" dirty="0"/>
              <a:t>(</a:t>
            </a:r>
            <a:r>
              <a:rPr lang="en-US" altLang="zh-CN" dirty="0" err="1"/>
              <a:t>tracepoint</a:t>
            </a:r>
            <a:r>
              <a:rPr lang="en-US" altLang="zh-CN" dirty="0"/>
              <a:t>)</a:t>
            </a:r>
            <a:endParaRPr lang="zh-CN" altLang="en-US" dirty="0"/>
          </a:p>
          <a:p>
            <a:pPr marL="828039" lvl="1" indent="-375919">
              <a:spcBef>
                <a:spcPts val="400"/>
              </a:spcBef>
              <a:buClr>
                <a:srgbClr val="181C69"/>
              </a:buClr>
              <a:buSzPct val="100000"/>
              <a:buFontTx/>
              <a:buChar char="❑"/>
              <a:defRPr sz="2000"/>
            </a:pPr>
            <a:r>
              <a:rPr lang="zh-CN" altLang="en-US" dirty="0"/>
              <a:t>进入</a:t>
            </a:r>
            <a:r>
              <a:rPr lang="en-US" altLang="zh-CN" dirty="0" err="1"/>
              <a:t>sys_exit</a:t>
            </a:r>
            <a:r>
              <a:rPr lang="zh-CN" altLang="en-US" dirty="0"/>
              <a:t>系统调用（是对</a:t>
            </a:r>
            <a:r>
              <a:rPr lang="en-US" altLang="zh-CN" dirty="0" err="1"/>
              <a:t>do_exit</a:t>
            </a:r>
            <a:r>
              <a:rPr lang="en-US" altLang="zh-CN" dirty="0"/>
              <a:t>()</a:t>
            </a:r>
            <a:r>
              <a:rPr lang="zh-CN" altLang="en-US" dirty="0"/>
              <a:t>函数封装的系统调用接口）</a:t>
            </a:r>
          </a:p>
          <a:p>
            <a:pPr marL="828039" lvl="1" indent="-375919">
              <a:spcBef>
                <a:spcPts val="400"/>
              </a:spcBef>
              <a:buClr>
                <a:srgbClr val="181C69"/>
              </a:buClr>
              <a:buSzPct val="100000"/>
              <a:buFontTx/>
              <a:buChar char="❑"/>
              <a:defRPr sz="2000"/>
            </a:pPr>
            <a:r>
              <a:rPr lang="zh-CN" altLang="en-US" dirty="0"/>
              <a:t>进入</a:t>
            </a:r>
            <a:r>
              <a:rPr lang="en-US" altLang="zh-CN" dirty="0" err="1"/>
              <a:t>sys_exit</a:t>
            </a:r>
            <a:r>
              <a:rPr lang="zh-CN" altLang="en-US" dirty="0"/>
              <a:t>系统调用时触发</a:t>
            </a:r>
            <a:endParaRPr lang="en-US" altLang="zh-CN" dirty="0"/>
          </a:p>
          <a:p>
            <a:pPr marL="452120" lvl="1">
              <a:spcBef>
                <a:spcPts val="400"/>
              </a:spcBef>
              <a:buClr>
                <a:srgbClr val="181C69"/>
              </a:buClr>
              <a:buSzPct val="100000"/>
              <a:defRPr sz="2000"/>
            </a:pPr>
            <a:endParaRPr lang="en-US" altLang="zh-CN" dirty="0"/>
          </a:p>
          <a:p>
            <a:pPr>
              <a:spcBef>
                <a:spcPts val="500"/>
              </a:spcBef>
              <a:buSzPct val="100000"/>
              <a:defRPr sz="2400" b="1">
                <a:solidFill>
                  <a:srgbClr val="181C69"/>
                </a:solidFill>
              </a:defRPr>
            </a:pPr>
            <a:endParaRPr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6163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56263"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 </a:t>
            </a:r>
            <a:r>
              <a:rPr lang="zh-CN" altLang="en-US" sz="2800" b="1" dirty="0">
                <a:solidFill>
                  <a:srgbClr val="740003"/>
                </a:solidFill>
                <a:latin typeface="微软雅黑" panose="020B0503020204020204" pitchFamily="34" charset="-122"/>
                <a:ea typeface="微软雅黑" panose="020B0503020204020204" pitchFamily="34" charset="-122"/>
              </a:rPr>
              <a:t>设计思路与方案选取</a:t>
            </a:r>
            <a:r>
              <a:rPr lang="en-US" altLang="zh-CN" sz="2800" b="1" dirty="0">
                <a:solidFill>
                  <a:srgbClr val="740003"/>
                </a:solidFill>
                <a:latin typeface="微软雅黑" panose="020B0503020204020204" pitchFamily="34" charset="-122"/>
                <a:ea typeface="微软雅黑" panose="020B0503020204020204" pitchFamily="34" charset="-122"/>
              </a:rPr>
              <a:t>——</a:t>
            </a:r>
            <a:r>
              <a:rPr lang="en-US" altLang="zh-CN" sz="2800" b="1" dirty="0" err="1">
                <a:solidFill>
                  <a:srgbClr val="740003"/>
                </a:solidFill>
                <a:latin typeface="微软雅黑" panose="020B0503020204020204" pitchFamily="34" charset="-122"/>
                <a:ea typeface="微软雅黑" panose="020B0503020204020204" pitchFamily="34" charset="-122"/>
              </a:rPr>
              <a:t>eBPF</a:t>
            </a:r>
            <a:r>
              <a:rPr lang="zh-CN" altLang="en-US" sz="2800" b="1" dirty="0">
                <a:solidFill>
                  <a:srgbClr val="740003"/>
                </a:solidFill>
                <a:latin typeface="微软雅黑" panose="020B0503020204020204" pitchFamily="34" charset="-122"/>
                <a:ea typeface="微软雅黑" panose="020B0503020204020204" pitchFamily="34" charset="-122"/>
              </a:rPr>
              <a:t>挂载点选取过程</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40293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挂载点的选取主要考虑：</a:t>
            </a:r>
          </a:p>
          <a:p>
            <a:pPr marL="828039" lvl="1" indent="-375919">
              <a:spcBef>
                <a:spcPts val="400"/>
              </a:spcBef>
              <a:buClr>
                <a:srgbClr val="181C69"/>
              </a:buClr>
              <a:buSzPct val="100000"/>
              <a:buFontTx/>
              <a:buChar char="❑"/>
              <a:defRPr sz="2000"/>
            </a:pPr>
            <a:r>
              <a:rPr lang="zh-CN" altLang="en-US" dirty="0"/>
              <a:t>能否在所有进程退出时都触发</a:t>
            </a:r>
          </a:p>
          <a:p>
            <a:pPr marL="828039" lvl="1" indent="-375919">
              <a:spcBef>
                <a:spcPts val="400"/>
              </a:spcBef>
              <a:buClr>
                <a:srgbClr val="181C69"/>
              </a:buClr>
              <a:buSzPct val="100000"/>
              <a:buFontTx/>
              <a:buChar char="❑"/>
              <a:defRPr sz="2000"/>
            </a:pPr>
            <a:r>
              <a:rPr lang="zh-CN" altLang="en-US" dirty="0"/>
              <a:t>能否在触发时，我们想要读取的进程信息对应得进程资源还没有被操作系统释放</a:t>
            </a:r>
            <a:endParaRPr lang="en-US" altLang="zh-CN" dirty="0"/>
          </a:p>
          <a:p>
            <a:pPr marL="452119" indent="-452119">
              <a:spcBef>
                <a:spcPts val="500"/>
              </a:spcBef>
              <a:buSzPct val="100000"/>
              <a:buFontTx/>
              <a:buChar char="❑"/>
              <a:defRPr sz="2400" b="1">
                <a:solidFill>
                  <a:srgbClr val="181C69"/>
                </a:solidFill>
              </a:defRPr>
            </a:pPr>
            <a:r>
              <a:rPr lang="zh-CN" altLang="en-US" dirty="0"/>
              <a:t>选取了利用</a:t>
            </a:r>
            <a:r>
              <a:rPr lang="en-US" altLang="zh-CN" dirty="0" err="1"/>
              <a:t>kprobe</a:t>
            </a:r>
            <a:r>
              <a:rPr lang="zh-CN" altLang="en-US" dirty="0"/>
              <a:t>机制来追踪</a:t>
            </a:r>
            <a:r>
              <a:rPr lang="en-US" altLang="zh-CN" dirty="0" err="1"/>
              <a:t>do_exit</a:t>
            </a:r>
            <a:r>
              <a:rPr lang="en-US" altLang="zh-CN" dirty="0"/>
              <a:t>()</a:t>
            </a:r>
          </a:p>
          <a:p>
            <a:pPr marL="452119" indent="-452119">
              <a:spcBef>
                <a:spcPts val="500"/>
              </a:spcBef>
              <a:buSzPct val="100000"/>
              <a:buFontTx/>
              <a:buChar char="❑"/>
              <a:defRPr sz="2400" b="1">
                <a:solidFill>
                  <a:srgbClr val="181C69"/>
                </a:solidFill>
              </a:defRPr>
            </a:pPr>
            <a:r>
              <a:rPr lang="zh-CN" altLang="en-US" dirty="0"/>
              <a:t>不选另外两个原因</a:t>
            </a:r>
          </a:p>
          <a:p>
            <a:pPr marL="828039" lvl="1" indent="-375919">
              <a:spcBef>
                <a:spcPts val="400"/>
              </a:spcBef>
              <a:buClr>
                <a:srgbClr val="181C69"/>
              </a:buClr>
              <a:buSzPct val="100000"/>
              <a:buFontTx/>
              <a:buChar char="❑"/>
              <a:defRPr sz="2000"/>
            </a:pPr>
            <a:r>
              <a:rPr lang="en-US" altLang="zh-CN" dirty="0" err="1"/>
              <a:t>sched_process_exit</a:t>
            </a:r>
            <a:r>
              <a:rPr lang="zh-CN" altLang="en-US" dirty="0"/>
              <a:t>在</a:t>
            </a:r>
            <a:r>
              <a:rPr lang="en-US" altLang="zh-CN" dirty="0" err="1"/>
              <a:t>do_exit</a:t>
            </a:r>
            <a:r>
              <a:rPr lang="en-US" altLang="zh-CN" dirty="0"/>
              <a:t>()</a:t>
            </a:r>
            <a:r>
              <a:rPr lang="zh-CN" altLang="en-US" dirty="0"/>
              <a:t>内核源码里面插入的地方在</a:t>
            </a:r>
            <a:r>
              <a:rPr lang="en-US" altLang="zh-CN" dirty="0" err="1"/>
              <a:t>exit_mm</a:t>
            </a:r>
            <a:r>
              <a:rPr lang="zh-CN" altLang="en-US" dirty="0"/>
              <a:t>函数（</a:t>
            </a:r>
            <a:r>
              <a:rPr lang="zh-CN" altLang="en-US" b="1" dirty="0"/>
              <a:t>释放进程占有内存的函数</a:t>
            </a:r>
            <a:r>
              <a:rPr lang="zh-CN" altLang="en-US" dirty="0"/>
              <a:t>）的</a:t>
            </a:r>
            <a:r>
              <a:rPr lang="zh-CN" altLang="en-US" b="1" dirty="0"/>
              <a:t>后面</a:t>
            </a:r>
            <a:r>
              <a:rPr lang="zh-CN" altLang="en-US" dirty="0"/>
              <a:t>，所以没办法读取进程占有内存里面的一些信息。</a:t>
            </a:r>
            <a:endParaRPr lang="en-US" altLang="zh-CN" dirty="0"/>
          </a:p>
          <a:p>
            <a:pPr marL="828039" lvl="1" indent="-375919">
              <a:spcBef>
                <a:spcPts val="400"/>
              </a:spcBef>
              <a:buClr>
                <a:srgbClr val="181C69"/>
              </a:buClr>
              <a:buSzPct val="100000"/>
              <a:buFontTx/>
              <a:buChar char="❑"/>
              <a:defRPr sz="2000"/>
            </a:pPr>
            <a:r>
              <a:rPr lang="en-US" altLang="zh-CN" dirty="0" err="1"/>
              <a:t>sys_enter_exit</a:t>
            </a:r>
            <a:r>
              <a:rPr lang="zh-CN" altLang="en-US" dirty="0"/>
              <a:t>则是在用户态执行</a:t>
            </a:r>
            <a:r>
              <a:rPr lang="en-US" altLang="zh-CN" dirty="0" err="1"/>
              <a:t>sys_exit</a:t>
            </a:r>
            <a:r>
              <a:rPr lang="zh-CN" altLang="en-US" dirty="0"/>
              <a:t>系统调用时才会触发，但是很多进程退出</a:t>
            </a:r>
            <a:r>
              <a:rPr lang="zh-CN" altLang="en-US" b="1" dirty="0"/>
              <a:t>不是显式地调用该系统调用</a:t>
            </a:r>
            <a:r>
              <a:rPr lang="zh-CN" altLang="en-US" dirty="0"/>
              <a:t>，所以不太适合本场景，经测试也发现这个挂载点和</a:t>
            </a:r>
            <a:r>
              <a:rPr lang="en-US" altLang="zh-CN" dirty="0" err="1"/>
              <a:t>kprobe</a:t>
            </a:r>
            <a:r>
              <a:rPr lang="zh-CN" altLang="en-US" dirty="0"/>
              <a:t>的</a:t>
            </a:r>
            <a:r>
              <a:rPr lang="en-US" altLang="zh-CN" dirty="0" err="1"/>
              <a:t>do_exit</a:t>
            </a:r>
            <a:r>
              <a:rPr lang="zh-CN" altLang="en-US" dirty="0"/>
              <a:t>入口处的</a:t>
            </a:r>
            <a:r>
              <a:rPr lang="zh-CN" altLang="en-US" b="1" dirty="0"/>
              <a:t>挂载点触发条件不同</a:t>
            </a:r>
            <a:r>
              <a:rPr lang="zh-CN" altLang="en-US" dirty="0"/>
              <a:t>。</a:t>
            </a:r>
            <a:endParaRPr lang="en-US" altLang="zh-CN" dirty="0"/>
          </a:p>
          <a:p>
            <a:pPr>
              <a:spcBef>
                <a:spcPts val="500"/>
              </a:spcBef>
              <a:buSzPct val="100000"/>
              <a:defRPr sz="2400" b="1">
                <a:solidFill>
                  <a:srgbClr val="181C69"/>
                </a:solidFill>
              </a:defRPr>
            </a:pPr>
            <a:endParaRPr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1010200043"/>
      </p:ext>
    </p:extLst>
  </p:cSld>
  <p:clrMapOvr>
    <a:masterClrMapping/>
  </p:clrMapOvr>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1971</Words>
  <Application>Microsoft Office PowerPoint</Application>
  <PresentationFormat>宽屏</PresentationFormat>
  <Paragraphs>306</Paragraphs>
  <Slides>25</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等线</vt:lpstr>
      <vt:lpstr>微软雅黑</vt:lpstr>
      <vt:lpstr>Arial</vt:lpstr>
      <vt:lpstr>Calibri</vt:lpstr>
      <vt:lpstr>Calibri Light</vt:lpstr>
      <vt:lpstr>Cambria Math</vt:lpstr>
      <vt:lpstr>Times New Roman</vt:lpstr>
      <vt:lpstr>Verdana</vt:lpstr>
      <vt:lpstr>Wingdings</vt:lpstr>
      <vt:lpstr>Office 主题</vt:lpstr>
      <vt:lpstr>PowerPoint 演示文稿</vt:lpstr>
      <vt:lpstr>内容提要</vt:lpstr>
      <vt:lpstr>PowerPoint 演示文稿</vt:lpstr>
      <vt:lpstr>PowerPoint 演示文稿</vt:lpstr>
      <vt:lpstr>内容提要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内容提要</vt:lpstr>
      <vt:lpstr>PowerPoint 演示文稿</vt:lpstr>
      <vt:lpstr>PowerPoint 演示文稿</vt:lpstr>
      <vt:lpstr>PowerPoint 演示文稿</vt:lpstr>
      <vt:lpstr>PowerPoint 演示文稿</vt:lpstr>
      <vt:lpstr>PowerPoint 演示文稿</vt:lpstr>
      <vt:lpstr>PowerPoint 演示文稿</vt:lpstr>
      <vt:lpstr>内容提要</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0022</dc:title>
  <dc:creator>ZK</dc:creator>
  <cp:lastModifiedBy>Tang Zh</cp:lastModifiedBy>
  <cp:revision>359</cp:revision>
  <dcterms:created xsi:type="dcterms:W3CDTF">2017-04-21T07:43:00Z</dcterms:created>
  <dcterms:modified xsi:type="dcterms:W3CDTF">2022-06-05T15:35:33Z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