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Arial Black"/>
      <p:regular r:id="rId20"/>
    </p:embeddedFon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gOIL97B6QbHKo7dVxHLzUAh2YP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ialBlack-regular.fntdata"/><Relationship Id="rId22" Type="http://schemas.openxmlformats.org/officeDocument/2006/relationships/font" Target="fonts/CenturyGothic-bold.fntdata"/><Relationship Id="rId21" Type="http://schemas.openxmlformats.org/officeDocument/2006/relationships/font" Target="fonts/CenturyGothic-regular.fntdata"/><Relationship Id="rId24" Type="http://schemas.openxmlformats.org/officeDocument/2006/relationships/font" Target="fonts/CenturyGothic-boldItalic.fntdata"/><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a1a9f5652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a1a9f5652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1a1a9f5652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a1a9f5652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1a1a9f5652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21a1a9f5652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a1a9f5652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1a1a9f5652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21a1a9f5652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a1a9f5652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a1a9f5652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21a1a9f5652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a1a9f5652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a1a9f5652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1a1a9f5652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a1a9f565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a1a9f5652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1a1a9f5652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a1a9f5652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a1a9f5652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21a1a9f5652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0"/>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0"/>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4" name="Google Shape;24;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39"/>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9"/>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81" name="Google Shape;81;p39"/>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2" name="Google Shape;82;p3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sp>
        <p:nvSpPr>
          <p:cNvPr id="86" name="Google Shape;86;p40"/>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0"/>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8" name="Google Shape;88;p4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sp>
        <p:nvSpPr>
          <p:cNvPr id="92" name="Google Shape;92;p41"/>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1"/>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4" name="Google Shape;94;p41"/>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5" name="Google Shape;95;p4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98" name="Google Shape;98;p41"/>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12200">
                <a:solidFill>
                  <a:srgbClr val="86D1D8"/>
                </a:solidFill>
                <a:latin typeface="Arial"/>
                <a:ea typeface="Arial"/>
                <a:cs typeface="Arial"/>
                <a:sym typeface="Arial"/>
              </a:rPr>
              <a:t>“</a:t>
            </a:r>
            <a:endParaRPr/>
          </a:p>
        </p:txBody>
      </p:sp>
      <p:sp>
        <p:nvSpPr>
          <p:cNvPr id="99" name="Google Shape;99;p41"/>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12200">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0" name="Shape 100"/>
        <p:cNvGrpSpPr/>
        <p:nvPr/>
      </p:nvGrpSpPr>
      <p:grpSpPr>
        <a:xfrm>
          <a:off x="0" y="0"/>
          <a:ext cx="0" cy="0"/>
          <a:chOff x="0" y="0"/>
          <a:chExt cx="0" cy="0"/>
        </a:xfrm>
      </p:grpSpPr>
      <p:sp>
        <p:nvSpPr>
          <p:cNvPr id="101" name="Google Shape;101;p42"/>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2"/>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3" name="Google Shape;103;p4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4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3"/>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43"/>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0" name="Google Shape;110;p43"/>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1" name="Google Shape;111;p43"/>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2" name="Google Shape;112;p43"/>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3" name="Google Shape;113;p43"/>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4" name="Google Shape;114;p43"/>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5" name="Google Shape;115;p43"/>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6" name="Google Shape;116;p4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4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sp>
        <p:nvSpPr>
          <p:cNvPr id="120" name="Google Shape;120;p4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4"/>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2" name="Google Shape;122;p44"/>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3" name="Google Shape;123;p44"/>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4" name="Google Shape;124;p44"/>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5" name="Google Shape;125;p44"/>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6" name="Google Shape;126;p44"/>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7" name="Google Shape;127;p44"/>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8" name="Google Shape;128;p44"/>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9" name="Google Shape;129;p44"/>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30" name="Google Shape;130;p44"/>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31" name="Google Shape;131;p44"/>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32" name="Google Shape;132;p4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4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5"/>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8" name="Google Shape;138;p4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46"/>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6"/>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4" name="Google Shape;144;p4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0" name="Google Shape;30;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32"/>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6" name="Google Shape;36;p3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3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3"/>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2" name="Google Shape;42;p33"/>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3" name="Google Shape;43;p3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3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9" name="Google Shape;49;p34"/>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0" name="Google Shape;50;p34"/>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1" name="Google Shape;51;p34"/>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2" name="Google Shape;52;p3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3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37"/>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7" name="Google Shape;67;p37"/>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8" name="Google Shape;68;p3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8"/>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4" name="Google Shape;74;p38"/>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5" name="Google Shape;75;p3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3.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29"/>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11" name="Google Shape;11;p29"/>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12" name="Google Shape;12;p29"/>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 name="Google Shape;13;p29"/>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4" name="Google Shape;14;p29"/>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5" name="Google Shape;15;p2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2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Google Shape;18;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xmodulo.com/arithmetic-operations-bash.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codeproject.com/Articles/12395/A-Command-Line-Calculator" TargetMode="External"/><Relationship Id="rId4" Type="http://schemas.openxmlformats.org/officeDocument/2006/relationships/hyperlink" Target="https://fedoramagazine.org/bc-command-line-calcula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1683150" y="1568549"/>
            <a:ext cx="8825700" cy="1693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4"/>
              </a:buClr>
              <a:buSzPts val="4500"/>
              <a:buFont typeface="Times New Roman"/>
              <a:buNone/>
            </a:pPr>
            <a:r>
              <a:rPr lang="en-IN" sz="4500">
                <a:solidFill>
                  <a:schemeClr val="accent4"/>
                </a:solidFill>
                <a:latin typeface="Times New Roman"/>
                <a:ea typeface="Times New Roman"/>
                <a:cs typeface="Times New Roman"/>
                <a:sym typeface="Times New Roman"/>
              </a:rPr>
              <a:t>18CSC304J</a:t>
            </a:r>
            <a:r>
              <a:rPr b="0" i="0" lang="en-IN" sz="4500" u="none" strike="noStrike">
                <a:solidFill>
                  <a:schemeClr val="accent4"/>
                </a:solidFill>
                <a:latin typeface="Times New Roman"/>
                <a:ea typeface="Times New Roman"/>
                <a:cs typeface="Times New Roman"/>
                <a:sym typeface="Times New Roman"/>
              </a:rPr>
              <a:t>– </a:t>
            </a:r>
            <a:r>
              <a:rPr lang="en-IN" sz="4500">
                <a:solidFill>
                  <a:schemeClr val="accent4"/>
                </a:solidFill>
                <a:latin typeface="Times New Roman"/>
                <a:ea typeface="Times New Roman"/>
                <a:cs typeface="Times New Roman"/>
                <a:sym typeface="Times New Roman"/>
              </a:rPr>
              <a:t>COMPILER DESIGN</a:t>
            </a:r>
            <a:endParaRPr sz="4500">
              <a:solidFill>
                <a:schemeClr val="accent4"/>
              </a:solidFill>
            </a:endParaRPr>
          </a:p>
        </p:txBody>
      </p:sp>
      <p:sp>
        <p:nvSpPr>
          <p:cNvPr id="152" name="Google Shape;152;p1"/>
          <p:cNvSpPr txBox="1"/>
          <p:nvPr>
            <p:ph idx="1" type="subTitle"/>
          </p:nvPr>
        </p:nvSpPr>
        <p:spPr>
          <a:xfrm>
            <a:off x="971449" y="707246"/>
            <a:ext cx="8825700" cy="861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IN"/>
              <a:t>PROJECT PRESENTATION</a:t>
            </a:r>
            <a:endParaRPr/>
          </a:p>
          <a:p>
            <a:pPr indent="0" lvl="0" marL="0" rtl="0" algn="l">
              <a:spcBef>
                <a:spcPts val="1000"/>
              </a:spcBef>
              <a:spcAft>
                <a:spcPts val="0"/>
              </a:spcAft>
              <a:buSzPts val="1600"/>
              <a:buNone/>
            </a:pPr>
            <a:r>
              <a:t/>
            </a:r>
            <a:endParaRPr/>
          </a:p>
        </p:txBody>
      </p:sp>
      <p:sp>
        <p:nvSpPr>
          <p:cNvPr id="153" name="Google Shape;153;p1"/>
          <p:cNvSpPr txBox="1"/>
          <p:nvPr/>
        </p:nvSpPr>
        <p:spPr>
          <a:xfrm>
            <a:off x="1676399" y="4687653"/>
            <a:ext cx="909021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rgbClr val="BFBFBF"/>
                </a:solidFill>
                <a:latin typeface="Arial Black"/>
                <a:ea typeface="Arial Black"/>
                <a:cs typeface="Arial Black"/>
                <a:sym typeface="Arial Black"/>
              </a:rPr>
              <a:t>COMMAND LINE CALCULATOR</a:t>
            </a:r>
            <a:endParaRPr sz="4000">
              <a:solidFill>
                <a:srgbClr val="BFBFBF"/>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g21a1a9f5652_0_35"/>
          <p:cNvPicPr preferRelativeResize="0"/>
          <p:nvPr/>
        </p:nvPicPr>
        <p:blipFill>
          <a:blip r:embed="rId3">
            <a:alphaModFix/>
          </a:blip>
          <a:stretch>
            <a:fillRect/>
          </a:stretch>
        </p:blipFill>
        <p:spPr>
          <a:xfrm>
            <a:off x="152400" y="1240975"/>
            <a:ext cx="12039600" cy="55476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1a1a9f5652_0_42"/>
          <p:cNvSpPr txBox="1"/>
          <p:nvPr>
            <p:ph type="title"/>
          </p:nvPr>
        </p:nvSpPr>
        <p:spPr>
          <a:xfrm>
            <a:off x="200800" y="96475"/>
            <a:ext cx="9849000" cy="78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SOURCE CODE</a:t>
            </a:r>
            <a:endParaRPr/>
          </a:p>
        </p:txBody>
      </p:sp>
      <p:sp>
        <p:nvSpPr>
          <p:cNvPr id="217" name="Google Shape;217;g21a1a9f5652_0_42"/>
          <p:cNvSpPr txBox="1"/>
          <p:nvPr>
            <p:ph idx="1" type="body"/>
          </p:nvPr>
        </p:nvSpPr>
        <p:spPr>
          <a:xfrm>
            <a:off x="362199" y="1240976"/>
            <a:ext cx="9687600" cy="5007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18" name="Google Shape;218;g21a1a9f5652_0_42"/>
          <p:cNvPicPr preferRelativeResize="0"/>
          <p:nvPr/>
        </p:nvPicPr>
        <p:blipFill rotWithShape="1">
          <a:blip r:embed="rId3">
            <a:alphaModFix/>
          </a:blip>
          <a:srcRect b="0" l="0" r="43658" t="0"/>
          <a:stretch/>
        </p:blipFill>
        <p:spPr>
          <a:xfrm>
            <a:off x="200800" y="759125"/>
            <a:ext cx="5968426" cy="6098875"/>
          </a:xfrm>
          <a:prstGeom prst="rect">
            <a:avLst/>
          </a:prstGeom>
          <a:noFill/>
          <a:ln>
            <a:noFill/>
          </a:ln>
        </p:spPr>
      </p:pic>
      <p:pic>
        <p:nvPicPr>
          <p:cNvPr id="219" name="Google Shape;219;g21a1a9f5652_0_42"/>
          <p:cNvPicPr preferRelativeResize="0"/>
          <p:nvPr/>
        </p:nvPicPr>
        <p:blipFill rotWithShape="1">
          <a:blip r:embed="rId4">
            <a:alphaModFix/>
          </a:blip>
          <a:srcRect b="0" l="2884" r="13250" t="0"/>
          <a:stretch/>
        </p:blipFill>
        <p:spPr>
          <a:xfrm>
            <a:off x="6349350" y="759125"/>
            <a:ext cx="5700151" cy="60988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g21a1a9f5652_0_50"/>
          <p:cNvPicPr preferRelativeResize="0"/>
          <p:nvPr/>
        </p:nvPicPr>
        <p:blipFill>
          <a:blip r:embed="rId3">
            <a:alphaModFix/>
          </a:blip>
          <a:stretch>
            <a:fillRect/>
          </a:stretch>
        </p:blipFill>
        <p:spPr>
          <a:xfrm>
            <a:off x="152400" y="0"/>
            <a:ext cx="5749625" cy="6857999"/>
          </a:xfrm>
          <a:prstGeom prst="rect">
            <a:avLst/>
          </a:prstGeom>
          <a:noFill/>
          <a:ln>
            <a:noFill/>
          </a:ln>
        </p:spPr>
      </p:pic>
      <p:pic>
        <p:nvPicPr>
          <p:cNvPr id="226" name="Google Shape;226;g21a1a9f5652_0_50"/>
          <p:cNvPicPr preferRelativeResize="0"/>
          <p:nvPr/>
        </p:nvPicPr>
        <p:blipFill>
          <a:blip r:embed="rId4">
            <a:alphaModFix/>
          </a:blip>
          <a:stretch>
            <a:fillRect/>
          </a:stretch>
        </p:blipFill>
        <p:spPr>
          <a:xfrm>
            <a:off x="6054425" y="0"/>
            <a:ext cx="5985176"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1a1a9f5652_0_58"/>
          <p:cNvSpPr txBox="1"/>
          <p:nvPr>
            <p:ph idx="4294967295" type="title"/>
          </p:nvPr>
        </p:nvSpPr>
        <p:spPr>
          <a:xfrm>
            <a:off x="344375" y="452725"/>
            <a:ext cx="9706500" cy="877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RESULT/OUTPUT</a:t>
            </a:r>
            <a:endParaRPr/>
          </a:p>
        </p:txBody>
      </p:sp>
      <p:pic>
        <p:nvPicPr>
          <p:cNvPr id="233" name="Google Shape;233;g21a1a9f5652_0_58"/>
          <p:cNvPicPr preferRelativeResize="0"/>
          <p:nvPr/>
        </p:nvPicPr>
        <p:blipFill>
          <a:blip r:embed="rId3">
            <a:alphaModFix/>
          </a:blip>
          <a:stretch>
            <a:fillRect/>
          </a:stretch>
        </p:blipFill>
        <p:spPr>
          <a:xfrm>
            <a:off x="521500" y="1760150"/>
            <a:ext cx="4187075" cy="4347700"/>
          </a:xfrm>
          <a:prstGeom prst="rect">
            <a:avLst/>
          </a:prstGeom>
          <a:noFill/>
          <a:ln>
            <a:noFill/>
          </a:ln>
        </p:spPr>
      </p:pic>
      <p:pic>
        <p:nvPicPr>
          <p:cNvPr id="234" name="Google Shape;234;g21a1a9f5652_0_58"/>
          <p:cNvPicPr preferRelativeResize="0"/>
          <p:nvPr/>
        </p:nvPicPr>
        <p:blipFill>
          <a:blip r:embed="rId4">
            <a:alphaModFix/>
          </a:blip>
          <a:stretch>
            <a:fillRect/>
          </a:stretch>
        </p:blipFill>
        <p:spPr>
          <a:xfrm>
            <a:off x="6062350" y="1214500"/>
            <a:ext cx="5827825" cy="5438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558150" y="325875"/>
            <a:ext cx="10873800" cy="87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CONCLUSION</a:t>
            </a:r>
            <a:endParaRPr/>
          </a:p>
        </p:txBody>
      </p:sp>
      <p:sp>
        <p:nvSpPr>
          <p:cNvPr id="240" name="Google Shape;240;p28"/>
          <p:cNvSpPr txBox="1"/>
          <p:nvPr>
            <p:ph idx="1" type="body"/>
          </p:nvPr>
        </p:nvSpPr>
        <p:spPr>
          <a:xfrm>
            <a:off x="754075" y="1202175"/>
            <a:ext cx="10677900" cy="4616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IN" sz="2400">
                <a:latin typeface="Times New Roman"/>
                <a:ea typeface="Times New Roman"/>
                <a:cs typeface="Times New Roman"/>
                <a:sym typeface="Times New Roman"/>
              </a:rPr>
              <a:t>This is a powerful and versatile command-line calculator that really lives up to your expectation. Preloaded on all modern Linux distributions, this can make your number crunching tasks much easier to handle without leaving your terminals. Besides, if your shell script requires </a:t>
            </a:r>
            <a:r>
              <a:rPr lang="en-IN" sz="2400" u="sng">
                <a:latin typeface="Times New Roman"/>
                <a:ea typeface="Times New Roman"/>
                <a:cs typeface="Times New Roman"/>
                <a:sym typeface="Times New Roman"/>
                <a:hlinkClick r:id="rId3"/>
              </a:rPr>
              <a:t>floating point calculatio</a:t>
            </a:r>
            <a:r>
              <a:rPr lang="en-IN" sz="2400">
                <a:latin typeface="Times New Roman"/>
                <a:ea typeface="Times New Roman"/>
                <a:cs typeface="Times New Roman"/>
                <a:sym typeface="Times New Roman"/>
              </a:rPr>
              <a:t>n, can easily be invoked by the script to get the job done. All in all, CLC should definitely be in your productivity tool set.</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1a1a9f5652_0_19"/>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REFERENCES</a:t>
            </a:r>
            <a:endParaRPr/>
          </a:p>
        </p:txBody>
      </p:sp>
      <p:sp>
        <p:nvSpPr>
          <p:cNvPr id="247" name="Google Shape;247;g21a1a9f5652_0_19"/>
          <p:cNvSpPr txBox="1"/>
          <p:nvPr>
            <p:ph idx="1" type="body"/>
          </p:nvPr>
        </p:nvSpPr>
        <p:spPr>
          <a:xfrm>
            <a:off x="646100" y="1411650"/>
            <a:ext cx="11027400" cy="4959600"/>
          </a:xfrm>
          <a:prstGeom prst="rect">
            <a:avLst/>
          </a:prstGeom>
        </p:spPr>
        <p:txBody>
          <a:bodyPr anchorCtr="0" anchor="t" bIns="45700" lIns="91425" spcFirstLastPara="1" rIns="91425" wrap="square" tIns="45700">
            <a:normAutofit/>
          </a:bodyPr>
          <a:lstStyle/>
          <a:p>
            <a:pPr indent="0" lvl="0" marL="228600" marR="228600" rtl="0" algn="l">
              <a:lnSpc>
                <a:spcPct val="100000"/>
              </a:lnSpc>
              <a:spcBef>
                <a:spcPts val="1300"/>
              </a:spcBef>
              <a:spcAft>
                <a:spcPts val="0"/>
              </a:spcAft>
              <a:buClr>
                <a:schemeClr val="dk1"/>
              </a:buClr>
              <a:buSzPts val="1100"/>
              <a:buFont typeface="Arial"/>
              <a:buNone/>
            </a:pPr>
            <a:r>
              <a:rPr lang="en-IN" sz="2200">
                <a:latin typeface="Times New Roman"/>
                <a:ea typeface="Times New Roman"/>
                <a:cs typeface="Times New Roman"/>
                <a:sym typeface="Times New Roman"/>
              </a:rPr>
              <a:t>[1] — </a:t>
            </a:r>
            <a:r>
              <a:rPr lang="en-IN" sz="2200" u="sng">
                <a:latin typeface="Times New Roman"/>
                <a:ea typeface="Times New Roman"/>
                <a:cs typeface="Times New Roman"/>
                <a:sym typeface="Times New Roman"/>
                <a:hlinkClick r:id="rId3"/>
              </a:rPr>
              <a:t>https://www.codeproject.com/Articles/12395/A-Command-Line-Calculator</a:t>
            </a:r>
            <a:endParaRPr sz="2200" u="sng">
              <a:latin typeface="Times New Roman"/>
              <a:ea typeface="Times New Roman"/>
              <a:cs typeface="Times New Roman"/>
              <a:sym typeface="Times New Roman"/>
            </a:endParaRPr>
          </a:p>
          <a:p>
            <a:pPr indent="0" lvl="0" marL="228600" marR="228600" rtl="0" algn="l">
              <a:lnSpc>
                <a:spcPct val="100000"/>
              </a:lnSpc>
              <a:spcBef>
                <a:spcPts val="4400"/>
              </a:spcBef>
              <a:spcAft>
                <a:spcPts val="0"/>
              </a:spcAft>
              <a:buClr>
                <a:schemeClr val="dk1"/>
              </a:buClr>
              <a:buSzPts val="1100"/>
              <a:buFont typeface="Arial"/>
              <a:buNone/>
            </a:pPr>
            <a:r>
              <a:rPr lang="en-IN" sz="2200">
                <a:latin typeface="Times New Roman"/>
                <a:ea typeface="Times New Roman"/>
                <a:cs typeface="Times New Roman"/>
                <a:sym typeface="Times New Roman"/>
              </a:rPr>
              <a:t>[2] — </a:t>
            </a:r>
            <a:r>
              <a:rPr lang="en-IN" sz="2200" u="sng">
                <a:latin typeface="Times New Roman"/>
                <a:ea typeface="Times New Roman"/>
                <a:cs typeface="Times New Roman"/>
                <a:sym typeface="Times New Roman"/>
                <a:hlinkClick r:id="rId4"/>
              </a:rPr>
              <a:t>https://fedoramagazine.org/bc-command-line-calculator/</a:t>
            </a:r>
            <a:endParaRPr sz="2200" u="sng">
              <a:latin typeface="Times New Roman"/>
              <a:ea typeface="Times New Roman"/>
              <a:cs typeface="Times New Roman"/>
              <a:sym typeface="Times New Roman"/>
            </a:endParaRPr>
          </a:p>
          <a:p>
            <a:pPr indent="0" lvl="0" marL="0" rtl="0" algn="l">
              <a:spcBef>
                <a:spcPts val="44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
          <p:cNvSpPr txBox="1"/>
          <p:nvPr>
            <p:ph type="title"/>
          </p:nvPr>
        </p:nvSpPr>
        <p:spPr>
          <a:xfrm>
            <a:off x="1041037" y="454025"/>
            <a:ext cx="10109926" cy="105496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2"/>
              </a:buClr>
              <a:buSzPts val="4200"/>
              <a:buFont typeface="Century Gothic"/>
              <a:buNone/>
            </a:pPr>
            <a:r>
              <a:rPr b="1" lang="en-IN" u="sng"/>
              <a:t>COMMAND LINE CALCULATOR</a:t>
            </a:r>
            <a:endParaRPr/>
          </a:p>
        </p:txBody>
      </p:sp>
      <p:sp>
        <p:nvSpPr>
          <p:cNvPr id="159" name="Google Shape;159;p2"/>
          <p:cNvSpPr txBox="1"/>
          <p:nvPr>
            <p:ph idx="1" type="body"/>
          </p:nvPr>
        </p:nvSpPr>
        <p:spPr>
          <a:xfrm>
            <a:off x="1484311" y="2264067"/>
            <a:ext cx="10018713" cy="369311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t/>
            </a:r>
            <a:endParaRPr/>
          </a:p>
          <a:p>
            <a:pPr indent="0" lvl="0" marL="0" rtl="0" algn="l">
              <a:spcBef>
                <a:spcPts val="1000"/>
              </a:spcBef>
              <a:spcAft>
                <a:spcPts val="0"/>
              </a:spcAft>
              <a:buSzPts val="1600"/>
              <a:buNone/>
            </a:pPr>
            <a:r>
              <a:rPr lang="en-IN" sz="2200"/>
              <a:t>PRESENTED BY-</a:t>
            </a:r>
            <a:endParaRPr sz="2200"/>
          </a:p>
          <a:p>
            <a:pPr indent="0" lvl="0" marL="0" rtl="0" algn="l">
              <a:spcBef>
                <a:spcPts val="1000"/>
              </a:spcBef>
              <a:spcAft>
                <a:spcPts val="0"/>
              </a:spcAft>
              <a:buSzPts val="1600"/>
              <a:buNone/>
            </a:pPr>
            <a:r>
              <a:t/>
            </a:r>
            <a:endParaRPr/>
          </a:p>
          <a:p>
            <a:pPr indent="-114300" lvl="0" marL="1193800" marR="209550" rtl="0" algn="l">
              <a:lnSpc>
                <a:spcPct val="110000"/>
              </a:lnSpc>
              <a:spcBef>
                <a:spcPts val="1000"/>
              </a:spcBef>
              <a:spcAft>
                <a:spcPts val="0"/>
              </a:spcAft>
              <a:buSzPts val="1800"/>
              <a:buChar char="►"/>
            </a:pPr>
            <a:r>
              <a:rPr b="1" lang="en-IN" sz="2200"/>
              <a:t>PREM KUMAR</a:t>
            </a:r>
            <a:r>
              <a:rPr b="1" lang="en-IN" sz="2200"/>
              <a:t>  (RA2011033010057)</a:t>
            </a:r>
            <a:endParaRPr b="1" sz="2200"/>
          </a:p>
          <a:p>
            <a:pPr indent="-114300" lvl="0" marL="1193800" marR="209550" rtl="0" algn="l">
              <a:lnSpc>
                <a:spcPct val="110000"/>
              </a:lnSpc>
              <a:spcBef>
                <a:spcPts val="1020"/>
              </a:spcBef>
              <a:spcAft>
                <a:spcPts val="0"/>
              </a:spcAft>
              <a:buSzPts val="1800"/>
              <a:buChar char="►"/>
            </a:pPr>
            <a:r>
              <a:rPr b="1" lang="en-IN" sz="2200"/>
              <a:t>RIMENDRA KUMAR AGRAWAL  (RA2011033010064)</a:t>
            </a:r>
            <a:endParaRPr b="1"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
          <p:cNvSpPr txBox="1"/>
          <p:nvPr>
            <p:ph type="title"/>
          </p:nvPr>
        </p:nvSpPr>
        <p:spPr>
          <a:xfrm>
            <a:off x="575950" y="190500"/>
            <a:ext cx="8977800" cy="87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INDEX</a:t>
            </a:r>
            <a:endParaRPr/>
          </a:p>
        </p:txBody>
      </p:sp>
      <p:sp>
        <p:nvSpPr>
          <p:cNvPr id="165" name="Google Shape;165;p3"/>
          <p:cNvSpPr txBox="1"/>
          <p:nvPr>
            <p:ph idx="1" type="body"/>
          </p:nvPr>
        </p:nvSpPr>
        <p:spPr>
          <a:xfrm>
            <a:off x="1003475" y="1223150"/>
            <a:ext cx="10499700" cy="5308200"/>
          </a:xfrm>
          <a:prstGeom prst="rect">
            <a:avLst/>
          </a:prstGeom>
          <a:noFill/>
          <a:ln>
            <a:noFill/>
          </a:ln>
        </p:spPr>
        <p:txBody>
          <a:bodyPr anchorCtr="0" anchor="t" bIns="45700" lIns="91425" spcFirstLastPara="1" rIns="91425" wrap="square" tIns="45700">
            <a:normAutofit fontScale="77500" lnSpcReduction="20000"/>
          </a:bodyPr>
          <a:lstStyle/>
          <a:p>
            <a:pPr indent="-382167" lvl="0" marL="285750" rtl="0" algn="l">
              <a:lnSpc>
                <a:spcPct val="100000"/>
              </a:lnSpc>
              <a:spcBef>
                <a:spcPts val="0"/>
              </a:spcBef>
              <a:spcAft>
                <a:spcPts val="0"/>
              </a:spcAft>
              <a:buSzPct val="88554"/>
              <a:buFont typeface="Times New Roman"/>
              <a:buChar char="•"/>
            </a:pPr>
            <a:r>
              <a:rPr lang="en-IN" sz="3494">
                <a:latin typeface="Times New Roman"/>
                <a:ea typeface="Times New Roman"/>
                <a:cs typeface="Times New Roman"/>
                <a:sym typeface="Times New Roman"/>
              </a:rPr>
              <a:t>OBJECTIVE AND SCOPE</a:t>
            </a:r>
            <a:endParaRPr sz="3494">
              <a:latin typeface="Times New Roman"/>
              <a:ea typeface="Times New Roman"/>
              <a:cs typeface="Times New Roman"/>
              <a:sym typeface="Times New Roman"/>
            </a:endParaRPr>
          </a:p>
          <a:p>
            <a:pPr indent="-382167" lvl="0" marL="285750" rtl="0" algn="l">
              <a:lnSpc>
                <a:spcPct val="100000"/>
              </a:lnSpc>
              <a:spcBef>
                <a:spcPts val="0"/>
              </a:spcBef>
              <a:spcAft>
                <a:spcPts val="0"/>
              </a:spcAft>
              <a:buSzPct val="88554"/>
              <a:buFont typeface="Times New Roman"/>
              <a:buChar char="•"/>
            </a:pPr>
            <a:r>
              <a:rPr lang="en-IN" sz="3494">
                <a:latin typeface="Times New Roman"/>
                <a:ea typeface="Times New Roman"/>
                <a:cs typeface="Times New Roman"/>
                <a:sym typeface="Times New Roman"/>
              </a:rPr>
              <a:t>ABSTRACT</a:t>
            </a:r>
            <a:endParaRPr sz="3494">
              <a:latin typeface="Times New Roman"/>
              <a:ea typeface="Times New Roman"/>
              <a:cs typeface="Times New Roman"/>
              <a:sym typeface="Times New Roman"/>
            </a:endParaRPr>
          </a:p>
          <a:p>
            <a:pPr indent="-382167" lvl="0" marL="285750" rtl="0" algn="l">
              <a:lnSpc>
                <a:spcPct val="100000"/>
              </a:lnSpc>
              <a:spcBef>
                <a:spcPts val="1000"/>
              </a:spcBef>
              <a:spcAft>
                <a:spcPts val="0"/>
              </a:spcAft>
              <a:buSzPct val="88554"/>
              <a:buFont typeface="Times New Roman"/>
              <a:buChar char="•"/>
            </a:pPr>
            <a:r>
              <a:rPr lang="en-IN" sz="3494">
                <a:latin typeface="Times New Roman"/>
                <a:ea typeface="Times New Roman"/>
                <a:cs typeface="Times New Roman"/>
                <a:sym typeface="Times New Roman"/>
              </a:rPr>
              <a:t>INTRODUCTION</a:t>
            </a:r>
            <a:endParaRPr sz="3494">
              <a:latin typeface="Times New Roman"/>
              <a:ea typeface="Times New Roman"/>
              <a:cs typeface="Times New Roman"/>
              <a:sym typeface="Times New Roman"/>
            </a:endParaRPr>
          </a:p>
          <a:p>
            <a:pPr indent="-374293" lvl="0" marL="285750" rtl="0" algn="l">
              <a:lnSpc>
                <a:spcPct val="100000"/>
              </a:lnSpc>
              <a:spcBef>
                <a:spcPts val="1000"/>
              </a:spcBef>
              <a:spcAft>
                <a:spcPts val="0"/>
              </a:spcAft>
              <a:buSzPct val="83975"/>
              <a:buFont typeface="Times New Roman"/>
              <a:buChar char="•"/>
            </a:pPr>
            <a:r>
              <a:rPr lang="en-IN" sz="3494">
                <a:latin typeface="Times New Roman"/>
                <a:ea typeface="Times New Roman"/>
                <a:cs typeface="Times New Roman"/>
                <a:sym typeface="Times New Roman"/>
              </a:rPr>
              <a:t>HARDWARE/SOFTWARE REQUIREMENTS</a:t>
            </a:r>
            <a:endParaRPr sz="3494">
              <a:latin typeface="Times New Roman"/>
              <a:ea typeface="Times New Roman"/>
              <a:cs typeface="Times New Roman"/>
              <a:sym typeface="Times New Roman"/>
            </a:endParaRPr>
          </a:p>
          <a:p>
            <a:pPr indent="-401852" lvl="0" marL="285750" rtl="0" algn="l">
              <a:lnSpc>
                <a:spcPct val="100000"/>
              </a:lnSpc>
              <a:spcBef>
                <a:spcPts val="1000"/>
              </a:spcBef>
              <a:spcAft>
                <a:spcPts val="0"/>
              </a:spcAft>
              <a:buSzPct val="100000"/>
              <a:buFont typeface="Times New Roman"/>
              <a:buChar char="•"/>
            </a:pPr>
            <a:r>
              <a:rPr lang="en-IN" sz="3494">
                <a:latin typeface="Times New Roman"/>
                <a:ea typeface="Times New Roman"/>
                <a:cs typeface="Times New Roman"/>
                <a:sym typeface="Times New Roman"/>
              </a:rPr>
              <a:t>ALGORITHM</a:t>
            </a:r>
            <a:endParaRPr sz="3494">
              <a:latin typeface="Times New Roman"/>
              <a:ea typeface="Times New Roman"/>
              <a:cs typeface="Times New Roman"/>
              <a:sym typeface="Times New Roman"/>
            </a:endParaRPr>
          </a:p>
          <a:p>
            <a:pPr indent="-382167" lvl="0" marL="285750" rtl="0" algn="l">
              <a:lnSpc>
                <a:spcPct val="100000"/>
              </a:lnSpc>
              <a:spcBef>
                <a:spcPts val="1000"/>
              </a:spcBef>
              <a:spcAft>
                <a:spcPts val="0"/>
              </a:spcAft>
              <a:buSzPct val="88554"/>
              <a:buFont typeface="Times New Roman"/>
              <a:buChar char="•"/>
            </a:pPr>
            <a:r>
              <a:rPr lang="en-IN" sz="3494">
                <a:latin typeface="Times New Roman"/>
                <a:ea typeface="Times New Roman"/>
                <a:cs typeface="Times New Roman"/>
                <a:sym typeface="Times New Roman"/>
              </a:rPr>
              <a:t>ARCHITECTURE DESIGN/BLOCK DIAGRAM</a:t>
            </a:r>
            <a:endParaRPr sz="3494">
              <a:latin typeface="Times New Roman"/>
              <a:ea typeface="Times New Roman"/>
              <a:cs typeface="Times New Roman"/>
              <a:sym typeface="Times New Roman"/>
            </a:endParaRPr>
          </a:p>
          <a:p>
            <a:pPr indent="-401852" lvl="0" marL="285750" rtl="0" algn="l">
              <a:lnSpc>
                <a:spcPct val="100000"/>
              </a:lnSpc>
              <a:spcBef>
                <a:spcPts val="1000"/>
              </a:spcBef>
              <a:spcAft>
                <a:spcPts val="0"/>
              </a:spcAft>
              <a:buSzPct val="100000"/>
              <a:buFont typeface="Times New Roman"/>
              <a:buChar char="•"/>
            </a:pPr>
            <a:r>
              <a:rPr lang="en-IN" sz="3494">
                <a:latin typeface="Times New Roman"/>
                <a:ea typeface="Times New Roman"/>
                <a:cs typeface="Times New Roman"/>
                <a:sym typeface="Times New Roman"/>
              </a:rPr>
              <a:t>SOURCE CODE</a:t>
            </a:r>
            <a:endParaRPr sz="3494">
              <a:latin typeface="Times New Roman"/>
              <a:ea typeface="Times New Roman"/>
              <a:cs typeface="Times New Roman"/>
              <a:sym typeface="Times New Roman"/>
            </a:endParaRPr>
          </a:p>
          <a:p>
            <a:pPr indent="-374293" lvl="0" marL="285750" rtl="0" algn="l">
              <a:lnSpc>
                <a:spcPct val="100000"/>
              </a:lnSpc>
              <a:spcBef>
                <a:spcPts val="1000"/>
              </a:spcBef>
              <a:spcAft>
                <a:spcPts val="0"/>
              </a:spcAft>
              <a:buSzPct val="83975"/>
              <a:buFont typeface="Times New Roman"/>
              <a:buChar char="•"/>
            </a:pPr>
            <a:r>
              <a:rPr lang="en-IN" sz="3494">
                <a:latin typeface="Times New Roman"/>
                <a:ea typeface="Times New Roman"/>
                <a:cs typeface="Times New Roman"/>
                <a:sym typeface="Times New Roman"/>
              </a:rPr>
              <a:t>RESULT/OUTPUT</a:t>
            </a:r>
            <a:endParaRPr sz="3494">
              <a:latin typeface="Times New Roman"/>
              <a:ea typeface="Times New Roman"/>
              <a:cs typeface="Times New Roman"/>
              <a:sym typeface="Times New Roman"/>
            </a:endParaRPr>
          </a:p>
          <a:p>
            <a:pPr indent="-382167" lvl="0" marL="285750" rtl="0" algn="l">
              <a:lnSpc>
                <a:spcPct val="100000"/>
              </a:lnSpc>
              <a:spcBef>
                <a:spcPts val="1000"/>
              </a:spcBef>
              <a:spcAft>
                <a:spcPts val="0"/>
              </a:spcAft>
              <a:buSzPct val="88554"/>
              <a:buFont typeface="Times New Roman"/>
              <a:buChar char="•"/>
            </a:pPr>
            <a:r>
              <a:rPr lang="en-IN" sz="3494">
                <a:latin typeface="Times New Roman"/>
                <a:ea typeface="Times New Roman"/>
                <a:cs typeface="Times New Roman"/>
                <a:sym typeface="Times New Roman"/>
              </a:rPr>
              <a:t>CONCLUSION</a:t>
            </a:r>
            <a:endParaRPr sz="3494">
              <a:latin typeface="Times New Roman"/>
              <a:ea typeface="Times New Roman"/>
              <a:cs typeface="Times New Roman"/>
              <a:sym typeface="Times New Roman"/>
            </a:endParaRPr>
          </a:p>
          <a:p>
            <a:pPr indent="-401852" lvl="0" marL="285750" rtl="0" algn="l">
              <a:lnSpc>
                <a:spcPct val="100000"/>
              </a:lnSpc>
              <a:spcBef>
                <a:spcPts val="1000"/>
              </a:spcBef>
              <a:spcAft>
                <a:spcPts val="0"/>
              </a:spcAft>
              <a:buSzPct val="100000"/>
              <a:buFont typeface="Times New Roman"/>
              <a:buChar char="•"/>
            </a:pPr>
            <a:r>
              <a:rPr lang="en-IN" sz="3494">
                <a:latin typeface="Times New Roman"/>
                <a:ea typeface="Times New Roman"/>
                <a:cs typeface="Times New Roman"/>
                <a:sym typeface="Times New Roman"/>
              </a:rPr>
              <a:t>REFERENCES</a:t>
            </a:r>
            <a:endParaRPr sz="3494">
              <a:latin typeface="Times New Roman"/>
              <a:ea typeface="Times New Roman"/>
              <a:cs typeface="Times New Roman"/>
              <a:sym typeface="Times New Roman"/>
            </a:endParaRPr>
          </a:p>
          <a:p>
            <a:pPr indent="-229870" lvl="0" marL="285750" rtl="0" algn="l">
              <a:spcBef>
                <a:spcPts val="1000"/>
              </a:spcBef>
              <a:spcAft>
                <a:spcPts val="0"/>
              </a:spcAft>
              <a:buSzPct val="80000"/>
              <a:buFont typeface="Arial"/>
              <a:buNone/>
            </a:pPr>
            <a:r>
              <a:t/>
            </a:r>
            <a:endParaRPr/>
          </a:p>
          <a:p>
            <a:pPr indent="-287020" lvl="0" marL="342900" rtl="0" algn="l">
              <a:spcBef>
                <a:spcPts val="1000"/>
              </a:spcBef>
              <a:spcAft>
                <a:spcPts val="0"/>
              </a:spcAft>
              <a:buSzPct val="8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1a1a9f5652_0_1"/>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sz="4100"/>
              <a:t>OBJECTIVE AND SCOPE</a:t>
            </a:r>
            <a:endParaRPr sz="4100"/>
          </a:p>
        </p:txBody>
      </p:sp>
      <p:sp>
        <p:nvSpPr>
          <p:cNvPr id="172" name="Google Shape;172;g21a1a9f5652_0_1"/>
          <p:cNvSpPr txBox="1"/>
          <p:nvPr>
            <p:ph idx="1" type="body"/>
          </p:nvPr>
        </p:nvSpPr>
        <p:spPr>
          <a:xfrm>
            <a:off x="807525" y="1543800"/>
            <a:ext cx="10955100" cy="4704600"/>
          </a:xfrm>
          <a:prstGeom prst="rect">
            <a:avLst/>
          </a:prstGeom>
        </p:spPr>
        <p:txBody>
          <a:bodyPr anchorCtr="0" anchor="t" bIns="45700" lIns="91425" spcFirstLastPara="1" rIns="91425" wrap="square" tIns="45700">
            <a:noAutofit/>
          </a:bodyPr>
          <a:lstStyle/>
          <a:p>
            <a:pPr indent="0" lvl="0" marL="0" rtl="0" algn="l">
              <a:lnSpc>
                <a:spcPct val="80000"/>
              </a:lnSpc>
              <a:spcBef>
                <a:spcPts val="1000"/>
              </a:spcBef>
              <a:spcAft>
                <a:spcPts val="0"/>
              </a:spcAft>
              <a:buClr>
                <a:schemeClr val="dk1"/>
              </a:buClr>
              <a:buSzPts val="1100"/>
              <a:buFont typeface="Arial"/>
              <a:buNone/>
            </a:pPr>
            <a:r>
              <a:rPr lang="en-IN" sz="2100">
                <a:latin typeface="Times New Roman"/>
                <a:ea typeface="Times New Roman"/>
                <a:cs typeface="Times New Roman"/>
                <a:sym typeface="Times New Roman"/>
              </a:rPr>
              <a:t>The objective of a command line calculator project is to create a program that allows users to perform arithmetic and mathematical operations via the command line interface. The scope of the project can vary depending on the specific requirements and goals, but it may include features such as:</a:t>
            </a:r>
            <a:endParaRPr sz="210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1100"/>
              <a:buFont typeface="Arial"/>
              <a:buNone/>
            </a:pPr>
            <a:r>
              <a:t/>
            </a:r>
            <a:endParaRPr sz="2100">
              <a:latin typeface="Times New Roman"/>
              <a:ea typeface="Times New Roman"/>
              <a:cs typeface="Times New Roman"/>
              <a:sym typeface="Times New Roman"/>
            </a:endParaRPr>
          </a:p>
          <a:p>
            <a:pPr indent="-326390" lvl="0" marL="457200" rtl="0" algn="l">
              <a:lnSpc>
                <a:spcPct val="80000"/>
              </a:lnSpc>
              <a:spcBef>
                <a:spcPts val="1000"/>
              </a:spcBef>
              <a:spcAft>
                <a:spcPts val="0"/>
              </a:spcAft>
              <a:buSzPts val="1540"/>
              <a:buFont typeface="Times New Roman"/>
              <a:buChar char="►"/>
            </a:pPr>
            <a:r>
              <a:rPr lang="en-IN" sz="2100">
                <a:latin typeface="Times New Roman"/>
                <a:ea typeface="Times New Roman"/>
                <a:cs typeface="Times New Roman"/>
                <a:sym typeface="Times New Roman"/>
              </a:rPr>
              <a:t>Accepting user input for mathematical expressions, including basic arithmetic operations (+, -, *, /), parentheses, and functions (e.g., sin, cos, sqrt).</a:t>
            </a:r>
            <a:endParaRPr sz="2100">
              <a:latin typeface="Times New Roman"/>
              <a:ea typeface="Times New Roman"/>
              <a:cs typeface="Times New Roman"/>
              <a:sym typeface="Times New Roman"/>
            </a:endParaRPr>
          </a:p>
          <a:p>
            <a:pPr indent="-326390" lvl="0" marL="457200" rtl="0" algn="l">
              <a:lnSpc>
                <a:spcPct val="80000"/>
              </a:lnSpc>
              <a:spcBef>
                <a:spcPts val="0"/>
              </a:spcBef>
              <a:spcAft>
                <a:spcPts val="0"/>
              </a:spcAft>
              <a:buSzPts val="1540"/>
              <a:buFont typeface="Times New Roman"/>
              <a:buChar char="►"/>
            </a:pPr>
            <a:r>
              <a:rPr lang="en-IN" sz="2100">
                <a:latin typeface="Times New Roman"/>
                <a:ea typeface="Times New Roman"/>
                <a:cs typeface="Times New Roman"/>
                <a:sym typeface="Times New Roman"/>
              </a:rPr>
              <a:t>Evaluating the input expression and producing the corresponding output.</a:t>
            </a:r>
            <a:endParaRPr sz="2100">
              <a:latin typeface="Times New Roman"/>
              <a:ea typeface="Times New Roman"/>
              <a:cs typeface="Times New Roman"/>
              <a:sym typeface="Times New Roman"/>
            </a:endParaRPr>
          </a:p>
          <a:p>
            <a:pPr indent="-326390" lvl="0" marL="457200" rtl="0" algn="l">
              <a:lnSpc>
                <a:spcPct val="80000"/>
              </a:lnSpc>
              <a:spcBef>
                <a:spcPts val="0"/>
              </a:spcBef>
              <a:spcAft>
                <a:spcPts val="0"/>
              </a:spcAft>
              <a:buSzPts val="1540"/>
              <a:buFont typeface="Times New Roman"/>
              <a:buChar char="►"/>
            </a:pPr>
            <a:r>
              <a:rPr lang="en-IN" sz="2100">
                <a:latin typeface="Times New Roman"/>
                <a:ea typeface="Times New Roman"/>
                <a:cs typeface="Times New Roman"/>
                <a:sym typeface="Times New Roman"/>
              </a:rPr>
              <a:t>Handling errors such as invalid input or division by zero.</a:t>
            </a:r>
            <a:endParaRPr sz="2100">
              <a:latin typeface="Times New Roman"/>
              <a:ea typeface="Times New Roman"/>
              <a:cs typeface="Times New Roman"/>
              <a:sym typeface="Times New Roman"/>
            </a:endParaRPr>
          </a:p>
          <a:p>
            <a:pPr indent="-326390" lvl="0" marL="457200" rtl="0" algn="l">
              <a:lnSpc>
                <a:spcPct val="80000"/>
              </a:lnSpc>
              <a:spcBef>
                <a:spcPts val="0"/>
              </a:spcBef>
              <a:spcAft>
                <a:spcPts val="0"/>
              </a:spcAft>
              <a:buSzPts val="1540"/>
              <a:buFont typeface="Times New Roman"/>
              <a:buChar char="►"/>
            </a:pPr>
            <a:r>
              <a:rPr lang="en-IN" sz="2100">
                <a:latin typeface="Times New Roman"/>
                <a:ea typeface="Times New Roman"/>
                <a:cs typeface="Times New Roman"/>
                <a:sym typeface="Times New Roman"/>
              </a:rPr>
              <a:t>Allowing the user to store and recall previous calculations.</a:t>
            </a:r>
            <a:endParaRPr sz="2100">
              <a:latin typeface="Times New Roman"/>
              <a:ea typeface="Times New Roman"/>
              <a:cs typeface="Times New Roman"/>
              <a:sym typeface="Times New Roman"/>
            </a:endParaRPr>
          </a:p>
          <a:p>
            <a:pPr indent="-326390" lvl="0" marL="457200" rtl="0" algn="l">
              <a:lnSpc>
                <a:spcPct val="80000"/>
              </a:lnSpc>
              <a:spcBef>
                <a:spcPts val="0"/>
              </a:spcBef>
              <a:spcAft>
                <a:spcPts val="0"/>
              </a:spcAft>
              <a:buSzPts val="1540"/>
              <a:buFont typeface="Times New Roman"/>
              <a:buChar char="►"/>
            </a:pPr>
            <a:r>
              <a:rPr lang="en-IN" sz="2100">
                <a:latin typeface="Times New Roman"/>
                <a:ea typeface="Times New Roman"/>
                <a:cs typeface="Times New Roman"/>
                <a:sym typeface="Times New Roman"/>
              </a:rPr>
              <a:t>Providing additional features such as support for complex numbers, units conversion, or plotting graphs.</a:t>
            </a:r>
            <a:endParaRPr sz="210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1100"/>
              <a:buFont typeface="Arial"/>
              <a:buNone/>
            </a:pPr>
            <a:r>
              <a:rPr lang="en-IN" sz="2100">
                <a:latin typeface="Times New Roman"/>
                <a:ea typeface="Times New Roman"/>
                <a:cs typeface="Times New Roman"/>
                <a:sym typeface="Times New Roman"/>
              </a:rPr>
              <a:t>The project can be implemented in various programming languages, including Python, C++, or Java. It may involve parsing input strings, implementing algorithms for arithmetic operations, and designing a user-friendly interface. Overall, the goal is to create a reliable and efficient calculator program that can be used via the command line interface.</a:t>
            </a:r>
            <a:endParaRPr sz="2100">
              <a:latin typeface="Times New Roman"/>
              <a:ea typeface="Times New Roman"/>
              <a:cs typeface="Times New Roman"/>
              <a:sym typeface="Times New Roman"/>
            </a:endParaRPr>
          </a:p>
          <a:p>
            <a:pPr indent="0" lvl="0" marL="0" rtl="0" algn="l">
              <a:lnSpc>
                <a:spcPct val="80000"/>
              </a:lnSpc>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
          <p:cNvSpPr txBox="1"/>
          <p:nvPr>
            <p:ph type="title"/>
          </p:nvPr>
        </p:nvSpPr>
        <p:spPr>
          <a:xfrm>
            <a:off x="1003400" y="425825"/>
            <a:ext cx="10499700" cy="987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ABSTRACT</a:t>
            </a:r>
            <a:br>
              <a:rPr lang="en-IN"/>
            </a:br>
            <a:br>
              <a:rPr lang="en-IN"/>
            </a:br>
            <a:br>
              <a:rPr lang="en-IN"/>
            </a:br>
            <a:endParaRPr/>
          </a:p>
        </p:txBody>
      </p:sp>
      <p:sp>
        <p:nvSpPr>
          <p:cNvPr id="178" name="Google Shape;178;p4"/>
          <p:cNvSpPr txBox="1"/>
          <p:nvPr>
            <p:ph idx="1" type="body"/>
          </p:nvPr>
        </p:nvSpPr>
        <p:spPr>
          <a:xfrm>
            <a:off x="1003475" y="1413475"/>
            <a:ext cx="10499700" cy="4575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IN" sz="2200">
                <a:latin typeface="Times New Roman"/>
                <a:ea typeface="Times New Roman"/>
                <a:cs typeface="Times New Roman"/>
                <a:sym typeface="Times New Roman"/>
              </a:rPr>
              <a:t>A command line calculator which supports mathematical expressions with scientific functions is very useful for most developers. The calculator available with Windows does not support most scientific functions. Most of the time, I do not feel comfortable with the calculator available with Windows. I needed a calculator which will not restrict writing expressions. I use variables to store results. Every time I need a simple calculation, I have to face problems with the Windows calculator. To make such a calculator, I designed a complete Mathematics library with MFC. The most difficult part I found when designing such a calculator was the parsing logic. Later while working with .NET, the runtime source code compilation made the parsing logic easy and interesting. I read some articles on .NET CodeDOM compilation. And I decided to write a new command line calculator using CodeDOM. It uses runtime compilation and saves the variables by serializing in a file. Thus you can get the values of all the variables used in the previous calculation.</a:t>
            </a:r>
            <a:endParaRPr sz="2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
          <p:cNvSpPr txBox="1"/>
          <p:nvPr>
            <p:ph type="title"/>
          </p:nvPr>
        </p:nvSpPr>
        <p:spPr>
          <a:xfrm>
            <a:off x="789700" y="497025"/>
            <a:ext cx="10709700" cy="97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INTRODUCTION</a:t>
            </a:r>
            <a:endParaRPr/>
          </a:p>
        </p:txBody>
      </p:sp>
      <p:sp>
        <p:nvSpPr>
          <p:cNvPr id="184" name="Google Shape;184;p5"/>
          <p:cNvSpPr txBox="1"/>
          <p:nvPr>
            <p:ph idx="1" type="body"/>
          </p:nvPr>
        </p:nvSpPr>
        <p:spPr>
          <a:xfrm>
            <a:off x="793325" y="1473700"/>
            <a:ext cx="10709700" cy="4317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300"/>
              </a:spcBef>
              <a:spcAft>
                <a:spcPts val="0"/>
              </a:spcAft>
              <a:buClr>
                <a:schemeClr val="dk1"/>
              </a:buClr>
              <a:buSzPts val="1100"/>
              <a:buFont typeface="Arial"/>
              <a:buNone/>
            </a:pPr>
            <a:r>
              <a:rPr lang="en-IN" sz="2600">
                <a:latin typeface="Times New Roman"/>
                <a:ea typeface="Times New Roman"/>
                <a:cs typeface="Times New Roman"/>
                <a:sym typeface="Times New Roman"/>
              </a:rPr>
              <a:t>In this command line calculator, the result is saved in a pre-defined variable called ans. The user can declare his/her own variables to store results and can use it later in different expressions. The validation of the variable name is the same as in C#. Similarly, expression support is the same as supported in C# .NET.The calculate function calculates an expression. It uses the saved variables. I have generated code which has a declaration of the variables.To Evaluate the given expressions.To perform basic calculations.</a:t>
            </a:r>
            <a:endParaRPr sz="2600">
              <a:latin typeface="Times New Roman"/>
              <a:ea typeface="Times New Roman"/>
              <a:cs typeface="Times New Roman"/>
              <a:sym typeface="Times New Roman"/>
            </a:endParaRPr>
          </a:p>
          <a:p>
            <a:pPr indent="0" lvl="0" marL="0" rtl="0" algn="l">
              <a:spcBef>
                <a:spcPts val="0"/>
              </a:spcBef>
              <a:spcAft>
                <a:spcPts val="0"/>
              </a:spcAft>
              <a:buSzPts val="1600"/>
              <a:buNone/>
            </a:pPr>
            <a:r>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
          <p:cNvSpPr txBox="1"/>
          <p:nvPr>
            <p:ph type="title"/>
          </p:nvPr>
        </p:nvSpPr>
        <p:spPr>
          <a:xfrm>
            <a:off x="575950" y="614950"/>
            <a:ext cx="10927200" cy="983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HARDWARE/SOFTWARE REQUIREMENT</a:t>
            </a:r>
            <a:endParaRPr/>
          </a:p>
        </p:txBody>
      </p:sp>
      <p:sp>
        <p:nvSpPr>
          <p:cNvPr id="190" name="Google Shape;190;p7"/>
          <p:cNvSpPr txBox="1"/>
          <p:nvPr>
            <p:ph idx="1" type="body"/>
          </p:nvPr>
        </p:nvSpPr>
        <p:spPr>
          <a:xfrm>
            <a:off x="718449" y="1597975"/>
            <a:ext cx="10784700" cy="4193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7200"/>
              </a:spcBef>
              <a:spcAft>
                <a:spcPts val="0"/>
              </a:spcAft>
              <a:buNone/>
            </a:pPr>
            <a:r>
              <a:rPr b="1" lang="en-IN" sz="2150">
                <a:latin typeface="Arial"/>
                <a:ea typeface="Arial"/>
                <a:cs typeface="Arial"/>
                <a:sym typeface="Arial"/>
              </a:rPr>
              <a:t>Software Requirements:</a:t>
            </a:r>
            <a:endParaRPr b="1" sz="2150">
              <a:latin typeface="Arial"/>
              <a:ea typeface="Arial"/>
              <a:cs typeface="Arial"/>
              <a:sym typeface="Arial"/>
            </a:endParaRPr>
          </a:p>
          <a:p>
            <a:pPr indent="-355600" lvl="0" marL="749300" rtl="0" algn="l">
              <a:lnSpc>
                <a:spcPct val="100000"/>
              </a:lnSpc>
              <a:spcBef>
                <a:spcPts val="1400"/>
              </a:spcBef>
              <a:spcAft>
                <a:spcPts val="0"/>
              </a:spcAft>
              <a:buClr>
                <a:schemeClr val="lt1"/>
              </a:buClr>
              <a:buSzPts val="2000"/>
              <a:buFont typeface="Georgia"/>
              <a:buChar char="●"/>
            </a:pPr>
            <a:r>
              <a:rPr lang="en-IN">
                <a:latin typeface="Georgia"/>
                <a:ea typeface="Georgia"/>
                <a:cs typeface="Georgia"/>
                <a:sym typeface="Georgia"/>
              </a:rPr>
              <a:t>C compiler (gcc, cc, egcs,..)</a:t>
            </a:r>
            <a:endParaRPr>
              <a:latin typeface="Georgia"/>
              <a:ea typeface="Georgia"/>
              <a:cs typeface="Georgia"/>
              <a:sym typeface="Georgia"/>
            </a:endParaRPr>
          </a:p>
          <a:p>
            <a:pPr indent="0" lvl="0" marL="0" rtl="0" algn="l">
              <a:lnSpc>
                <a:spcPct val="100000"/>
              </a:lnSpc>
              <a:spcBef>
                <a:spcPts val="1400"/>
              </a:spcBef>
              <a:spcAft>
                <a:spcPts val="0"/>
              </a:spcAft>
              <a:buNone/>
            </a:pPr>
            <a:r>
              <a:t/>
            </a:r>
            <a:endParaRPr>
              <a:latin typeface="Georgia"/>
              <a:ea typeface="Georgia"/>
              <a:cs typeface="Georgia"/>
              <a:sym typeface="Georgia"/>
            </a:endParaRPr>
          </a:p>
          <a:p>
            <a:pPr indent="0" lvl="0" marL="0" rtl="0" algn="l">
              <a:lnSpc>
                <a:spcPct val="100000"/>
              </a:lnSpc>
              <a:spcBef>
                <a:spcPts val="1400"/>
              </a:spcBef>
              <a:spcAft>
                <a:spcPts val="0"/>
              </a:spcAft>
              <a:buNone/>
            </a:pPr>
            <a:r>
              <a:rPr b="1" lang="en-IN" sz="2150">
                <a:latin typeface="Arial"/>
                <a:ea typeface="Arial"/>
                <a:cs typeface="Arial"/>
                <a:sym typeface="Arial"/>
              </a:rPr>
              <a:t>Hardware Requirements:</a:t>
            </a:r>
            <a:endParaRPr b="1" sz="2150">
              <a:latin typeface="Arial"/>
              <a:ea typeface="Arial"/>
              <a:cs typeface="Arial"/>
              <a:sym typeface="Arial"/>
            </a:endParaRPr>
          </a:p>
          <a:p>
            <a:pPr indent="-355600" lvl="0" marL="749300" rtl="0" algn="l">
              <a:lnSpc>
                <a:spcPct val="100000"/>
              </a:lnSpc>
              <a:spcBef>
                <a:spcPts val="1400"/>
              </a:spcBef>
              <a:spcAft>
                <a:spcPts val="0"/>
              </a:spcAft>
              <a:buClr>
                <a:schemeClr val="lt1"/>
              </a:buClr>
              <a:buSzPts val="2000"/>
              <a:buFont typeface="Georgia"/>
              <a:buChar char="●"/>
            </a:pPr>
            <a:r>
              <a:rPr lang="en-IN">
                <a:latin typeface="Georgia"/>
                <a:ea typeface="Georgia"/>
                <a:cs typeface="Georgia"/>
                <a:sym typeface="Georgia"/>
              </a:rPr>
              <a:t>CPU : Intel Core i5</a:t>
            </a:r>
            <a:endParaRPr>
              <a:latin typeface="Georgia"/>
              <a:ea typeface="Georgia"/>
              <a:cs typeface="Georgia"/>
              <a:sym typeface="Georgia"/>
            </a:endParaRPr>
          </a:p>
          <a:p>
            <a:pPr indent="-355600" lvl="0" marL="749300" rtl="0" algn="l">
              <a:lnSpc>
                <a:spcPct val="100000"/>
              </a:lnSpc>
              <a:spcBef>
                <a:spcPts val="0"/>
              </a:spcBef>
              <a:spcAft>
                <a:spcPts val="0"/>
              </a:spcAft>
              <a:buClr>
                <a:schemeClr val="lt1"/>
              </a:buClr>
              <a:buSzPts val="2000"/>
              <a:buFont typeface="Georgia"/>
              <a:buChar char="●"/>
            </a:pPr>
            <a:r>
              <a:rPr lang="en-IN">
                <a:latin typeface="Georgia"/>
                <a:ea typeface="Georgia"/>
                <a:cs typeface="Georgia"/>
                <a:sym typeface="Georgia"/>
              </a:rPr>
              <a:t>Memory : 8GB for RAM</a:t>
            </a:r>
            <a:endParaRPr>
              <a:latin typeface="Georgia"/>
              <a:ea typeface="Georgia"/>
              <a:cs typeface="Georgia"/>
              <a:sym typeface="Georgia"/>
            </a:endParaRPr>
          </a:p>
          <a:p>
            <a:pPr indent="0" lvl="0" marL="0" rtl="0" algn="l">
              <a:spcBef>
                <a:spcPts val="1000"/>
              </a:spcBef>
              <a:spcAft>
                <a:spcPts val="0"/>
              </a:spcAft>
              <a:buNone/>
            </a:pPr>
            <a:r>
              <a:t/>
            </a:r>
            <a:endParaRPr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1a1a9f5652_0_11"/>
          <p:cNvSpPr txBox="1"/>
          <p:nvPr>
            <p:ph type="title"/>
          </p:nvPr>
        </p:nvSpPr>
        <p:spPr>
          <a:xfrm>
            <a:off x="467611" y="345843"/>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ALGORITHM</a:t>
            </a:r>
            <a:endParaRPr/>
          </a:p>
        </p:txBody>
      </p:sp>
      <p:sp>
        <p:nvSpPr>
          <p:cNvPr id="197" name="Google Shape;197;g21a1a9f5652_0_11"/>
          <p:cNvSpPr txBox="1"/>
          <p:nvPr>
            <p:ph idx="1" type="body"/>
          </p:nvPr>
        </p:nvSpPr>
        <p:spPr>
          <a:xfrm>
            <a:off x="663925" y="1117500"/>
            <a:ext cx="11045100" cy="55743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358"/>
              <a:buFont typeface="Arial"/>
              <a:buNone/>
            </a:pPr>
            <a:r>
              <a:rPr lang="en-IN" sz="2200">
                <a:latin typeface="Times New Roman"/>
                <a:ea typeface="Times New Roman"/>
                <a:cs typeface="Times New Roman"/>
                <a:sym typeface="Times New Roman"/>
              </a:rPr>
              <a:t>Step 1 — START</a:t>
            </a:r>
            <a:endParaRPr sz="22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358"/>
              <a:buFont typeface="Arial"/>
              <a:buNone/>
            </a:pPr>
            <a:r>
              <a:rPr lang="en-IN" sz="2200">
                <a:latin typeface="Times New Roman"/>
                <a:ea typeface="Times New Roman"/>
                <a:cs typeface="Times New Roman"/>
                <a:sym typeface="Times New Roman"/>
              </a:rPr>
              <a:t>Step 2 — input</a:t>
            </a:r>
            <a:endParaRPr sz="22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358"/>
              <a:buFont typeface="Arial"/>
              <a:buNone/>
            </a:pPr>
            <a:r>
              <a:rPr lang="en-IN" sz="2200">
                <a:latin typeface="Times New Roman"/>
                <a:ea typeface="Times New Roman"/>
                <a:cs typeface="Times New Roman"/>
                <a:sym typeface="Times New Roman"/>
              </a:rPr>
              <a:t>Step 3 — parse_expr()</a:t>
            </a:r>
            <a:endParaRPr sz="22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358"/>
              <a:buFont typeface="Arial"/>
              <a:buNone/>
            </a:pPr>
            <a:r>
              <a:rPr lang="en-IN" sz="2200">
                <a:latin typeface="Times New Roman"/>
                <a:ea typeface="Times New Roman"/>
                <a:cs typeface="Times New Roman"/>
                <a:sym typeface="Times New Roman"/>
              </a:rPr>
              <a:t>  Step 3.1 parse_term()</a:t>
            </a:r>
            <a:endParaRPr sz="22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358"/>
              <a:buFont typeface="Arial"/>
              <a:buNone/>
            </a:pPr>
            <a:r>
              <a:rPr lang="en-IN" sz="2200">
                <a:latin typeface="Times New Roman"/>
                <a:ea typeface="Times New Roman"/>
                <a:cs typeface="Times New Roman"/>
                <a:sym typeface="Times New Roman"/>
              </a:rPr>
              <a:t>   Step 3.1.1 parse_factor()</a:t>
            </a:r>
            <a:endParaRPr sz="22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358"/>
              <a:buFont typeface="Arial"/>
              <a:buNone/>
            </a:pPr>
            <a:r>
              <a:rPr lang="en-IN" sz="2200">
                <a:latin typeface="Times New Roman"/>
                <a:ea typeface="Times New Roman"/>
                <a:cs typeface="Times New Roman"/>
                <a:sym typeface="Times New Roman"/>
              </a:rPr>
              <a:t>  Step 3.2 parse_num_op()</a:t>
            </a:r>
            <a:endParaRPr sz="22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358"/>
              <a:buFont typeface="Arial"/>
              <a:buNone/>
            </a:pPr>
            <a:r>
              <a:rPr lang="en-IN" sz="2200">
                <a:latin typeface="Times New Roman"/>
                <a:ea typeface="Times New Roman"/>
                <a:cs typeface="Times New Roman"/>
                <a:sym typeface="Times New Roman"/>
              </a:rPr>
              <a:t>   Step 3.2.1 parse_rest_term()</a:t>
            </a:r>
            <a:endParaRPr sz="22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358"/>
              <a:buFont typeface="Arial"/>
              <a:buNone/>
            </a:pPr>
            <a:r>
              <a:rPr lang="en-IN" sz="2200">
                <a:latin typeface="Times New Roman"/>
                <a:ea typeface="Times New Roman"/>
                <a:cs typeface="Times New Roman"/>
                <a:sym typeface="Times New Roman"/>
              </a:rPr>
              <a:t>  Step 3.3 parse_factor()</a:t>
            </a:r>
            <a:endParaRPr sz="22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358"/>
              <a:buFont typeface="Arial"/>
              <a:buNone/>
            </a:pPr>
            <a:r>
              <a:rPr lang="en-IN" sz="2200">
                <a:latin typeface="Times New Roman"/>
                <a:ea typeface="Times New Roman"/>
                <a:cs typeface="Times New Roman"/>
                <a:sym typeface="Times New Roman"/>
              </a:rPr>
              <a:t>   Step 3.3.1 parse_num_op()</a:t>
            </a:r>
            <a:endParaRPr sz="22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358"/>
              <a:buFont typeface="Arial"/>
              <a:buNone/>
            </a:pPr>
            <a:r>
              <a:rPr lang="en-IN" sz="2200">
                <a:latin typeface="Times New Roman"/>
                <a:ea typeface="Times New Roman"/>
                <a:cs typeface="Times New Roman"/>
                <a:sym typeface="Times New Roman"/>
              </a:rPr>
              <a:t>  Step 3.4 parse_rest_term()</a:t>
            </a:r>
            <a:endParaRPr sz="22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358"/>
              <a:buFont typeface="Arial"/>
              <a:buNone/>
            </a:pPr>
            <a:r>
              <a:rPr lang="en-IN" sz="2200">
                <a:latin typeface="Times New Roman"/>
                <a:ea typeface="Times New Roman"/>
                <a:cs typeface="Times New Roman"/>
                <a:sym typeface="Times New Roman"/>
              </a:rPr>
              <a:t>   Step 3.4.1 parse_rest_expr()</a:t>
            </a:r>
            <a:endParaRPr sz="22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358"/>
              <a:buFont typeface="Arial"/>
              <a:buNone/>
            </a:pPr>
            <a:r>
              <a:rPr lang="en-IN" sz="2200">
                <a:latin typeface="Times New Roman"/>
                <a:ea typeface="Times New Roman"/>
                <a:cs typeface="Times New Roman"/>
                <a:sym typeface="Times New Roman"/>
              </a:rPr>
              <a:t>Step 4 — STOP</a:t>
            </a:r>
            <a:endParaRPr sz="2200">
              <a:latin typeface="Times New Roman"/>
              <a:ea typeface="Times New Roman"/>
              <a:cs typeface="Times New Roman"/>
              <a:sym typeface="Times New Roman"/>
            </a:endParaRPr>
          </a:p>
          <a:p>
            <a:pPr indent="0" lvl="0" marL="0" rtl="0" algn="l">
              <a:lnSpc>
                <a:spcPct val="80000"/>
              </a:lnSpc>
              <a:spcBef>
                <a:spcPts val="1000"/>
              </a:spcBef>
              <a:spcAft>
                <a:spcPts val="0"/>
              </a:spcAft>
              <a:buSzPts val="358"/>
              <a:buNone/>
            </a:pPr>
            <a:r>
              <a:t/>
            </a:r>
            <a:endParaRPr sz="6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258619" y="143741"/>
            <a:ext cx="9316749" cy="124198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sz="3600"/>
              <a:t>ARCHITECTURE DESIGN IMPLEMENTATION</a:t>
            </a:r>
            <a:endParaRPr/>
          </a:p>
        </p:txBody>
      </p:sp>
      <p:sp>
        <p:nvSpPr>
          <p:cNvPr id="203" name="Google Shape;203;p2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pic>
        <p:nvPicPr>
          <p:cNvPr id="204" name="Google Shape;204;p27"/>
          <p:cNvPicPr preferRelativeResize="0"/>
          <p:nvPr/>
        </p:nvPicPr>
        <p:blipFill rotWithShape="1">
          <a:blip r:embed="rId3">
            <a:alphaModFix/>
          </a:blip>
          <a:srcRect b="13293" l="0" r="2315" t="11642"/>
          <a:stretch/>
        </p:blipFill>
        <p:spPr>
          <a:xfrm>
            <a:off x="179125" y="1116300"/>
            <a:ext cx="11939650" cy="5611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2022-07-01T05:21:24Z</dcterms:created>
  <dc:creator>Garv Jaiswal</dc:creator>
</cp:coreProperties>
</file>