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4WJQCNsKruQhZr9/5txZPVTC0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g-BG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23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25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  <p:sp>
        <p:nvSpPr>
          <p:cNvPr id="98" name="Google Shape;98;p25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9" name="Google Shape;99;p25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7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27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27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27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27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27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4" name="Google Shape;114;p27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2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2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28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28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4" name="Google Shape;124;p28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28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Google Shape;126;p28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28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8" name="Google Shape;128;p28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Google Shape;129;p28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28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28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2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0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3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7" name="Google Shape;37;p14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8" name="Google Shape;38;p14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5" name="Google Shape;45;p15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7" name="Google Shape;67;p21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1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F3F3F3">
                  <a:alpha val="6666"/>
                </a:srgbClr>
              </a:gs>
              <a:gs pos="36000">
                <a:srgbClr val="F3F3F3">
                  <a:alpha val="5882"/>
                </a:srgbClr>
              </a:gs>
              <a:gs pos="69000">
                <a:srgbClr val="F3F3F3">
                  <a:alpha val="0"/>
                </a:srgbClr>
              </a:gs>
              <a:gs pos="100000">
                <a:srgbClr val="F3F3F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6" name="Google Shape;156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7" name="Google Shape;157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/>
          <p:nvPr/>
        </p:nvSpPr>
        <p:spPr>
          <a:xfrm>
            <a:off x="0" y="-5"/>
            <a:ext cx="12191696" cy="47307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8719939" y="3753695"/>
            <a:ext cx="3472060" cy="825932"/>
          </a:xfrm>
          <a:custGeom>
            <a:rect b="b" l="l" r="r" t="t"/>
            <a:pathLst>
              <a:path extrusionOk="0" h="825932" w="3472060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0" y="4055533"/>
            <a:ext cx="12192000" cy="2802467"/>
          </a:xfrm>
          <a:custGeom>
            <a:rect b="b" l="l" r="r" t="t"/>
            <a:pathLst>
              <a:path extrusionOk="0" h="2802467" w="12192000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1"/>
          <p:cNvSpPr txBox="1"/>
          <p:nvPr>
            <p:ph type="ctrTitle"/>
          </p:nvPr>
        </p:nvSpPr>
        <p:spPr>
          <a:xfrm>
            <a:off x="965505" y="623571"/>
            <a:ext cx="10260990" cy="3523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Times New Roman"/>
              <a:buNone/>
            </a:pPr>
            <a:r>
              <a:rPr lang="bg-BG" sz="8000">
                <a:latin typeface="Times New Roman"/>
                <a:ea typeface="Times New Roman"/>
                <a:cs typeface="Times New Roman"/>
                <a:sym typeface="Times New Roman"/>
              </a:rPr>
              <a:t>Project management tool</a:t>
            </a:r>
            <a:endParaRPr sz="8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"/>
          <p:cNvSpPr txBox="1"/>
          <p:nvPr>
            <p:ph idx="1" type="subTitle"/>
          </p:nvPr>
        </p:nvSpPr>
        <p:spPr>
          <a:xfrm>
            <a:off x="965505" y="4777380"/>
            <a:ext cx="10260990" cy="1209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bg-B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ДИМИТЪР ГАНИЧЕВ, 61976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bg-B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ХРИСТО РАЙДОВСКИ, 62016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"/>
          <p:cNvSpPr txBox="1"/>
          <p:nvPr>
            <p:ph idx="12" type="sldNum"/>
          </p:nvPr>
        </p:nvSpPr>
        <p:spPr>
          <a:xfrm>
            <a:off x="11040512" y="6355080"/>
            <a:ext cx="838199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 sz="1400">
                <a:solidFill>
                  <a:schemeClr val="dk1"/>
                </a:solidFill>
              </a:rPr>
              <a:t>‹#›</a:t>
            </a:fld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"/>
          <p:cNvSpPr txBox="1"/>
          <p:nvPr>
            <p:ph type="title"/>
          </p:nvPr>
        </p:nvSpPr>
        <p:spPr>
          <a:xfrm>
            <a:off x="1171608" y="2568937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Times New Roman"/>
              <a:buNone/>
            </a:pPr>
            <a:r>
              <a:rPr lang="bg-BG" sz="6000">
                <a:latin typeface="Times New Roman"/>
                <a:ea typeface="Times New Roman"/>
                <a:cs typeface="Times New Roman"/>
                <a:sym typeface="Times New Roman"/>
              </a:rPr>
              <a:t>Благодарим за вниманието!</a:t>
            </a:r>
            <a:endParaRPr/>
          </a:p>
        </p:txBody>
      </p:sp>
      <p:sp>
        <p:nvSpPr>
          <p:cNvPr id="258" name="Google Shape;258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Times New Roman"/>
              <a:buNone/>
            </a:pPr>
            <a:r>
              <a:rPr lang="bg-BG">
                <a:latin typeface="Times New Roman"/>
                <a:ea typeface="Times New Roman"/>
                <a:cs typeface="Times New Roman"/>
                <a:sym typeface="Times New Roman"/>
              </a:rPr>
              <a:t>Какво представлява системата?</a:t>
            </a:r>
            <a:endParaRPr/>
          </a:p>
        </p:txBody>
      </p:sp>
      <p:sp>
        <p:nvSpPr>
          <p:cNvPr id="180" name="Google Shape;180;p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bg-BG" sz="2800">
                <a:latin typeface="Times New Roman"/>
                <a:ea typeface="Times New Roman"/>
                <a:cs typeface="Times New Roman"/>
                <a:sym typeface="Times New Roman"/>
              </a:rPr>
              <a:t>По-лесно управление на проекти.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bg-BG" sz="2800">
                <a:latin typeface="Times New Roman"/>
                <a:ea typeface="Times New Roman"/>
                <a:cs typeface="Times New Roman"/>
                <a:sym typeface="Times New Roman"/>
              </a:rPr>
              <a:t>По-лесно следене и управление на отделните задачи свързани с проекта.</a:t>
            </a:r>
            <a:endParaRPr/>
          </a:p>
        </p:txBody>
      </p:sp>
      <p:sp>
        <p:nvSpPr>
          <p:cNvPr id="181" name="Google Shape;181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bg-BG"/>
              <a:t>Видове потребители в системата</a:t>
            </a:r>
            <a:endParaRPr/>
          </a:p>
        </p:txBody>
      </p:sp>
      <p:sp>
        <p:nvSpPr>
          <p:cNvPr id="187" name="Google Shape;187;p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bg-BG" sz="2800"/>
              <a:t>Нерегистриран потребител (Гост)</a:t>
            </a:r>
            <a:endParaRPr/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bg-BG" sz="2800"/>
              <a:t>Регистриран потребител</a:t>
            </a:r>
            <a:endParaRPr sz="2800"/>
          </a:p>
          <a:p>
            <a:pPr indent="-372110" lvl="1" marL="742950" rtl="0" algn="l">
              <a:spcBef>
                <a:spcPts val="1000"/>
              </a:spcBef>
              <a:spcAft>
                <a:spcPts val="0"/>
              </a:spcAft>
              <a:buSzPts val="2800"/>
              <a:buChar char="►"/>
            </a:pPr>
            <a:r>
              <a:rPr lang="bg-BG" sz="2800"/>
              <a:t>Member</a:t>
            </a:r>
            <a:endParaRPr sz="2800"/>
          </a:p>
          <a:p>
            <a:pPr indent="-372110" lvl="1" marL="742950" rtl="0" algn="l">
              <a:spcBef>
                <a:spcPts val="1000"/>
              </a:spcBef>
              <a:spcAft>
                <a:spcPts val="0"/>
              </a:spcAft>
              <a:buSzPts val="2800"/>
              <a:buChar char="►"/>
            </a:pPr>
            <a:r>
              <a:rPr lang="bg-BG" sz="2800"/>
              <a:t>Owner</a:t>
            </a:r>
            <a:endParaRPr sz="2800"/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  <p:sp>
        <p:nvSpPr>
          <p:cNvPr id="188" name="Google Shape;188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bg-BG"/>
              <a:t>Функционални изисквания</a:t>
            </a:r>
            <a:endParaRPr/>
          </a:p>
        </p:txBody>
      </p:sp>
      <p:sp>
        <p:nvSpPr>
          <p:cNvPr id="194" name="Google Shape;194;p4"/>
          <p:cNvSpPr txBox="1"/>
          <p:nvPr>
            <p:ph idx="1" type="body"/>
          </p:nvPr>
        </p:nvSpPr>
        <p:spPr>
          <a:xfrm>
            <a:off x="1103311" y="1535312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bg-BG"/>
              <a:t>Нерегистриран потребител</a:t>
            </a:r>
            <a:endParaRPr/>
          </a:p>
        </p:txBody>
      </p:sp>
      <p:sp>
        <p:nvSpPr>
          <p:cNvPr id="195" name="Google Shape;195;p4"/>
          <p:cNvSpPr txBox="1"/>
          <p:nvPr>
            <p:ph idx="2" type="body"/>
          </p:nvPr>
        </p:nvSpPr>
        <p:spPr>
          <a:xfrm>
            <a:off x="1103311" y="2313087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608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bg-BG"/>
              <a:t>Вход в системата</a:t>
            </a:r>
            <a:endParaRPr/>
          </a:p>
          <a:p>
            <a:pPr indent="-271780" lvl="0" marL="34290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  <a:p>
            <a:pPr indent="-38608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bg-BG"/>
              <a:t>Регистрация в системата</a:t>
            </a:r>
            <a:endParaRPr/>
          </a:p>
        </p:txBody>
      </p:sp>
      <p:sp>
        <p:nvSpPr>
          <p:cNvPr id="196" name="Google Shape;196;p4"/>
          <p:cNvSpPr txBox="1"/>
          <p:nvPr>
            <p:ph idx="3" type="body"/>
          </p:nvPr>
        </p:nvSpPr>
        <p:spPr>
          <a:xfrm>
            <a:off x="4864963" y="1365238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bg-BG"/>
              <a:t>Регистриран потребител</a:t>
            </a:r>
            <a:endParaRPr/>
          </a:p>
        </p:txBody>
      </p:sp>
      <p:sp>
        <p:nvSpPr>
          <p:cNvPr id="197" name="Google Shape;197;p4"/>
          <p:cNvSpPr txBox="1"/>
          <p:nvPr>
            <p:ph idx="4" type="body"/>
          </p:nvPr>
        </p:nvSpPr>
        <p:spPr>
          <a:xfrm>
            <a:off x="4864963" y="2111575"/>
            <a:ext cx="6325776" cy="414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►"/>
            </a:pPr>
            <a:r>
              <a:rPr lang="bg-BG">
                <a:latin typeface="Times New Roman"/>
                <a:ea typeface="Times New Roman"/>
                <a:cs typeface="Times New Roman"/>
                <a:sym typeface="Times New Roman"/>
              </a:rPr>
              <a:t>Вход в системата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►"/>
            </a:pPr>
            <a:r>
              <a:rPr lang="bg-BG">
                <a:latin typeface="Times New Roman"/>
                <a:ea typeface="Times New Roman"/>
                <a:cs typeface="Times New Roman"/>
                <a:sym typeface="Times New Roman"/>
              </a:rPr>
              <a:t>Регистрация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►"/>
            </a:pPr>
            <a:r>
              <a:rPr lang="bg-BG">
                <a:latin typeface="Times New Roman"/>
                <a:ea typeface="Times New Roman"/>
                <a:cs typeface="Times New Roman"/>
                <a:sym typeface="Times New Roman"/>
              </a:rPr>
              <a:t>Управление на бордове (Добавяне, Изтриване, Редактиране)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►"/>
            </a:pPr>
            <a:r>
              <a:rPr lang="bg-BG">
                <a:latin typeface="Times New Roman"/>
                <a:ea typeface="Times New Roman"/>
                <a:cs typeface="Times New Roman"/>
                <a:sym typeface="Times New Roman"/>
              </a:rPr>
              <a:t>Добавяне на фази при създаване на борд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►"/>
            </a:pPr>
            <a:r>
              <a:rPr lang="bg-BG">
                <a:latin typeface="Times New Roman"/>
                <a:ea typeface="Times New Roman"/>
                <a:cs typeface="Times New Roman"/>
                <a:sym typeface="Times New Roman"/>
              </a:rPr>
              <a:t>Добавяне на задачи към създаден борд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►"/>
            </a:pPr>
            <a:r>
              <a:rPr lang="bg-BG">
                <a:latin typeface="Times New Roman"/>
                <a:ea typeface="Times New Roman"/>
                <a:cs typeface="Times New Roman"/>
                <a:sym typeface="Times New Roman"/>
              </a:rPr>
              <a:t>Управление на задачи (Изтриване, Редактиране)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►"/>
            </a:pPr>
            <a:r>
              <a:rPr lang="bg-BG">
                <a:latin typeface="Times New Roman"/>
                <a:ea typeface="Times New Roman"/>
                <a:cs typeface="Times New Roman"/>
                <a:sym typeface="Times New Roman"/>
              </a:rPr>
              <a:t>Местене на задачи в борда според статуса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►"/>
            </a:pPr>
            <a:r>
              <a:rPr lang="bg-BG">
                <a:latin typeface="Times New Roman"/>
                <a:ea typeface="Times New Roman"/>
                <a:cs typeface="Times New Roman"/>
                <a:sym typeface="Times New Roman"/>
              </a:rPr>
              <a:t>Добавяне на ресурси (файлове и снимки) към 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►"/>
            </a:pPr>
            <a:r>
              <a:rPr lang="bg-BG">
                <a:latin typeface="Times New Roman"/>
                <a:ea typeface="Times New Roman"/>
                <a:cs typeface="Times New Roman"/>
                <a:sym typeface="Times New Roman"/>
              </a:rPr>
              <a:t>Добавяне на време на работа към 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►"/>
            </a:pPr>
            <a:r>
              <a:rPr lang="bg-BG">
                <a:latin typeface="Times New Roman"/>
                <a:ea typeface="Times New Roman"/>
                <a:cs typeface="Times New Roman"/>
                <a:sym typeface="Times New Roman"/>
              </a:rPr>
              <a:t>Управление на ресурси към 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►"/>
            </a:pPr>
            <a:r>
              <a:rPr lang="bg-BG">
                <a:latin typeface="Times New Roman"/>
                <a:ea typeface="Times New Roman"/>
                <a:cs typeface="Times New Roman"/>
                <a:sym typeface="Times New Roman"/>
              </a:rPr>
              <a:t>Управление на участници в борда (Добавяне, Премахване)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►"/>
            </a:pPr>
            <a:r>
              <a:rPr lang="bg-BG">
                <a:latin typeface="Times New Roman"/>
                <a:ea typeface="Times New Roman"/>
                <a:cs typeface="Times New Roman"/>
                <a:sym typeface="Times New Roman"/>
              </a:rPr>
              <a:t>Преглед на потребителски профил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►"/>
            </a:pPr>
            <a:r>
              <a:rPr lang="bg-BG">
                <a:latin typeface="Times New Roman"/>
                <a:ea typeface="Times New Roman"/>
                <a:cs typeface="Times New Roman"/>
                <a:sym typeface="Times New Roman"/>
              </a:rPr>
              <a:t>Редактиране на потребителски профил</a:t>
            </a:r>
            <a:endParaRPr/>
          </a:p>
        </p:txBody>
      </p:sp>
      <p:sp>
        <p:nvSpPr>
          <p:cNvPr id="198" name="Google Shape;198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bg-BG"/>
              <a:t>Нефункционални изисквания</a:t>
            </a:r>
            <a:endParaRPr/>
          </a:p>
        </p:txBody>
      </p:sp>
      <p:sp>
        <p:nvSpPr>
          <p:cNvPr id="204" name="Google Shape;204;p5"/>
          <p:cNvSpPr txBox="1"/>
          <p:nvPr>
            <p:ph idx="1" type="body"/>
          </p:nvPr>
        </p:nvSpPr>
        <p:spPr>
          <a:xfrm>
            <a:off x="1103312" y="1853248"/>
            <a:ext cx="8946541" cy="4395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bg-BG"/>
              <a:t>Използваемост – потребител, който за първи път използва системата, да може да изпълни основните функции за по-малко от 20 минути.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bg-BG"/>
              <a:t>Производителност – да се поддържат 10 000 потребители, използващи услугата едновременно.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bg-BG"/>
              <a:t>Сигурност – данните в системата да са защитени от неоторизиран достъп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bg-BG"/>
              <a:t>Наличността на системата да не е по-малка от 97%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bg-BG"/>
              <a:t>Производителност - системата да отговаря на всяка потребителска заявка за помалко от 2 секунди 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05" name="Google Shape;205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bg-BG"/>
              <a:t>Основни потребителски случаи (Регистриран потребител в роля на Owner)</a:t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  <p:pic>
        <p:nvPicPr>
          <p:cNvPr id="212" name="Google Shape;21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851" y="1853250"/>
            <a:ext cx="7188050" cy="491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bg-BG"/>
              <a:t>Основни потребителски случаи (Регистриран потребител в роля  на Member)</a:t>
            </a:r>
            <a:endParaRPr/>
          </a:p>
        </p:txBody>
      </p:sp>
      <p:sp>
        <p:nvSpPr>
          <p:cNvPr id="218" name="Google Shape;218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  <p:pic>
        <p:nvPicPr>
          <p:cNvPr id="219" name="Google Shape;21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625" y="1790075"/>
            <a:ext cx="7040125" cy="49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8"/>
          <p:cNvPicPr preferRelativeResize="0"/>
          <p:nvPr/>
        </p:nvPicPr>
        <p:blipFill rotWithShape="1">
          <a:blip r:embed="rId3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8"/>
          <p:cNvPicPr preferRelativeResize="0"/>
          <p:nvPr/>
        </p:nvPicPr>
        <p:blipFill rotWithShape="1">
          <a:blip r:embed="rId4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F3F3F3">
                  <a:alpha val="6666"/>
                </a:srgbClr>
              </a:gs>
              <a:gs pos="36000">
                <a:srgbClr val="F3F3F3">
                  <a:alpha val="5882"/>
                </a:srgbClr>
              </a:gs>
              <a:gs pos="69000">
                <a:srgbClr val="F3F3F3">
                  <a:alpha val="0"/>
                </a:srgbClr>
              </a:gs>
              <a:gs pos="100000">
                <a:srgbClr val="F3F3F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8"/>
          <p:cNvPicPr preferRelativeResize="0"/>
          <p:nvPr/>
        </p:nvPicPr>
        <p:blipFill rotWithShape="1">
          <a:blip r:embed="rId5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8"/>
          <p:cNvPicPr preferRelativeResize="0"/>
          <p:nvPr/>
        </p:nvPicPr>
        <p:blipFill rotWithShape="1">
          <a:blip r:embed="rId6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p8"/>
          <p:cNvSpPr txBox="1"/>
          <p:nvPr>
            <p:ph type="title"/>
          </p:nvPr>
        </p:nvSpPr>
        <p:spPr>
          <a:xfrm>
            <a:off x="8572318" y="76200"/>
            <a:ext cx="3352375" cy="3066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5400"/>
              <a:buFont typeface="Century Gothic"/>
              <a:buNone/>
            </a:pPr>
            <a:r>
              <a:rPr b="0" i="0" lang="bg-BG" sz="54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Демо</a:t>
            </a:r>
            <a:endParaRPr b="0" i="0" sz="5400">
              <a:solidFill>
                <a:srgbClr val="EBEBE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p8"/>
          <p:cNvSpPr/>
          <p:nvPr/>
        </p:nvSpPr>
        <p:spPr>
          <a:xfrm flipH="1">
            <a:off x="7463681" y="-1"/>
            <a:ext cx="559472" cy="3709642"/>
          </a:xfrm>
          <a:custGeom>
            <a:rect b="b" l="l" r="r" t="t"/>
            <a:pathLst>
              <a:path extrusionOk="0" h="3709642" w="55947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0" y="0"/>
            <a:ext cx="7809954" cy="6858000"/>
          </a:xfrm>
          <a:custGeom>
            <a:rect b="b" l="l" r="r" t="t"/>
            <a:pathLst>
              <a:path extrusionOk="0" h="6858000" w="7809954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descr="A close up of a device&#10;&#10;Description automatically generated" id="236" name="Google Shape;236;p8"/>
          <p:cNvPicPr preferRelativeResize="0"/>
          <p:nvPr>
            <p:ph idx="1" type="body"/>
          </p:nvPr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3854" y="1171329"/>
            <a:ext cx="6270662" cy="451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9"/>
          <p:cNvPicPr preferRelativeResize="0"/>
          <p:nvPr/>
        </p:nvPicPr>
        <p:blipFill rotWithShape="1">
          <a:blip r:embed="rId3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9"/>
          <p:cNvPicPr preferRelativeResize="0"/>
          <p:nvPr/>
        </p:nvPicPr>
        <p:blipFill rotWithShape="1">
          <a:blip r:embed="rId4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9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F3F3F3">
                  <a:alpha val="6666"/>
                </a:srgbClr>
              </a:gs>
              <a:gs pos="36000">
                <a:srgbClr val="F3F3F3">
                  <a:alpha val="5882"/>
                </a:srgbClr>
              </a:gs>
              <a:gs pos="69000">
                <a:srgbClr val="F3F3F3">
                  <a:alpha val="0"/>
                </a:srgbClr>
              </a:gs>
              <a:gs pos="100000">
                <a:srgbClr val="F3F3F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9"/>
          <p:cNvPicPr preferRelativeResize="0"/>
          <p:nvPr/>
        </p:nvPicPr>
        <p:blipFill rotWithShape="1">
          <a:blip r:embed="rId5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9"/>
          <p:cNvPicPr preferRelativeResize="0"/>
          <p:nvPr/>
        </p:nvPicPr>
        <p:blipFill rotWithShape="1">
          <a:blip r:embed="rId6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p9"/>
          <p:cNvSpPr/>
          <p:nvPr/>
        </p:nvSpPr>
        <p:spPr>
          <a:xfrm flipH="1">
            <a:off x="7463681" y="-1"/>
            <a:ext cx="559472" cy="3709642"/>
          </a:xfrm>
          <a:custGeom>
            <a:rect b="b" l="l" r="r" t="t"/>
            <a:pathLst>
              <a:path extrusionOk="0" h="3709642" w="55947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0" y="0"/>
            <a:ext cx="7809954" cy="6858000"/>
          </a:xfrm>
          <a:custGeom>
            <a:rect b="b" l="l" r="r" t="t"/>
            <a:pathLst>
              <a:path extrusionOk="0" h="6858000" w="7809954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52" name="Google Shape;252;p9"/>
          <p:cNvPicPr preferRelativeResize="0"/>
          <p:nvPr>
            <p:ph idx="1" type="body"/>
          </p:nvPr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8115" y="647698"/>
            <a:ext cx="5562139" cy="5562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2019-07-02T20:27:52Z</dcterms:created>
  <dc:creator>Dimitar Ganichev</dc:creator>
</cp:coreProperties>
</file>