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78" r:id="rId5"/>
    <p:sldId id="279" r:id="rId6"/>
    <p:sldId id="263" r:id="rId7"/>
    <p:sldId id="264" r:id="rId8"/>
    <p:sldId id="265" r:id="rId9"/>
    <p:sldId id="266" r:id="rId10"/>
    <p:sldId id="267" r:id="rId11"/>
    <p:sldId id="268" r:id="rId12"/>
    <p:sldId id="269" r:id="rId13"/>
    <p:sldId id="271" r:id="rId14"/>
    <p:sldId id="284" r:id="rId15"/>
    <p:sldId id="285" r:id="rId16"/>
    <p:sldId id="286" r:id="rId17"/>
    <p:sldId id="270" r:id="rId18"/>
    <p:sldId id="272" r:id="rId19"/>
    <p:sldId id="273" r:id="rId20"/>
    <p:sldId id="274" r:id="rId21"/>
    <p:sldId id="281" r:id="rId22"/>
    <p:sldId id="276" r:id="rId23"/>
    <p:sldId id="277" r:id="rId24"/>
    <p:sldId id="282" r:id="rId25"/>
    <p:sldId id="275"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BEE3D4-5D68-4FE2-9D61-E9DB94ED2AA0}" v="10" dt="2024-10-10T00:25:45.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94660"/>
  </p:normalViewPr>
  <p:slideViewPr>
    <p:cSldViewPr snapToGrid="0">
      <p:cViewPr varScale="1">
        <p:scale>
          <a:sx n="103" d="100"/>
          <a:sy n="103" d="100"/>
        </p:scale>
        <p:origin x="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s Reed" userId="7e1f2e806c7337e6" providerId="LiveId" clId="{9DBEE3D4-5D68-4FE2-9D61-E9DB94ED2AA0}"/>
    <pc:docChg chg="undo custSel addSld delSld modSld sldOrd">
      <pc:chgData name="Ross Reed" userId="7e1f2e806c7337e6" providerId="LiveId" clId="{9DBEE3D4-5D68-4FE2-9D61-E9DB94ED2AA0}" dt="2024-10-10T01:04:51.660" v="943" actId="5793"/>
      <pc:docMkLst>
        <pc:docMk/>
      </pc:docMkLst>
      <pc:sldChg chg="modSp mod">
        <pc:chgData name="Ross Reed" userId="7e1f2e806c7337e6" providerId="LiveId" clId="{9DBEE3D4-5D68-4FE2-9D61-E9DB94ED2AA0}" dt="2024-10-07T00:20:29.240" v="262" actId="20577"/>
        <pc:sldMkLst>
          <pc:docMk/>
          <pc:sldMk cId="1483578946" sldId="257"/>
        </pc:sldMkLst>
        <pc:spChg chg="mod">
          <ac:chgData name="Ross Reed" userId="7e1f2e806c7337e6" providerId="LiveId" clId="{9DBEE3D4-5D68-4FE2-9D61-E9DB94ED2AA0}" dt="2024-10-07T00:06:11.372" v="165" actId="20577"/>
          <ac:spMkLst>
            <pc:docMk/>
            <pc:sldMk cId="1483578946" sldId="257"/>
            <ac:spMk id="2" creationId="{16867F36-184A-32F0-CBD4-0D71F5008A33}"/>
          </ac:spMkLst>
        </pc:spChg>
        <pc:spChg chg="mod">
          <ac:chgData name="Ross Reed" userId="7e1f2e806c7337e6" providerId="LiveId" clId="{9DBEE3D4-5D68-4FE2-9D61-E9DB94ED2AA0}" dt="2024-10-07T00:20:29.240" v="262" actId="20577"/>
          <ac:spMkLst>
            <pc:docMk/>
            <pc:sldMk cId="1483578946" sldId="257"/>
            <ac:spMk id="3" creationId="{1AA573AC-2BF4-D170-964A-719F092F0D96}"/>
          </ac:spMkLst>
        </pc:spChg>
      </pc:sldChg>
      <pc:sldChg chg="modSp mod">
        <pc:chgData name="Ross Reed" userId="7e1f2e806c7337e6" providerId="LiveId" clId="{9DBEE3D4-5D68-4FE2-9D61-E9DB94ED2AA0}" dt="2024-10-06T23:50:07.529" v="9" actId="20577"/>
        <pc:sldMkLst>
          <pc:docMk/>
          <pc:sldMk cId="3333469815" sldId="262"/>
        </pc:sldMkLst>
        <pc:spChg chg="mod">
          <ac:chgData name="Ross Reed" userId="7e1f2e806c7337e6" providerId="LiveId" clId="{9DBEE3D4-5D68-4FE2-9D61-E9DB94ED2AA0}" dt="2024-10-06T23:50:07.529" v="9" actId="20577"/>
          <ac:spMkLst>
            <pc:docMk/>
            <pc:sldMk cId="3333469815" sldId="262"/>
            <ac:spMk id="3" creationId="{5CC71E23-664E-49AA-AEF1-23961D62AC9A}"/>
          </ac:spMkLst>
        </pc:spChg>
      </pc:sldChg>
      <pc:sldChg chg="modSp mod">
        <pc:chgData name="Ross Reed" userId="7e1f2e806c7337e6" providerId="LiveId" clId="{9DBEE3D4-5D68-4FE2-9D61-E9DB94ED2AA0}" dt="2024-10-08T00:03:04.720" v="373" actId="20577"/>
        <pc:sldMkLst>
          <pc:docMk/>
          <pc:sldMk cId="3798109413" sldId="264"/>
        </pc:sldMkLst>
        <pc:spChg chg="mod">
          <ac:chgData name="Ross Reed" userId="7e1f2e806c7337e6" providerId="LiveId" clId="{9DBEE3D4-5D68-4FE2-9D61-E9DB94ED2AA0}" dt="2024-10-08T00:03:04.720" v="373" actId="20577"/>
          <ac:spMkLst>
            <pc:docMk/>
            <pc:sldMk cId="3798109413" sldId="264"/>
            <ac:spMk id="3" creationId="{6F936A0E-F09D-02A0-7E39-9D844C931798}"/>
          </ac:spMkLst>
        </pc:spChg>
      </pc:sldChg>
      <pc:sldChg chg="modSp mod">
        <pc:chgData name="Ross Reed" userId="7e1f2e806c7337e6" providerId="LiveId" clId="{9DBEE3D4-5D68-4FE2-9D61-E9DB94ED2AA0}" dt="2024-10-07T23:57:26.147" v="330" actId="20577"/>
        <pc:sldMkLst>
          <pc:docMk/>
          <pc:sldMk cId="3797185148" sldId="266"/>
        </pc:sldMkLst>
        <pc:spChg chg="mod">
          <ac:chgData name="Ross Reed" userId="7e1f2e806c7337e6" providerId="LiveId" clId="{9DBEE3D4-5D68-4FE2-9D61-E9DB94ED2AA0}" dt="2024-10-06T23:50:47.775" v="11" actId="2"/>
          <ac:spMkLst>
            <pc:docMk/>
            <pc:sldMk cId="3797185148" sldId="266"/>
            <ac:spMk id="2" creationId="{C82E49B6-03FC-A130-B042-206014A550B9}"/>
          </ac:spMkLst>
        </pc:spChg>
        <pc:spChg chg="mod">
          <ac:chgData name="Ross Reed" userId="7e1f2e806c7337e6" providerId="LiveId" clId="{9DBEE3D4-5D68-4FE2-9D61-E9DB94ED2AA0}" dt="2024-10-07T23:57:26.147" v="330" actId="20577"/>
          <ac:spMkLst>
            <pc:docMk/>
            <pc:sldMk cId="3797185148" sldId="266"/>
            <ac:spMk id="3" creationId="{A37B953C-B013-16EB-B4E6-3C8D9E1CA24F}"/>
          </ac:spMkLst>
        </pc:spChg>
      </pc:sldChg>
      <pc:sldChg chg="modSp mod">
        <pc:chgData name="Ross Reed" userId="7e1f2e806c7337e6" providerId="LiveId" clId="{9DBEE3D4-5D68-4FE2-9D61-E9DB94ED2AA0}" dt="2024-10-06T23:50:54.848" v="13" actId="2"/>
        <pc:sldMkLst>
          <pc:docMk/>
          <pc:sldMk cId="3471698258" sldId="267"/>
        </pc:sldMkLst>
        <pc:spChg chg="mod">
          <ac:chgData name="Ross Reed" userId="7e1f2e806c7337e6" providerId="LiveId" clId="{9DBEE3D4-5D68-4FE2-9D61-E9DB94ED2AA0}" dt="2024-10-06T23:50:54.848" v="13" actId="2"/>
          <ac:spMkLst>
            <pc:docMk/>
            <pc:sldMk cId="3471698258" sldId="267"/>
            <ac:spMk id="2" creationId="{719FCB14-511B-EEEC-A2A0-551A2580191C}"/>
          </ac:spMkLst>
        </pc:spChg>
      </pc:sldChg>
      <pc:sldChg chg="modSp mod">
        <pc:chgData name="Ross Reed" userId="7e1f2e806c7337e6" providerId="LiveId" clId="{9DBEE3D4-5D68-4FE2-9D61-E9DB94ED2AA0}" dt="2024-10-06T23:51:03.004" v="16" actId="2"/>
        <pc:sldMkLst>
          <pc:docMk/>
          <pc:sldMk cId="3442578359" sldId="268"/>
        </pc:sldMkLst>
        <pc:spChg chg="mod">
          <ac:chgData name="Ross Reed" userId="7e1f2e806c7337e6" providerId="LiveId" clId="{9DBEE3D4-5D68-4FE2-9D61-E9DB94ED2AA0}" dt="2024-10-06T23:51:03.004" v="16" actId="2"/>
          <ac:spMkLst>
            <pc:docMk/>
            <pc:sldMk cId="3442578359" sldId="268"/>
            <ac:spMk id="3" creationId="{31ED5B6C-484B-5FDC-87DA-AD19805B4F22}"/>
          </ac:spMkLst>
        </pc:spChg>
      </pc:sldChg>
      <pc:sldChg chg="modSp add del mod">
        <pc:chgData name="Ross Reed" userId="7e1f2e806c7337e6" providerId="LiveId" clId="{9DBEE3D4-5D68-4FE2-9D61-E9DB94ED2AA0}" dt="2024-10-09T14:24:17.595" v="619" actId="20577"/>
        <pc:sldMkLst>
          <pc:docMk/>
          <pc:sldMk cId="3071066463" sldId="274"/>
        </pc:sldMkLst>
        <pc:spChg chg="mod">
          <ac:chgData name="Ross Reed" userId="7e1f2e806c7337e6" providerId="LiveId" clId="{9DBEE3D4-5D68-4FE2-9D61-E9DB94ED2AA0}" dt="2024-10-09T14:24:17.595" v="619" actId="20577"/>
          <ac:spMkLst>
            <pc:docMk/>
            <pc:sldMk cId="3071066463" sldId="274"/>
            <ac:spMk id="3" creationId="{220AFDA2-95DB-3416-BEE5-1E5ACCC27305}"/>
          </ac:spMkLst>
        </pc:spChg>
      </pc:sldChg>
      <pc:sldChg chg="modSp mod">
        <pc:chgData name="Ross Reed" userId="7e1f2e806c7337e6" providerId="LiveId" clId="{9DBEE3D4-5D68-4FE2-9D61-E9DB94ED2AA0}" dt="2024-10-10T00:34:19.404" v="931" actId="20577"/>
        <pc:sldMkLst>
          <pc:docMk/>
          <pc:sldMk cId="1282176100" sldId="275"/>
        </pc:sldMkLst>
        <pc:spChg chg="mod">
          <ac:chgData name="Ross Reed" userId="7e1f2e806c7337e6" providerId="LiveId" clId="{9DBEE3D4-5D68-4FE2-9D61-E9DB94ED2AA0}" dt="2024-10-10T00:34:19.404" v="931" actId="20577"/>
          <ac:spMkLst>
            <pc:docMk/>
            <pc:sldMk cId="1282176100" sldId="275"/>
            <ac:spMk id="2" creationId="{72C8D734-5B9A-E2C5-84F8-239D6BAB0A08}"/>
          </ac:spMkLst>
        </pc:spChg>
      </pc:sldChg>
      <pc:sldChg chg="modSp add del mod">
        <pc:chgData name="Ross Reed" userId="7e1f2e806c7337e6" providerId="LiveId" clId="{9DBEE3D4-5D68-4FE2-9D61-E9DB94ED2AA0}" dt="2024-10-09T19:57:00.922" v="738" actId="20577"/>
        <pc:sldMkLst>
          <pc:docMk/>
          <pc:sldMk cId="3766676941" sldId="276"/>
        </pc:sldMkLst>
        <pc:spChg chg="mod">
          <ac:chgData name="Ross Reed" userId="7e1f2e806c7337e6" providerId="LiveId" clId="{9DBEE3D4-5D68-4FE2-9D61-E9DB94ED2AA0}" dt="2024-10-09T19:57:00.922" v="738" actId="20577"/>
          <ac:spMkLst>
            <pc:docMk/>
            <pc:sldMk cId="3766676941" sldId="276"/>
            <ac:spMk id="3" creationId="{14481FF8-B8F9-CCE8-E816-7C8ADA9296AF}"/>
          </ac:spMkLst>
        </pc:spChg>
      </pc:sldChg>
      <pc:sldChg chg="modSp mod">
        <pc:chgData name="Ross Reed" userId="7e1f2e806c7337e6" providerId="LiveId" clId="{9DBEE3D4-5D68-4FE2-9D61-E9DB94ED2AA0}" dt="2024-10-10T00:09:13.088" v="821" actId="20577"/>
        <pc:sldMkLst>
          <pc:docMk/>
          <pc:sldMk cId="3484827707" sldId="278"/>
        </pc:sldMkLst>
        <pc:spChg chg="mod">
          <ac:chgData name="Ross Reed" userId="7e1f2e806c7337e6" providerId="LiveId" clId="{9DBEE3D4-5D68-4FE2-9D61-E9DB94ED2AA0}" dt="2024-10-10T00:09:13.088" v="821" actId="20577"/>
          <ac:spMkLst>
            <pc:docMk/>
            <pc:sldMk cId="3484827707" sldId="278"/>
            <ac:spMk id="3" creationId="{1A979062-0B7A-6A90-BCA1-2B47C29B4382}"/>
          </ac:spMkLst>
        </pc:spChg>
      </pc:sldChg>
      <pc:sldChg chg="modSp mod">
        <pc:chgData name="Ross Reed" userId="7e1f2e806c7337e6" providerId="LiveId" clId="{9DBEE3D4-5D68-4FE2-9D61-E9DB94ED2AA0}" dt="2024-10-08T00:01:26.301" v="370" actId="20577"/>
        <pc:sldMkLst>
          <pc:docMk/>
          <pc:sldMk cId="2313646103" sldId="279"/>
        </pc:sldMkLst>
        <pc:spChg chg="mod">
          <ac:chgData name="Ross Reed" userId="7e1f2e806c7337e6" providerId="LiveId" clId="{9DBEE3D4-5D68-4FE2-9D61-E9DB94ED2AA0}" dt="2024-10-08T00:01:26.301" v="370" actId="20577"/>
          <ac:spMkLst>
            <pc:docMk/>
            <pc:sldMk cId="2313646103" sldId="279"/>
            <ac:spMk id="3" creationId="{56EB193B-EE74-DC41-CAED-6BE7496D62B0}"/>
          </ac:spMkLst>
        </pc:spChg>
      </pc:sldChg>
      <pc:sldChg chg="modSp new mod ord">
        <pc:chgData name="Ross Reed" userId="7e1f2e806c7337e6" providerId="LiveId" clId="{9DBEE3D4-5D68-4FE2-9D61-E9DB94ED2AA0}" dt="2024-10-07T00:05:40.676" v="157"/>
        <pc:sldMkLst>
          <pc:docMk/>
          <pc:sldMk cId="1308788339" sldId="280"/>
        </pc:sldMkLst>
        <pc:spChg chg="mod">
          <ac:chgData name="Ross Reed" userId="7e1f2e806c7337e6" providerId="LiveId" clId="{9DBEE3D4-5D68-4FE2-9D61-E9DB94ED2AA0}" dt="2024-10-06T23:58:54.575" v="30" actId="20577"/>
          <ac:spMkLst>
            <pc:docMk/>
            <pc:sldMk cId="1308788339" sldId="280"/>
            <ac:spMk id="2" creationId="{E317D4E1-5AB4-6B72-BDFA-E36B39EC57D0}"/>
          </ac:spMkLst>
        </pc:spChg>
        <pc:spChg chg="mod">
          <ac:chgData name="Ross Reed" userId="7e1f2e806c7337e6" providerId="LiveId" clId="{9DBEE3D4-5D68-4FE2-9D61-E9DB94ED2AA0}" dt="2024-10-07T00:01:09.684" v="155" actId="20577"/>
          <ac:spMkLst>
            <pc:docMk/>
            <pc:sldMk cId="1308788339" sldId="280"/>
            <ac:spMk id="3" creationId="{E70E4520-29AA-9305-B00F-6EF0CF0CFD8A}"/>
          </ac:spMkLst>
        </pc:spChg>
      </pc:sldChg>
      <pc:sldChg chg="addSp modSp new mod">
        <pc:chgData name="Ross Reed" userId="7e1f2e806c7337e6" providerId="LiveId" clId="{9DBEE3D4-5D68-4FE2-9D61-E9DB94ED2AA0}" dt="2024-10-10T01:04:51.660" v="943" actId="5793"/>
        <pc:sldMkLst>
          <pc:docMk/>
          <pc:sldMk cId="1851838568" sldId="281"/>
        </pc:sldMkLst>
        <pc:spChg chg="mod">
          <ac:chgData name="Ross Reed" userId="7e1f2e806c7337e6" providerId="LiveId" clId="{9DBEE3D4-5D68-4FE2-9D61-E9DB94ED2AA0}" dt="2024-10-09T19:50:07.066" v="637" actId="20577"/>
          <ac:spMkLst>
            <pc:docMk/>
            <pc:sldMk cId="1851838568" sldId="281"/>
            <ac:spMk id="2" creationId="{6B7FD9B7-9F30-7F1D-0BDB-3422DB00E81C}"/>
          </ac:spMkLst>
        </pc:spChg>
        <pc:spChg chg="mod">
          <ac:chgData name="Ross Reed" userId="7e1f2e806c7337e6" providerId="LiveId" clId="{9DBEE3D4-5D68-4FE2-9D61-E9DB94ED2AA0}" dt="2024-10-10T01:04:51.660" v="943" actId="5793"/>
          <ac:spMkLst>
            <pc:docMk/>
            <pc:sldMk cId="1851838568" sldId="281"/>
            <ac:spMk id="3" creationId="{9D38D317-F05A-C5C5-E293-DC8639556CED}"/>
          </ac:spMkLst>
        </pc:spChg>
        <pc:picChg chg="add mod">
          <ac:chgData name="Ross Reed" userId="7e1f2e806c7337e6" providerId="LiveId" clId="{9DBEE3D4-5D68-4FE2-9D61-E9DB94ED2AA0}" dt="2024-10-09T19:56:26.490" v="734" actId="1076"/>
          <ac:picMkLst>
            <pc:docMk/>
            <pc:sldMk cId="1851838568" sldId="281"/>
            <ac:picMk id="5" creationId="{3565F03C-58DC-3E0D-CEAC-E6571604AECE}"/>
          </ac:picMkLst>
        </pc:picChg>
        <pc:picChg chg="add mod">
          <ac:chgData name="Ross Reed" userId="7e1f2e806c7337e6" providerId="LiveId" clId="{9DBEE3D4-5D68-4FE2-9D61-E9DB94ED2AA0}" dt="2024-10-09T19:56:31.326" v="735" actId="1076"/>
          <ac:picMkLst>
            <pc:docMk/>
            <pc:sldMk cId="1851838568" sldId="281"/>
            <ac:picMk id="7" creationId="{0A0FA6B5-A8CB-6D45-1B2B-09BFD47667F3}"/>
          </ac:picMkLst>
        </pc:picChg>
      </pc:sldChg>
      <pc:sldChg chg="modSp new mod">
        <pc:chgData name="Ross Reed" userId="7e1f2e806c7337e6" providerId="LiveId" clId="{9DBEE3D4-5D68-4FE2-9D61-E9DB94ED2AA0}" dt="2024-10-09T20:02:22.989" v="771" actId="12"/>
        <pc:sldMkLst>
          <pc:docMk/>
          <pc:sldMk cId="4163802023" sldId="282"/>
        </pc:sldMkLst>
        <pc:spChg chg="mod">
          <ac:chgData name="Ross Reed" userId="7e1f2e806c7337e6" providerId="LiveId" clId="{9DBEE3D4-5D68-4FE2-9D61-E9DB94ED2AA0}" dt="2024-10-09T19:57:44.891" v="767" actId="20577"/>
          <ac:spMkLst>
            <pc:docMk/>
            <pc:sldMk cId="4163802023" sldId="282"/>
            <ac:spMk id="2" creationId="{B978A05D-DF07-C3ED-4448-30368F136442}"/>
          </ac:spMkLst>
        </pc:spChg>
        <pc:spChg chg="mod">
          <ac:chgData name="Ross Reed" userId="7e1f2e806c7337e6" providerId="LiveId" clId="{9DBEE3D4-5D68-4FE2-9D61-E9DB94ED2AA0}" dt="2024-10-09T20:02:22.989" v="771" actId="12"/>
          <ac:spMkLst>
            <pc:docMk/>
            <pc:sldMk cId="4163802023" sldId="282"/>
            <ac:spMk id="3" creationId="{8035A3AA-1082-4107-8376-7E0B1BB87EB6}"/>
          </ac:spMkLst>
        </pc:spChg>
      </pc:sldChg>
      <pc:sldChg chg="addSp delSp modSp new del mod">
        <pc:chgData name="Ross Reed" userId="7e1f2e806c7337e6" providerId="LiveId" clId="{9DBEE3D4-5D68-4FE2-9D61-E9DB94ED2AA0}" dt="2024-10-10T00:28:48.134" v="873" actId="47"/>
        <pc:sldMkLst>
          <pc:docMk/>
          <pc:sldMk cId="769478154" sldId="283"/>
        </pc:sldMkLst>
        <pc:spChg chg="mod">
          <ac:chgData name="Ross Reed" userId="7e1f2e806c7337e6" providerId="LiveId" clId="{9DBEE3D4-5D68-4FE2-9D61-E9DB94ED2AA0}" dt="2024-10-10T00:18:21.942" v="844" actId="122"/>
          <ac:spMkLst>
            <pc:docMk/>
            <pc:sldMk cId="769478154" sldId="283"/>
            <ac:spMk id="2" creationId="{A94830CA-4E68-AC97-6EAF-8E64D958446B}"/>
          </ac:spMkLst>
        </pc:spChg>
        <pc:spChg chg="del">
          <ac:chgData name="Ross Reed" userId="7e1f2e806c7337e6" providerId="LiveId" clId="{9DBEE3D4-5D68-4FE2-9D61-E9DB94ED2AA0}" dt="2024-10-10T00:18:26.100" v="845"/>
          <ac:spMkLst>
            <pc:docMk/>
            <pc:sldMk cId="769478154" sldId="283"/>
            <ac:spMk id="3" creationId="{4D479A1C-127D-B648-6B55-0E2E82C83CB4}"/>
          </ac:spMkLst>
        </pc:spChg>
        <pc:graphicFrameChg chg="add mod modGraphic">
          <ac:chgData name="Ross Reed" userId="7e1f2e806c7337e6" providerId="LiveId" clId="{9DBEE3D4-5D68-4FE2-9D61-E9DB94ED2AA0}" dt="2024-10-10T00:19:25.610" v="850" actId="255"/>
          <ac:graphicFrameMkLst>
            <pc:docMk/>
            <pc:sldMk cId="769478154" sldId="283"/>
            <ac:graphicFrameMk id="4" creationId="{A84A9CA2-6F44-C305-F554-0412DD4256F5}"/>
          </ac:graphicFrameMkLst>
        </pc:graphicFrameChg>
      </pc:sldChg>
      <pc:sldChg chg="addSp delSp modSp new mod">
        <pc:chgData name="Ross Reed" userId="7e1f2e806c7337e6" providerId="LiveId" clId="{9DBEE3D4-5D68-4FE2-9D61-E9DB94ED2AA0}" dt="2024-10-10T00:35:01.775" v="941" actId="20577"/>
        <pc:sldMkLst>
          <pc:docMk/>
          <pc:sldMk cId="2785055162" sldId="284"/>
        </pc:sldMkLst>
        <pc:spChg chg="mod">
          <ac:chgData name="Ross Reed" userId="7e1f2e806c7337e6" providerId="LiveId" clId="{9DBEE3D4-5D68-4FE2-9D61-E9DB94ED2AA0}" dt="2024-10-10T00:35:01.775" v="941" actId="20577"/>
          <ac:spMkLst>
            <pc:docMk/>
            <pc:sldMk cId="2785055162" sldId="284"/>
            <ac:spMk id="2" creationId="{D4A72B9C-391A-1136-74AE-B5D1FD35D5C1}"/>
          </ac:spMkLst>
        </pc:spChg>
        <pc:spChg chg="del">
          <ac:chgData name="Ross Reed" userId="7e1f2e806c7337e6" providerId="LiveId" clId="{9DBEE3D4-5D68-4FE2-9D61-E9DB94ED2AA0}" dt="2024-10-10T00:20:06.542" v="852"/>
          <ac:spMkLst>
            <pc:docMk/>
            <pc:sldMk cId="2785055162" sldId="284"/>
            <ac:spMk id="3" creationId="{30E262DC-603B-B158-23E3-BB400FB11E78}"/>
          </ac:spMkLst>
        </pc:spChg>
        <pc:spChg chg="add del mod">
          <ac:chgData name="Ross Reed" userId="7e1f2e806c7337e6" providerId="LiveId" clId="{9DBEE3D4-5D68-4FE2-9D61-E9DB94ED2AA0}" dt="2024-10-10T00:25:45.963" v="863"/>
          <ac:spMkLst>
            <pc:docMk/>
            <pc:sldMk cId="2785055162" sldId="284"/>
            <ac:spMk id="8" creationId="{577A4AA9-E911-C10A-5662-C47BE207E95F}"/>
          </ac:spMkLst>
        </pc:spChg>
        <pc:graphicFrameChg chg="add del mod modGraphic">
          <ac:chgData name="Ross Reed" userId="7e1f2e806c7337e6" providerId="LiveId" clId="{9DBEE3D4-5D68-4FE2-9D61-E9DB94ED2AA0}" dt="2024-10-10T00:24:55.334" v="861" actId="478"/>
          <ac:graphicFrameMkLst>
            <pc:docMk/>
            <pc:sldMk cId="2785055162" sldId="284"/>
            <ac:graphicFrameMk id="4" creationId="{ED86E665-8FD4-6337-65E0-7F4C98A27D00}"/>
          </ac:graphicFrameMkLst>
        </pc:graphicFrameChg>
        <pc:graphicFrameChg chg="add del mod modGraphic">
          <ac:chgData name="Ross Reed" userId="7e1f2e806c7337e6" providerId="LiveId" clId="{9DBEE3D4-5D68-4FE2-9D61-E9DB94ED2AA0}" dt="2024-10-10T00:22:54.541" v="858" actId="478"/>
          <ac:graphicFrameMkLst>
            <pc:docMk/>
            <pc:sldMk cId="2785055162" sldId="284"/>
            <ac:graphicFrameMk id="5" creationId="{38151CAD-261E-2A2F-ED61-6F8DBBEBF243}"/>
          </ac:graphicFrameMkLst>
        </pc:graphicFrameChg>
        <pc:graphicFrameChg chg="add mod modGraphic">
          <ac:chgData name="Ross Reed" userId="7e1f2e806c7337e6" providerId="LiveId" clId="{9DBEE3D4-5D68-4FE2-9D61-E9DB94ED2AA0}" dt="2024-10-10T00:28:31.914" v="872" actId="255"/>
          <ac:graphicFrameMkLst>
            <pc:docMk/>
            <pc:sldMk cId="2785055162" sldId="284"/>
            <ac:graphicFrameMk id="6" creationId="{188200B1-33FA-9837-DB62-6C42062DCD01}"/>
          </ac:graphicFrameMkLst>
        </pc:graphicFrameChg>
        <pc:graphicFrameChg chg="add mod modGraphic">
          <ac:chgData name="Ross Reed" userId="7e1f2e806c7337e6" providerId="LiveId" clId="{9DBEE3D4-5D68-4FE2-9D61-E9DB94ED2AA0}" dt="2024-10-10T00:28:19.269" v="871" actId="14734"/>
          <ac:graphicFrameMkLst>
            <pc:docMk/>
            <pc:sldMk cId="2785055162" sldId="284"/>
            <ac:graphicFrameMk id="9" creationId="{1DF59298-5C28-8182-56A8-92C9B150F8E7}"/>
          </ac:graphicFrameMkLst>
        </pc:graphicFrameChg>
      </pc:sldChg>
      <pc:sldChg chg="addSp delSp modSp new mod">
        <pc:chgData name="Ross Reed" userId="7e1f2e806c7337e6" providerId="LiveId" clId="{9DBEE3D4-5D68-4FE2-9D61-E9DB94ED2AA0}" dt="2024-10-10T00:33:06.762" v="926" actId="14100"/>
        <pc:sldMkLst>
          <pc:docMk/>
          <pc:sldMk cId="122370089" sldId="285"/>
        </pc:sldMkLst>
        <pc:spChg chg="mod">
          <ac:chgData name="Ross Reed" userId="7e1f2e806c7337e6" providerId="LiveId" clId="{9DBEE3D4-5D68-4FE2-9D61-E9DB94ED2AA0}" dt="2024-10-10T00:29:36.520" v="920" actId="122"/>
          <ac:spMkLst>
            <pc:docMk/>
            <pc:sldMk cId="122370089" sldId="285"/>
            <ac:spMk id="2" creationId="{6D9A2577-D80B-C9DA-AAC7-F7586187DAFE}"/>
          </ac:spMkLst>
        </pc:spChg>
        <pc:spChg chg="del mod">
          <ac:chgData name="Ross Reed" userId="7e1f2e806c7337e6" providerId="LiveId" clId="{9DBEE3D4-5D68-4FE2-9D61-E9DB94ED2AA0}" dt="2024-10-10T00:32:49.503" v="922" actId="22"/>
          <ac:spMkLst>
            <pc:docMk/>
            <pc:sldMk cId="122370089" sldId="285"/>
            <ac:spMk id="3" creationId="{C805FD73-66AC-1698-DBBE-9C588D3CCE06}"/>
          </ac:spMkLst>
        </pc:spChg>
        <pc:picChg chg="add mod ord">
          <ac:chgData name="Ross Reed" userId="7e1f2e806c7337e6" providerId="LiveId" clId="{9DBEE3D4-5D68-4FE2-9D61-E9DB94ED2AA0}" dt="2024-10-10T00:33:06.762" v="926" actId="14100"/>
          <ac:picMkLst>
            <pc:docMk/>
            <pc:sldMk cId="122370089" sldId="285"/>
            <ac:picMk id="5" creationId="{193B049E-92CE-08E6-3AC4-A0F590B087C3}"/>
          </ac:picMkLst>
        </pc:picChg>
      </pc:sldChg>
      <pc:sldChg chg="modSp add mod ord">
        <pc:chgData name="Ross Reed" userId="7e1f2e806c7337e6" providerId="LiveId" clId="{9DBEE3D4-5D68-4FE2-9D61-E9DB94ED2AA0}" dt="2024-10-10T00:34:34.201" v="939" actId="20577"/>
        <pc:sldMkLst>
          <pc:docMk/>
          <pc:sldMk cId="2056848613" sldId="286"/>
        </pc:sldMkLst>
        <pc:spChg chg="mod">
          <ac:chgData name="Ross Reed" userId="7e1f2e806c7337e6" providerId="LiveId" clId="{9DBEE3D4-5D68-4FE2-9D61-E9DB94ED2AA0}" dt="2024-10-10T00:34:34.201" v="939" actId="20577"/>
          <ac:spMkLst>
            <pc:docMk/>
            <pc:sldMk cId="2056848613" sldId="286"/>
            <ac:spMk id="2" creationId="{D6EB8C5B-DEBA-8649-C0CD-352454E75B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0EBB-00B2-6E08-F128-6EF95AC0F2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4F722C-2F20-CFDD-1A52-893CCD68C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934B6-AE8B-61C0-F288-A64FE36418B1}"/>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5" name="Footer Placeholder 4">
            <a:extLst>
              <a:ext uri="{FF2B5EF4-FFF2-40B4-BE49-F238E27FC236}">
                <a16:creationId xmlns:a16="http://schemas.microsoft.com/office/drawing/2014/main" id="{2EE13F91-190A-448E-EEDC-D2FA9198AD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2680C8-8C65-C3C4-E772-627BE629D60A}"/>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367064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86B0-5BC6-A374-5D38-9B5B092231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94A9E-5EAC-7D9D-7806-CCE010530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34021-EA37-9897-9243-6667AFFFCAC3}"/>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5" name="Footer Placeholder 4">
            <a:extLst>
              <a:ext uri="{FF2B5EF4-FFF2-40B4-BE49-F238E27FC236}">
                <a16:creationId xmlns:a16="http://schemas.microsoft.com/office/drawing/2014/main" id="{A3DEB2CA-583E-7139-3F1E-CA558BF1A5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37BE73-2FED-6D4B-E874-2A6254A46B04}"/>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163425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043542-016A-51F8-152A-0876D08A67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67F353-E61C-C514-03F4-00B70A3AB3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A32D7-404A-9CCB-34F6-2254C206CA93}"/>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5" name="Footer Placeholder 4">
            <a:extLst>
              <a:ext uri="{FF2B5EF4-FFF2-40B4-BE49-F238E27FC236}">
                <a16:creationId xmlns:a16="http://schemas.microsoft.com/office/drawing/2014/main" id="{57DDBB0D-C0DF-D850-1F54-99A6E5DC57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B91D8B-311A-D6BE-F7C1-719EE138D4BF}"/>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239405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F4F5-1930-7424-2602-9BE9F8747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E34D6-02AF-138D-3FEB-7BC2648B4C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DFF05-8E4E-CC0B-3651-FE75A117CA3C}"/>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5" name="Footer Placeholder 4">
            <a:extLst>
              <a:ext uri="{FF2B5EF4-FFF2-40B4-BE49-F238E27FC236}">
                <a16:creationId xmlns:a16="http://schemas.microsoft.com/office/drawing/2014/main" id="{1139C170-760C-AACF-9F75-3B5138A664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0606AF-EB9C-2C60-9955-4C87D4FC1F19}"/>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45815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5CD4-74FF-0B56-4836-80BD610B8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FF8A21-09D2-121C-5666-D4E30EDAB0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22CF8-1F61-29B1-CD08-EE5D2C09DD6E}"/>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5" name="Footer Placeholder 4">
            <a:extLst>
              <a:ext uri="{FF2B5EF4-FFF2-40B4-BE49-F238E27FC236}">
                <a16:creationId xmlns:a16="http://schemas.microsoft.com/office/drawing/2014/main" id="{0B7A7A53-C602-F05A-A12F-C9FFB231B6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9B59F1-2340-A9F4-E4EB-91027E56C7ED}"/>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212070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BDD5-4230-AF83-18EB-C77E3A60B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F9907B-5864-0B23-86F4-3FAADF49AE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55B02C-5411-B9E3-21CD-2E79573CA7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FEEF29-4A4A-4892-02CC-D364D6CD8B2B}"/>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6" name="Footer Placeholder 5">
            <a:extLst>
              <a:ext uri="{FF2B5EF4-FFF2-40B4-BE49-F238E27FC236}">
                <a16:creationId xmlns:a16="http://schemas.microsoft.com/office/drawing/2014/main" id="{7D2D8BEF-1E15-9AB2-5F4A-69AFEFD892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4D956A-3F5C-195E-280E-86B5EC893573}"/>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395839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B65C-86BD-681B-2694-7247344536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116A9-8922-578D-7BCF-C69830728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4FB595-086E-6634-B5C2-562F940B2C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A4FABF-67B1-73AD-5D0D-35DF02438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3025D1-AB6C-FDC0-6CA8-17DA0996C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C112C-24EF-F1C3-C942-1ABF838F5B32}"/>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8" name="Footer Placeholder 7">
            <a:extLst>
              <a:ext uri="{FF2B5EF4-FFF2-40B4-BE49-F238E27FC236}">
                <a16:creationId xmlns:a16="http://schemas.microsoft.com/office/drawing/2014/main" id="{75EA1E54-E2F8-7555-7A6F-66993AF501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D04D048-303B-AAB5-D2BA-01F41408D8B6}"/>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266035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F0C6-1074-BDB2-C3DF-94D1582E59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0B0744-63D9-2980-EF1E-44B162075058}"/>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4" name="Footer Placeholder 3">
            <a:extLst>
              <a:ext uri="{FF2B5EF4-FFF2-40B4-BE49-F238E27FC236}">
                <a16:creationId xmlns:a16="http://schemas.microsoft.com/office/drawing/2014/main" id="{A3169AAA-6258-AD89-4F7A-E62C2DD09AB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AE662D5-3E19-3D74-3EDD-6F4E30FF9073}"/>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78983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3A3E17-1DDF-45F2-745F-5102AA297A0C}"/>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3" name="Footer Placeholder 2">
            <a:extLst>
              <a:ext uri="{FF2B5EF4-FFF2-40B4-BE49-F238E27FC236}">
                <a16:creationId xmlns:a16="http://schemas.microsoft.com/office/drawing/2014/main" id="{8DB93FD9-4FAC-14CB-1B48-B5E1BB03482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684F2C7-66D0-FF03-5C98-DA7927201CF5}"/>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270942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D7C1-068E-5F8E-EA8B-AAEB9EFE1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BEA925-A332-511D-15CA-D9EEB82BC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0E28D9-76BB-9C7A-E219-EDC7209DE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BD6C5-FC0C-946B-C4C6-5A15831B51AE}"/>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6" name="Footer Placeholder 5">
            <a:extLst>
              <a:ext uri="{FF2B5EF4-FFF2-40B4-BE49-F238E27FC236}">
                <a16:creationId xmlns:a16="http://schemas.microsoft.com/office/drawing/2014/main" id="{6A4ED903-B873-39AA-F6AB-E015C73FE4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D205-E189-FB23-0EE2-E2184023F02B}"/>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155596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16CB-AA02-CC31-F04E-6B1677518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1C5D0-05E6-1106-0EE5-024CE903E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52ACDED-EE1F-1B39-9981-D28BA284B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CDCE5-F8D4-9F28-A91E-81AECAC80FD6}"/>
              </a:ext>
            </a:extLst>
          </p:cNvPr>
          <p:cNvSpPr>
            <a:spLocks noGrp="1"/>
          </p:cNvSpPr>
          <p:nvPr>
            <p:ph type="dt" sz="half" idx="10"/>
          </p:nvPr>
        </p:nvSpPr>
        <p:spPr/>
        <p:txBody>
          <a:bodyPr/>
          <a:lstStyle/>
          <a:p>
            <a:fld id="{8AADA10D-B15A-4E32-A8EA-6652D1847EED}" type="datetimeFigureOut">
              <a:rPr lang="en-US" smtClean="0"/>
              <a:t>10/9/2024</a:t>
            </a:fld>
            <a:endParaRPr lang="en-US" dirty="0"/>
          </a:p>
        </p:txBody>
      </p:sp>
      <p:sp>
        <p:nvSpPr>
          <p:cNvPr id="6" name="Footer Placeholder 5">
            <a:extLst>
              <a:ext uri="{FF2B5EF4-FFF2-40B4-BE49-F238E27FC236}">
                <a16:creationId xmlns:a16="http://schemas.microsoft.com/office/drawing/2014/main" id="{6784D152-83F0-0307-78E3-80776C4211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D74704-7D9C-1167-84D1-0C6643428150}"/>
              </a:ext>
            </a:extLst>
          </p:cNvPr>
          <p:cNvSpPr>
            <a:spLocks noGrp="1"/>
          </p:cNvSpPr>
          <p:nvPr>
            <p:ph type="sldNum" sz="quarter" idx="12"/>
          </p:nvPr>
        </p:nvSpPr>
        <p:spPr/>
        <p:txBody>
          <a:bodyPr/>
          <a:lstStyle/>
          <a:p>
            <a:fld id="{4EA38FC0-9B11-4F52-924D-5A1D0FC60EA0}" type="slidenum">
              <a:rPr lang="en-US" smtClean="0"/>
              <a:t>‹#›</a:t>
            </a:fld>
            <a:endParaRPr lang="en-US" dirty="0"/>
          </a:p>
        </p:txBody>
      </p:sp>
    </p:spTree>
    <p:extLst>
      <p:ext uri="{BB962C8B-B14F-4D97-AF65-F5344CB8AC3E}">
        <p14:creationId xmlns:p14="http://schemas.microsoft.com/office/powerpoint/2010/main" val="204299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68DF1-1C52-F887-9BAB-EEAA3DC5A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BFFC99-693E-6A14-7964-A06E61FE2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0A899-BE8F-4D84-2AFE-BDD30B2D6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ADA10D-B15A-4E32-A8EA-6652D1847EED}" type="datetimeFigureOut">
              <a:rPr lang="en-US" smtClean="0"/>
              <a:t>10/9/2024</a:t>
            </a:fld>
            <a:endParaRPr lang="en-US" dirty="0"/>
          </a:p>
        </p:txBody>
      </p:sp>
      <p:sp>
        <p:nvSpPr>
          <p:cNvPr id="5" name="Footer Placeholder 4">
            <a:extLst>
              <a:ext uri="{FF2B5EF4-FFF2-40B4-BE49-F238E27FC236}">
                <a16:creationId xmlns:a16="http://schemas.microsoft.com/office/drawing/2014/main" id="{63A06C7B-C4B6-0FAA-8F0D-97EEBD31D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E0D6A2A7-498C-F4C3-9399-4BFC5C732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A38FC0-9B11-4F52-924D-5A1D0FC60EA0}" type="slidenum">
              <a:rPr lang="en-US" smtClean="0"/>
              <a:t>‹#›</a:t>
            </a:fld>
            <a:endParaRPr lang="en-US" dirty="0"/>
          </a:p>
        </p:txBody>
      </p:sp>
    </p:spTree>
    <p:extLst>
      <p:ext uri="{BB962C8B-B14F-4D97-AF65-F5344CB8AC3E}">
        <p14:creationId xmlns:p14="http://schemas.microsoft.com/office/powerpoint/2010/main" val="134069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Hrreed_2000@yahoo.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nterprisedb.com/blog/microsoft-sql-server-mssql-vs-postgresql-comparison-details-what-differenc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74D5-E491-9F61-5E1A-83A5198B3A7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A24F072-629F-55BF-E8E5-8F75DA96CF5C}"/>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A2887B08-3D08-2420-852D-5BAE010D5495}"/>
              </a:ext>
            </a:extLst>
          </p:cNvPr>
          <p:cNvPicPr>
            <a:picLocks noChangeAspect="1"/>
          </p:cNvPicPr>
          <p:nvPr/>
        </p:nvPicPr>
        <p:blipFill>
          <a:blip r:embed="rId2"/>
          <a:stretch>
            <a:fillRect/>
          </a:stretch>
        </p:blipFill>
        <p:spPr>
          <a:xfrm>
            <a:off x="2904961" y="1584230"/>
            <a:ext cx="6382078" cy="3689540"/>
          </a:xfrm>
          <a:prstGeom prst="rect">
            <a:avLst/>
          </a:prstGeom>
        </p:spPr>
      </p:pic>
    </p:spTree>
    <p:extLst>
      <p:ext uri="{BB962C8B-B14F-4D97-AF65-F5344CB8AC3E}">
        <p14:creationId xmlns:p14="http://schemas.microsoft.com/office/powerpoint/2010/main" val="4229364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CB14-511B-EEEC-A2A0-551A2580191C}"/>
              </a:ext>
            </a:extLst>
          </p:cNvPr>
          <p:cNvSpPr>
            <a:spLocks noGrp="1"/>
          </p:cNvSpPr>
          <p:nvPr>
            <p:ph type="title"/>
          </p:nvPr>
        </p:nvSpPr>
        <p:spPr/>
        <p:txBody>
          <a:bodyPr/>
          <a:lstStyle/>
          <a:p>
            <a:pPr algn="ctr"/>
            <a:r>
              <a:rPr lang="en-US" dirty="0"/>
              <a:t>Well Big Deal !!!  So Does SQLServer !!!</a:t>
            </a:r>
          </a:p>
        </p:txBody>
      </p:sp>
      <p:sp>
        <p:nvSpPr>
          <p:cNvPr id="3" name="Content Placeholder 2">
            <a:extLst>
              <a:ext uri="{FF2B5EF4-FFF2-40B4-BE49-F238E27FC236}">
                <a16:creationId xmlns:a16="http://schemas.microsoft.com/office/drawing/2014/main" id="{5FB8B674-C6F1-4007-4F6D-D281942C72FF}"/>
              </a:ext>
            </a:extLst>
          </p:cNvPr>
          <p:cNvSpPr>
            <a:spLocks noGrp="1"/>
          </p:cNvSpPr>
          <p:nvPr>
            <p:ph idx="1"/>
          </p:nvPr>
        </p:nvSpPr>
        <p:spPr/>
        <p:txBody>
          <a:bodyPr/>
          <a:lstStyle/>
          <a:p>
            <a:r>
              <a:rPr lang="en-US" dirty="0"/>
              <a:t>Had availability since SQL 2K5.</a:t>
            </a:r>
          </a:p>
          <a:p>
            <a:r>
              <a:rPr lang="en-US" dirty="0"/>
              <a:t>By default, SQL Server doesn’t use MVCC. However, it supports the Snapshot Isolation Level, which enables MVCC.</a:t>
            </a:r>
          </a:p>
          <a:p>
            <a:r>
              <a:rPr lang="en-US" dirty="0"/>
              <a:t>When you enable snapshot isolation, SQL Server maintains different versions of data rows.</a:t>
            </a:r>
          </a:p>
          <a:p>
            <a:r>
              <a:rPr lang="en-US" dirty="0"/>
              <a:t>This allows concurrent read and write operations with reduced lock contention and increased performance.</a:t>
            </a:r>
          </a:p>
        </p:txBody>
      </p:sp>
    </p:spTree>
    <p:extLst>
      <p:ext uri="{BB962C8B-B14F-4D97-AF65-F5344CB8AC3E}">
        <p14:creationId xmlns:p14="http://schemas.microsoft.com/office/powerpoint/2010/main" val="347169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C531-5549-EF8A-E4B7-367BCB15C070}"/>
              </a:ext>
            </a:extLst>
          </p:cNvPr>
          <p:cNvSpPr>
            <a:spLocks noGrp="1"/>
          </p:cNvSpPr>
          <p:nvPr>
            <p:ph type="title"/>
          </p:nvPr>
        </p:nvSpPr>
        <p:spPr/>
        <p:txBody>
          <a:bodyPr/>
          <a:lstStyle/>
          <a:p>
            <a:pPr algn="ctr"/>
            <a:r>
              <a:rPr lang="en-US" dirty="0"/>
              <a:t>Sow How is this done in SQL Server ?</a:t>
            </a:r>
          </a:p>
        </p:txBody>
      </p:sp>
      <p:sp>
        <p:nvSpPr>
          <p:cNvPr id="3" name="Content Placeholder 2">
            <a:extLst>
              <a:ext uri="{FF2B5EF4-FFF2-40B4-BE49-F238E27FC236}">
                <a16:creationId xmlns:a16="http://schemas.microsoft.com/office/drawing/2014/main" id="{31ED5B6C-484B-5FDC-87DA-AD19805B4F22}"/>
              </a:ext>
            </a:extLst>
          </p:cNvPr>
          <p:cNvSpPr>
            <a:spLocks noGrp="1"/>
          </p:cNvSpPr>
          <p:nvPr>
            <p:ph idx="1"/>
          </p:nvPr>
        </p:nvSpPr>
        <p:spPr/>
        <p:txBody>
          <a:bodyPr>
            <a:normAutofit/>
          </a:bodyPr>
          <a:lstStyle/>
          <a:p>
            <a:r>
              <a:rPr lang="en-US" dirty="0"/>
              <a:t>Run the following T-SQL statements (replace &lt;DatabaseName&gt; with your actual database name):</a:t>
            </a:r>
          </a:p>
          <a:p>
            <a:pPr marL="457200" lvl="1" indent="0">
              <a:buNone/>
            </a:pPr>
            <a:r>
              <a:rPr lang="en-US" dirty="0"/>
              <a:t>ALTER DATABASE &lt;DatabaseName&gt; SET ALLOW_SNAPSHOT_ISOLATION ON;</a:t>
            </a:r>
          </a:p>
          <a:p>
            <a:pPr marL="457200" lvl="1" indent="0">
              <a:buNone/>
            </a:pPr>
            <a:r>
              <a:rPr lang="en-US" dirty="0"/>
              <a:t>ALTER DATABASE &lt;DatabaseName&gt; SET READ_COMMITTED_SNAPSHOT ON;</a:t>
            </a:r>
          </a:p>
          <a:p>
            <a:r>
              <a:rPr lang="en-US" dirty="0"/>
              <a:t>ALLOW_SNAPSHOT_ISOLATION ON activates snapshot isolation.</a:t>
            </a:r>
          </a:p>
          <a:p>
            <a:r>
              <a:rPr lang="en-US" dirty="0"/>
              <a:t>READ_COMMITTED_SNAPSHOT ON replaces the default READ COMMITTED behavior with snapshot isolation.</a:t>
            </a:r>
          </a:p>
        </p:txBody>
      </p:sp>
    </p:spTree>
    <p:extLst>
      <p:ext uri="{BB962C8B-B14F-4D97-AF65-F5344CB8AC3E}">
        <p14:creationId xmlns:p14="http://schemas.microsoft.com/office/powerpoint/2010/main" val="344257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D416-330B-8D52-72C1-3925DE55F7D5}"/>
              </a:ext>
            </a:extLst>
          </p:cNvPr>
          <p:cNvSpPr>
            <a:spLocks noGrp="1"/>
          </p:cNvSpPr>
          <p:nvPr>
            <p:ph type="title"/>
          </p:nvPr>
        </p:nvSpPr>
        <p:spPr/>
        <p:txBody>
          <a:bodyPr/>
          <a:lstStyle/>
          <a:p>
            <a:pPr algn="ctr"/>
            <a:r>
              <a:rPr lang="en-US" dirty="0"/>
              <a:t>Lab Snapshot Isolation SQL Server</a:t>
            </a:r>
          </a:p>
        </p:txBody>
      </p:sp>
      <p:sp>
        <p:nvSpPr>
          <p:cNvPr id="3" name="Content Placeholder 2">
            <a:extLst>
              <a:ext uri="{FF2B5EF4-FFF2-40B4-BE49-F238E27FC236}">
                <a16:creationId xmlns:a16="http://schemas.microsoft.com/office/drawing/2014/main" id="{75350E10-2EDD-FC4B-BDEF-5DB47457394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8943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8C5B-DEBA-8649-C0CD-352454E75B94}"/>
              </a:ext>
            </a:extLst>
          </p:cNvPr>
          <p:cNvSpPr>
            <a:spLocks noGrp="1"/>
          </p:cNvSpPr>
          <p:nvPr>
            <p:ph type="title"/>
          </p:nvPr>
        </p:nvSpPr>
        <p:spPr/>
        <p:txBody>
          <a:bodyPr/>
          <a:lstStyle/>
          <a:p>
            <a:pPr algn="ctr"/>
            <a:r>
              <a:rPr lang="en-US" dirty="0"/>
              <a:t>So round 2 is a  draw </a:t>
            </a:r>
          </a:p>
        </p:txBody>
      </p:sp>
      <p:pic>
        <p:nvPicPr>
          <p:cNvPr id="5" name="Content Placeholder 4">
            <a:extLst>
              <a:ext uri="{FF2B5EF4-FFF2-40B4-BE49-F238E27FC236}">
                <a16:creationId xmlns:a16="http://schemas.microsoft.com/office/drawing/2014/main" id="{242B82FE-F17A-41FA-1EE7-FBF26EA96310}"/>
              </a:ext>
            </a:extLst>
          </p:cNvPr>
          <p:cNvPicPr>
            <a:picLocks noGrp="1" noChangeAspect="1"/>
          </p:cNvPicPr>
          <p:nvPr>
            <p:ph idx="1"/>
          </p:nvPr>
        </p:nvPicPr>
        <p:blipFill>
          <a:blip r:embed="rId2"/>
          <a:stretch>
            <a:fillRect/>
          </a:stretch>
        </p:blipFill>
        <p:spPr>
          <a:xfrm>
            <a:off x="3671507" y="1825625"/>
            <a:ext cx="4848986" cy="4351338"/>
          </a:xfrm>
        </p:spPr>
      </p:pic>
    </p:spTree>
    <p:extLst>
      <p:ext uri="{BB962C8B-B14F-4D97-AF65-F5344CB8AC3E}">
        <p14:creationId xmlns:p14="http://schemas.microsoft.com/office/powerpoint/2010/main" val="407140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2B9C-391A-1136-74AE-B5D1FD35D5C1}"/>
              </a:ext>
            </a:extLst>
          </p:cNvPr>
          <p:cNvSpPr>
            <a:spLocks noGrp="1"/>
          </p:cNvSpPr>
          <p:nvPr>
            <p:ph type="title"/>
          </p:nvPr>
        </p:nvSpPr>
        <p:spPr/>
        <p:txBody>
          <a:bodyPr/>
          <a:lstStyle/>
          <a:p>
            <a:pPr algn="ctr"/>
            <a:r>
              <a:rPr lang="en-US" dirty="0"/>
              <a:t>PostgreSQL Data Types</a:t>
            </a:r>
          </a:p>
        </p:txBody>
      </p:sp>
      <p:graphicFrame>
        <p:nvGraphicFramePr>
          <p:cNvPr id="6" name="Table 5">
            <a:extLst>
              <a:ext uri="{FF2B5EF4-FFF2-40B4-BE49-F238E27FC236}">
                <a16:creationId xmlns:a16="http://schemas.microsoft.com/office/drawing/2014/main" id="{188200B1-33FA-9837-DB62-6C42062DCD01}"/>
              </a:ext>
            </a:extLst>
          </p:cNvPr>
          <p:cNvGraphicFramePr>
            <a:graphicFrameLocks noGrp="1"/>
          </p:cNvGraphicFramePr>
          <p:nvPr>
            <p:extLst>
              <p:ext uri="{D42A27DB-BD31-4B8C-83A1-F6EECF244321}">
                <p14:modId xmlns:p14="http://schemas.microsoft.com/office/powerpoint/2010/main" val="4053271230"/>
              </p:ext>
            </p:extLst>
          </p:nvPr>
        </p:nvGraphicFramePr>
        <p:xfrm>
          <a:off x="6882625" y="1846749"/>
          <a:ext cx="4135569" cy="5302204"/>
        </p:xfrm>
        <a:graphic>
          <a:graphicData uri="http://schemas.openxmlformats.org/drawingml/2006/table">
            <a:tbl>
              <a:tblPr/>
              <a:tblGrid>
                <a:gridCol w="1378523">
                  <a:extLst>
                    <a:ext uri="{9D8B030D-6E8A-4147-A177-3AD203B41FA5}">
                      <a16:colId xmlns:a16="http://schemas.microsoft.com/office/drawing/2014/main" val="774785552"/>
                    </a:ext>
                  </a:extLst>
                </a:gridCol>
                <a:gridCol w="1378523">
                  <a:extLst>
                    <a:ext uri="{9D8B030D-6E8A-4147-A177-3AD203B41FA5}">
                      <a16:colId xmlns:a16="http://schemas.microsoft.com/office/drawing/2014/main" val="3504822814"/>
                    </a:ext>
                  </a:extLst>
                </a:gridCol>
                <a:gridCol w="1378523">
                  <a:extLst>
                    <a:ext uri="{9D8B030D-6E8A-4147-A177-3AD203B41FA5}">
                      <a16:colId xmlns:a16="http://schemas.microsoft.com/office/drawing/2014/main" val="505390618"/>
                    </a:ext>
                  </a:extLst>
                </a:gridCol>
              </a:tblGrid>
              <a:tr h="251730">
                <a:tc>
                  <a:txBody>
                    <a:bodyPr/>
                    <a:lstStyle/>
                    <a:p>
                      <a:pPr fontAlgn="t"/>
                      <a:r>
                        <a:rPr lang="en-US" sz="800">
                          <a:effectLst/>
                        </a:rPr>
                        <a:t>macaddr8</a:t>
                      </a:r>
                    </a:p>
                  </a:txBody>
                  <a:tcPr marL="35961" marR="35961" marT="17981" marB="17981">
                    <a:lnL>
                      <a:noFill/>
                    </a:lnL>
                    <a:lnR>
                      <a:noFill/>
                    </a:lnR>
                    <a:lnT w="6350" cap="flat" cmpd="sng" algn="ctr">
                      <a:solidFill>
                        <a:srgbClr val="8060A8"/>
                      </a:solidFill>
                      <a:prstDash val="solid"/>
                      <a:round/>
                      <a:headEnd type="none" w="med" len="med"/>
                      <a:tailEnd type="none" w="med" len="med"/>
                    </a:lnT>
                    <a:lnB w="6350" cap="flat" cmpd="sng" algn="ctr">
                      <a:solidFill>
                        <a:srgbClr val="6067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F063A8"/>
                      </a:solidFill>
                      <a:prstDash val="solid"/>
                      <a:round/>
                      <a:headEnd type="none" w="med" len="med"/>
                      <a:tailEnd type="none" w="med" len="med"/>
                    </a:lnT>
                    <a:lnB w="6350" cap="flat" cmpd="sng" algn="ctr">
                      <a:solidFill>
                        <a:srgbClr val="B05DA8"/>
                      </a:solidFill>
                      <a:prstDash val="solid"/>
                      <a:round/>
                      <a:headEnd type="none" w="med" len="med"/>
                      <a:tailEnd type="none" w="med" len="med"/>
                    </a:lnB>
                    <a:noFill/>
                  </a:tcPr>
                </a:tc>
                <a:tc>
                  <a:txBody>
                    <a:bodyPr/>
                    <a:lstStyle/>
                    <a:p>
                      <a:pPr fontAlgn="t"/>
                      <a:r>
                        <a:rPr lang="en-US" sz="800">
                          <a:effectLst/>
                        </a:rPr>
                        <a:t>MAC (Media Access Control) address (EUI-64 format)</a:t>
                      </a:r>
                    </a:p>
                  </a:txBody>
                  <a:tcPr marL="35961" marR="35961" marT="17981" marB="17981">
                    <a:lnL>
                      <a:noFill/>
                    </a:lnL>
                    <a:lnR>
                      <a:noFill/>
                    </a:lnR>
                    <a:lnT w="6350" cap="flat" cmpd="sng" algn="ctr">
                      <a:solidFill>
                        <a:srgbClr val="E05AA8"/>
                      </a:solidFill>
                      <a:prstDash val="solid"/>
                      <a:round/>
                      <a:headEnd type="none" w="med" len="med"/>
                      <a:tailEnd type="none" w="med" len="med"/>
                    </a:lnT>
                    <a:lnB w="6350" cap="flat" cmpd="sng" algn="ctr">
                      <a:solidFill>
                        <a:srgbClr val="E069A8"/>
                      </a:solidFill>
                      <a:prstDash val="solid"/>
                      <a:round/>
                      <a:headEnd type="none" w="med" len="med"/>
                      <a:tailEnd type="none" w="med" len="med"/>
                    </a:lnB>
                    <a:noFill/>
                  </a:tcPr>
                </a:tc>
                <a:extLst>
                  <a:ext uri="{0D108BD9-81ED-4DB2-BD59-A6C34878D82A}">
                    <a16:rowId xmlns:a16="http://schemas.microsoft.com/office/drawing/2014/main" val="3804519260"/>
                  </a:ext>
                </a:extLst>
              </a:tr>
              <a:tr h="143846">
                <a:tc>
                  <a:txBody>
                    <a:bodyPr/>
                    <a:lstStyle/>
                    <a:p>
                      <a:pPr fontAlgn="t"/>
                      <a:r>
                        <a:rPr lang="en-US" sz="800">
                          <a:effectLst/>
                        </a:rPr>
                        <a:t>money</a:t>
                      </a:r>
                    </a:p>
                  </a:txBody>
                  <a:tcPr marL="35961" marR="35961" marT="17981" marB="17981">
                    <a:lnL>
                      <a:noFill/>
                    </a:lnL>
                    <a:lnR>
                      <a:noFill/>
                    </a:lnR>
                    <a:lnT w="6350" cap="flat" cmpd="sng" algn="ctr">
                      <a:solidFill>
                        <a:srgbClr val="6067A8"/>
                      </a:solidFill>
                      <a:prstDash val="solid"/>
                      <a:round/>
                      <a:headEnd type="none" w="med" len="med"/>
                      <a:tailEnd type="none" w="med" len="med"/>
                    </a:lnT>
                    <a:lnB w="6350" cap="flat" cmpd="sng" algn="ctr">
                      <a:solidFill>
                        <a:srgbClr val="805B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B05DA8"/>
                      </a:solidFill>
                      <a:prstDash val="solid"/>
                      <a:round/>
                      <a:headEnd type="none" w="med" len="med"/>
                      <a:tailEnd type="none" w="med" len="med"/>
                    </a:lnT>
                    <a:lnB w="6350" cap="flat" cmpd="sng" algn="ctr">
                      <a:solidFill>
                        <a:srgbClr val="E064A8"/>
                      </a:solidFill>
                      <a:prstDash val="solid"/>
                      <a:round/>
                      <a:headEnd type="none" w="med" len="med"/>
                      <a:tailEnd type="none" w="med" len="med"/>
                    </a:lnB>
                    <a:noFill/>
                  </a:tcPr>
                </a:tc>
                <a:tc>
                  <a:txBody>
                    <a:bodyPr/>
                    <a:lstStyle/>
                    <a:p>
                      <a:pPr fontAlgn="t"/>
                      <a:r>
                        <a:rPr lang="en-US" sz="800">
                          <a:effectLst/>
                        </a:rPr>
                        <a:t>currency amount</a:t>
                      </a:r>
                    </a:p>
                  </a:txBody>
                  <a:tcPr marL="35961" marR="35961" marT="17981" marB="17981">
                    <a:lnL>
                      <a:noFill/>
                    </a:lnL>
                    <a:lnR>
                      <a:noFill/>
                    </a:lnR>
                    <a:lnT w="6350" cap="flat" cmpd="sng" algn="ctr">
                      <a:solidFill>
                        <a:srgbClr val="E069A8"/>
                      </a:solidFill>
                      <a:prstDash val="solid"/>
                      <a:round/>
                      <a:headEnd type="none" w="med" len="med"/>
                      <a:tailEnd type="none" w="med" len="med"/>
                    </a:lnT>
                    <a:lnB w="6350" cap="flat" cmpd="sng" algn="ctr">
                      <a:solidFill>
                        <a:srgbClr val="E064A8"/>
                      </a:solidFill>
                      <a:prstDash val="solid"/>
                      <a:round/>
                      <a:headEnd type="none" w="med" len="med"/>
                      <a:tailEnd type="none" w="med" len="med"/>
                    </a:lnB>
                    <a:noFill/>
                  </a:tcPr>
                </a:tc>
                <a:extLst>
                  <a:ext uri="{0D108BD9-81ED-4DB2-BD59-A6C34878D82A}">
                    <a16:rowId xmlns:a16="http://schemas.microsoft.com/office/drawing/2014/main" val="1593147993"/>
                  </a:ext>
                </a:extLst>
              </a:tr>
              <a:tr h="251730">
                <a:tc>
                  <a:txBody>
                    <a:bodyPr/>
                    <a:lstStyle/>
                    <a:p>
                      <a:pPr fontAlgn="t"/>
                      <a:r>
                        <a:rPr lang="en-US" sz="800">
                          <a:effectLst/>
                        </a:rPr>
                        <a:t>numeric [ (</a:t>
                      </a:r>
                      <a:r>
                        <a:rPr lang="en-US" sz="800" b="1" i="1">
                          <a:effectLst/>
                        </a:rPr>
                        <a:t>p</a:t>
                      </a:r>
                      <a:r>
                        <a:rPr lang="en-US" sz="800">
                          <a:effectLst/>
                        </a:rPr>
                        <a:t>, </a:t>
                      </a:r>
                      <a:r>
                        <a:rPr lang="en-US" sz="800" b="1" i="1">
                          <a:effectLst/>
                        </a:rPr>
                        <a:t>s</a:t>
                      </a:r>
                      <a:r>
                        <a:rPr lang="en-US" sz="800">
                          <a:effectLst/>
                        </a:rPr>
                        <a:t>) ]</a:t>
                      </a:r>
                    </a:p>
                  </a:txBody>
                  <a:tcPr marL="35961" marR="35961" marT="17981" marB="17981">
                    <a:lnL>
                      <a:noFill/>
                    </a:lnL>
                    <a:lnR>
                      <a:noFill/>
                    </a:lnR>
                    <a:lnT w="6350" cap="flat" cmpd="sng" algn="ctr">
                      <a:solidFill>
                        <a:srgbClr val="805BA8"/>
                      </a:solidFill>
                      <a:prstDash val="solid"/>
                      <a:round/>
                      <a:headEnd type="none" w="med" len="med"/>
                      <a:tailEnd type="none" w="med" len="med"/>
                    </a:lnT>
                    <a:lnB w="6350" cap="flat" cmpd="sng" algn="ctr">
                      <a:solidFill>
                        <a:srgbClr val="B05DA8"/>
                      </a:solidFill>
                      <a:prstDash val="solid"/>
                      <a:round/>
                      <a:headEnd type="none" w="med" len="med"/>
                      <a:tailEnd type="none" w="med" len="med"/>
                    </a:lnB>
                    <a:noFill/>
                  </a:tcPr>
                </a:tc>
                <a:tc>
                  <a:txBody>
                    <a:bodyPr/>
                    <a:lstStyle/>
                    <a:p>
                      <a:pPr fontAlgn="t"/>
                      <a:r>
                        <a:rPr lang="en-US" sz="800">
                          <a:effectLst/>
                        </a:rPr>
                        <a:t>decimal [ (</a:t>
                      </a:r>
                      <a:r>
                        <a:rPr lang="en-US" sz="800" b="1" i="1">
                          <a:effectLst/>
                        </a:rPr>
                        <a:t>p</a:t>
                      </a:r>
                      <a:r>
                        <a:rPr lang="en-US" sz="800">
                          <a:effectLst/>
                        </a:rPr>
                        <a:t>, </a:t>
                      </a:r>
                      <a:r>
                        <a:rPr lang="en-US" sz="800" b="1" i="1">
                          <a:effectLst/>
                        </a:rPr>
                        <a:t>s</a:t>
                      </a:r>
                      <a:r>
                        <a:rPr lang="en-US" sz="800">
                          <a:effectLst/>
                        </a:rPr>
                        <a:t>) ]</a:t>
                      </a:r>
                    </a:p>
                  </a:txBody>
                  <a:tcPr marL="35961" marR="35961" marT="17981" marB="17981">
                    <a:lnL>
                      <a:noFill/>
                    </a:lnL>
                    <a:lnR>
                      <a:noFill/>
                    </a:lnR>
                    <a:lnT w="6350" cap="flat" cmpd="sng" algn="ctr">
                      <a:solidFill>
                        <a:srgbClr val="E064A8"/>
                      </a:solidFill>
                      <a:prstDash val="solid"/>
                      <a:round/>
                      <a:headEnd type="none" w="med" len="med"/>
                      <a:tailEnd type="none" w="med" len="med"/>
                    </a:lnT>
                    <a:lnB w="6350" cap="flat" cmpd="sng" algn="ctr">
                      <a:solidFill>
                        <a:srgbClr val="C06BA8"/>
                      </a:solidFill>
                      <a:prstDash val="solid"/>
                      <a:round/>
                      <a:headEnd type="none" w="med" len="med"/>
                      <a:tailEnd type="none" w="med" len="med"/>
                    </a:lnB>
                    <a:noFill/>
                  </a:tcPr>
                </a:tc>
                <a:tc>
                  <a:txBody>
                    <a:bodyPr/>
                    <a:lstStyle/>
                    <a:p>
                      <a:pPr fontAlgn="t"/>
                      <a:r>
                        <a:rPr lang="en-US" sz="800">
                          <a:effectLst/>
                        </a:rPr>
                        <a:t>exact numeric of selectable precision</a:t>
                      </a:r>
                    </a:p>
                  </a:txBody>
                  <a:tcPr marL="35961" marR="35961" marT="17981" marB="17981">
                    <a:lnL>
                      <a:noFill/>
                    </a:lnL>
                    <a:lnR>
                      <a:noFill/>
                    </a:lnR>
                    <a:lnT w="6350" cap="flat" cmpd="sng" algn="ctr">
                      <a:solidFill>
                        <a:srgbClr val="E064A8"/>
                      </a:solidFill>
                      <a:prstDash val="solid"/>
                      <a:round/>
                      <a:headEnd type="none" w="med" len="med"/>
                      <a:tailEnd type="none" w="med" len="med"/>
                    </a:lnT>
                    <a:lnB w="6350" cap="flat" cmpd="sng" algn="ctr">
                      <a:solidFill>
                        <a:srgbClr val="0063A8"/>
                      </a:solidFill>
                      <a:prstDash val="solid"/>
                      <a:round/>
                      <a:headEnd type="none" w="med" len="med"/>
                      <a:tailEnd type="none" w="med" len="med"/>
                    </a:lnB>
                    <a:noFill/>
                  </a:tcPr>
                </a:tc>
                <a:extLst>
                  <a:ext uri="{0D108BD9-81ED-4DB2-BD59-A6C34878D82A}">
                    <a16:rowId xmlns:a16="http://schemas.microsoft.com/office/drawing/2014/main" val="2610726463"/>
                  </a:ext>
                </a:extLst>
              </a:tr>
              <a:tr h="143846">
                <a:tc>
                  <a:txBody>
                    <a:bodyPr/>
                    <a:lstStyle/>
                    <a:p>
                      <a:pPr fontAlgn="t"/>
                      <a:r>
                        <a:rPr lang="en-US" sz="800">
                          <a:effectLst/>
                        </a:rPr>
                        <a:t>path</a:t>
                      </a:r>
                    </a:p>
                  </a:txBody>
                  <a:tcPr marL="35961" marR="35961" marT="17981" marB="17981">
                    <a:lnL>
                      <a:noFill/>
                    </a:lnL>
                    <a:lnR>
                      <a:noFill/>
                    </a:lnR>
                    <a:lnT w="6350" cap="flat" cmpd="sng" algn="ctr">
                      <a:solidFill>
                        <a:srgbClr val="B05DA8"/>
                      </a:solidFill>
                      <a:prstDash val="solid"/>
                      <a:round/>
                      <a:headEnd type="none" w="med" len="med"/>
                      <a:tailEnd type="none" w="med" len="med"/>
                    </a:lnT>
                    <a:lnB w="6350" cap="flat" cmpd="sng" algn="ctr">
                      <a:solidFill>
                        <a:srgbClr val="6062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C06BA8"/>
                      </a:solidFill>
                      <a:prstDash val="solid"/>
                      <a:round/>
                      <a:headEnd type="none" w="med" len="med"/>
                      <a:tailEnd type="none" w="med" len="med"/>
                    </a:lnT>
                    <a:lnB w="6350" cap="flat" cmpd="sng" algn="ctr">
                      <a:solidFill>
                        <a:srgbClr val="505EA8"/>
                      </a:solidFill>
                      <a:prstDash val="solid"/>
                      <a:round/>
                      <a:headEnd type="none" w="med" len="med"/>
                      <a:tailEnd type="none" w="med" len="med"/>
                    </a:lnB>
                    <a:noFill/>
                  </a:tcPr>
                </a:tc>
                <a:tc>
                  <a:txBody>
                    <a:bodyPr/>
                    <a:lstStyle/>
                    <a:p>
                      <a:pPr fontAlgn="t"/>
                      <a:r>
                        <a:rPr lang="en-US" sz="800">
                          <a:effectLst/>
                        </a:rPr>
                        <a:t>geometric path on a plane</a:t>
                      </a:r>
                    </a:p>
                  </a:txBody>
                  <a:tcPr marL="35961" marR="35961" marT="17981" marB="17981">
                    <a:lnL>
                      <a:noFill/>
                    </a:lnL>
                    <a:lnR>
                      <a:noFill/>
                    </a:lnR>
                    <a:lnT w="6350" cap="flat" cmpd="sng" algn="ctr">
                      <a:solidFill>
                        <a:srgbClr val="0063A8"/>
                      </a:solidFill>
                      <a:prstDash val="solid"/>
                      <a:round/>
                      <a:headEnd type="none" w="med" len="med"/>
                      <a:tailEnd type="none" w="med" len="med"/>
                    </a:lnT>
                    <a:lnB w="6350" cap="flat" cmpd="sng" algn="ctr">
                      <a:solidFill>
                        <a:srgbClr val="306AA8"/>
                      </a:solidFill>
                      <a:prstDash val="solid"/>
                      <a:round/>
                      <a:headEnd type="none" w="med" len="med"/>
                      <a:tailEnd type="none" w="med" len="med"/>
                    </a:lnB>
                    <a:noFill/>
                  </a:tcPr>
                </a:tc>
                <a:extLst>
                  <a:ext uri="{0D108BD9-81ED-4DB2-BD59-A6C34878D82A}">
                    <a16:rowId xmlns:a16="http://schemas.microsoft.com/office/drawing/2014/main" val="1913556878"/>
                  </a:ext>
                </a:extLst>
              </a:tr>
              <a:tr h="251730">
                <a:tc>
                  <a:txBody>
                    <a:bodyPr/>
                    <a:lstStyle/>
                    <a:p>
                      <a:pPr fontAlgn="t"/>
                      <a:r>
                        <a:rPr lang="en-US" sz="800">
                          <a:effectLst/>
                        </a:rPr>
                        <a:t>pg_lsn</a:t>
                      </a:r>
                    </a:p>
                  </a:txBody>
                  <a:tcPr marL="35961" marR="35961" marT="17981" marB="17981">
                    <a:lnL>
                      <a:noFill/>
                    </a:lnL>
                    <a:lnR>
                      <a:noFill/>
                    </a:lnR>
                    <a:lnT w="6350" cap="flat" cmpd="sng" algn="ctr">
                      <a:solidFill>
                        <a:srgbClr val="6062A8"/>
                      </a:solidFill>
                      <a:prstDash val="solid"/>
                      <a:round/>
                      <a:headEnd type="none" w="med" len="med"/>
                      <a:tailEnd type="none" w="med" len="med"/>
                    </a:lnT>
                    <a:lnB w="6350" cap="flat" cmpd="sng" algn="ctr">
                      <a:solidFill>
                        <a:srgbClr val="0063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505EA8"/>
                      </a:solidFill>
                      <a:prstDash val="solid"/>
                      <a:round/>
                      <a:headEnd type="none" w="med" len="med"/>
                      <a:tailEnd type="none" w="med" len="med"/>
                    </a:lnT>
                    <a:lnB w="6350" cap="flat" cmpd="sng" algn="ctr">
                      <a:solidFill>
                        <a:srgbClr val="106CA8"/>
                      </a:solidFill>
                      <a:prstDash val="solid"/>
                      <a:round/>
                      <a:headEnd type="none" w="med" len="med"/>
                      <a:tailEnd type="none" w="med" len="med"/>
                    </a:lnB>
                    <a:noFill/>
                  </a:tcPr>
                </a:tc>
                <a:tc>
                  <a:txBody>
                    <a:bodyPr/>
                    <a:lstStyle/>
                    <a:p>
                      <a:pPr fontAlgn="t"/>
                      <a:r>
                        <a:rPr lang="en-US" sz="800">
                          <a:effectLst/>
                        </a:rPr>
                        <a:t>PostgreSQL Log Sequence Number</a:t>
                      </a:r>
                    </a:p>
                  </a:txBody>
                  <a:tcPr marL="35961" marR="35961" marT="17981" marB="17981">
                    <a:lnL>
                      <a:noFill/>
                    </a:lnL>
                    <a:lnR>
                      <a:noFill/>
                    </a:lnR>
                    <a:lnT w="6350" cap="flat" cmpd="sng" algn="ctr">
                      <a:solidFill>
                        <a:srgbClr val="306AA8"/>
                      </a:solidFill>
                      <a:prstDash val="solid"/>
                      <a:round/>
                      <a:headEnd type="none" w="med" len="med"/>
                      <a:tailEnd type="none" w="med" len="med"/>
                    </a:lnT>
                    <a:lnB w="6350" cap="flat" cmpd="sng" algn="ctr">
                      <a:solidFill>
                        <a:srgbClr val="B05DA8"/>
                      </a:solidFill>
                      <a:prstDash val="solid"/>
                      <a:round/>
                      <a:headEnd type="none" w="med" len="med"/>
                      <a:tailEnd type="none" w="med" len="med"/>
                    </a:lnB>
                    <a:noFill/>
                  </a:tcPr>
                </a:tc>
                <a:extLst>
                  <a:ext uri="{0D108BD9-81ED-4DB2-BD59-A6C34878D82A}">
                    <a16:rowId xmlns:a16="http://schemas.microsoft.com/office/drawing/2014/main" val="3383572120"/>
                  </a:ext>
                </a:extLst>
              </a:tr>
              <a:tr h="251730">
                <a:tc>
                  <a:txBody>
                    <a:bodyPr/>
                    <a:lstStyle/>
                    <a:p>
                      <a:pPr fontAlgn="t"/>
                      <a:r>
                        <a:rPr lang="en-US" sz="800">
                          <a:effectLst/>
                        </a:rPr>
                        <a:t>pg_snapshot</a:t>
                      </a:r>
                    </a:p>
                  </a:txBody>
                  <a:tcPr marL="35961" marR="35961" marT="17981" marB="17981">
                    <a:lnL>
                      <a:noFill/>
                    </a:lnL>
                    <a:lnR>
                      <a:noFill/>
                    </a:lnR>
                    <a:lnT w="6350" cap="flat" cmpd="sng" algn="ctr">
                      <a:solidFill>
                        <a:srgbClr val="0063A8"/>
                      </a:solidFill>
                      <a:prstDash val="solid"/>
                      <a:round/>
                      <a:headEnd type="none" w="med" len="med"/>
                      <a:tailEnd type="none" w="med" len="med"/>
                    </a:lnT>
                    <a:lnB w="6350" cap="flat" cmpd="sng" algn="ctr">
                      <a:solidFill>
                        <a:srgbClr val="5063A8"/>
                      </a:solidFill>
                      <a:prstDash val="solid"/>
                      <a:round/>
                      <a:headEnd type="none" w="med" len="med"/>
                      <a:tailEnd type="none" w="med" len="med"/>
                    </a:lnB>
                    <a:noFill/>
                  </a:tcPr>
                </a:tc>
                <a:tc>
                  <a:txBody>
                    <a:bodyPr/>
                    <a:lstStyle/>
                    <a:p>
                      <a:pPr fontAlgn="t"/>
                      <a:r>
                        <a:rPr lang="en-US" sz="800" dirty="0">
                          <a:effectLst/>
                        </a:rPr>
                        <a:t> </a:t>
                      </a:r>
                    </a:p>
                  </a:txBody>
                  <a:tcPr marL="35961" marR="35961" marT="17981" marB="17981">
                    <a:lnL>
                      <a:noFill/>
                    </a:lnL>
                    <a:lnR>
                      <a:noFill/>
                    </a:lnR>
                    <a:lnT w="6350" cap="flat" cmpd="sng" algn="ctr">
                      <a:solidFill>
                        <a:srgbClr val="106CA8"/>
                      </a:solidFill>
                      <a:prstDash val="solid"/>
                      <a:round/>
                      <a:headEnd type="none" w="med" len="med"/>
                      <a:tailEnd type="none" w="med" len="med"/>
                    </a:lnT>
                    <a:lnB w="6350" cap="flat" cmpd="sng" algn="ctr">
                      <a:solidFill>
                        <a:srgbClr val="5063A8"/>
                      </a:solidFill>
                      <a:prstDash val="solid"/>
                      <a:round/>
                      <a:headEnd type="none" w="med" len="med"/>
                      <a:tailEnd type="none" w="med" len="med"/>
                    </a:lnB>
                    <a:noFill/>
                  </a:tcPr>
                </a:tc>
                <a:tc>
                  <a:txBody>
                    <a:bodyPr/>
                    <a:lstStyle/>
                    <a:p>
                      <a:pPr fontAlgn="t"/>
                      <a:r>
                        <a:rPr lang="en-US" sz="800">
                          <a:effectLst/>
                        </a:rPr>
                        <a:t>user-level transaction ID snapshot</a:t>
                      </a:r>
                    </a:p>
                  </a:txBody>
                  <a:tcPr marL="35961" marR="35961" marT="17981" marB="17981">
                    <a:lnL>
                      <a:noFill/>
                    </a:lnL>
                    <a:lnR>
                      <a:noFill/>
                    </a:lnR>
                    <a:lnT w="6350" cap="flat" cmpd="sng" algn="ctr">
                      <a:solidFill>
                        <a:srgbClr val="B05DA8"/>
                      </a:solidFill>
                      <a:prstDash val="solid"/>
                      <a:round/>
                      <a:headEnd type="none" w="med" len="med"/>
                      <a:tailEnd type="none" w="med" len="med"/>
                    </a:lnT>
                    <a:lnB w="6350" cap="flat" cmpd="sng" algn="ctr">
                      <a:solidFill>
                        <a:srgbClr val="5063A8"/>
                      </a:solidFill>
                      <a:prstDash val="solid"/>
                      <a:round/>
                      <a:headEnd type="none" w="med" len="med"/>
                      <a:tailEnd type="none" w="med" len="med"/>
                    </a:lnB>
                    <a:noFill/>
                  </a:tcPr>
                </a:tc>
                <a:extLst>
                  <a:ext uri="{0D108BD9-81ED-4DB2-BD59-A6C34878D82A}">
                    <a16:rowId xmlns:a16="http://schemas.microsoft.com/office/drawing/2014/main" val="968399334"/>
                  </a:ext>
                </a:extLst>
              </a:tr>
              <a:tr h="143846">
                <a:tc>
                  <a:txBody>
                    <a:bodyPr/>
                    <a:lstStyle/>
                    <a:p>
                      <a:pPr fontAlgn="t"/>
                      <a:r>
                        <a:rPr lang="en-US" sz="800">
                          <a:effectLst/>
                        </a:rPr>
                        <a:t>point</a:t>
                      </a:r>
                    </a:p>
                  </a:txBody>
                  <a:tcPr marL="35961" marR="35961" marT="17981" marB="17981">
                    <a:lnL>
                      <a:noFill/>
                    </a:lnL>
                    <a:lnR>
                      <a:noFill/>
                    </a:lnR>
                    <a:lnT w="6350" cap="flat" cmpd="sng" algn="ctr">
                      <a:solidFill>
                        <a:srgbClr val="5063A8"/>
                      </a:solidFill>
                      <a:prstDash val="solid"/>
                      <a:round/>
                      <a:headEnd type="none" w="med" len="med"/>
                      <a:tailEnd type="none" w="med" len="med"/>
                    </a:lnT>
                    <a:lnB w="6350" cap="flat" cmpd="sng" algn="ctr">
                      <a:solidFill>
                        <a:srgbClr val="606C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5063A8"/>
                      </a:solidFill>
                      <a:prstDash val="solid"/>
                      <a:round/>
                      <a:headEnd type="none" w="med" len="med"/>
                      <a:tailEnd type="none" w="med" len="med"/>
                    </a:lnT>
                    <a:lnB w="6350" cap="flat" cmpd="sng" algn="ctr">
                      <a:solidFill>
                        <a:srgbClr val="805BA8"/>
                      </a:solidFill>
                      <a:prstDash val="solid"/>
                      <a:round/>
                      <a:headEnd type="none" w="med" len="med"/>
                      <a:tailEnd type="none" w="med" len="med"/>
                    </a:lnB>
                    <a:noFill/>
                  </a:tcPr>
                </a:tc>
                <a:tc>
                  <a:txBody>
                    <a:bodyPr/>
                    <a:lstStyle/>
                    <a:p>
                      <a:pPr fontAlgn="t"/>
                      <a:r>
                        <a:rPr lang="en-US" sz="800">
                          <a:effectLst/>
                        </a:rPr>
                        <a:t>geometric point on a plane</a:t>
                      </a:r>
                    </a:p>
                  </a:txBody>
                  <a:tcPr marL="35961" marR="35961" marT="17981" marB="17981">
                    <a:lnL>
                      <a:noFill/>
                    </a:lnL>
                    <a:lnR>
                      <a:noFill/>
                    </a:lnR>
                    <a:lnT w="6350" cap="flat" cmpd="sng" algn="ctr">
                      <a:solidFill>
                        <a:srgbClr val="5063A8"/>
                      </a:solidFill>
                      <a:prstDash val="solid"/>
                      <a:round/>
                      <a:headEnd type="none" w="med" len="med"/>
                      <a:tailEnd type="none" w="med" len="med"/>
                    </a:lnT>
                    <a:lnB w="6350" cap="flat" cmpd="sng" algn="ctr">
                      <a:solidFill>
                        <a:srgbClr val="5063A8"/>
                      </a:solidFill>
                      <a:prstDash val="solid"/>
                      <a:round/>
                      <a:headEnd type="none" w="med" len="med"/>
                      <a:tailEnd type="none" w="med" len="med"/>
                    </a:lnB>
                    <a:noFill/>
                  </a:tcPr>
                </a:tc>
                <a:extLst>
                  <a:ext uri="{0D108BD9-81ED-4DB2-BD59-A6C34878D82A}">
                    <a16:rowId xmlns:a16="http://schemas.microsoft.com/office/drawing/2014/main" val="414778687"/>
                  </a:ext>
                </a:extLst>
              </a:tr>
              <a:tr h="143846">
                <a:tc>
                  <a:txBody>
                    <a:bodyPr/>
                    <a:lstStyle/>
                    <a:p>
                      <a:pPr fontAlgn="t"/>
                      <a:r>
                        <a:rPr lang="en-US" sz="800" dirty="0">
                          <a:effectLst/>
                        </a:rPr>
                        <a:t>polygon</a:t>
                      </a:r>
                    </a:p>
                  </a:txBody>
                  <a:tcPr marL="35961" marR="35961" marT="17981" marB="17981">
                    <a:lnL>
                      <a:noFill/>
                    </a:lnL>
                    <a:lnR>
                      <a:noFill/>
                    </a:lnR>
                    <a:lnT w="6350" cap="flat" cmpd="sng" algn="ctr">
                      <a:solidFill>
                        <a:srgbClr val="606CA8"/>
                      </a:solidFill>
                      <a:prstDash val="solid"/>
                      <a:round/>
                      <a:headEnd type="none" w="med" len="med"/>
                      <a:tailEnd type="none" w="med" len="med"/>
                    </a:lnT>
                    <a:lnB w="6350" cap="flat" cmpd="sng" algn="ctr">
                      <a:solidFill>
                        <a:srgbClr val="5063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805BA8"/>
                      </a:solidFill>
                      <a:prstDash val="solid"/>
                      <a:round/>
                      <a:headEnd type="none" w="med" len="med"/>
                      <a:tailEnd type="none" w="med" len="med"/>
                    </a:lnT>
                    <a:lnB w="6350" cap="flat" cmpd="sng" algn="ctr">
                      <a:solidFill>
                        <a:srgbClr val="E069A8"/>
                      </a:solidFill>
                      <a:prstDash val="solid"/>
                      <a:round/>
                      <a:headEnd type="none" w="med" len="med"/>
                      <a:tailEnd type="none" w="med" len="med"/>
                    </a:lnB>
                    <a:noFill/>
                  </a:tcPr>
                </a:tc>
                <a:tc>
                  <a:txBody>
                    <a:bodyPr/>
                    <a:lstStyle/>
                    <a:p>
                      <a:pPr fontAlgn="t"/>
                      <a:r>
                        <a:rPr lang="en-US" sz="800">
                          <a:effectLst/>
                        </a:rPr>
                        <a:t>closed geometric path on a plane</a:t>
                      </a:r>
                    </a:p>
                  </a:txBody>
                  <a:tcPr marL="35961" marR="35961" marT="17981" marB="17981">
                    <a:lnL>
                      <a:noFill/>
                    </a:lnL>
                    <a:lnR>
                      <a:noFill/>
                    </a:lnR>
                    <a:lnT w="6350" cap="flat" cmpd="sng" algn="ctr">
                      <a:solidFill>
                        <a:srgbClr val="5063A8"/>
                      </a:solidFill>
                      <a:prstDash val="solid"/>
                      <a:round/>
                      <a:headEnd type="none" w="med" len="med"/>
                      <a:tailEnd type="none" w="med" len="med"/>
                    </a:lnT>
                    <a:lnB w="6350" cap="flat" cmpd="sng" algn="ctr">
                      <a:solidFill>
                        <a:srgbClr val="5063A8"/>
                      </a:solidFill>
                      <a:prstDash val="solid"/>
                      <a:round/>
                      <a:headEnd type="none" w="med" len="med"/>
                      <a:tailEnd type="none" w="med" len="med"/>
                    </a:lnB>
                    <a:noFill/>
                  </a:tcPr>
                </a:tc>
                <a:extLst>
                  <a:ext uri="{0D108BD9-81ED-4DB2-BD59-A6C34878D82A}">
                    <a16:rowId xmlns:a16="http://schemas.microsoft.com/office/drawing/2014/main" val="1982603832"/>
                  </a:ext>
                </a:extLst>
              </a:tr>
              <a:tr h="251730">
                <a:tc>
                  <a:txBody>
                    <a:bodyPr/>
                    <a:lstStyle/>
                    <a:p>
                      <a:pPr fontAlgn="t"/>
                      <a:r>
                        <a:rPr lang="en-US" sz="800">
                          <a:effectLst/>
                        </a:rPr>
                        <a:t>real</a:t>
                      </a:r>
                    </a:p>
                  </a:txBody>
                  <a:tcPr marL="35961" marR="35961" marT="17981" marB="17981">
                    <a:lnL>
                      <a:noFill/>
                    </a:lnL>
                    <a:lnR>
                      <a:noFill/>
                    </a:lnR>
                    <a:lnT w="6350" cap="flat" cmpd="sng" algn="ctr">
                      <a:solidFill>
                        <a:srgbClr val="5063A8"/>
                      </a:solidFill>
                      <a:prstDash val="solid"/>
                      <a:round/>
                      <a:headEnd type="none" w="med" len="med"/>
                      <a:tailEnd type="none" w="med" len="med"/>
                    </a:lnT>
                    <a:lnB w="6350" cap="flat" cmpd="sng" algn="ctr">
                      <a:solidFill>
                        <a:srgbClr val="5063A8"/>
                      </a:solidFill>
                      <a:prstDash val="solid"/>
                      <a:round/>
                      <a:headEnd type="none" w="med" len="med"/>
                      <a:tailEnd type="none" w="med" len="med"/>
                    </a:lnB>
                    <a:noFill/>
                  </a:tcPr>
                </a:tc>
                <a:tc>
                  <a:txBody>
                    <a:bodyPr/>
                    <a:lstStyle/>
                    <a:p>
                      <a:pPr fontAlgn="t"/>
                      <a:r>
                        <a:rPr lang="en-US" sz="800">
                          <a:effectLst/>
                        </a:rPr>
                        <a:t>float4</a:t>
                      </a:r>
                    </a:p>
                  </a:txBody>
                  <a:tcPr marL="35961" marR="35961" marT="17981" marB="17981">
                    <a:lnL>
                      <a:noFill/>
                    </a:lnL>
                    <a:lnR>
                      <a:noFill/>
                    </a:lnR>
                    <a:lnT w="6350" cap="flat" cmpd="sng" algn="ctr">
                      <a:solidFill>
                        <a:srgbClr val="E069A8"/>
                      </a:solidFill>
                      <a:prstDash val="solid"/>
                      <a:round/>
                      <a:headEnd type="none" w="med" len="med"/>
                      <a:tailEnd type="none" w="med" len="med"/>
                    </a:lnT>
                    <a:lnB w="6350" cap="flat" cmpd="sng" algn="ctr">
                      <a:solidFill>
                        <a:srgbClr val="D065A8"/>
                      </a:solidFill>
                      <a:prstDash val="solid"/>
                      <a:round/>
                      <a:headEnd type="none" w="med" len="med"/>
                      <a:tailEnd type="none" w="med" len="med"/>
                    </a:lnB>
                    <a:noFill/>
                  </a:tcPr>
                </a:tc>
                <a:tc>
                  <a:txBody>
                    <a:bodyPr/>
                    <a:lstStyle/>
                    <a:p>
                      <a:pPr fontAlgn="t"/>
                      <a:r>
                        <a:rPr lang="en-US" sz="800">
                          <a:effectLst/>
                        </a:rPr>
                        <a:t>single precision floating-point number (4 bytes)</a:t>
                      </a:r>
                    </a:p>
                  </a:txBody>
                  <a:tcPr marL="35961" marR="35961" marT="17981" marB="17981">
                    <a:lnL>
                      <a:noFill/>
                    </a:lnL>
                    <a:lnR>
                      <a:noFill/>
                    </a:lnR>
                    <a:lnT w="6350" cap="flat" cmpd="sng" algn="ctr">
                      <a:solidFill>
                        <a:srgbClr val="5063A8"/>
                      </a:solidFill>
                      <a:prstDash val="solid"/>
                      <a:round/>
                      <a:headEnd type="none" w="med" len="med"/>
                      <a:tailEnd type="none" w="med" len="med"/>
                    </a:lnT>
                    <a:lnB w="6350" cap="flat" cmpd="sng" algn="ctr">
                      <a:solidFill>
                        <a:srgbClr val="6067A8"/>
                      </a:solidFill>
                      <a:prstDash val="solid"/>
                      <a:round/>
                      <a:headEnd type="none" w="med" len="med"/>
                      <a:tailEnd type="none" w="med" len="med"/>
                    </a:lnB>
                    <a:noFill/>
                  </a:tcPr>
                </a:tc>
                <a:extLst>
                  <a:ext uri="{0D108BD9-81ED-4DB2-BD59-A6C34878D82A}">
                    <a16:rowId xmlns:a16="http://schemas.microsoft.com/office/drawing/2014/main" val="2894307963"/>
                  </a:ext>
                </a:extLst>
              </a:tr>
              <a:tr h="143846">
                <a:tc>
                  <a:txBody>
                    <a:bodyPr/>
                    <a:lstStyle/>
                    <a:p>
                      <a:pPr fontAlgn="t"/>
                      <a:r>
                        <a:rPr lang="en-US" sz="800">
                          <a:effectLst/>
                        </a:rPr>
                        <a:t>smallint</a:t>
                      </a:r>
                    </a:p>
                  </a:txBody>
                  <a:tcPr marL="35961" marR="35961" marT="17981" marB="17981">
                    <a:lnL>
                      <a:noFill/>
                    </a:lnL>
                    <a:lnR>
                      <a:noFill/>
                    </a:lnR>
                    <a:lnT w="6350" cap="flat" cmpd="sng" algn="ctr">
                      <a:solidFill>
                        <a:srgbClr val="5063A8"/>
                      </a:solidFill>
                      <a:prstDash val="solid"/>
                      <a:round/>
                      <a:headEnd type="none" w="med" len="med"/>
                      <a:tailEnd type="none" w="med" len="med"/>
                    </a:lnT>
                    <a:lnB w="6350" cap="flat" cmpd="sng" algn="ctr">
                      <a:solidFill>
                        <a:srgbClr val="4069A8"/>
                      </a:solidFill>
                      <a:prstDash val="solid"/>
                      <a:round/>
                      <a:headEnd type="none" w="med" len="med"/>
                      <a:tailEnd type="none" w="med" len="med"/>
                    </a:lnB>
                    <a:noFill/>
                  </a:tcPr>
                </a:tc>
                <a:tc>
                  <a:txBody>
                    <a:bodyPr/>
                    <a:lstStyle/>
                    <a:p>
                      <a:pPr fontAlgn="t"/>
                      <a:r>
                        <a:rPr lang="en-US" sz="800">
                          <a:effectLst/>
                        </a:rPr>
                        <a:t>int2</a:t>
                      </a:r>
                    </a:p>
                  </a:txBody>
                  <a:tcPr marL="35961" marR="35961" marT="17981" marB="17981">
                    <a:lnL>
                      <a:noFill/>
                    </a:lnL>
                    <a:lnR>
                      <a:noFill/>
                    </a:lnR>
                    <a:lnT w="6350" cap="flat" cmpd="sng" algn="ctr">
                      <a:solidFill>
                        <a:srgbClr val="D065A8"/>
                      </a:solidFill>
                      <a:prstDash val="solid"/>
                      <a:round/>
                      <a:headEnd type="none" w="med" len="med"/>
                      <a:tailEnd type="none" w="med" len="med"/>
                    </a:lnT>
                    <a:lnB w="6350" cap="flat" cmpd="sng" algn="ctr">
                      <a:solidFill>
                        <a:srgbClr val="E069A8"/>
                      </a:solidFill>
                      <a:prstDash val="solid"/>
                      <a:round/>
                      <a:headEnd type="none" w="med" len="med"/>
                      <a:tailEnd type="none" w="med" len="med"/>
                    </a:lnB>
                    <a:noFill/>
                  </a:tcPr>
                </a:tc>
                <a:tc>
                  <a:txBody>
                    <a:bodyPr/>
                    <a:lstStyle/>
                    <a:p>
                      <a:pPr fontAlgn="t"/>
                      <a:r>
                        <a:rPr lang="en-US" sz="800">
                          <a:effectLst/>
                        </a:rPr>
                        <a:t>signed two-byte integer</a:t>
                      </a:r>
                    </a:p>
                  </a:txBody>
                  <a:tcPr marL="35961" marR="35961" marT="17981" marB="17981">
                    <a:lnL>
                      <a:noFill/>
                    </a:lnL>
                    <a:lnR>
                      <a:noFill/>
                    </a:lnR>
                    <a:lnT w="6350" cap="flat" cmpd="sng" algn="ctr">
                      <a:solidFill>
                        <a:srgbClr val="6067A8"/>
                      </a:solidFill>
                      <a:prstDash val="solid"/>
                      <a:round/>
                      <a:headEnd type="none" w="med" len="med"/>
                      <a:tailEnd type="none" w="med" len="med"/>
                    </a:lnT>
                    <a:lnB w="6350" cap="flat" cmpd="sng" algn="ctr">
                      <a:solidFill>
                        <a:srgbClr val="306AA8"/>
                      </a:solidFill>
                      <a:prstDash val="solid"/>
                      <a:round/>
                      <a:headEnd type="none" w="med" len="med"/>
                      <a:tailEnd type="none" w="med" len="med"/>
                    </a:lnB>
                    <a:noFill/>
                  </a:tcPr>
                </a:tc>
                <a:extLst>
                  <a:ext uri="{0D108BD9-81ED-4DB2-BD59-A6C34878D82A}">
                    <a16:rowId xmlns:a16="http://schemas.microsoft.com/office/drawing/2014/main" val="2841925832"/>
                  </a:ext>
                </a:extLst>
              </a:tr>
              <a:tr h="251730">
                <a:tc>
                  <a:txBody>
                    <a:bodyPr/>
                    <a:lstStyle/>
                    <a:p>
                      <a:pPr fontAlgn="t"/>
                      <a:r>
                        <a:rPr lang="en-US" sz="800">
                          <a:effectLst/>
                        </a:rPr>
                        <a:t>smallserial</a:t>
                      </a:r>
                    </a:p>
                  </a:txBody>
                  <a:tcPr marL="35961" marR="35961" marT="17981" marB="17981">
                    <a:lnL>
                      <a:noFill/>
                    </a:lnL>
                    <a:lnR>
                      <a:noFill/>
                    </a:lnR>
                    <a:lnT w="6350" cap="flat" cmpd="sng" algn="ctr">
                      <a:solidFill>
                        <a:srgbClr val="4069A8"/>
                      </a:solidFill>
                      <a:prstDash val="solid"/>
                      <a:round/>
                      <a:headEnd type="none" w="med" len="med"/>
                      <a:tailEnd type="none" w="med" len="med"/>
                    </a:lnT>
                    <a:lnB w="6350" cap="flat" cmpd="sng" algn="ctr">
                      <a:solidFill>
                        <a:srgbClr val="806AA8"/>
                      </a:solidFill>
                      <a:prstDash val="solid"/>
                      <a:round/>
                      <a:headEnd type="none" w="med" len="med"/>
                      <a:tailEnd type="none" w="med" len="med"/>
                    </a:lnB>
                    <a:noFill/>
                  </a:tcPr>
                </a:tc>
                <a:tc>
                  <a:txBody>
                    <a:bodyPr/>
                    <a:lstStyle/>
                    <a:p>
                      <a:pPr fontAlgn="t"/>
                      <a:r>
                        <a:rPr lang="en-US" sz="800">
                          <a:effectLst/>
                        </a:rPr>
                        <a:t>serial2</a:t>
                      </a:r>
                    </a:p>
                  </a:txBody>
                  <a:tcPr marL="35961" marR="35961" marT="17981" marB="17981">
                    <a:lnL>
                      <a:noFill/>
                    </a:lnL>
                    <a:lnR>
                      <a:noFill/>
                    </a:lnR>
                    <a:lnT w="6350" cap="flat" cmpd="sng" algn="ctr">
                      <a:solidFill>
                        <a:srgbClr val="E069A8"/>
                      </a:solidFill>
                      <a:prstDash val="solid"/>
                      <a:round/>
                      <a:headEnd type="none" w="med" len="med"/>
                      <a:tailEnd type="none" w="med" len="med"/>
                    </a:lnT>
                    <a:lnB w="6350" cap="flat" cmpd="sng" algn="ctr">
                      <a:solidFill>
                        <a:srgbClr val="F059A8"/>
                      </a:solidFill>
                      <a:prstDash val="solid"/>
                      <a:round/>
                      <a:headEnd type="none" w="med" len="med"/>
                      <a:tailEnd type="none" w="med" len="med"/>
                    </a:lnB>
                    <a:noFill/>
                  </a:tcPr>
                </a:tc>
                <a:tc>
                  <a:txBody>
                    <a:bodyPr/>
                    <a:lstStyle/>
                    <a:p>
                      <a:pPr fontAlgn="t"/>
                      <a:r>
                        <a:rPr lang="en-US" sz="800">
                          <a:effectLst/>
                        </a:rPr>
                        <a:t>autoincrementing two-byte integer</a:t>
                      </a:r>
                    </a:p>
                  </a:txBody>
                  <a:tcPr marL="35961" marR="35961" marT="17981" marB="17981">
                    <a:lnL>
                      <a:noFill/>
                    </a:lnL>
                    <a:lnR>
                      <a:noFill/>
                    </a:lnR>
                    <a:lnT w="6350" cap="flat" cmpd="sng" algn="ctr">
                      <a:solidFill>
                        <a:srgbClr val="306AA8"/>
                      </a:solidFill>
                      <a:prstDash val="solid"/>
                      <a:round/>
                      <a:headEnd type="none" w="med" len="med"/>
                      <a:tailEnd type="none" w="med" len="med"/>
                    </a:lnT>
                    <a:lnB w="6350" cap="flat" cmpd="sng" algn="ctr">
                      <a:solidFill>
                        <a:srgbClr val="805BA8"/>
                      </a:solidFill>
                      <a:prstDash val="solid"/>
                      <a:round/>
                      <a:headEnd type="none" w="med" len="med"/>
                      <a:tailEnd type="none" w="med" len="med"/>
                    </a:lnB>
                    <a:noFill/>
                  </a:tcPr>
                </a:tc>
                <a:extLst>
                  <a:ext uri="{0D108BD9-81ED-4DB2-BD59-A6C34878D82A}">
                    <a16:rowId xmlns:a16="http://schemas.microsoft.com/office/drawing/2014/main" val="4118294391"/>
                  </a:ext>
                </a:extLst>
              </a:tr>
              <a:tr h="251730">
                <a:tc>
                  <a:txBody>
                    <a:bodyPr/>
                    <a:lstStyle/>
                    <a:p>
                      <a:pPr fontAlgn="t"/>
                      <a:r>
                        <a:rPr lang="en-US" sz="800">
                          <a:effectLst/>
                        </a:rPr>
                        <a:t>serial</a:t>
                      </a:r>
                    </a:p>
                  </a:txBody>
                  <a:tcPr marL="35961" marR="35961" marT="17981" marB="17981">
                    <a:lnL>
                      <a:noFill/>
                    </a:lnL>
                    <a:lnR>
                      <a:noFill/>
                    </a:lnR>
                    <a:lnT w="6350" cap="flat" cmpd="sng" algn="ctr">
                      <a:solidFill>
                        <a:srgbClr val="806AA8"/>
                      </a:solidFill>
                      <a:prstDash val="solid"/>
                      <a:round/>
                      <a:headEnd type="none" w="med" len="med"/>
                      <a:tailEnd type="none" w="med" len="med"/>
                    </a:lnT>
                    <a:lnB w="6350" cap="flat" cmpd="sng" algn="ctr">
                      <a:solidFill>
                        <a:srgbClr val="2075A8"/>
                      </a:solidFill>
                      <a:prstDash val="solid"/>
                      <a:round/>
                      <a:headEnd type="none" w="med" len="med"/>
                      <a:tailEnd type="none" w="med" len="med"/>
                    </a:lnB>
                    <a:noFill/>
                  </a:tcPr>
                </a:tc>
                <a:tc>
                  <a:txBody>
                    <a:bodyPr/>
                    <a:lstStyle/>
                    <a:p>
                      <a:pPr fontAlgn="t"/>
                      <a:r>
                        <a:rPr lang="en-US" sz="800">
                          <a:effectLst/>
                        </a:rPr>
                        <a:t>serial4</a:t>
                      </a:r>
                    </a:p>
                  </a:txBody>
                  <a:tcPr marL="35961" marR="35961" marT="17981" marB="17981">
                    <a:lnL>
                      <a:noFill/>
                    </a:lnL>
                    <a:lnR>
                      <a:noFill/>
                    </a:lnR>
                    <a:lnT w="6350" cap="flat" cmpd="sng" algn="ctr">
                      <a:solidFill>
                        <a:srgbClr val="F059A8"/>
                      </a:solidFill>
                      <a:prstDash val="solid"/>
                      <a:round/>
                      <a:headEnd type="none" w="med" len="med"/>
                      <a:tailEnd type="none" w="med" len="med"/>
                    </a:lnT>
                    <a:lnB w="6350" cap="flat" cmpd="sng" algn="ctr">
                      <a:solidFill>
                        <a:srgbClr val="E06EA8"/>
                      </a:solidFill>
                      <a:prstDash val="solid"/>
                      <a:round/>
                      <a:headEnd type="none" w="med" len="med"/>
                      <a:tailEnd type="none" w="med" len="med"/>
                    </a:lnB>
                    <a:noFill/>
                  </a:tcPr>
                </a:tc>
                <a:tc>
                  <a:txBody>
                    <a:bodyPr/>
                    <a:lstStyle/>
                    <a:p>
                      <a:pPr fontAlgn="t"/>
                      <a:r>
                        <a:rPr lang="en-US" sz="800">
                          <a:effectLst/>
                        </a:rPr>
                        <a:t>autoincrementing four-byte integer</a:t>
                      </a:r>
                    </a:p>
                  </a:txBody>
                  <a:tcPr marL="35961" marR="35961" marT="17981" marB="17981">
                    <a:lnL>
                      <a:noFill/>
                    </a:lnL>
                    <a:lnR>
                      <a:noFill/>
                    </a:lnR>
                    <a:lnT w="6350" cap="flat" cmpd="sng" algn="ctr">
                      <a:solidFill>
                        <a:srgbClr val="805BA8"/>
                      </a:solidFill>
                      <a:prstDash val="solid"/>
                      <a:round/>
                      <a:headEnd type="none" w="med" len="med"/>
                      <a:tailEnd type="none" w="med" len="med"/>
                    </a:lnT>
                    <a:lnB w="6350" cap="flat" cmpd="sng" algn="ctr">
                      <a:solidFill>
                        <a:srgbClr val="D06FA8"/>
                      </a:solidFill>
                      <a:prstDash val="solid"/>
                      <a:round/>
                      <a:headEnd type="none" w="med" len="med"/>
                      <a:tailEnd type="none" w="med" len="med"/>
                    </a:lnB>
                    <a:noFill/>
                  </a:tcPr>
                </a:tc>
                <a:extLst>
                  <a:ext uri="{0D108BD9-81ED-4DB2-BD59-A6C34878D82A}">
                    <a16:rowId xmlns:a16="http://schemas.microsoft.com/office/drawing/2014/main" val="2039225814"/>
                  </a:ext>
                </a:extLst>
              </a:tr>
              <a:tr h="143846">
                <a:tc>
                  <a:txBody>
                    <a:bodyPr/>
                    <a:lstStyle/>
                    <a:p>
                      <a:pPr fontAlgn="t"/>
                      <a:r>
                        <a:rPr lang="en-US" sz="800">
                          <a:effectLst/>
                        </a:rPr>
                        <a:t>text</a:t>
                      </a:r>
                    </a:p>
                  </a:txBody>
                  <a:tcPr marL="35961" marR="35961" marT="17981" marB="17981">
                    <a:lnL>
                      <a:noFill/>
                    </a:lnL>
                    <a:lnR>
                      <a:noFill/>
                    </a:lnR>
                    <a:lnT w="6350" cap="flat" cmpd="sng" algn="ctr">
                      <a:solidFill>
                        <a:srgbClr val="2075A8"/>
                      </a:solidFill>
                      <a:prstDash val="solid"/>
                      <a:round/>
                      <a:headEnd type="none" w="med" len="med"/>
                      <a:tailEnd type="none" w="med" len="med"/>
                    </a:lnT>
                    <a:lnB w="6350" cap="flat" cmpd="sng" algn="ctr">
                      <a:solidFill>
                        <a:srgbClr val="D06F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E06EA8"/>
                      </a:solidFill>
                      <a:prstDash val="solid"/>
                      <a:round/>
                      <a:headEnd type="none" w="med" len="med"/>
                      <a:tailEnd type="none" w="med" len="med"/>
                    </a:lnT>
                    <a:lnB w="6350" cap="flat" cmpd="sng" algn="ctr">
                      <a:solidFill>
                        <a:srgbClr val="906EA8"/>
                      </a:solidFill>
                      <a:prstDash val="solid"/>
                      <a:round/>
                      <a:headEnd type="none" w="med" len="med"/>
                      <a:tailEnd type="none" w="med" len="med"/>
                    </a:lnB>
                    <a:noFill/>
                  </a:tcPr>
                </a:tc>
                <a:tc>
                  <a:txBody>
                    <a:bodyPr/>
                    <a:lstStyle/>
                    <a:p>
                      <a:pPr fontAlgn="t"/>
                      <a:r>
                        <a:rPr lang="en-US" sz="800">
                          <a:effectLst/>
                        </a:rPr>
                        <a:t>variable-length character string</a:t>
                      </a:r>
                    </a:p>
                  </a:txBody>
                  <a:tcPr marL="35961" marR="35961" marT="17981" marB="17981">
                    <a:lnL>
                      <a:noFill/>
                    </a:lnL>
                    <a:lnR>
                      <a:noFill/>
                    </a:lnR>
                    <a:lnT w="6350" cap="flat" cmpd="sng" algn="ctr">
                      <a:solidFill>
                        <a:srgbClr val="D06FA8"/>
                      </a:solidFill>
                      <a:prstDash val="solid"/>
                      <a:round/>
                      <a:headEnd type="none" w="med" len="med"/>
                      <a:tailEnd type="none" w="med" len="med"/>
                    </a:lnT>
                    <a:lnB w="6350" cap="flat" cmpd="sng" algn="ctr">
                      <a:solidFill>
                        <a:srgbClr val="7070A8"/>
                      </a:solidFill>
                      <a:prstDash val="solid"/>
                      <a:round/>
                      <a:headEnd type="none" w="med" len="med"/>
                      <a:tailEnd type="none" w="med" len="med"/>
                    </a:lnB>
                    <a:noFill/>
                  </a:tcPr>
                </a:tc>
                <a:extLst>
                  <a:ext uri="{0D108BD9-81ED-4DB2-BD59-A6C34878D82A}">
                    <a16:rowId xmlns:a16="http://schemas.microsoft.com/office/drawing/2014/main" val="3606630073"/>
                  </a:ext>
                </a:extLst>
              </a:tr>
              <a:tr h="143846">
                <a:tc>
                  <a:txBody>
                    <a:bodyPr/>
                    <a:lstStyle/>
                    <a:p>
                      <a:pPr fontAlgn="t"/>
                      <a:r>
                        <a:rPr lang="en-US" sz="800">
                          <a:effectLst/>
                        </a:rPr>
                        <a:t>time [ (</a:t>
                      </a:r>
                      <a:r>
                        <a:rPr lang="en-US" sz="800" b="1" i="1">
                          <a:effectLst/>
                        </a:rPr>
                        <a:t>p</a:t>
                      </a:r>
                      <a:r>
                        <a:rPr lang="en-US" sz="800">
                          <a:effectLst/>
                        </a:rPr>
                        <a:t>) ] [ without time zone ]</a:t>
                      </a:r>
                    </a:p>
                  </a:txBody>
                  <a:tcPr marL="35961" marR="35961" marT="17981" marB="17981">
                    <a:lnL>
                      <a:noFill/>
                    </a:lnL>
                    <a:lnR>
                      <a:noFill/>
                    </a:lnR>
                    <a:lnT w="6350" cap="flat" cmpd="sng" algn="ctr">
                      <a:solidFill>
                        <a:srgbClr val="D06FA8"/>
                      </a:solidFill>
                      <a:prstDash val="solid"/>
                      <a:round/>
                      <a:headEnd type="none" w="med" len="med"/>
                      <a:tailEnd type="none" w="med" len="med"/>
                    </a:lnT>
                    <a:lnB w="6350" cap="flat" cmpd="sng" algn="ctr">
                      <a:solidFill>
                        <a:srgbClr val="A072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906EA8"/>
                      </a:solidFill>
                      <a:prstDash val="solid"/>
                      <a:round/>
                      <a:headEnd type="none" w="med" len="med"/>
                      <a:tailEnd type="none" w="med" len="med"/>
                    </a:lnT>
                    <a:lnB w="6350" cap="flat" cmpd="sng" algn="ctr">
                      <a:solidFill>
                        <a:srgbClr val="806FA8"/>
                      </a:solidFill>
                      <a:prstDash val="solid"/>
                      <a:round/>
                      <a:headEnd type="none" w="med" len="med"/>
                      <a:tailEnd type="none" w="med" len="med"/>
                    </a:lnB>
                    <a:noFill/>
                  </a:tcPr>
                </a:tc>
                <a:tc>
                  <a:txBody>
                    <a:bodyPr/>
                    <a:lstStyle/>
                    <a:p>
                      <a:pPr fontAlgn="t"/>
                      <a:r>
                        <a:rPr lang="en-US" sz="800">
                          <a:effectLst/>
                        </a:rPr>
                        <a:t>time of day (no time zone)</a:t>
                      </a:r>
                    </a:p>
                  </a:txBody>
                  <a:tcPr marL="35961" marR="35961" marT="17981" marB="17981">
                    <a:lnL>
                      <a:noFill/>
                    </a:lnL>
                    <a:lnR>
                      <a:noFill/>
                    </a:lnR>
                    <a:lnT w="6350" cap="flat" cmpd="sng" algn="ctr">
                      <a:solidFill>
                        <a:srgbClr val="7070A8"/>
                      </a:solidFill>
                      <a:prstDash val="solid"/>
                      <a:round/>
                      <a:headEnd type="none" w="med" len="med"/>
                      <a:tailEnd type="none" w="med" len="med"/>
                    </a:lnT>
                    <a:lnB w="6350" cap="flat" cmpd="sng" algn="ctr">
                      <a:solidFill>
                        <a:srgbClr val="D07EA8"/>
                      </a:solidFill>
                      <a:prstDash val="solid"/>
                      <a:round/>
                      <a:headEnd type="none" w="med" len="med"/>
                      <a:tailEnd type="none" w="med" len="med"/>
                    </a:lnB>
                    <a:noFill/>
                  </a:tcPr>
                </a:tc>
                <a:extLst>
                  <a:ext uri="{0D108BD9-81ED-4DB2-BD59-A6C34878D82A}">
                    <a16:rowId xmlns:a16="http://schemas.microsoft.com/office/drawing/2014/main" val="1093432401"/>
                  </a:ext>
                </a:extLst>
              </a:tr>
              <a:tr h="143846">
                <a:tc>
                  <a:txBody>
                    <a:bodyPr/>
                    <a:lstStyle/>
                    <a:p>
                      <a:pPr fontAlgn="t"/>
                      <a:r>
                        <a:rPr lang="en-US" sz="800">
                          <a:effectLst/>
                        </a:rPr>
                        <a:t>time [ (</a:t>
                      </a:r>
                      <a:r>
                        <a:rPr lang="en-US" sz="800" b="1" i="1">
                          <a:effectLst/>
                        </a:rPr>
                        <a:t>p</a:t>
                      </a:r>
                      <a:r>
                        <a:rPr lang="en-US" sz="800">
                          <a:effectLst/>
                        </a:rPr>
                        <a:t>) ] with time zone</a:t>
                      </a:r>
                    </a:p>
                  </a:txBody>
                  <a:tcPr marL="35961" marR="35961" marT="17981" marB="17981">
                    <a:lnL>
                      <a:noFill/>
                    </a:lnL>
                    <a:lnR>
                      <a:noFill/>
                    </a:lnR>
                    <a:lnT w="6350" cap="flat" cmpd="sng" algn="ctr">
                      <a:solidFill>
                        <a:srgbClr val="A072A8"/>
                      </a:solidFill>
                      <a:prstDash val="solid"/>
                      <a:round/>
                      <a:headEnd type="none" w="med" len="med"/>
                      <a:tailEnd type="none" w="med" len="med"/>
                    </a:lnT>
                    <a:lnB w="6350" cap="flat" cmpd="sng" algn="ctr">
                      <a:solidFill>
                        <a:srgbClr val="6080A8"/>
                      </a:solidFill>
                      <a:prstDash val="solid"/>
                      <a:round/>
                      <a:headEnd type="none" w="med" len="med"/>
                      <a:tailEnd type="none" w="med" len="med"/>
                    </a:lnB>
                    <a:noFill/>
                  </a:tcPr>
                </a:tc>
                <a:tc>
                  <a:txBody>
                    <a:bodyPr/>
                    <a:lstStyle/>
                    <a:p>
                      <a:pPr fontAlgn="t"/>
                      <a:r>
                        <a:rPr lang="en-US" sz="800">
                          <a:effectLst/>
                        </a:rPr>
                        <a:t>timetz</a:t>
                      </a:r>
                    </a:p>
                  </a:txBody>
                  <a:tcPr marL="35961" marR="35961" marT="17981" marB="17981">
                    <a:lnL>
                      <a:noFill/>
                    </a:lnL>
                    <a:lnR>
                      <a:noFill/>
                    </a:lnR>
                    <a:lnT w="6350" cap="flat" cmpd="sng" algn="ctr">
                      <a:solidFill>
                        <a:srgbClr val="806FA8"/>
                      </a:solidFill>
                      <a:prstDash val="solid"/>
                      <a:round/>
                      <a:headEnd type="none" w="med" len="med"/>
                      <a:tailEnd type="none" w="med" len="med"/>
                    </a:lnT>
                    <a:lnB w="6350" cap="flat" cmpd="sng" algn="ctr">
                      <a:solidFill>
                        <a:srgbClr val="6080A8"/>
                      </a:solidFill>
                      <a:prstDash val="solid"/>
                      <a:round/>
                      <a:headEnd type="none" w="med" len="med"/>
                      <a:tailEnd type="none" w="med" len="med"/>
                    </a:lnB>
                    <a:noFill/>
                  </a:tcPr>
                </a:tc>
                <a:tc>
                  <a:txBody>
                    <a:bodyPr/>
                    <a:lstStyle/>
                    <a:p>
                      <a:pPr fontAlgn="t"/>
                      <a:r>
                        <a:rPr lang="en-US" sz="800">
                          <a:effectLst/>
                        </a:rPr>
                        <a:t>time of day, including time zone</a:t>
                      </a:r>
                    </a:p>
                  </a:txBody>
                  <a:tcPr marL="35961" marR="35961" marT="17981" marB="17981">
                    <a:lnL>
                      <a:noFill/>
                    </a:lnL>
                    <a:lnR>
                      <a:noFill/>
                    </a:lnR>
                    <a:lnT w="6350" cap="flat" cmpd="sng" algn="ctr">
                      <a:solidFill>
                        <a:srgbClr val="D07EA8"/>
                      </a:solidFill>
                      <a:prstDash val="solid"/>
                      <a:round/>
                      <a:headEnd type="none" w="med" len="med"/>
                      <a:tailEnd type="none" w="med" len="med"/>
                    </a:lnT>
                    <a:lnB w="6350" cap="flat" cmpd="sng" algn="ctr">
                      <a:solidFill>
                        <a:srgbClr val="2070A8"/>
                      </a:solidFill>
                      <a:prstDash val="solid"/>
                      <a:round/>
                      <a:headEnd type="none" w="med" len="med"/>
                      <a:tailEnd type="none" w="med" len="med"/>
                    </a:lnB>
                    <a:noFill/>
                  </a:tcPr>
                </a:tc>
                <a:extLst>
                  <a:ext uri="{0D108BD9-81ED-4DB2-BD59-A6C34878D82A}">
                    <a16:rowId xmlns:a16="http://schemas.microsoft.com/office/drawing/2014/main" val="1916085210"/>
                  </a:ext>
                </a:extLst>
              </a:tr>
              <a:tr h="251730">
                <a:tc>
                  <a:txBody>
                    <a:bodyPr/>
                    <a:lstStyle/>
                    <a:p>
                      <a:pPr fontAlgn="t"/>
                      <a:r>
                        <a:rPr lang="en-US" sz="800">
                          <a:effectLst/>
                        </a:rPr>
                        <a:t>timestamp [ (</a:t>
                      </a:r>
                      <a:r>
                        <a:rPr lang="en-US" sz="800" b="1" i="1">
                          <a:effectLst/>
                        </a:rPr>
                        <a:t>p</a:t>
                      </a:r>
                      <a:r>
                        <a:rPr lang="en-US" sz="800">
                          <a:effectLst/>
                        </a:rPr>
                        <a:t>) ] [ without time zone ]</a:t>
                      </a:r>
                    </a:p>
                  </a:txBody>
                  <a:tcPr marL="35961" marR="35961" marT="17981" marB="17981">
                    <a:lnL>
                      <a:noFill/>
                    </a:lnL>
                    <a:lnR>
                      <a:noFill/>
                    </a:lnR>
                    <a:lnT w="6350" cap="flat" cmpd="sng" algn="ctr">
                      <a:solidFill>
                        <a:srgbClr val="6080A8"/>
                      </a:solidFill>
                      <a:prstDash val="solid"/>
                      <a:round/>
                      <a:headEnd type="none" w="med" len="med"/>
                      <a:tailEnd type="none" w="med" len="med"/>
                    </a:lnT>
                    <a:lnB w="6350" cap="flat" cmpd="sng" algn="ctr">
                      <a:solidFill>
                        <a:srgbClr val="6080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6080A8"/>
                      </a:solidFill>
                      <a:prstDash val="solid"/>
                      <a:round/>
                      <a:headEnd type="none" w="med" len="med"/>
                      <a:tailEnd type="none" w="med" len="med"/>
                    </a:lnT>
                    <a:lnB w="6350" cap="flat" cmpd="sng" algn="ctr">
                      <a:solidFill>
                        <a:srgbClr val="6080A8"/>
                      </a:solidFill>
                      <a:prstDash val="solid"/>
                      <a:round/>
                      <a:headEnd type="none" w="med" len="med"/>
                      <a:tailEnd type="none" w="med" len="med"/>
                    </a:lnB>
                    <a:noFill/>
                  </a:tcPr>
                </a:tc>
                <a:tc>
                  <a:txBody>
                    <a:bodyPr/>
                    <a:lstStyle/>
                    <a:p>
                      <a:pPr fontAlgn="t"/>
                      <a:r>
                        <a:rPr lang="en-US" sz="800">
                          <a:effectLst/>
                        </a:rPr>
                        <a:t>date and time (no time zone)</a:t>
                      </a:r>
                    </a:p>
                  </a:txBody>
                  <a:tcPr marL="35961" marR="35961" marT="17981" marB="17981">
                    <a:lnL>
                      <a:noFill/>
                    </a:lnL>
                    <a:lnR>
                      <a:noFill/>
                    </a:lnR>
                    <a:lnT w="6350" cap="flat" cmpd="sng" algn="ctr">
                      <a:solidFill>
                        <a:srgbClr val="2070A8"/>
                      </a:solidFill>
                      <a:prstDash val="solid"/>
                      <a:round/>
                      <a:headEnd type="none" w="med" len="med"/>
                      <a:tailEnd type="none" w="med" len="med"/>
                    </a:lnT>
                    <a:lnB w="6350" cap="flat" cmpd="sng" algn="ctr">
                      <a:solidFill>
                        <a:srgbClr val="F072A8"/>
                      </a:solidFill>
                      <a:prstDash val="solid"/>
                      <a:round/>
                      <a:headEnd type="none" w="med" len="med"/>
                      <a:tailEnd type="none" w="med" len="med"/>
                    </a:lnB>
                    <a:noFill/>
                  </a:tcPr>
                </a:tc>
                <a:extLst>
                  <a:ext uri="{0D108BD9-81ED-4DB2-BD59-A6C34878D82A}">
                    <a16:rowId xmlns:a16="http://schemas.microsoft.com/office/drawing/2014/main" val="3247431573"/>
                  </a:ext>
                </a:extLst>
              </a:tr>
              <a:tr h="251730">
                <a:tc>
                  <a:txBody>
                    <a:bodyPr/>
                    <a:lstStyle/>
                    <a:p>
                      <a:pPr fontAlgn="t"/>
                      <a:r>
                        <a:rPr lang="en-US" sz="800">
                          <a:effectLst/>
                        </a:rPr>
                        <a:t>timestamp [ (</a:t>
                      </a:r>
                      <a:r>
                        <a:rPr lang="en-US" sz="800" b="1" i="1">
                          <a:effectLst/>
                        </a:rPr>
                        <a:t>p</a:t>
                      </a:r>
                      <a:r>
                        <a:rPr lang="en-US" sz="800">
                          <a:effectLst/>
                        </a:rPr>
                        <a:t>) ] with time zone</a:t>
                      </a:r>
                    </a:p>
                  </a:txBody>
                  <a:tcPr marL="35961" marR="35961" marT="17981" marB="17981">
                    <a:lnL>
                      <a:noFill/>
                    </a:lnL>
                    <a:lnR>
                      <a:noFill/>
                    </a:lnR>
                    <a:lnT w="6350" cap="flat" cmpd="sng" algn="ctr">
                      <a:solidFill>
                        <a:srgbClr val="6080A8"/>
                      </a:solidFill>
                      <a:prstDash val="solid"/>
                      <a:round/>
                      <a:headEnd type="none" w="med" len="med"/>
                      <a:tailEnd type="none" w="med" len="med"/>
                    </a:lnT>
                    <a:lnB w="6350" cap="flat" cmpd="sng" algn="ctr">
                      <a:solidFill>
                        <a:srgbClr val="F072A8"/>
                      </a:solidFill>
                      <a:prstDash val="solid"/>
                      <a:round/>
                      <a:headEnd type="none" w="med" len="med"/>
                      <a:tailEnd type="none" w="med" len="med"/>
                    </a:lnB>
                    <a:noFill/>
                  </a:tcPr>
                </a:tc>
                <a:tc>
                  <a:txBody>
                    <a:bodyPr/>
                    <a:lstStyle/>
                    <a:p>
                      <a:pPr fontAlgn="t"/>
                      <a:r>
                        <a:rPr lang="en-US" sz="800">
                          <a:effectLst/>
                        </a:rPr>
                        <a:t>timestamptz</a:t>
                      </a:r>
                    </a:p>
                  </a:txBody>
                  <a:tcPr marL="35961" marR="35961" marT="17981" marB="17981">
                    <a:lnL>
                      <a:noFill/>
                    </a:lnL>
                    <a:lnR>
                      <a:noFill/>
                    </a:lnR>
                    <a:lnT w="6350" cap="flat" cmpd="sng" algn="ctr">
                      <a:solidFill>
                        <a:srgbClr val="6080A8"/>
                      </a:solidFill>
                      <a:prstDash val="solid"/>
                      <a:round/>
                      <a:headEnd type="none" w="med" len="med"/>
                      <a:tailEnd type="none" w="med" len="med"/>
                    </a:lnT>
                    <a:lnB w="6350" cap="flat" cmpd="sng" algn="ctr">
                      <a:solidFill>
                        <a:srgbClr val="4078A8"/>
                      </a:solidFill>
                      <a:prstDash val="solid"/>
                      <a:round/>
                      <a:headEnd type="none" w="med" len="med"/>
                      <a:tailEnd type="none" w="med" len="med"/>
                    </a:lnB>
                    <a:noFill/>
                  </a:tcPr>
                </a:tc>
                <a:tc>
                  <a:txBody>
                    <a:bodyPr/>
                    <a:lstStyle/>
                    <a:p>
                      <a:pPr fontAlgn="t"/>
                      <a:r>
                        <a:rPr lang="en-US" sz="800">
                          <a:effectLst/>
                        </a:rPr>
                        <a:t>date and time, including time zone</a:t>
                      </a:r>
                    </a:p>
                  </a:txBody>
                  <a:tcPr marL="35961" marR="35961" marT="17981" marB="17981">
                    <a:lnL>
                      <a:noFill/>
                    </a:lnL>
                    <a:lnR>
                      <a:noFill/>
                    </a:lnR>
                    <a:lnT w="6350" cap="flat" cmpd="sng" algn="ctr">
                      <a:solidFill>
                        <a:srgbClr val="F072A8"/>
                      </a:solidFill>
                      <a:prstDash val="solid"/>
                      <a:round/>
                      <a:headEnd type="none" w="med" len="med"/>
                      <a:tailEnd type="none" w="med" len="med"/>
                    </a:lnT>
                    <a:lnB w="6350" cap="flat" cmpd="sng" algn="ctr">
                      <a:solidFill>
                        <a:srgbClr val="F072A8"/>
                      </a:solidFill>
                      <a:prstDash val="solid"/>
                      <a:round/>
                      <a:headEnd type="none" w="med" len="med"/>
                      <a:tailEnd type="none" w="med" len="med"/>
                    </a:lnB>
                    <a:noFill/>
                  </a:tcPr>
                </a:tc>
                <a:extLst>
                  <a:ext uri="{0D108BD9-81ED-4DB2-BD59-A6C34878D82A}">
                    <a16:rowId xmlns:a16="http://schemas.microsoft.com/office/drawing/2014/main" val="2746306869"/>
                  </a:ext>
                </a:extLst>
              </a:tr>
              <a:tr h="143846">
                <a:tc>
                  <a:txBody>
                    <a:bodyPr/>
                    <a:lstStyle/>
                    <a:p>
                      <a:pPr fontAlgn="t"/>
                      <a:r>
                        <a:rPr lang="en-US" sz="800">
                          <a:effectLst/>
                        </a:rPr>
                        <a:t>tsquery</a:t>
                      </a:r>
                    </a:p>
                  </a:txBody>
                  <a:tcPr marL="35961" marR="35961" marT="17981" marB="17981">
                    <a:lnL>
                      <a:noFill/>
                    </a:lnL>
                    <a:lnR>
                      <a:noFill/>
                    </a:lnR>
                    <a:lnT w="6350" cap="flat" cmpd="sng" algn="ctr">
                      <a:solidFill>
                        <a:srgbClr val="F072A8"/>
                      </a:solidFill>
                      <a:prstDash val="solid"/>
                      <a:round/>
                      <a:headEnd type="none" w="med" len="med"/>
                      <a:tailEnd type="none" w="med" len="med"/>
                    </a:lnT>
                    <a:lnB w="6350" cap="flat" cmpd="sng" algn="ctr">
                      <a:solidFill>
                        <a:srgbClr val="906E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4078A8"/>
                      </a:solidFill>
                      <a:prstDash val="solid"/>
                      <a:round/>
                      <a:headEnd type="none" w="med" len="med"/>
                      <a:tailEnd type="none" w="med" len="med"/>
                    </a:lnT>
                    <a:lnB w="6350" cap="flat" cmpd="sng" algn="ctr">
                      <a:solidFill>
                        <a:srgbClr val="3079A8"/>
                      </a:solidFill>
                      <a:prstDash val="solid"/>
                      <a:round/>
                      <a:headEnd type="none" w="med" len="med"/>
                      <a:tailEnd type="none" w="med" len="med"/>
                    </a:lnB>
                    <a:noFill/>
                  </a:tcPr>
                </a:tc>
                <a:tc>
                  <a:txBody>
                    <a:bodyPr/>
                    <a:lstStyle/>
                    <a:p>
                      <a:pPr fontAlgn="t"/>
                      <a:r>
                        <a:rPr lang="en-US" sz="800">
                          <a:effectLst/>
                        </a:rPr>
                        <a:t>text search query</a:t>
                      </a:r>
                    </a:p>
                  </a:txBody>
                  <a:tcPr marL="35961" marR="35961" marT="17981" marB="17981">
                    <a:lnL>
                      <a:noFill/>
                    </a:lnL>
                    <a:lnR>
                      <a:noFill/>
                    </a:lnR>
                    <a:lnT w="6350" cap="flat" cmpd="sng" algn="ctr">
                      <a:solidFill>
                        <a:srgbClr val="F072A8"/>
                      </a:solidFill>
                      <a:prstDash val="solid"/>
                      <a:round/>
                      <a:headEnd type="none" w="med" len="med"/>
                      <a:tailEnd type="none" w="med" len="med"/>
                    </a:lnT>
                    <a:lnB w="6350" cap="flat" cmpd="sng" algn="ctr">
                      <a:solidFill>
                        <a:srgbClr val="9078A8"/>
                      </a:solidFill>
                      <a:prstDash val="solid"/>
                      <a:round/>
                      <a:headEnd type="none" w="med" len="med"/>
                      <a:tailEnd type="none" w="med" len="med"/>
                    </a:lnB>
                    <a:noFill/>
                  </a:tcPr>
                </a:tc>
                <a:extLst>
                  <a:ext uri="{0D108BD9-81ED-4DB2-BD59-A6C34878D82A}">
                    <a16:rowId xmlns:a16="http://schemas.microsoft.com/office/drawing/2014/main" val="12022308"/>
                  </a:ext>
                </a:extLst>
              </a:tr>
              <a:tr h="143846">
                <a:tc>
                  <a:txBody>
                    <a:bodyPr/>
                    <a:lstStyle/>
                    <a:p>
                      <a:pPr fontAlgn="t"/>
                      <a:r>
                        <a:rPr lang="en-US" sz="800">
                          <a:effectLst/>
                        </a:rPr>
                        <a:t>tsvector</a:t>
                      </a:r>
                    </a:p>
                  </a:txBody>
                  <a:tcPr marL="35961" marR="35961" marT="17981" marB="17981">
                    <a:lnL>
                      <a:noFill/>
                    </a:lnL>
                    <a:lnR>
                      <a:noFill/>
                    </a:lnR>
                    <a:lnT w="6350" cap="flat" cmpd="sng" algn="ctr">
                      <a:solidFill>
                        <a:srgbClr val="906EA8"/>
                      </a:solidFill>
                      <a:prstDash val="solid"/>
                      <a:round/>
                      <a:headEnd type="none" w="med" len="med"/>
                      <a:tailEnd type="none" w="med" len="med"/>
                    </a:lnT>
                    <a:lnB w="6350" cap="flat" cmpd="sng" algn="ctr">
                      <a:solidFill>
                        <a:srgbClr val="9078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3079A8"/>
                      </a:solidFill>
                      <a:prstDash val="solid"/>
                      <a:round/>
                      <a:headEnd type="none" w="med" len="med"/>
                      <a:tailEnd type="none" w="med" len="med"/>
                    </a:lnT>
                    <a:lnB w="6350" cap="flat" cmpd="sng" algn="ctr">
                      <a:solidFill>
                        <a:srgbClr val="4073A8"/>
                      </a:solidFill>
                      <a:prstDash val="solid"/>
                      <a:round/>
                      <a:headEnd type="none" w="med" len="med"/>
                      <a:tailEnd type="none" w="med" len="med"/>
                    </a:lnB>
                    <a:noFill/>
                  </a:tcPr>
                </a:tc>
                <a:tc>
                  <a:txBody>
                    <a:bodyPr/>
                    <a:lstStyle/>
                    <a:p>
                      <a:pPr fontAlgn="t"/>
                      <a:r>
                        <a:rPr lang="en-US" sz="800">
                          <a:effectLst/>
                        </a:rPr>
                        <a:t>text search document</a:t>
                      </a:r>
                    </a:p>
                  </a:txBody>
                  <a:tcPr marL="35961" marR="35961" marT="17981" marB="17981">
                    <a:lnL>
                      <a:noFill/>
                    </a:lnL>
                    <a:lnR>
                      <a:noFill/>
                    </a:lnR>
                    <a:lnT w="6350" cap="flat" cmpd="sng" algn="ctr">
                      <a:solidFill>
                        <a:srgbClr val="9078A8"/>
                      </a:solidFill>
                      <a:prstDash val="solid"/>
                      <a:round/>
                      <a:headEnd type="none" w="med" len="med"/>
                      <a:tailEnd type="none" w="med" len="med"/>
                    </a:lnT>
                    <a:lnB w="6350" cap="flat" cmpd="sng" algn="ctr">
                      <a:solidFill>
                        <a:srgbClr val="3079A8"/>
                      </a:solidFill>
                      <a:prstDash val="solid"/>
                      <a:round/>
                      <a:headEnd type="none" w="med" len="med"/>
                      <a:tailEnd type="none" w="med" len="med"/>
                    </a:lnB>
                    <a:noFill/>
                  </a:tcPr>
                </a:tc>
                <a:extLst>
                  <a:ext uri="{0D108BD9-81ED-4DB2-BD59-A6C34878D82A}">
                    <a16:rowId xmlns:a16="http://schemas.microsoft.com/office/drawing/2014/main" val="1174423301"/>
                  </a:ext>
                </a:extLst>
              </a:tr>
              <a:tr h="359615">
                <a:tc>
                  <a:txBody>
                    <a:bodyPr/>
                    <a:lstStyle/>
                    <a:p>
                      <a:pPr fontAlgn="t"/>
                      <a:r>
                        <a:rPr lang="en-US" sz="800">
                          <a:effectLst/>
                        </a:rPr>
                        <a:t>txid_snapshot</a:t>
                      </a:r>
                    </a:p>
                  </a:txBody>
                  <a:tcPr marL="35961" marR="35961" marT="17981" marB="17981">
                    <a:lnL>
                      <a:noFill/>
                    </a:lnL>
                    <a:lnR>
                      <a:noFill/>
                    </a:lnR>
                    <a:lnT w="6350" cap="flat" cmpd="sng" algn="ctr">
                      <a:solidFill>
                        <a:srgbClr val="9078A8"/>
                      </a:solidFill>
                      <a:prstDash val="solid"/>
                      <a:round/>
                      <a:headEnd type="none" w="med" len="med"/>
                      <a:tailEnd type="none" w="med" len="med"/>
                    </a:lnT>
                    <a:lnB w="6350" cap="flat" cmpd="sng" algn="ctr">
                      <a:solidFill>
                        <a:srgbClr val="C070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4073A8"/>
                      </a:solidFill>
                      <a:prstDash val="solid"/>
                      <a:round/>
                      <a:headEnd type="none" w="med" len="med"/>
                      <a:tailEnd type="none" w="med" len="med"/>
                    </a:lnT>
                    <a:lnB w="6350" cap="flat" cmpd="sng" algn="ctr">
                      <a:solidFill>
                        <a:srgbClr val="D06FA8"/>
                      </a:solidFill>
                      <a:prstDash val="solid"/>
                      <a:round/>
                      <a:headEnd type="none" w="med" len="med"/>
                      <a:tailEnd type="none" w="med" len="med"/>
                    </a:lnB>
                    <a:noFill/>
                  </a:tcPr>
                </a:tc>
                <a:tc>
                  <a:txBody>
                    <a:bodyPr/>
                    <a:lstStyle/>
                    <a:p>
                      <a:pPr fontAlgn="t"/>
                      <a:r>
                        <a:rPr lang="en-US" sz="800">
                          <a:effectLst/>
                        </a:rPr>
                        <a:t>user-level transaction ID snapshot (deprecated; see pg_snapshot)</a:t>
                      </a:r>
                    </a:p>
                  </a:txBody>
                  <a:tcPr marL="35961" marR="35961" marT="17981" marB="17981">
                    <a:lnL>
                      <a:noFill/>
                    </a:lnL>
                    <a:lnR>
                      <a:noFill/>
                    </a:lnR>
                    <a:lnT w="6350" cap="flat" cmpd="sng" algn="ctr">
                      <a:solidFill>
                        <a:srgbClr val="3079A8"/>
                      </a:solidFill>
                      <a:prstDash val="solid"/>
                      <a:round/>
                      <a:headEnd type="none" w="med" len="med"/>
                      <a:tailEnd type="none" w="med" len="med"/>
                    </a:lnT>
                    <a:lnB w="6350" cap="flat" cmpd="sng" algn="ctr">
                      <a:solidFill>
                        <a:srgbClr val="C070A8"/>
                      </a:solidFill>
                      <a:prstDash val="solid"/>
                      <a:round/>
                      <a:headEnd type="none" w="med" len="med"/>
                      <a:tailEnd type="none" w="med" len="med"/>
                    </a:lnB>
                    <a:noFill/>
                  </a:tcPr>
                </a:tc>
                <a:extLst>
                  <a:ext uri="{0D108BD9-81ED-4DB2-BD59-A6C34878D82A}">
                    <a16:rowId xmlns:a16="http://schemas.microsoft.com/office/drawing/2014/main" val="2041365974"/>
                  </a:ext>
                </a:extLst>
              </a:tr>
              <a:tr h="143846">
                <a:tc>
                  <a:txBody>
                    <a:bodyPr/>
                    <a:lstStyle/>
                    <a:p>
                      <a:pPr fontAlgn="t"/>
                      <a:r>
                        <a:rPr lang="en-US" sz="800">
                          <a:effectLst/>
                        </a:rPr>
                        <a:t>uuid</a:t>
                      </a:r>
                    </a:p>
                  </a:txBody>
                  <a:tcPr marL="35961" marR="35961" marT="17981" marB="17981">
                    <a:lnL>
                      <a:noFill/>
                    </a:lnL>
                    <a:lnR>
                      <a:noFill/>
                    </a:lnR>
                    <a:lnT w="6350" cap="flat" cmpd="sng" algn="ctr">
                      <a:solidFill>
                        <a:srgbClr val="C070A8"/>
                      </a:solidFill>
                      <a:prstDash val="solid"/>
                      <a:round/>
                      <a:headEnd type="none" w="med" len="med"/>
                      <a:tailEnd type="none" w="med" len="med"/>
                    </a:lnT>
                    <a:lnB w="6350" cap="flat" cmpd="sng" algn="ctr">
                      <a:solidFill>
                        <a:srgbClr val="C07AA8"/>
                      </a:solidFill>
                      <a:prstDash val="solid"/>
                      <a:round/>
                      <a:headEnd type="none" w="med" len="med"/>
                      <a:tailEnd type="none" w="med" len="med"/>
                    </a:lnB>
                    <a:noFill/>
                  </a:tcPr>
                </a:tc>
                <a:tc>
                  <a:txBody>
                    <a:bodyPr/>
                    <a:lstStyle/>
                    <a:p>
                      <a:pPr fontAlgn="t"/>
                      <a:r>
                        <a:rPr lang="en-US" sz="800">
                          <a:effectLst/>
                        </a:rPr>
                        <a:t> </a:t>
                      </a:r>
                    </a:p>
                  </a:txBody>
                  <a:tcPr marL="35961" marR="35961" marT="17981" marB="17981">
                    <a:lnL>
                      <a:noFill/>
                    </a:lnL>
                    <a:lnR>
                      <a:noFill/>
                    </a:lnR>
                    <a:lnT w="6350" cap="flat" cmpd="sng" algn="ctr">
                      <a:solidFill>
                        <a:srgbClr val="D06FA8"/>
                      </a:solidFill>
                      <a:prstDash val="solid"/>
                      <a:round/>
                      <a:headEnd type="none" w="med" len="med"/>
                      <a:tailEnd type="none" w="med" len="med"/>
                    </a:lnT>
                    <a:lnB w="6350" cap="flat" cmpd="sng" algn="ctr">
                      <a:solidFill>
                        <a:srgbClr val="207AA8"/>
                      </a:solidFill>
                      <a:prstDash val="solid"/>
                      <a:round/>
                      <a:headEnd type="none" w="med" len="med"/>
                      <a:tailEnd type="none" w="med" len="med"/>
                    </a:lnB>
                    <a:noFill/>
                  </a:tcPr>
                </a:tc>
                <a:tc>
                  <a:txBody>
                    <a:bodyPr/>
                    <a:lstStyle/>
                    <a:p>
                      <a:pPr fontAlgn="t"/>
                      <a:r>
                        <a:rPr lang="en-US" sz="800">
                          <a:effectLst/>
                        </a:rPr>
                        <a:t>universally unique identifier</a:t>
                      </a:r>
                    </a:p>
                  </a:txBody>
                  <a:tcPr marL="35961" marR="35961" marT="17981" marB="17981">
                    <a:lnL>
                      <a:noFill/>
                    </a:lnL>
                    <a:lnR>
                      <a:noFill/>
                    </a:lnR>
                    <a:lnT w="6350" cap="flat" cmpd="sng" algn="ctr">
                      <a:solidFill>
                        <a:srgbClr val="C070A8"/>
                      </a:solidFill>
                      <a:prstDash val="solid"/>
                      <a:round/>
                      <a:headEnd type="none" w="med" len="med"/>
                      <a:tailEnd type="none" w="med" len="med"/>
                    </a:lnT>
                    <a:lnB w="6350" cap="flat" cmpd="sng" algn="ctr">
                      <a:solidFill>
                        <a:srgbClr val="E06EA8"/>
                      </a:solidFill>
                      <a:prstDash val="solid"/>
                      <a:round/>
                      <a:headEnd type="none" w="med" len="med"/>
                      <a:tailEnd type="none" w="med" len="med"/>
                    </a:lnB>
                    <a:noFill/>
                  </a:tcPr>
                </a:tc>
                <a:extLst>
                  <a:ext uri="{0D108BD9-81ED-4DB2-BD59-A6C34878D82A}">
                    <a16:rowId xmlns:a16="http://schemas.microsoft.com/office/drawing/2014/main" val="2581339526"/>
                  </a:ext>
                </a:extLst>
              </a:tr>
              <a:tr h="143846">
                <a:tc>
                  <a:txBody>
                    <a:bodyPr/>
                    <a:lstStyle/>
                    <a:p>
                      <a:pPr fontAlgn="t"/>
                      <a:r>
                        <a:rPr lang="en-US" sz="800">
                          <a:effectLst/>
                        </a:rPr>
                        <a:t>xml</a:t>
                      </a:r>
                    </a:p>
                  </a:txBody>
                  <a:tcPr marL="35961" marR="35961" marT="17981" marB="17981">
                    <a:lnL>
                      <a:noFill/>
                    </a:lnL>
                    <a:lnR>
                      <a:noFill/>
                    </a:lnR>
                    <a:lnT w="6350" cap="flat" cmpd="sng" algn="ctr">
                      <a:solidFill>
                        <a:srgbClr val="C07AA8"/>
                      </a:solidFill>
                      <a:prstDash val="solid"/>
                      <a:round/>
                      <a:headEnd type="none" w="med" len="med"/>
                      <a:tailEnd type="none" w="med" len="med"/>
                    </a:lnT>
                    <a:lnB>
                      <a:noFill/>
                    </a:lnB>
                    <a:noFill/>
                  </a:tcPr>
                </a:tc>
                <a:tc>
                  <a:txBody>
                    <a:bodyPr/>
                    <a:lstStyle/>
                    <a:p>
                      <a:pPr fontAlgn="t"/>
                      <a:r>
                        <a:rPr lang="en-US" sz="800">
                          <a:effectLst/>
                        </a:rPr>
                        <a:t> </a:t>
                      </a:r>
                    </a:p>
                  </a:txBody>
                  <a:tcPr marL="35961" marR="35961" marT="17981" marB="17981">
                    <a:lnL>
                      <a:noFill/>
                    </a:lnL>
                    <a:lnR>
                      <a:noFill/>
                    </a:lnR>
                    <a:lnT w="6350" cap="flat" cmpd="sng" algn="ctr">
                      <a:solidFill>
                        <a:srgbClr val="207AA8"/>
                      </a:solidFill>
                      <a:prstDash val="solid"/>
                      <a:round/>
                      <a:headEnd type="none" w="med" len="med"/>
                      <a:tailEnd type="none" w="med" len="med"/>
                    </a:lnT>
                    <a:lnB>
                      <a:noFill/>
                    </a:lnB>
                    <a:noFill/>
                  </a:tcPr>
                </a:tc>
                <a:tc>
                  <a:txBody>
                    <a:bodyPr/>
                    <a:lstStyle/>
                    <a:p>
                      <a:pPr fontAlgn="t"/>
                      <a:r>
                        <a:rPr lang="en-US" sz="800" dirty="0">
                          <a:effectLst/>
                        </a:rPr>
                        <a:t>XML data</a:t>
                      </a:r>
                    </a:p>
                  </a:txBody>
                  <a:tcPr marL="35961" marR="35961" marT="17981" marB="17981">
                    <a:lnL>
                      <a:noFill/>
                    </a:lnL>
                    <a:lnR>
                      <a:noFill/>
                    </a:lnR>
                    <a:lnT w="6350" cap="flat" cmpd="sng" algn="ctr">
                      <a:solidFill>
                        <a:srgbClr val="E06EA8"/>
                      </a:solidFill>
                      <a:prstDash val="solid"/>
                      <a:round/>
                      <a:headEnd type="none" w="med" len="med"/>
                      <a:tailEnd type="none" w="med" len="med"/>
                    </a:lnT>
                    <a:lnB>
                      <a:noFill/>
                    </a:lnB>
                    <a:noFill/>
                  </a:tcPr>
                </a:tc>
                <a:extLst>
                  <a:ext uri="{0D108BD9-81ED-4DB2-BD59-A6C34878D82A}">
                    <a16:rowId xmlns:a16="http://schemas.microsoft.com/office/drawing/2014/main" val="2081625420"/>
                  </a:ext>
                </a:extLst>
              </a:tr>
            </a:tbl>
          </a:graphicData>
        </a:graphic>
      </p:graphicFrame>
      <p:graphicFrame>
        <p:nvGraphicFramePr>
          <p:cNvPr id="9" name="Content Placeholder 8">
            <a:extLst>
              <a:ext uri="{FF2B5EF4-FFF2-40B4-BE49-F238E27FC236}">
                <a16:creationId xmlns:a16="http://schemas.microsoft.com/office/drawing/2014/main" id="{1DF59298-5C28-8182-56A8-92C9B150F8E7}"/>
              </a:ext>
            </a:extLst>
          </p:cNvPr>
          <p:cNvGraphicFramePr>
            <a:graphicFrameLocks noGrp="1"/>
          </p:cNvGraphicFramePr>
          <p:nvPr>
            <p:ph idx="1"/>
            <p:extLst>
              <p:ext uri="{D42A27DB-BD31-4B8C-83A1-F6EECF244321}">
                <p14:modId xmlns:p14="http://schemas.microsoft.com/office/powerpoint/2010/main" val="1244364391"/>
              </p:ext>
            </p:extLst>
          </p:nvPr>
        </p:nvGraphicFramePr>
        <p:xfrm>
          <a:off x="364524" y="1828507"/>
          <a:ext cx="5752160" cy="4364720"/>
        </p:xfrm>
        <a:graphic>
          <a:graphicData uri="http://schemas.openxmlformats.org/drawingml/2006/table">
            <a:tbl>
              <a:tblPr/>
              <a:tblGrid>
                <a:gridCol w="1873060">
                  <a:extLst>
                    <a:ext uri="{9D8B030D-6E8A-4147-A177-3AD203B41FA5}">
                      <a16:colId xmlns:a16="http://schemas.microsoft.com/office/drawing/2014/main" val="3323210093"/>
                    </a:ext>
                  </a:extLst>
                </a:gridCol>
                <a:gridCol w="1939550">
                  <a:extLst>
                    <a:ext uri="{9D8B030D-6E8A-4147-A177-3AD203B41FA5}">
                      <a16:colId xmlns:a16="http://schemas.microsoft.com/office/drawing/2014/main" val="1278288404"/>
                    </a:ext>
                  </a:extLst>
                </a:gridCol>
                <a:gridCol w="1939550">
                  <a:extLst>
                    <a:ext uri="{9D8B030D-6E8A-4147-A177-3AD203B41FA5}">
                      <a16:colId xmlns:a16="http://schemas.microsoft.com/office/drawing/2014/main" val="2327934155"/>
                    </a:ext>
                  </a:extLst>
                </a:gridCol>
              </a:tblGrid>
              <a:tr h="202388">
                <a:tc>
                  <a:txBody>
                    <a:bodyPr/>
                    <a:lstStyle/>
                    <a:p>
                      <a:pPr fontAlgn="t"/>
                      <a:r>
                        <a:rPr lang="en-US" sz="1000" dirty="0" err="1">
                          <a:effectLst/>
                        </a:rPr>
                        <a:t>bigint</a:t>
                      </a:r>
                      <a:endParaRPr lang="en-US" sz="1000" dirty="0">
                        <a:effectLst/>
                      </a:endParaRPr>
                    </a:p>
                  </a:txBody>
                  <a:tcPr marL="50597" marR="50597" marT="25298" marB="25298">
                    <a:lnL>
                      <a:noFill/>
                    </a:lnL>
                    <a:lnR>
                      <a:noFill/>
                    </a:lnR>
                    <a:lnT w="6350" cap="flat" cmpd="sng" algn="ctr">
                      <a:solidFill>
                        <a:srgbClr val="200C1C"/>
                      </a:solidFill>
                      <a:prstDash val="solid"/>
                      <a:round/>
                      <a:headEnd type="none" w="med" len="med"/>
                      <a:tailEnd type="none" w="med" len="med"/>
                    </a:lnT>
                    <a:lnB w="6350" cap="flat" cmpd="sng" algn="ctr">
                      <a:solidFill>
                        <a:srgbClr val="B00D1C"/>
                      </a:solidFill>
                      <a:prstDash val="solid"/>
                      <a:round/>
                      <a:headEnd type="none" w="med" len="med"/>
                      <a:tailEnd type="none" w="med" len="med"/>
                    </a:lnB>
                    <a:noFill/>
                  </a:tcPr>
                </a:tc>
                <a:tc>
                  <a:txBody>
                    <a:bodyPr/>
                    <a:lstStyle/>
                    <a:p>
                      <a:pPr fontAlgn="t"/>
                      <a:r>
                        <a:rPr lang="en-US" sz="1000">
                          <a:effectLst/>
                        </a:rPr>
                        <a:t>int8</a:t>
                      </a:r>
                    </a:p>
                  </a:txBody>
                  <a:tcPr marL="50597" marR="50597" marT="25298" marB="25298">
                    <a:lnL>
                      <a:noFill/>
                    </a:lnL>
                    <a:lnR>
                      <a:noFill/>
                    </a:lnR>
                    <a:lnT w="6350" cap="flat" cmpd="sng" algn="ctr">
                      <a:solidFill>
                        <a:srgbClr val="200C1C"/>
                      </a:solidFill>
                      <a:prstDash val="solid"/>
                      <a:round/>
                      <a:headEnd type="none" w="med" len="med"/>
                      <a:tailEnd type="none" w="med" len="med"/>
                    </a:lnT>
                    <a:lnB w="6350" cap="flat" cmpd="sng" algn="ctr">
                      <a:solidFill>
                        <a:srgbClr val="10081C"/>
                      </a:solidFill>
                      <a:prstDash val="solid"/>
                      <a:round/>
                      <a:headEnd type="none" w="med" len="med"/>
                      <a:tailEnd type="none" w="med" len="med"/>
                    </a:lnB>
                    <a:noFill/>
                  </a:tcPr>
                </a:tc>
                <a:tc>
                  <a:txBody>
                    <a:bodyPr/>
                    <a:lstStyle/>
                    <a:p>
                      <a:pPr fontAlgn="t"/>
                      <a:r>
                        <a:rPr lang="en-US" sz="1000" dirty="0">
                          <a:effectLst/>
                        </a:rPr>
                        <a:t>signed </a:t>
                      </a:r>
                      <a:r>
                        <a:rPr lang="en-US" sz="700" dirty="0">
                          <a:effectLst/>
                        </a:rPr>
                        <a:t>eight-byte</a:t>
                      </a:r>
                      <a:r>
                        <a:rPr lang="en-US" sz="1000" dirty="0">
                          <a:effectLst/>
                        </a:rPr>
                        <a:t> integer</a:t>
                      </a:r>
                    </a:p>
                  </a:txBody>
                  <a:tcPr marL="50597" marR="50597" marT="25298" marB="25298">
                    <a:lnL>
                      <a:noFill/>
                    </a:lnL>
                    <a:lnR>
                      <a:noFill/>
                    </a:lnR>
                    <a:lnT w="6350" cap="flat" cmpd="sng" algn="ctr">
                      <a:solidFill>
                        <a:srgbClr val="A0041C"/>
                      </a:solidFill>
                      <a:prstDash val="solid"/>
                      <a:round/>
                      <a:headEnd type="none" w="med" len="med"/>
                      <a:tailEnd type="none" w="med" len="med"/>
                    </a:lnT>
                    <a:lnB w="6350" cap="flat" cmpd="sng" algn="ctr">
                      <a:solidFill>
                        <a:srgbClr val="30101C"/>
                      </a:solidFill>
                      <a:prstDash val="solid"/>
                      <a:round/>
                      <a:headEnd type="none" w="med" len="med"/>
                      <a:tailEnd type="none" w="med" len="med"/>
                    </a:lnB>
                    <a:noFill/>
                  </a:tcPr>
                </a:tc>
                <a:extLst>
                  <a:ext uri="{0D108BD9-81ED-4DB2-BD59-A6C34878D82A}">
                    <a16:rowId xmlns:a16="http://schemas.microsoft.com/office/drawing/2014/main" val="1641656519"/>
                  </a:ext>
                </a:extLst>
              </a:tr>
              <a:tr h="354179">
                <a:tc>
                  <a:txBody>
                    <a:bodyPr/>
                    <a:lstStyle/>
                    <a:p>
                      <a:pPr fontAlgn="t"/>
                      <a:r>
                        <a:rPr lang="en-US" sz="1000" dirty="0" err="1">
                          <a:effectLst/>
                        </a:rPr>
                        <a:t>bigserial</a:t>
                      </a:r>
                      <a:endParaRPr lang="en-US" sz="1000" dirty="0">
                        <a:effectLst/>
                      </a:endParaRPr>
                    </a:p>
                  </a:txBody>
                  <a:tcPr marL="50597" marR="50597" marT="25298" marB="25298">
                    <a:lnL>
                      <a:noFill/>
                    </a:lnL>
                    <a:lnR>
                      <a:noFill/>
                    </a:lnR>
                    <a:lnT w="6350" cap="flat" cmpd="sng" algn="ctr">
                      <a:solidFill>
                        <a:srgbClr val="B00D1C"/>
                      </a:solidFill>
                      <a:prstDash val="solid"/>
                      <a:round/>
                      <a:headEnd type="none" w="med" len="med"/>
                      <a:tailEnd type="none" w="med" len="med"/>
                    </a:lnT>
                    <a:lnB w="6350" cap="flat" cmpd="sng" algn="ctr">
                      <a:solidFill>
                        <a:srgbClr val="00091C"/>
                      </a:solidFill>
                      <a:prstDash val="solid"/>
                      <a:round/>
                      <a:headEnd type="none" w="med" len="med"/>
                      <a:tailEnd type="none" w="med" len="med"/>
                    </a:lnB>
                    <a:noFill/>
                  </a:tcPr>
                </a:tc>
                <a:tc>
                  <a:txBody>
                    <a:bodyPr/>
                    <a:lstStyle/>
                    <a:p>
                      <a:pPr fontAlgn="t"/>
                      <a:r>
                        <a:rPr lang="en-US" sz="1000">
                          <a:effectLst/>
                        </a:rPr>
                        <a:t>serial8</a:t>
                      </a:r>
                    </a:p>
                  </a:txBody>
                  <a:tcPr marL="50597" marR="50597" marT="25298" marB="25298">
                    <a:lnL>
                      <a:noFill/>
                    </a:lnL>
                    <a:lnR>
                      <a:noFill/>
                    </a:lnR>
                    <a:lnT w="6350" cap="flat" cmpd="sng" algn="ctr">
                      <a:solidFill>
                        <a:srgbClr val="10081C"/>
                      </a:solidFill>
                      <a:prstDash val="solid"/>
                      <a:round/>
                      <a:headEnd type="none" w="med" len="med"/>
                      <a:tailEnd type="none" w="med" len="med"/>
                    </a:lnT>
                    <a:lnB w="6350" cap="flat" cmpd="sng" algn="ctr">
                      <a:solidFill>
                        <a:srgbClr val="00091C"/>
                      </a:solidFill>
                      <a:prstDash val="solid"/>
                      <a:round/>
                      <a:headEnd type="none" w="med" len="med"/>
                      <a:tailEnd type="none" w="med" len="med"/>
                    </a:lnB>
                    <a:noFill/>
                  </a:tcPr>
                </a:tc>
                <a:tc>
                  <a:txBody>
                    <a:bodyPr/>
                    <a:lstStyle/>
                    <a:p>
                      <a:pPr fontAlgn="t"/>
                      <a:r>
                        <a:rPr lang="en-US" sz="1000">
                          <a:effectLst/>
                        </a:rPr>
                        <a:t>autoincrementing eight-byte integer</a:t>
                      </a:r>
                    </a:p>
                  </a:txBody>
                  <a:tcPr marL="50597" marR="50597" marT="25298" marB="25298">
                    <a:lnL>
                      <a:noFill/>
                    </a:lnL>
                    <a:lnR>
                      <a:noFill/>
                    </a:lnR>
                    <a:lnT w="6350" cap="flat" cmpd="sng" algn="ctr">
                      <a:solidFill>
                        <a:srgbClr val="30101C"/>
                      </a:solidFill>
                      <a:prstDash val="solid"/>
                      <a:round/>
                      <a:headEnd type="none" w="med" len="med"/>
                      <a:tailEnd type="none" w="med" len="med"/>
                    </a:lnT>
                    <a:lnB w="6350" cap="flat" cmpd="sng" algn="ctr">
                      <a:solidFill>
                        <a:srgbClr val="80101C"/>
                      </a:solidFill>
                      <a:prstDash val="solid"/>
                      <a:round/>
                      <a:headEnd type="none" w="med" len="med"/>
                      <a:tailEnd type="none" w="med" len="med"/>
                    </a:lnB>
                    <a:noFill/>
                  </a:tcPr>
                </a:tc>
                <a:extLst>
                  <a:ext uri="{0D108BD9-81ED-4DB2-BD59-A6C34878D82A}">
                    <a16:rowId xmlns:a16="http://schemas.microsoft.com/office/drawing/2014/main" val="2074062373"/>
                  </a:ext>
                </a:extLst>
              </a:tr>
              <a:tr h="202388">
                <a:tc>
                  <a:txBody>
                    <a:bodyPr/>
                    <a:lstStyle/>
                    <a:p>
                      <a:pPr fontAlgn="t"/>
                      <a:r>
                        <a:rPr lang="en-US" sz="1000">
                          <a:effectLst/>
                        </a:rPr>
                        <a:t>bit [ (</a:t>
                      </a:r>
                      <a:r>
                        <a:rPr lang="en-US" sz="1000" b="1" i="1">
                          <a:effectLst/>
                        </a:rPr>
                        <a:t>n</a:t>
                      </a:r>
                      <a:r>
                        <a:rPr lang="en-US" sz="1000">
                          <a:effectLst/>
                        </a:rPr>
                        <a:t>) ]</a:t>
                      </a:r>
                    </a:p>
                  </a:txBody>
                  <a:tcPr marL="50597" marR="50597" marT="25298" marB="25298">
                    <a:lnL>
                      <a:noFill/>
                    </a:lnL>
                    <a:lnR>
                      <a:noFill/>
                    </a:lnR>
                    <a:lnT w="6350" cap="flat" cmpd="sng" algn="ctr">
                      <a:solidFill>
                        <a:srgbClr val="00091C"/>
                      </a:solidFill>
                      <a:prstDash val="solid"/>
                      <a:round/>
                      <a:headEnd type="none" w="med" len="med"/>
                      <a:tailEnd type="none" w="med" len="med"/>
                    </a:lnT>
                    <a:lnB w="6350" cap="flat" cmpd="sng" algn="ctr">
                      <a:solidFill>
                        <a:srgbClr val="00091C"/>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00091C"/>
                      </a:solidFill>
                      <a:prstDash val="solid"/>
                      <a:round/>
                      <a:headEnd type="none" w="med" len="med"/>
                      <a:tailEnd type="none" w="med" len="med"/>
                    </a:lnT>
                    <a:lnB w="6350" cap="flat" cmpd="sng" algn="ctr">
                      <a:solidFill>
                        <a:srgbClr val="000E1C"/>
                      </a:solidFill>
                      <a:prstDash val="solid"/>
                      <a:round/>
                      <a:headEnd type="none" w="med" len="med"/>
                      <a:tailEnd type="none" w="med" len="med"/>
                    </a:lnB>
                    <a:noFill/>
                  </a:tcPr>
                </a:tc>
                <a:tc>
                  <a:txBody>
                    <a:bodyPr/>
                    <a:lstStyle/>
                    <a:p>
                      <a:pPr fontAlgn="t"/>
                      <a:r>
                        <a:rPr lang="en-US" sz="1000">
                          <a:effectLst/>
                        </a:rPr>
                        <a:t>fixed-length bit string</a:t>
                      </a:r>
                    </a:p>
                  </a:txBody>
                  <a:tcPr marL="50597" marR="50597" marT="25298" marB="25298">
                    <a:lnL>
                      <a:noFill/>
                    </a:lnL>
                    <a:lnR>
                      <a:noFill/>
                    </a:lnR>
                    <a:lnT w="6350" cap="flat" cmpd="sng" algn="ctr">
                      <a:solidFill>
                        <a:srgbClr val="80101C"/>
                      </a:solidFill>
                      <a:prstDash val="solid"/>
                      <a:round/>
                      <a:headEnd type="none" w="med" len="med"/>
                      <a:tailEnd type="none" w="med" len="med"/>
                    </a:lnT>
                    <a:lnB w="6350" cap="flat" cmpd="sng" algn="ctr">
                      <a:solidFill>
                        <a:srgbClr val="202D17"/>
                      </a:solidFill>
                      <a:prstDash val="solid"/>
                      <a:round/>
                      <a:headEnd type="none" w="med" len="med"/>
                      <a:tailEnd type="none" w="med" len="med"/>
                    </a:lnB>
                    <a:noFill/>
                  </a:tcPr>
                </a:tc>
                <a:extLst>
                  <a:ext uri="{0D108BD9-81ED-4DB2-BD59-A6C34878D82A}">
                    <a16:rowId xmlns:a16="http://schemas.microsoft.com/office/drawing/2014/main" val="3193505581"/>
                  </a:ext>
                </a:extLst>
              </a:tr>
              <a:tr h="202388">
                <a:tc>
                  <a:txBody>
                    <a:bodyPr/>
                    <a:lstStyle/>
                    <a:p>
                      <a:pPr fontAlgn="t"/>
                      <a:r>
                        <a:rPr lang="en-US" sz="1000">
                          <a:effectLst/>
                        </a:rPr>
                        <a:t>bit varying [ (</a:t>
                      </a:r>
                      <a:r>
                        <a:rPr lang="en-US" sz="1000" b="1" i="1">
                          <a:effectLst/>
                        </a:rPr>
                        <a:t>n</a:t>
                      </a:r>
                      <a:r>
                        <a:rPr lang="en-US" sz="1000">
                          <a:effectLst/>
                        </a:rPr>
                        <a:t>) ]</a:t>
                      </a:r>
                    </a:p>
                  </a:txBody>
                  <a:tcPr marL="50597" marR="50597" marT="25298" marB="25298">
                    <a:lnL>
                      <a:noFill/>
                    </a:lnL>
                    <a:lnR>
                      <a:noFill/>
                    </a:lnR>
                    <a:lnT w="6350" cap="flat" cmpd="sng" algn="ctr">
                      <a:solidFill>
                        <a:srgbClr val="00091C"/>
                      </a:solidFill>
                      <a:prstDash val="solid"/>
                      <a:round/>
                      <a:headEnd type="none" w="med" len="med"/>
                      <a:tailEnd type="none" w="med" len="med"/>
                    </a:lnT>
                    <a:lnB w="6350" cap="flat" cmpd="sng" algn="ctr">
                      <a:solidFill>
                        <a:srgbClr val="002A17"/>
                      </a:solidFill>
                      <a:prstDash val="solid"/>
                      <a:round/>
                      <a:headEnd type="none" w="med" len="med"/>
                      <a:tailEnd type="none" w="med" len="med"/>
                    </a:lnB>
                    <a:noFill/>
                  </a:tcPr>
                </a:tc>
                <a:tc>
                  <a:txBody>
                    <a:bodyPr/>
                    <a:lstStyle/>
                    <a:p>
                      <a:pPr fontAlgn="t"/>
                      <a:r>
                        <a:rPr lang="en-US" sz="1000" dirty="0" err="1">
                          <a:effectLst/>
                        </a:rPr>
                        <a:t>varbit</a:t>
                      </a:r>
                      <a:r>
                        <a:rPr lang="en-US" sz="1000" dirty="0">
                          <a:effectLst/>
                        </a:rPr>
                        <a:t> [ (</a:t>
                      </a:r>
                      <a:r>
                        <a:rPr lang="en-US" sz="1000" b="1" i="1" dirty="0">
                          <a:effectLst/>
                        </a:rPr>
                        <a:t>n</a:t>
                      </a:r>
                      <a:r>
                        <a:rPr lang="en-US" sz="1000" dirty="0">
                          <a:effectLst/>
                        </a:rPr>
                        <a:t>) ]</a:t>
                      </a:r>
                    </a:p>
                  </a:txBody>
                  <a:tcPr marL="50597" marR="50597" marT="25298" marB="25298">
                    <a:lnL>
                      <a:noFill/>
                    </a:lnL>
                    <a:lnR>
                      <a:noFill/>
                    </a:lnR>
                    <a:lnT w="6350" cap="flat" cmpd="sng" algn="ctr">
                      <a:solidFill>
                        <a:srgbClr val="000E1C"/>
                      </a:solidFill>
                      <a:prstDash val="solid"/>
                      <a:round/>
                      <a:headEnd type="none" w="med" len="med"/>
                      <a:tailEnd type="none" w="med" len="med"/>
                    </a:lnT>
                    <a:lnB w="6350" cap="flat" cmpd="sng" algn="ctr">
                      <a:solidFill>
                        <a:srgbClr val="A02517"/>
                      </a:solidFill>
                      <a:prstDash val="solid"/>
                      <a:round/>
                      <a:headEnd type="none" w="med" len="med"/>
                      <a:tailEnd type="none" w="med" len="med"/>
                    </a:lnB>
                    <a:noFill/>
                  </a:tcPr>
                </a:tc>
                <a:tc>
                  <a:txBody>
                    <a:bodyPr/>
                    <a:lstStyle/>
                    <a:p>
                      <a:pPr fontAlgn="t"/>
                      <a:r>
                        <a:rPr lang="en-US" sz="1000">
                          <a:effectLst/>
                        </a:rPr>
                        <a:t>variable-length bit string</a:t>
                      </a:r>
                    </a:p>
                  </a:txBody>
                  <a:tcPr marL="50597" marR="50597" marT="25298" marB="25298">
                    <a:lnL>
                      <a:noFill/>
                    </a:lnL>
                    <a:lnR>
                      <a:noFill/>
                    </a:lnR>
                    <a:lnT w="6350" cap="flat" cmpd="sng" algn="ctr">
                      <a:solidFill>
                        <a:srgbClr val="202D17"/>
                      </a:solidFill>
                      <a:prstDash val="solid"/>
                      <a:round/>
                      <a:headEnd type="none" w="med" len="med"/>
                      <a:tailEnd type="none" w="med" len="med"/>
                    </a:lnT>
                    <a:lnB w="6350" cap="flat" cmpd="sng" algn="ctr">
                      <a:solidFill>
                        <a:srgbClr val="A02A17"/>
                      </a:solidFill>
                      <a:prstDash val="solid"/>
                      <a:round/>
                      <a:headEnd type="none" w="med" len="med"/>
                      <a:tailEnd type="none" w="med" len="med"/>
                    </a:lnB>
                    <a:noFill/>
                  </a:tcPr>
                </a:tc>
                <a:extLst>
                  <a:ext uri="{0D108BD9-81ED-4DB2-BD59-A6C34878D82A}">
                    <a16:rowId xmlns:a16="http://schemas.microsoft.com/office/drawing/2014/main" val="2419443963"/>
                  </a:ext>
                </a:extLst>
              </a:tr>
              <a:tr h="202388">
                <a:tc>
                  <a:txBody>
                    <a:bodyPr/>
                    <a:lstStyle/>
                    <a:p>
                      <a:pPr fontAlgn="t"/>
                      <a:r>
                        <a:rPr lang="en-US" sz="1000">
                          <a:effectLst/>
                        </a:rPr>
                        <a:t>boolean</a:t>
                      </a:r>
                    </a:p>
                  </a:txBody>
                  <a:tcPr marL="50597" marR="50597" marT="25298" marB="25298">
                    <a:lnL>
                      <a:noFill/>
                    </a:lnL>
                    <a:lnR>
                      <a:noFill/>
                    </a:lnR>
                    <a:lnT w="6350" cap="flat" cmpd="sng" algn="ctr">
                      <a:solidFill>
                        <a:srgbClr val="002A17"/>
                      </a:solidFill>
                      <a:prstDash val="solid"/>
                      <a:round/>
                      <a:headEnd type="none" w="med" len="med"/>
                      <a:tailEnd type="none" w="med" len="med"/>
                    </a:lnT>
                    <a:lnB w="6350" cap="flat" cmpd="sng" algn="ctr">
                      <a:solidFill>
                        <a:srgbClr val="A02A17"/>
                      </a:solidFill>
                      <a:prstDash val="solid"/>
                      <a:round/>
                      <a:headEnd type="none" w="med" len="med"/>
                      <a:tailEnd type="none" w="med" len="med"/>
                    </a:lnB>
                    <a:noFill/>
                  </a:tcPr>
                </a:tc>
                <a:tc>
                  <a:txBody>
                    <a:bodyPr/>
                    <a:lstStyle/>
                    <a:p>
                      <a:pPr fontAlgn="t"/>
                      <a:r>
                        <a:rPr lang="en-US" sz="1000">
                          <a:effectLst/>
                        </a:rPr>
                        <a:t>bool</a:t>
                      </a:r>
                    </a:p>
                  </a:txBody>
                  <a:tcPr marL="50597" marR="50597" marT="25298" marB="25298">
                    <a:lnL>
                      <a:noFill/>
                    </a:lnL>
                    <a:lnR>
                      <a:noFill/>
                    </a:lnR>
                    <a:lnT w="6350" cap="flat" cmpd="sng" algn="ctr">
                      <a:solidFill>
                        <a:srgbClr val="A02517"/>
                      </a:solidFill>
                      <a:prstDash val="solid"/>
                      <a:round/>
                      <a:headEnd type="none" w="med" len="med"/>
                      <a:tailEnd type="none" w="med" len="med"/>
                    </a:lnT>
                    <a:lnB w="6350" cap="flat" cmpd="sng" algn="ctr">
                      <a:solidFill>
                        <a:srgbClr val="902617"/>
                      </a:solidFill>
                      <a:prstDash val="solid"/>
                      <a:round/>
                      <a:headEnd type="none" w="med" len="med"/>
                      <a:tailEnd type="none" w="med" len="med"/>
                    </a:lnB>
                    <a:noFill/>
                  </a:tcPr>
                </a:tc>
                <a:tc>
                  <a:txBody>
                    <a:bodyPr/>
                    <a:lstStyle/>
                    <a:p>
                      <a:pPr fontAlgn="t"/>
                      <a:r>
                        <a:rPr lang="en-US" sz="1000">
                          <a:effectLst/>
                        </a:rPr>
                        <a:t>logical Boolean (true/false)</a:t>
                      </a:r>
                    </a:p>
                  </a:txBody>
                  <a:tcPr marL="50597" marR="50597" marT="25298" marB="25298">
                    <a:lnL>
                      <a:noFill/>
                    </a:lnL>
                    <a:lnR>
                      <a:noFill/>
                    </a:lnR>
                    <a:lnT w="6350" cap="flat" cmpd="sng" algn="ctr">
                      <a:solidFill>
                        <a:srgbClr val="A02A17"/>
                      </a:solidFill>
                      <a:prstDash val="solid"/>
                      <a:round/>
                      <a:headEnd type="none" w="med" len="med"/>
                      <a:tailEnd type="none" w="med" len="med"/>
                    </a:lnT>
                    <a:lnB w="6350" cap="flat" cmpd="sng" algn="ctr">
                      <a:solidFill>
                        <a:srgbClr val="902B17"/>
                      </a:solidFill>
                      <a:prstDash val="solid"/>
                      <a:round/>
                      <a:headEnd type="none" w="med" len="med"/>
                      <a:tailEnd type="none" w="med" len="med"/>
                    </a:lnB>
                    <a:noFill/>
                  </a:tcPr>
                </a:tc>
                <a:extLst>
                  <a:ext uri="{0D108BD9-81ED-4DB2-BD59-A6C34878D82A}">
                    <a16:rowId xmlns:a16="http://schemas.microsoft.com/office/drawing/2014/main" val="2335531926"/>
                  </a:ext>
                </a:extLst>
              </a:tr>
              <a:tr h="202388">
                <a:tc>
                  <a:txBody>
                    <a:bodyPr/>
                    <a:lstStyle/>
                    <a:p>
                      <a:pPr fontAlgn="t"/>
                      <a:r>
                        <a:rPr lang="en-US" sz="1000">
                          <a:effectLst/>
                        </a:rPr>
                        <a:t>box</a:t>
                      </a:r>
                    </a:p>
                  </a:txBody>
                  <a:tcPr marL="50597" marR="50597" marT="25298" marB="25298">
                    <a:lnL>
                      <a:noFill/>
                    </a:lnL>
                    <a:lnR>
                      <a:noFill/>
                    </a:lnR>
                    <a:lnT w="6350" cap="flat" cmpd="sng" algn="ctr">
                      <a:solidFill>
                        <a:srgbClr val="A02A17"/>
                      </a:solidFill>
                      <a:prstDash val="solid"/>
                      <a:round/>
                      <a:headEnd type="none" w="med" len="med"/>
                      <a:tailEnd type="none" w="med" len="med"/>
                    </a:lnT>
                    <a:lnB w="6350" cap="flat" cmpd="sng" algn="ctr">
                      <a:solidFill>
                        <a:srgbClr val="D02717"/>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902617"/>
                      </a:solidFill>
                      <a:prstDash val="solid"/>
                      <a:round/>
                      <a:headEnd type="none" w="med" len="med"/>
                      <a:tailEnd type="none" w="med" len="med"/>
                    </a:lnT>
                    <a:lnB w="6350" cap="flat" cmpd="sng" algn="ctr">
                      <a:solidFill>
                        <a:srgbClr val="902617"/>
                      </a:solidFill>
                      <a:prstDash val="solid"/>
                      <a:round/>
                      <a:headEnd type="none" w="med" len="med"/>
                      <a:tailEnd type="none" w="med" len="med"/>
                    </a:lnB>
                    <a:noFill/>
                  </a:tcPr>
                </a:tc>
                <a:tc>
                  <a:txBody>
                    <a:bodyPr/>
                    <a:lstStyle/>
                    <a:p>
                      <a:pPr fontAlgn="t"/>
                      <a:r>
                        <a:rPr lang="en-US" sz="1000">
                          <a:effectLst/>
                        </a:rPr>
                        <a:t>rectangular box on a plane</a:t>
                      </a:r>
                    </a:p>
                  </a:txBody>
                  <a:tcPr marL="50597" marR="50597" marT="25298" marB="25298">
                    <a:lnL>
                      <a:noFill/>
                    </a:lnL>
                    <a:lnR>
                      <a:noFill/>
                    </a:lnR>
                    <a:lnT w="6350" cap="flat" cmpd="sng" algn="ctr">
                      <a:solidFill>
                        <a:srgbClr val="902B17"/>
                      </a:solidFill>
                      <a:prstDash val="solid"/>
                      <a:round/>
                      <a:headEnd type="none" w="med" len="med"/>
                      <a:tailEnd type="none" w="med" len="med"/>
                    </a:lnT>
                    <a:lnB w="6350" cap="flat" cmpd="sng" algn="ctr">
                      <a:solidFill>
                        <a:srgbClr val="402617"/>
                      </a:solidFill>
                      <a:prstDash val="solid"/>
                      <a:round/>
                      <a:headEnd type="none" w="med" len="med"/>
                      <a:tailEnd type="none" w="med" len="med"/>
                    </a:lnB>
                    <a:noFill/>
                  </a:tcPr>
                </a:tc>
                <a:extLst>
                  <a:ext uri="{0D108BD9-81ED-4DB2-BD59-A6C34878D82A}">
                    <a16:rowId xmlns:a16="http://schemas.microsoft.com/office/drawing/2014/main" val="830584312"/>
                  </a:ext>
                </a:extLst>
              </a:tr>
              <a:tr h="202388">
                <a:tc>
                  <a:txBody>
                    <a:bodyPr/>
                    <a:lstStyle/>
                    <a:p>
                      <a:pPr fontAlgn="t"/>
                      <a:r>
                        <a:rPr lang="en-US" sz="1000">
                          <a:effectLst/>
                        </a:rPr>
                        <a:t>bytea</a:t>
                      </a:r>
                    </a:p>
                  </a:txBody>
                  <a:tcPr marL="50597" marR="50597" marT="25298" marB="25298">
                    <a:lnL>
                      <a:noFill/>
                    </a:lnL>
                    <a:lnR>
                      <a:noFill/>
                    </a:lnR>
                    <a:lnT w="6350" cap="flat" cmpd="sng" algn="ctr">
                      <a:solidFill>
                        <a:srgbClr val="D02717"/>
                      </a:solidFill>
                      <a:prstDash val="solid"/>
                      <a:round/>
                      <a:headEnd type="none" w="med" len="med"/>
                      <a:tailEnd type="none" w="med" len="med"/>
                    </a:lnT>
                    <a:lnB w="6350" cap="flat" cmpd="sng" algn="ctr">
                      <a:solidFill>
                        <a:srgbClr val="402617"/>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902617"/>
                      </a:solidFill>
                      <a:prstDash val="solid"/>
                      <a:round/>
                      <a:headEnd type="none" w="med" len="med"/>
                      <a:tailEnd type="none" w="med" len="med"/>
                    </a:lnT>
                    <a:lnB w="6350" cap="flat" cmpd="sng" algn="ctr">
                      <a:solidFill>
                        <a:srgbClr val="D02C17"/>
                      </a:solidFill>
                      <a:prstDash val="solid"/>
                      <a:round/>
                      <a:headEnd type="none" w="med" len="med"/>
                      <a:tailEnd type="none" w="med" len="med"/>
                    </a:lnB>
                    <a:noFill/>
                  </a:tcPr>
                </a:tc>
                <a:tc>
                  <a:txBody>
                    <a:bodyPr/>
                    <a:lstStyle/>
                    <a:p>
                      <a:pPr fontAlgn="t"/>
                      <a:r>
                        <a:rPr lang="en-US" sz="1000">
                          <a:effectLst/>
                        </a:rPr>
                        <a:t>binary data (“byte array”)</a:t>
                      </a:r>
                    </a:p>
                  </a:txBody>
                  <a:tcPr marL="50597" marR="50597" marT="25298" marB="25298">
                    <a:lnL>
                      <a:noFill/>
                    </a:lnL>
                    <a:lnR>
                      <a:noFill/>
                    </a:lnR>
                    <a:lnT w="6350" cap="flat" cmpd="sng" algn="ctr">
                      <a:solidFill>
                        <a:srgbClr val="402617"/>
                      </a:solidFill>
                      <a:prstDash val="solid"/>
                      <a:round/>
                      <a:headEnd type="none" w="med" len="med"/>
                      <a:tailEnd type="none" w="med" len="med"/>
                    </a:lnT>
                    <a:lnB w="6350" cap="flat" cmpd="sng" algn="ctr">
                      <a:solidFill>
                        <a:srgbClr val="702317"/>
                      </a:solidFill>
                      <a:prstDash val="solid"/>
                      <a:round/>
                      <a:headEnd type="none" w="med" len="med"/>
                      <a:tailEnd type="none" w="med" len="med"/>
                    </a:lnB>
                    <a:noFill/>
                  </a:tcPr>
                </a:tc>
                <a:extLst>
                  <a:ext uri="{0D108BD9-81ED-4DB2-BD59-A6C34878D82A}">
                    <a16:rowId xmlns:a16="http://schemas.microsoft.com/office/drawing/2014/main" val="3929803677"/>
                  </a:ext>
                </a:extLst>
              </a:tr>
              <a:tr h="202388">
                <a:tc>
                  <a:txBody>
                    <a:bodyPr/>
                    <a:lstStyle/>
                    <a:p>
                      <a:pPr fontAlgn="t"/>
                      <a:r>
                        <a:rPr lang="en-US" sz="1000">
                          <a:effectLst/>
                        </a:rPr>
                        <a:t>character [ (</a:t>
                      </a:r>
                      <a:r>
                        <a:rPr lang="en-US" sz="1000" b="1" i="1">
                          <a:effectLst/>
                        </a:rPr>
                        <a:t>n</a:t>
                      </a:r>
                      <a:r>
                        <a:rPr lang="en-US" sz="1000">
                          <a:effectLst/>
                        </a:rPr>
                        <a:t>) ]</a:t>
                      </a:r>
                    </a:p>
                  </a:txBody>
                  <a:tcPr marL="50597" marR="50597" marT="25298" marB="25298">
                    <a:lnL>
                      <a:noFill/>
                    </a:lnL>
                    <a:lnR>
                      <a:noFill/>
                    </a:lnR>
                    <a:lnT w="6350" cap="flat" cmpd="sng" algn="ctr">
                      <a:solidFill>
                        <a:srgbClr val="402617"/>
                      </a:solidFill>
                      <a:prstDash val="solid"/>
                      <a:round/>
                      <a:headEnd type="none" w="med" len="med"/>
                      <a:tailEnd type="none" w="med" len="med"/>
                    </a:lnT>
                    <a:lnB w="6350" cap="flat" cmpd="sng" algn="ctr">
                      <a:solidFill>
                        <a:srgbClr val="902617"/>
                      </a:solidFill>
                      <a:prstDash val="solid"/>
                      <a:round/>
                      <a:headEnd type="none" w="med" len="med"/>
                      <a:tailEnd type="none" w="med" len="med"/>
                    </a:lnB>
                    <a:noFill/>
                  </a:tcPr>
                </a:tc>
                <a:tc>
                  <a:txBody>
                    <a:bodyPr/>
                    <a:lstStyle/>
                    <a:p>
                      <a:pPr fontAlgn="t"/>
                      <a:r>
                        <a:rPr lang="en-US" sz="1000" dirty="0">
                          <a:effectLst/>
                        </a:rPr>
                        <a:t>char [ (</a:t>
                      </a:r>
                      <a:r>
                        <a:rPr lang="en-US" sz="1000" b="1" i="1" dirty="0">
                          <a:effectLst/>
                        </a:rPr>
                        <a:t>n</a:t>
                      </a:r>
                      <a:r>
                        <a:rPr lang="en-US" sz="1000" dirty="0">
                          <a:effectLst/>
                        </a:rPr>
                        <a:t>) ]</a:t>
                      </a:r>
                    </a:p>
                  </a:txBody>
                  <a:tcPr marL="50597" marR="50597" marT="25298" marB="25298">
                    <a:lnL>
                      <a:noFill/>
                    </a:lnL>
                    <a:lnR>
                      <a:noFill/>
                    </a:lnR>
                    <a:lnT w="6350" cap="flat" cmpd="sng" algn="ctr">
                      <a:solidFill>
                        <a:srgbClr val="D02C17"/>
                      </a:solidFill>
                      <a:prstDash val="solid"/>
                      <a:round/>
                      <a:headEnd type="none" w="med" len="med"/>
                      <a:tailEnd type="none" w="med" len="med"/>
                    </a:lnT>
                    <a:lnB w="6350" cap="flat" cmpd="sng" algn="ctr">
                      <a:solidFill>
                        <a:srgbClr val="901217"/>
                      </a:solidFill>
                      <a:prstDash val="solid"/>
                      <a:round/>
                      <a:headEnd type="none" w="med" len="med"/>
                      <a:tailEnd type="none" w="med" len="med"/>
                    </a:lnB>
                    <a:noFill/>
                  </a:tcPr>
                </a:tc>
                <a:tc>
                  <a:txBody>
                    <a:bodyPr/>
                    <a:lstStyle/>
                    <a:p>
                      <a:pPr fontAlgn="t"/>
                      <a:r>
                        <a:rPr lang="en-US" sz="1000">
                          <a:effectLst/>
                        </a:rPr>
                        <a:t>fixed-length character string</a:t>
                      </a:r>
                    </a:p>
                  </a:txBody>
                  <a:tcPr marL="50597" marR="50597" marT="25298" marB="25298">
                    <a:lnL>
                      <a:noFill/>
                    </a:lnL>
                    <a:lnR>
                      <a:noFill/>
                    </a:lnR>
                    <a:lnT w="6350" cap="flat" cmpd="sng" algn="ctr">
                      <a:solidFill>
                        <a:srgbClr val="702317"/>
                      </a:solidFill>
                      <a:prstDash val="solid"/>
                      <a:round/>
                      <a:headEnd type="none" w="med" len="med"/>
                      <a:tailEnd type="none" w="med" len="med"/>
                    </a:lnT>
                    <a:lnB w="6350" cap="flat" cmpd="sng" algn="ctr">
                      <a:solidFill>
                        <a:srgbClr val="401717"/>
                      </a:solidFill>
                      <a:prstDash val="solid"/>
                      <a:round/>
                      <a:headEnd type="none" w="med" len="med"/>
                      <a:tailEnd type="none" w="med" len="med"/>
                    </a:lnB>
                    <a:noFill/>
                  </a:tcPr>
                </a:tc>
                <a:extLst>
                  <a:ext uri="{0D108BD9-81ED-4DB2-BD59-A6C34878D82A}">
                    <a16:rowId xmlns:a16="http://schemas.microsoft.com/office/drawing/2014/main" val="2466193891"/>
                  </a:ext>
                </a:extLst>
              </a:tr>
              <a:tr h="202388">
                <a:tc>
                  <a:txBody>
                    <a:bodyPr/>
                    <a:lstStyle/>
                    <a:p>
                      <a:pPr fontAlgn="t"/>
                      <a:r>
                        <a:rPr lang="en-US" sz="1000">
                          <a:effectLst/>
                        </a:rPr>
                        <a:t>character varying [ (</a:t>
                      </a:r>
                      <a:r>
                        <a:rPr lang="en-US" sz="1000" b="1" i="1">
                          <a:effectLst/>
                        </a:rPr>
                        <a:t>n</a:t>
                      </a:r>
                      <a:r>
                        <a:rPr lang="en-US" sz="1000">
                          <a:effectLst/>
                        </a:rPr>
                        <a:t>) ]</a:t>
                      </a:r>
                    </a:p>
                  </a:txBody>
                  <a:tcPr marL="50597" marR="50597" marT="25298" marB="25298">
                    <a:lnL>
                      <a:noFill/>
                    </a:lnL>
                    <a:lnR>
                      <a:noFill/>
                    </a:lnR>
                    <a:lnT w="6350" cap="flat" cmpd="sng" algn="ctr">
                      <a:solidFill>
                        <a:srgbClr val="902617"/>
                      </a:solidFill>
                      <a:prstDash val="solid"/>
                      <a:round/>
                      <a:headEnd type="none" w="med" len="med"/>
                      <a:tailEnd type="none" w="med" len="med"/>
                    </a:lnT>
                    <a:lnB w="6350" cap="flat" cmpd="sng" algn="ctr">
                      <a:solidFill>
                        <a:srgbClr val="201417"/>
                      </a:solidFill>
                      <a:prstDash val="solid"/>
                      <a:round/>
                      <a:headEnd type="none" w="med" len="med"/>
                      <a:tailEnd type="none" w="med" len="med"/>
                    </a:lnB>
                    <a:noFill/>
                  </a:tcPr>
                </a:tc>
                <a:tc>
                  <a:txBody>
                    <a:bodyPr/>
                    <a:lstStyle/>
                    <a:p>
                      <a:pPr fontAlgn="t"/>
                      <a:r>
                        <a:rPr lang="en-US" sz="1000" dirty="0">
                          <a:effectLst/>
                        </a:rPr>
                        <a:t>varchar [ (</a:t>
                      </a:r>
                      <a:r>
                        <a:rPr lang="en-US" sz="1000" b="1" i="1" dirty="0">
                          <a:effectLst/>
                        </a:rPr>
                        <a:t>n</a:t>
                      </a:r>
                      <a:r>
                        <a:rPr lang="en-US" sz="1000" dirty="0">
                          <a:effectLst/>
                        </a:rPr>
                        <a:t>) ]</a:t>
                      </a:r>
                    </a:p>
                  </a:txBody>
                  <a:tcPr marL="50597" marR="50597" marT="25298" marB="25298">
                    <a:lnL>
                      <a:noFill/>
                    </a:lnL>
                    <a:lnR>
                      <a:noFill/>
                    </a:lnR>
                    <a:lnT w="6350" cap="flat" cmpd="sng" algn="ctr">
                      <a:solidFill>
                        <a:srgbClr val="901217"/>
                      </a:solidFill>
                      <a:prstDash val="solid"/>
                      <a:round/>
                      <a:headEnd type="none" w="med" len="med"/>
                      <a:tailEnd type="none" w="med" len="med"/>
                    </a:lnT>
                    <a:lnB w="6350" cap="flat" cmpd="sng" algn="ctr">
                      <a:solidFill>
                        <a:srgbClr val="B01517"/>
                      </a:solidFill>
                      <a:prstDash val="solid"/>
                      <a:round/>
                      <a:headEnd type="none" w="med" len="med"/>
                      <a:tailEnd type="none" w="med" len="med"/>
                    </a:lnB>
                    <a:noFill/>
                  </a:tcPr>
                </a:tc>
                <a:tc>
                  <a:txBody>
                    <a:bodyPr/>
                    <a:lstStyle/>
                    <a:p>
                      <a:pPr fontAlgn="t"/>
                      <a:r>
                        <a:rPr lang="en-US" sz="1000">
                          <a:effectLst/>
                        </a:rPr>
                        <a:t>variable-length character string</a:t>
                      </a:r>
                    </a:p>
                  </a:txBody>
                  <a:tcPr marL="50597" marR="50597" marT="25298" marB="25298">
                    <a:lnL>
                      <a:noFill/>
                    </a:lnL>
                    <a:lnR>
                      <a:noFill/>
                    </a:lnR>
                    <a:lnT w="6350" cap="flat" cmpd="sng" algn="ctr">
                      <a:solidFill>
                        <a:srgbClr val="401717"/>
                      </a:solidFill>
                      <a:prstDash val="solid"/>
                      <a:round/>
                      <a:headEnd type="none" w="med" len="med"/>
                      <a:tailEnd type="none" w="med" len="med"/>
                    </a:lnT>
                    <a:lnB w="6350" cap="flat" cmpd="sng" algn="ctr">
                      <a:solidFill>
                        <a:srgbClr val="001617"/>
                      </a:solidFill>
                      <a:prstDash val="solid"/>
                      <a:round/>
                      <a:headEnd type="none" w="med" len="med"/>
                      <a:tailEnd type="none" w="med" len="med"/>
                    </a:lnB>
                    <a:noFill/>
                  </a:tcPr>
                </a:tc>
                <a:extLst>
                  <a:ext uri="{0D108BD9-81ED-4DB2-BD59-A6C34878D82A}">
                    <a16:rowId xmlns:a16="http://schemas.microsoft.com/office/drawing/2014/main" val="3068766774"/>
                  </a:ext>
                </a:extLst>
              </a:tr>
              <a:tr h="202388">
                <a:tc>
                  <a:txBody>
                    <a:bodyPr/>
                    <a:lstStyle/>
                    <a:p>
                      <a:pPr fontAlgn="t"/>
                      <a:r>
                        <a:rPr lang="en-US" sz="1000">
                          <a:effectLst/>
                        </a:rPr>
                        <a:t>cidr</a:t>
                      </a:r>
                    </a:p>
                  </a:txBody>
                  <a:tcPr marL="50597" marR="50597" marT="25298" marB="25298">
                    <a:lnL>
                      <a:noFill/>
                    </a:lnL>
                    <a:lnR>
                      <a:noFill/>
                    </a:lnR>
                    <a:lnT w="6350" cap="flat" cmpd="sng" algn="ctr">
                      <a:solidFill>
                        <a:srgbClr val="201417"/>
                      </a:solidFill>
                      <a:prstDash val="solid"/>
                      <a:round/>
                      <a:headEnd type="none" w="med" len="med"/>
                      <a:tailEnd type="none" w="med" len="med"/>
                    </a:lnT>
                    <a:lnB w="6350" cap="flat" cmpd="sng" algn="ctr">
                      <a:solidFill>
                        <a:srgbClr val="E01717"/>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B01517"/>
                      </a:solidFill>
                      <a:prstDash val="solid"/>
                      <a:round/>
                      <a:headEnd type="none" w="med" len="med"/>
                      <a:tailEnd type="none" w="med" len="med"/>
                    </a:lnT>
                    <a:lnB w="6350" cap="flat" cmpd="sng" algn="ctr">
                      <a:solidFill>
                        <a:srgbClr val="509D6C"/>
                      </a:solidFill>
                      <a:prstDash val="solid"/>
                      <a:round/>
                      <a:headEnd type="none" w="med" len="med"/>
                      <a:tailEnd type="none" w="med" len="med"/>
                    </a:lnB>
                    <a:noFill/>
                  </a:tcPr>
                </a:tc>
                <a:tc>
                  <a:txBody>
                    <a:bodyPr/>
                    <a:lstStyle/>
                    <a:p>
                      <a:pPr fontAlgn="t"/>
                      <a:r>
                        <a:rPr lang="en-US" sz="1000">
                          <a:effectLst/>
                        </a:rPr>
                        <a:t>IPv4 or IPv6 network address</a:t>
                      </a:r>
                    </a:p>
                  </a:txBody>
                  <a:tcPr marL="50597" marR="50597" marT="25298" marB="25298">
                    <a:lnL>
                      <a:noFill/>
                    </a:lnL>
                    <a:lnR>
                      <a:noFill/>
                    </a:lnR>
                    <a:lnT w="6350" cap="flat" cmpd="sng" algn="ctr">
                      <a:solidFill>
                        <a:srgbClr val="001617"/>
                      </a:solidFill>
                      <a:prstDash val="solid"/>
                      <a:round/>
                      <a:headEnd type="none" w="med" len="med"/>
                      <a:tailEnd type="none" w="med" len="med"/>
                    </a:lnT>
                    <a:lnB w="6350" cap="flat" cmpd="sng" algn="ctr">
                      <a:solidFill>
                        <a:srgbClr val="D0636C"/>
                      </a:solidFill>
                      <a:prstDash val="solid"/>
                      <a:round/>
                      <a:headEnd type="none" w="med" len="med"/>
                      <a:tailEnd type="none" w="med" len="med"/>
                    </a:lnB>
                    <a:noFill/>
                  </a:tcPr>
                </a:tc>
                <a:extLst>
                  <a:ext uri="{0D108BD9-81ED-4DB2-BD59-A6C34878D82A}">
                    <a16:rowId xmlns:a16="http://schemas.microsoft.com/office/drawing/2014/main" val="677982698"/>
                  </a:ext>
                </a:extLst>
              </a:tr>
              <a:tr h="202388">
                <a:tc>
                  <a:txBody>
                    <a:bodyPr/>
                    <a:lstStyle/>
                    <a:p>
                      <a:pPr fontAlgn="t"/>
                      <a:r>
                        <a:rPr lang="en-US" sz="1000">
                          <a:effectLst/>
                        </a:rPr>
                        <a:t>circle</a:t>
                      </a:r>
                    </a:p>
                  </a:txBody>
                  <a:tcPr marL="50597" marR="50597" marT="25298" marB="25298">
                    <a:lnL>
                      <a:noFill/>
                    </a:lnL>
                    <a:lnR>
                      <a:noFill/>
                    </a:lnR>
                    <a:lnT w="6350" cap="flat" cmpd="sng" algn="ctr">
                      <a:solidFill>
                        <a:srgbClr val="E01717"/>
                      </a:solidFill>
                      <a:prstDash val="solid"/>
                      <a:round/>
                      <a:headEnd type="none" w="med" len="med"/>
                      <a:tailEnd type="none" w="med" len="med"/>
                    </a:lnT>
                    <a:lnB w="6350" cap="flat" cmpd="sng" algn="ctr">
                      <a:solidFill>
                        <a:srgbClr val="60656C"/>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509D6C"/>
                      </a:solidFill>
                      <a:prstDash val="solid"/>
                      <a:round/>
                      <a:headEnd type="none" w="med" len="med"/>
                      <a:tailEnd type="none" w="med" len="med"/>
                    </a:lnT>
                    <a:lnB w="6350" cap="flat" cmpd="sng" algn="ctr">
                      <a:solidFill>
                        <a:srgbClr val="90716C"/>
                      </a:solidFill>
                      <a:prstDash val="solid"/>
                      <a:round/>
                      <a:headEnd type="none" w="med" len="med"/>
                      <a:tailEnd type="none" w="med" len="med"/>
                    </a:lnB>
                    <a:noFill/>
                  </a:tcPr>
                </a:tc>
                <a:tc>
                  <a:txBody>
                    <a:bodyPr/>
                    <a:lstStyle/>
                    <a:p>
                      <a:pPr fontAlgn="t"/>
                      <a:r>
                        <a:rPr lang="en-US" sz="1000">
                          <a:effectLst/>
                        </a:rPr>
                        <a:t>circle on a plane</a:t>
                      </a:r>
                    </a:p>
                  </a:txBody>
                  <a:tcPr marL="50597" marR="50597" marT="25298" marB="25298">
                    <a:lnL>
                      <a:noFill/>
                    </a:lnL>
                    <a:lnR>
                      <a:noFill/>
                    </a:lnR>
                    <a:lnT w="6350" cap="flat" cmpd="sng" algn="ctr">
                      <a:solidFill>
                        <a:srgbClr val="D0636C"/>
                      </a:solidFill>
                      <a:prstDash val="solid"/>
                      <a:round/>
                      <a:headEnd type="none" w="med" len="med"/>
                      <a:tailEnd type="none" w="med" len="med"/>
                    </a:lnT>
                    <a:lnB w="6350" cap="flat" cmpd="sng" algn="ctr">
                      <a:solidFill>
                        <a:srgbClr val="806D6C"/>
                      </a:solidFill>
                      <a:prstDash val="solid"/>
                      <a:round/>
                      <a:headEnd type="none" w="med" len="med"/>
                      <a:tailEnd type="none" w="med" len="med"/>
                    </a:lnB>
                    <a:noFill/>
                  </a:tcPr>
                </a:tc>
                <a:extLst>
                  <a:ext uri="{0D108BD9-81ED-4DB2-BD59-A6C34878D82A}">
                    <a16:rowId xmlns:a16="http://schemas.microsoft.com/office/drawing/2014/main" val="2965479736"/>
                  </a:ext>
                </a:extLst>
              </a:tr>
              <a:tr h="202388">
                <a:tc>
                  <a:txBody>
                    <a:bodyPr/>
                    <a:lstStyle/>
                    <a:p>
                      <a:pPr fontAlgn="t"/>
                      <a:r>
                        <a:rPr lang="en-US" sz="1000">
                          <a:effectLst/>
                        </a:rPr>
                        <a:t>date</a:t>
                      </a:r>
                    </a:p>
                  </a:txBody>
                  <a:tcPr marL="50597" marR="50597" marT="25298" marB="25298">
                    <a:lnL>
                      <a:noFill/>
                    </a:lnL>
                    <a:lnR>
                      <a:noFill/>
                    </a:lnR>
                    <a:lnT w="6350" cap="flat" cmpd="sng" algn="ctr">
                      <a:solidFill>
                        <a:srgbClr val="60656C"/>
                      </a:solidFill>
                      <a:prstDash val="solid"/>
                      <a:round/>
                      <a:headEnd type="none" w="med" len="med"/>
                      <a:tailEnd type="none" w="med" len="med"/>
                    </a:lnT>
                    <a:lnB w="6350" cap="flat" cmpd="sng" algn="ctr">
                      <a:solidFill>
                        <a:srgbClr val="60656C"/>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90716C"/>
                      </a:solidFill>
                      <a:prstDash val="solid"/>
                      <a:round/>
                      <a:headEnd type="none" w="med" len="med"/>
                      <a:tailEnd type="none" w="med" len="med"/>
                    </a:lnT>
                    <a:lnB w="6350" cap="flat" cmpd="sng" algn="ctr">
                      <a:solidFill>
                        <a:srgbClr val="60656C"/>
                      </a:solidFill>
                      <a:prstDash val="solid"/>
                      <a:round/>
                      <a:headEnd type="none" w="med" len="med"/>
                      <a:tailEnd type="none" w="med" len="med"/>
                    </a:lnB>
                    <a:noFill/>
                  </a:tcPr>
                </a:tc>
                <a:tc>
                  <a:txBody>
                    <a:bodyPr/>
                    <a:lstStyle/>
                    <a:p>
                      <a:pPr fontAlgn="t"/>
                      <a:r>
                        <a:rPr lang="en-US" sz="1000">
                          <a:effectLst/>
                        </a:rPr>
                        <a:t>calendar date (year, month, day)</a:t>
                      </a:r>
                    </a:p>
                  </a:txBody>
                  <a:tcPr marL="50597" marR="50597" marT="25298" marB="25298">
                    <a:lnL>
                      <a:noFill/>
                    </a:lnL>
                    <a:lnR>
                      <a:noFill/>
                    </a:lnR>
                    <a:lnT w="6350" cap="flat" cmpd="sng" algn="ctr">
                      <a:solidFill>
                        <a:srgbClr val="806D6C"/>
                      </a:solidFill>
                      <a:prstDash val="solid"/>
                      <a:round/>
                      <a:headEnd type="none" w="med" len="med"/>
                      <a:tailEnd type="none" w="med" len="med"/>
                    </a:lnT>
                    <a:lnB w="6350" cap="flat" cmpd="sng" algn="ctr">
                      <a:solidFill>
                        <a:srgbClr val="D0726C"/>
                      </a:solidFill>
                      <a:prstDash val="solid"/>
                      <a:round/>
                      <a:headEnd type="none" w="med" len="med"/>
                      <a:tailEnd type="none" w="med" len="med"/>
                    </a:lnB>
                    <a:noFill/>
                  </a:tcPr>
                </a:tc>
                <a:extLst>
                  <a:ext uri="{0D108BD9-81ED-4DB2-BD59-A6C34878D82A}">
                    <a16:rowId xmlns:a16="http://schemas.microsoft.com/office/drawing/2014/main" val="965132986"/>
                  </a:ext>
                </a:extLst>
              </a:tr>
              <a:tr h="354179">
                <a:tc>
                  <a:txBody>
                    <a:bodyPr/>
                    <a:lstStyle/>
                    <a:p>
                      <a:pPr fontAlgn="t"/>
                      <a:r>
                        <a:rPr lang="en-US" sz="1000">
                          <a:effectLst/>
                        </a:rPr>
                        <a:t>double precision</a:t>
                      </a:r>
                    </a:p>
                  </a:txBody>
                  <a:tcPr marL="50597" marR="50597" marT="25298" marB="25298">
                    <a:lnL>
                      <a:noFill/>
                    </a:lnL>
                    <a:lnR>
                      <a:noFill/>
                    </a:lnR>
                    <a:lnT w="6350" cap="flat" cmpd="sng" algn="ctr">
                      <a:solidFill>
                        <a:srgbClr val="60656C"/>
                      </a:solidFill>
                      <a:prstDash val="solid"/>
                      <a:round/>
                      <a:headEnd type="none" w="med" len="med"/>
                      <a:tailEnd type="none" w="med" len="med"/>
                    </a:lnT>
                    <a:lnB w="6350" cap="flat" cmpd="sng" algn="ctr">
                      <a:solidFill>
                        <a:srgbClr val="60656C"/>
                      </a:solidFill>
                      <a:prstDash val="solid"/>
                      <a:round/>
                      <a:headEnd type="none" w="med" len="med"/>
                      <a:tailEnd type="none" w="med" len="med"/>
                    </a:lnB>
                    <a:noFill/>
                  </a:tcPr>
                </a:tc>
                <a:tc>
                  <a:txBody>
                    <a:bodyPr/>
                    <a:lstStyle/>
                    <a:p>
                      <a:pPr fontAlgn="t"/>
                      <a:r>
                        <a:rPr lang="en-US" sz="1000">
                          <a:effectLst/>
                        </a:rPr>
                        <a:t>float8</a:t>
                      </a:r>
                    </a:p>
                  </a:txBody>
                  <a:tcPr marL="50597" marR="50597" marT="25298" marB="25298">
                    <a:lnL>
                      <a:noFill/>
                    </a:lnL>
                    <a:lnR>
                      <a:noFill/>
                    </a:lnR>
                    <a:lnT w="6350" cap="flat" cmpd="sng" algn="ctr">
                      <a:solidFill>
                        <a:srgbClr val="60656C"/>
                      </a:solidFill>
                      <a:prstDash val="solid"/>
                      <a:round/>
                      <a:headEnd type="none" w="med" len="med"/>
                      <a:tailEnd type="none" w="med" len="med"/>
                    </a:lnT>
                    <a:lnB w="6350" cap="flat" cmpd="sng" algn="ctr">
                      <a:solidFill>
                        <a:srgbClr val="A07A6C"/>
                      </a:solidFill>
                      <a:prstDash val="solid"/>
                      <a:round/>
                      <a:headEnd type="none" w="med" len="med"/>
                      <a:tailEnd type="none" w="med" len="med"/>
                    </a:lnB>
                    <a:noFill/>
                  </a:tcPr>
                </a:tc>
                <a:tc>
                  <a:txBody>
                    <a:bodyPr/>
                    <a:lstStyle/>
                    <a:p>
                      <a:pPr fontAlgn="t"/>
                      <a:r>
                        <a:rPr lang="en-US" sz="1000">
                          <a:effectLst/>
                        </a:rPr>
                        <a:t>double precision floating-point number (8 bytes)</a:t>
                      </a:r>
                    </a:p>
                  </a:txBody>
                  <a:tcPr marL="50597" marR="50597" marT="25298" marB="25298">
                    <a:lnL>
                      <a:noFill/>
                    </a:lnL>
                    <a:lnR>
                      <a:noFill/>
                    </a:lnR>
                    <a:lnT w="6350" cap="flat" cmpd="sng" algn="ctr">
                      <a:solidFill>
                        <a:srgbClr val="D0726C"/>
                      </a:solidFill>
                      <a:prstDash val="solid"/>
                      <a:round/>
                      <a:headEnd type="none" w="med" len="med"/>
                      <a:tailEnd type="none" w="med" len="med"/>
                    </a:lnT>
                    <a:lnB w="6350" cap="flat" cmpd="sng" algn="ctr">
                      <a:solidFill>
                        <a:srgbClr val="50896C"/>
                      </a:solidFill>
                      <a:prstDash val="solid"/>
                      <a:round/>
                      <a:headEnd type="none" w="med" len="med"/>
                      <a:tailEnd type="none" w="med" len="med"/>
                    </a:lnB>
                    <a:noFill/>
                  </a:tcPr>
                </a:tc>
                <a:extLst>
                  <a:ext uri="{0D108BD9-81ED-4DB2-BD59-A6C34878D82A}">
                    <a16:rowId xmlns:a16="http://schemas.microsoft.com/office/drawing/2014/main" val="2258779967"/>
                  </a:ext>
                </a:extLst>
              </a:tr>
              <a:tr h="202388">
                <a:tc>
                  <a:txBody>
                    <a:bodyPr/>
                    <a:lstStyle/>
                    <a:p>
                      <a:pPr fontAlgn="t"/>
                      <a:r>
                        <a:rPr lang="en-US" sz="1000">
                          <a:effectLst/>
                        </a:rPr>
                        <a:t>inet</a:t>
                      </a:r>
                    </a:p>
                  </a:txBody>
                  <a:tcPr marL="50597" marR="50597" marT="25298" marB="25298">
                    <a:lnL>
                      <a:noFill/>
                    </a:lnL>
                    <a:lnR>
                      <a:noFill/>
                    </a:lnR>
                    <a:lnT w="6350" cap="flat" cmpd="sng" algn="ctr">
                      <a:solidFill>
                        <a:srgbClr val="60656C"/>
                      </a:solidFill>
                      <a:prstDash val="solid"/>
                      <a:round/>
                      <a:headEnd type="none" w="med" len="med"/>
                      <a:tailEnd type="none" w="med" len="med"/>
                    </a:lnT>
                    <a:lnB w="6350" cap="flat" cmpd="sng" algn="ctr">
                      <a:solidFill>
                        <a:srgbClr val="20916C"/>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A07A6C"/>
                      </a:solidFill>
                      <a:prstDash val="solid"/>
                      <a:round/>
                      <a:headEnd type="none" w="med" len="med"/>
                      <a:tailEnd type="none" w="med" len="med"/>
                    </a:lnT>
                    <a:lnB w="6350" cap="flat" cmpd="sng" algn="ctr">
                      <a:solidFill>
                        <a:srgbClr val="B0976C"/>
                      </a:solidFill>
                      <a:prstDash val="solid"/>
                      <a:round/>
                      <a:headEnd type="none" w="med" len="med"/>
                      <a:tailEnd type="none" w="med" len="med"/>
                    </a:lnB>
                    <a:noFill/>
                  </a:tcPr>
                </a:tc>
                <a:tc>
                  <a:txBody>
                    <a:bodyPr/>
                    <a:lstStyle/>
                    <a:p>
                      <a:pPr fontAlgn="t"/>
                      <a:r>
                        <a:rPr lang="en-US" sz="1000">
                          <a:effectLst/>
                        </a:rPr>
                        <a:t>IPv4 or IPv6 host address</a:t>
                      </a:r>
                    </a:p>
                  </a:txBody>
                  <a:tcPr marL="50597" marR="50597" marT="25298" marB="25298">
                    <a:lnL>
                      <a:noFill/>
                    </a:lnL>
                    <a:lnR>
                      <a:noFill/>
                    </a:lnR>
                    <a:lnT w="6350" cap="flat" cmpd="sng" algn="ctr">
                      <a:solidFill>
                        <a:srgbClr val="50896C"/>
                      </a:solidFill>
                      <a:prstDash val="solid"/>
                      <a:round/>
                      <a:headEnd type="none" w="med" len="med"/>
                      <a:tailEnd type="none" w="med" len="med"/>
                    </a:lnT>
                    <a:lnB w="6350" cap="flat" cmpd="sng" algn="ctr">
                      <a:solidFill>
                        <a:srgbClr val="A08E6C"/>
                      </a:solidFill>
                      <a:prstDash val="solid"/>
                      <a:round/>
                      <a:headEnd type="none" w="med" len="med"/>
                      <a:tailEnd type="none" w="med" len="med"/>
                    </a:lnB>
                    <a:noFill/>
                  </a:tcPr>
                </a:tc>
                <a:extLst>
                  <a:ext uri="{0D108BD9-81ED-4DB2-BD59-A6C34878D82A}">
                    <a16:rowId xmlns:a16="http://schemas.microsoft.com/office/drawing/2014/main" val="743023828"/>
                  </a:ext>
                </a:extLst>
              </a:tr>
              <a:tr h="202388">
                <a:tc>
                  <a:txBody>
                    <a:bodyPr/>
                    <a:lstStyle/>
                    <a:p>
                      <a:pPr fontAlgn="t"/>
                      <a:r>
                        <a:rPr lang="en-US" sz="1000">
                          <a:effectLst/>
                        </a:rPr>
                        <a:t>integer</a:t>
                      </a:r>
                    </a:p>
                  </a:txBody>
                  <a:tcPr marL="50597" marR="50597" marT="25298" marB="25298">
                    <a:lnL>
                      <a:noFill/>
                    </a:lnL>
                    <a:lnR>
                      <a:noFill/>
                    </a:lnR>
                    <a:lnT w="6350" cap="flat" cmpd="sng" algn="ctr">
                      <a:solidFill>
                        <a:srgbClr val="20916C"/>
                      </a:solidFill>
                      <a:prstDash val="solid"/>
                      <a:round/>
                      <a:headEnd type="none" w="med" len="med"/>
                      <a:tailEnd type="none" w="med" len="med"/>
                    </a:lnT>
                    <a:lnB w="6350" cap="flat" cmpd="sng" algn="ctr">
                      <a:solidFill>
                        <a:srgbClr val="C09B6C"/>
                      </a:solidFill>
                      <a:prstDash val="solid"/>
                      <a:round/>
                      <a:headEnd type="none" w="med" len="med"/>
                      <a:tailEnd type="none" w="med" len="med"/>
                    </a:lnB>
                    <a:noFill/>
                  </a:tcPr>
                </a:tc>
                <a:tc>
                  <a:txBody>
                    <a:bodyPr/>
                    <a:lstStyle/>
                    <a:p>
                      <a:pPr fontAlgn="t"/>
                      <a:r>
                        <a:rPr lang="en-US" sz="1000">
                          <a:effectLst/>
                        </a:rPr>
                        <a:t>int, int4</a:t>
                      </a:r>
                    </a:p>
                  </a:txBody>
                  <a:tcPr marL="50597" marR="50597" marT="25298" marB="25298">
                    <a:lnL>
                      <a:noFill/>
                    </a:lnL>
                    <a:lnR>
                      <a:noFill/>
                    </a:lnR>
                    <a:lnT w="6350" cap="flat" cmpd="sng" algn="ctr">
                      <a:solidFill>
                        <a:srgbClr val="B0976C"/>
                      </a:solidFill>
                      <a:prstDash val="solid"/>
                      <a:round/>
                      <a:headEnd type="none" w="med" len="med"/>
                      <a:tailEnd type="none" w="med" len="med"/>
                    </a:lnT>
                    <a:lnB w="6350" cap="flat" cmpd="sng" algn="ctr">
                      <a:solidFill>
                        <a:srgbClr val="50896C"/>
                      </a:solidFill>
                      <a:prstDash val="solid"/>
                      <a:round/>
                      <a:headEnd type="none" w="med" len="med"/>
                      <a:tailEnd type="none" w="med" len="med"/>
                    </a:lnB>
                    <a:noFill/>
                  </a:tcPr>
                </a:tc>
                <a:tc>
                  <a:txBody>
                    <a:bodyPr/>
                    <a:lstStyle/>
                    <a:p>
                      <a:pPr fontAlgn="t"/>
                      <a:r>
                        <a:rPr lang="en-US" sz="1000">
                          <a:effectLst/>
                        </a:rPr>
                        <a:t>signed four-byte integer</a:t>
                      </a:r>
                    </a:p>
                  </a:txBody>
                  <a:tcPr marL="50597" marR="50597" marT="25298" marB="25298">
                    <a:lnL>
                      <a:noFill/>
                    </a:lnL>
                    <a:lnR>
                      <a:noFill/>
                    </a:lnR>
                    <a:lnT w="6350" cap="flat" cmpd="sng" algn="ctr">
                      <a:solidFill>
                        <a:srgbClr val="A08E6C"/>
                      </a:solidFill>
                      <a:prstDash val="solid"/>
                      <a:round/>
                      <a:headEnd type="none" w="med" len="med"/>
                      <a:tailEnd type="none" w="med" len="med"/>
                    </a:lnT>
                    <a:lnB w="6350" cap="flat" cmpd="sng" algn="ctr">
                      <a:solidFill>
                        <a:srgbClr val="A09D6C"/>
                      </a:solidFill>
                      <a:prstDash val="solid"/>
                      <a:round/>
                      <a:headEnd type="none" w="med" len="med"/>
                      <a:tailEnd type="none" w="med" len="med"/>
                    </a:lnB>
                    <a:noFill/>
                  </a:tcPr>
                </a:tc>
                <a:extLst>
                  <a:ext uri="{0D108BD9-81ED-4DB2-BD59-A6C34878D82A}">
                    <a16:rowId xmlns:a16="http://schemas.microsoft.com/office/drawing/2014/main" val="1295696347"/>
                  </a:ext>
                </a:extLst>
              </a:tr>
              <a:tr h="202388">
                <a:tc>
                  <a:txBody>
                    <a:bodyPr/>
                    <a:lstStyle/>
                    <a:p>
                      <a:pPr fontAlgn="t"/>
                      <a:r>
                        <a:rPr lang="en-US" sz="1000">
                          <a:effectLst/>
                        </a:rPr>
                        <a:t>interval [ </a:t>
                      </a:r>
                      <a:r>
                        <a:rPr lang="en-US" sz="1000" b="1" i="1">
                          <a:effectLst/>
                        </a:rPr>
                        <a:t>fields</a:t>
                      </a:r>
                      <a:r>
                        <a:rPr lang="en-US" sz="1000">
                          <a:effectLst/>
                        </a:rPr>
                        <a:t> ] [ (</a:t>
                      </a:r>
                      <a:r>
                        <a:rPr lang="en-US" sz="1000" b="1" i="1">
                          <a:effectLst/>
                        </a:rPr>
                        <a:t>p</a:t>
                      </a:r>
                      <a:r>
                        <a:rPr lang="en-US" sz="1000">
                          <a:effectLst/>
                        </a:rPr>
                        <a:t>) ]</a:t>
                      </a:r>
                    </a:p>
                  </a:txBody>
                  <a:tcPr marL="50597" marR="50597" marT="25298" marB="25298">
                    <a:lnL>
                      <a:noFill/>
                    </a:lnL>
                    <a:lnR>
                      <a:noFill/>
                    </a:lnR>
                    <a:lnT w="6350" cap="flat" cmpd="sng" algn="ctr">
                      <a:solidFill>
                        <a:srgbClr val="C09B6C"/>
                      </a:solidFill>
                      <a:prstDash val="solid"/>
                      <a:round/>
                      <a:headEnd type="none" w="med" len="med"/>
                      <a:tailEnd type="none" w="med" len="med"/>
                    </a:lnT>
                    <a:lnB w="6350" cap="flat" cmpd="sng" algn="ctr">
                      <a:solidFill>
                        <a:srgbClr val="00666C"/>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50896C"/>
                      </a:solidFill>
                      <a:prstDash val="solid"/>
                      <a:round/>
                      <a:headEnd type="none" w="med" len="med"/>
                      <a:tailEnd type="none" w="med" len="med"/>
                    </a:lnT>
                    <a:lnB w="6350" cap="flat" cmpd="sng" algn="ctr">
                      <a:solidFill>
                        <a:srgbClr val="A09D6C"/>
                      </a:solidFill>
                      <a:prstDash val="solid"/>
                      <a:round/>
                      <a:headEnd type="none" w="med" len="med"/>
                      <a:tailEnd type="none" w="med" len="med"/>
                    </a:lnB>
                    <a:noFill/>
                  </a:tcPr>
                </a:tc>
                <a:tc>
                  <a:txBody>
                    <a:bodyPr/>
                    <a:lstStyle/>
                    <a:p>
                      <a:pPr fontAlgn="t"/>
                      <a:r>
                        <a:rPr lang="en-US" sz="1000">
                          <a:effectLst/>
                        </a:rPr>
                        <a:t>time span</a:t>
                      </a:r>
                    </a:p>
                  </a:txBody>
                  <a:tcPr marL="50597" marR="50597" marT="25298" marB="25298">
                    <a:lnL>
                      <a:noFill/>
                    </a:lnL>
                    <a:lnR>
                      <a:noFill/>
                    </a:lnR>
                    <a:lnT w="6350" cap="flat" cmpd="sng" algn="ctr">
                      <a:solidFill>
                        <a:srgbClr val="A09D6C"/>
                      </a:solidFill>
                      <a:prstDash val="solid"/>
                      <a:round/>
                      <a:headEnd type="none" w="med" len="med"/>
                      <a:tailEnd type="none" w="med" len="med"/>
                    </a:lnT>
                    <a:lnB w="6350" cap="flat" cmpd="sng" algn="ctr">
                      <a:solidFill>
                        <a:srgbClr val="A09D6C"/>
                      </a:solidFill>
                      <a:prstDash val="solid"/>
                      <a:round/>
                      <a:headEnd type="none" w="med" len="med"/>
                      <a:tailEnd type="none" w="med" len="med"/>
                    </a:lnB>
                    <a:noFill/>
                  </a:tcPr>
                </a:tc>
                <a:extLst>
                  <a:ext uri="{0D108BD9-81ED-4DB2-BD59-A6C34878D82A}">
                    <a16:rowId xmlns:a16="http://schemas.microsoft.com/office/drawing/2014/main" val="3344943019"/>
                  </a:ext>
                </a:extLst>
              </a:tr>
              <a:tr h="202388">
                <a:tc>
                  <a:txBody>
                    <a:bodyPr/>
                    <a:lstStyle/>
                    <a:p>
                      <a:pPr fontAlgn="t"/>
                      <a:r>
                        <a:rPr lang="en-US" sz="1000">
                          <a:effectLst/>
                        </a:rPr>
                        <a:t>json</a:t>
                      </a:r>
                    </a:p>
                  </a:txBody>
                  <a:tcPr marL="50597" marR="50597" marT="25298" marB="25298">
                    <a:lnL>
                      <a:noFill/>
                    </a:lnL>
                    <a:lnR>
                      <a:noFill/>
                    </a:lnR>
                    <a:lnT w="6350" cap="flat" cmpd="sng" algn="ctr">
                      <a:solidFill>
                        <a:srgbClr val="00666C"/>
                      </a:solidFill>
                      <a:prstDash val="solid"/>
                      <a:round/>
                      <a:headEnd type="none" w="med" len="med"/>
                      <a:tailEnd type="none" w="med" len="med"/>
                    </a:lnT>
                    <a:lnB w="6350" cap="flat" cmpd="sng" algn="ctr">
                      <a:solidFill>
                        <a:srgbClr val="A0C459"/>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A09D6C"/>
                      </a:solidFill>
                      <a:prstDash val="solid"/>
                      <a:round/>
                      <a:headEnd type="none" w="med" len="med"/>
                      <a:tailEnd type="none" w="med" len="med"/>
                    </a:lnT>
                    <a:lnB w="6350" cap="flat" cmpd="sng" algn="ctr">
                      <a:solidFill>
                        <a:srgbClr val="60BE59"/>
                      </a:solidFill>
                      <a:prstDash val="solid"/>
                      <a:round/>
                      <a:headEnd type="none" w="med" len="med"/>
                      <a:tailEnd type="none" w="med" len="med"/>
                    </a:lnB>
                    <a:noFill/>
                  </a:tcPr>
                </a:tc>
                <a:tc>
                  <a:txBody>
                    <a:bodyPr/>
                    <a:lstStyle/>
                    <a:p>
                      <a:pPr fontAlgn="t"/>
                      <a:r>
                        <a:rPr lang="en-US" sz="1000">
                          <a:effectLst/>
                        </a:rPr>
                        <a:t>textual JSON data</a:t>
                      </a:r>
                    </a:p>
                  </a:txBody>
                  <a:tcPr marL="50597" marR="50597" marT="25298" marB="25298">
                    <a:lnL>
                      <a:noFill/>
                    </a:lnL>
                    <a:lnR>
                      <a:noFill/>
                    </a:lnR>
                    <a:lnT w="6350" cap="flat" cmpd="sng" algn="ctr">
                      <a:solidFill>
                        <a:srgbClr val="A09D6C"/>
                      </a:solidFill>
                      <a:prstDash val="solid"/>
                      <a:round/>
                      <a:headEnd type="none" w="med" len="med"/>
                      <a:tailEnd type="none" w="med" len="med"/>
                    </a:lnT>
                    <a:lnB w="6350" cap="flat" cmpd="sng" algn="ctr">
                      <a:solidFill>
                        <a:srgbClr val="60BE59"/>
                      </a:solidFill>
                      <a:prstDash val="solid"/>
                      <a:round/>
                      <a:headEnd type="none" w="med" len="med"/>
                      <a:tailEnd type="none" w="med" len="med"/>
                    </a:lnB>
                    <a:noFill/>
                  </a:tcPr>
                </a:tc>
                <a:extLst>
                  <a:ext uri="{0D108BD9-81ED-4DB2-BD59-A6C34878D82A}">
                    <a16:rowId xmlns:a16="http://schemas.microsoft.com/office/drawing/2014/main" val="757700418"/>
                  </a:ext>
                </a:extLst>
              </a:tr>
              <a:tr h="202388">
                <a:tc>
                  <a:txBody>
                    <a:bodyPr/>
                    <a:lstStyle/>
                    <a:p>
                      <a:pPr fontAlgn="t"/>
                      <a:r>
                        <a:rPr lang="en-US" sz="1000">
                          <a:effectLst/>
                        </a:rPr>
                        <a:t>jsonb</a:t>
                      </a:r>
                    </a:p>
                  </a:txBody>
                  <a:tcPr marL="50597" marR="50597" marT="25298" marB="25298">
                    <a:lnL>
                      <a:noFill/>
                    </a:lnL>
                    <a:lnR>
                      <a:noFill/>
                    </a:lnR>
                    <a:lnT w="6350" cap="flat" cmpd="sng" algn="ctr">
                      <a:solidFill>
                        <a:srgbClr val="A0C459"/>
                      </a:solidFill>
                      <a:prstDash val="solid"/>
                      <a:round/>
                      <a:headEnd type="none" w="med" len="med"/>
                      <a:tailEnd type="none" w="med" len="med"/>
                    </a:lnT>
                    <a:lnB w="6350" cap="flat" cmpd="sng" algn="ctr">
                      <a:solidFill>
                        <a:srgbClr val="E0BB59"/>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60BE59"/>
                      </a:solidFill>
                      <a:prstDash val="solid"/>
                      <a:round/>
                      <a:headEnd type="none" w="med" len="med"/>
                      <a:tailEnd type="none" w="med" len="med"/>
                    </a:lnT>
                    <a:lnB w="6350" cap="flat" cmpd="sng" algn="ctr">
                      <a:solidFill>
                        <a:srgbClr val="E0BB59"/>
                      </a:solidFill>
                      <a:prstDash val="solid"/>
                      <a:round/>
                      <a:headEnd type="none" w="med" len="med"/>
                      <a:tailEnd type="none" w="med" len="med"/>
                    </a:lnB>
                    <a:noFill/>
                  </a:tcPr>
                </a:tc>
                <a:tc>
                  <a:txBody>
                    <a:bodyPr/>
                    <a:lstStyle/>
                    <a:p>
                      <a:pPr fontAlgn="t"/>
                      <a:r>
                        <a:rPr lang="en-US" sz="1000">
                          <a:effectLst/>
                        </a:rPr>
                        <a:t>binary JSON data, decomposed</a:t>
                      </a:r>
                    </a:p>
                  </a:txBody>
                  <a:tcPr marL="50597" marR="50597" marT="25298" marB="25298">
                    <a:lnL>
                      <a:noFill/>
                    </a:lnL>
                    <a:lnR>
                      <a:noFill/>
                    </a:lnR>
                    <a:lnT w="6350" cap="flat" cmpd="sng" algn="ctr">
                      <a:solidFill>
                        <a:srgbClr val="60BE59"/>
                      </a:solidFill>
                      <a:prstDash val="solid"/>
                      <a:round/>
                      <a:headEnd type="none" w="med" len="med"/>
                      <a:tailEnd type="none" w="med" len="med"/>
                    </a:lnT>
                    <a:lnB w="6350" cap="flat" cmpd="sng" algn="ctr">
                      <a:solidFill>
                        <a:srgbClr val="A0C459"/>
                      </a:solidFill>
                      <a:prstDash val="solid"/>
                      <a:round/>
                      <a:headEnd type="none" w="med" len="med"/>
                      <a:tailEnd type="none" w="med" len="med"/>
                    </a:lnB>
                    <a:noFill/>
                  </a:tcPr>
                </a:tc>
                <a:extLst>
                  <a:ext uri="{0D108BD9-81ED-4DB2-BD59-A6C34878D82A}">
                    <a16:rowId xmlns:a16="http://schemas.microsoft.com/office/drawing/2014/main" val="1403734170"/>
                  </a:ext>
                </a:extLst>
              </a:tr>
              <a:tr h="202388">
                <a:tc>
                  <a:txBody>
                    <a:bodyPr/>
                    <a:lstStyle/>
                    <a:p>
                      <a:pPr fontAlgn="t"/>
                      <a:r>
                        <a:rPr lang="en-US" sz="1000">
                          <a:effectLst/>
                        </a:rPr>
                        <a:t>line</a:t>
                      </a:r>
                    </a:p>
                  </a:txBody>
                  <a:tcPr marL="50597" marR="50597" marT="25298" marB="25298">
                    <a:lnL>
                      <a:noFill/>
                    </a:lnL>
                    <a:lnR>
                      <a:noFill/>
                    </a:lnR>
                    <a:lnT w="6350" cap="flat" cmpd="sng" algn="ctr">
                      <a:solidFill>
                        <a:srgbClr val="E0BB59"/>
                      </a:solidFill>
                      <a:prstDash val="solid"/>
                      <a:round/>
                      <a:headEnd type="none" w="med" len="med"/>
                      <a:tailEnd type="none" w="med" len="med"/>
                    </a:lnT>
                    <a:lnB w="6350" cap="flat" cmpd="sng" algn="ctr">
                      <a:solidFill>
                        <a:srgbClr val="B0BE59"/>
                      </a:solidFill>
                      <a:prstDash val="solid"/>
                      <a:round/>
                      <a:headEnd type="none" w="med" len="med"/>
                      <a:tailEnd type="none" w="med" len="med"/>
                    </a:lnB>
                    <a:noFill/>
                  </a:tcPr>
                </a:tc>
                <a:tc>
                  <a:txBody>
                    <a:bodyPr/>
                    <a:lstStyle/>
                    <a:p>
                      <a:pPr fontAlgn="t"/>
                      <a:r>
                        <a:rPr lang="en-US" sz="1000">
                          <a:effectLst/>
                        </a:rPr>
                        <a:t> </a:t>
                      </a:r>
                    </a:p>
                  </a:txBody>
                  <a:tcPr marL="50597" marR="50597" marT="25298" marB="25298">
                    <a:lnL>
                      <a:noFill/>
                    </a:lnL>
                    <a:lnR>
                      <a:noFill/>
                    </a:lnR>
                    <a:lnT w="6350" cap="flat" cmpd="sng" algn="ctr">
                      <a:solidFill>
                        <a:srgbClr val="E0BB59"/>
                      </a:solidFill>
                      <a:prstDash val="solid"/>
                      <a:round/>
                      <a:headEnd type="none" w="med" len="med"/>
                      <a:tailEnd type="none" w="med" len="med"/>
                    </a:lnT>
                    <a:lnB w="6350" cap="flat" cmpd="sng" algn="ctr">
                      <a:solidFill>
                        <a:srgbClr val="E0BB59"/>
                      </a:solidFill>
                      <a:prstDash val="solid"/>
                      <a:round/>
                      <a:headEnd type="none" w="med" len="med"/>
                      <a:tailEnd type="none" w="med" len="med"/>
                    </a:lnB>
                    <a:noFill/>
                  </a:tcPr>
                </a:tc>
                <a:tc>
                  <a:txBody>
                    <a:bodyPr/>
                    <a:lstStyle/>
                    <a:p>
                      <a:pPr fontAlgn="t"/>
                      <a:r>
                        <a:rPr lang="en-US" sz="1000">
                          <a:effectLst/>
                        </a:rPr>
                        <a:t>infinite line on a plane</a:t>
                      </a:r>
                    </a:p>
                  </a:txBody>
                  <a:tcPr marL="50597" marR="50597" marT="25298" marB="25298">
                    <a:lnL>
                      <a:noFill/>
                    </a:lnL>
                    <a:lnR>
                      <a:noFill/>
                    </a:lnR>
                    <a:lnT w="6350" cap="flat" cmpd="sng" algn="ctr">
                      <a:solidFill>
                        <a:srgbClr val="A0C459"/>
                      </a:solidFill>
                      <a:prstDash val="solid"/>
                      <a:round/>
                      <a:headEnd type="none" w="med" len="med"/>
                      <a:tailEnd type="none" w="med" len="med"/>
                    </a:lnT>
                    <a:lnB w="6350" cap="flat" cmpd="sng" algn="ctr">
                      <a:solidFill>
                        <a:srgbClr val="10BE59"/>
                      </a:solidFill>
                      <a:prstDash val="solid"/>
                      <a:round/>
                      <a:headEnd type="none" w="med" len="med"/>
                      <a:tailEnd type="none" w="med" len="med"/>
                    </a:lnB>
                    <a:noFill/>
                  </a:tcPr>
                </a:tc>
                <a:extLst>
                  <a:ext uri="{0D108BD9-81ED-4DB2-BD59-A6C34878D82A}">
                    <a16:rowId xmlns:a16="http://schemas.microsoft.com/office/drawing/2014/main" val="155863486"/>
                  </a:ext>
                </a:extLst>
              </a:tr>
              <a:tr h="202388">
                <a:tc>
                  <a:txBody>
                    <a:bodyPr/>
                    <a:lstStyle/>
                    <a:p>
                      <a:pPr fontAlgn="t"/>
                      <a:r>
                        <a:rPr lang="en-US" sz="1000" dirty="0" err="1">
                          <a:effectLst/>
                        </a:rPr>
                        <a:t>lseg</a:t>
                      </a:r>
                      <a:endParaRPr lang="en-US" sz="1000" dirty="0">
                        <a:effectLst/>
                      </a:endParaRPr>
                    </a:p>
                  </a:txBody>
                  <a:tcPr marL="50597" marR="50597" marT="25298" marB="25298">
                    <a:lnL>
                      <a:noFill/>
                    </a:lnL>
                    <a:lnR>
                      <a:noFill/>
                    </a:lnR>
                    <a:lnT w="6350" cap="flat" cmpd="sng" algn="ctr">
                      <a:solidFill>
                        <a:srgbClr val="B0BE59"/>
                      </a:solidFill>
                      <a:prstDash val="solid"/>
                      <a:round/>
                      <a:headEnd type="none" w="med" len="med"/>
                      <a:tailEnd type="none" w="med" len="med"/>
                    </a:lnT>
                    <a:lnB>
                      <a:noFill/>
                    </a:lnB>
                    <a:noFill/>
                  </a:tcPr>
                </a:tc>
                <a:tc>
                  <a:txBody>
                    <a:bodyPr/>
                    <a:lstStyle/>
                    <a:p>
                      <a:pPr fontAlgn="t"/>
                      <a:r>
                        <a:rPr lang="en-US" sz="1000">
                          <a:effectLst/>
                        </a:rPr>
                        <a:t> </a:t>
                      </a:r>
                    </a:p>
                  </a:txBody>
                  <a:tcPr marL="50597" marR="50597" marT="25298" marB="25298">
                    <a:lnL>
                      <a:noFill/>
                    </a:lnL>
                    <a:lnR>
                      <a:noFill/>
                    </a:lnR>
                    <a:lnT w="6350" cap="flat" cmpd="sng" algn="ctr">
                      <a:solidFill>
                        <a:srgbClr val="E0BB59"/>
                      </a:solidFill>
                      <a:prstDash val="solid"/>
                      <a:round/>
                      <a:headEnd type="none" w="med" len="med"/>
                      <a:tailEnd type="none" w="med" len="med"/>
                    </a:lnT>
                    <a:lnB>
                      <a:noFill/>
                    </a:lnB>
                    <a:noFill/>
                  </a:tcPr>
                </a:tc>
                <a:tc>
                  <a:txBody>
                    <a:bodyPr/>
                    <a:lstStyle/>
                    <a:p>
                      <a:pPr fontAlgn="t"/>
                      <a:r>
                        <a:rPr lang="en-US" sz="1000" dirty="0">
                          <a:effectLst/>
                        </a:rPr>
                        <a:t>line segment on a plane</a:t>
                      </a:r>
                    </a:p>
                  </a:txBody>
                  <a:tcPr marL="50597" marR="50597" marT="25298" marB="25298">
                    <a:lnL>
                      <a:noFill/>
                    </a:lnL>
                    <a:lnR>
                      <a:noFill/>
                    </a:lnR>
                    <a:lnT w="6350" cap="flat" cmpd="sng" algn="ctr">
                      <a:solidFill>
                        <a:srgbClr val="10BE59"/>
                      </a:solidFill>
                      <a:prstDash val="solid"/>
                      <a:round/>
                      <a:headEnd type="none" w="med" len="med"/>
                      <a:tailEnd type="none" w="med" len="med"/>
                    </a:lnT>
                    <a:lnB>
                      <a:noFill/>
                    </a:lnB>
                    <a:noFill/>
                  </a:tcPr>
                </a:tc>
                <a:extLst>
                  <a:ext uri="{0D108BD9-81ED-4DB2-BD59-A6C34878D82A}">
                    <a16:rowId xmlns:a16="http://schemas.microsoft.com/office/drawing/2014/main" val="520139852"/>
                  </a:ext>
                </a:extLst>
              </a:tr>
            </a:tbl>
          </a:graphicData>
        </a:graphic>
      </p:graphicFrame>
    </p:spTree>
    <p:extLst>
      <p:ext uri="{BB962C8B-B14F-4D97-AF65-F5344CB8AC3E}">
        <p14:creationId xmlns:p14="http://schemas.microsoft.com/office/powerpoint/2010/main" val="278505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2577-D80B-C9DA-AAC7-F7586187DAFE}"/>
              </a:ext>
            </a:extLst>
          </p:cNvPr>
          <p:cNvSpPr>
            <a:spLocks noGrp="1"/>
          </p:cNvSpPr>
          <p:nvPr>
            <p:ph type="title"/>
          </p:nvPr>
        </p:nvSpPr>
        <p:spPr/>
        <p:txBody>
          <a:bodyPr/>
          <a:lstStyle/>
          <a:p>
            <a:pPr algn="ctr"/>
            <a:r>
              <a:rPr lang="en-US" dirty="0"/>
              <a:t>SQL Server Data Types</a:t>
            </a:r>
          </a:p>
        </p:txBody>
      </p:sp>
      <p:pic>
        <p:nvPicPr>
          <p:cNvPr id="5" name="Content Placeholder 4">
            <a:extLst>
              <a:ext uri="{FF2B5EF4-FFF2-40B4-BE49-F238E27FC236}">
                <a16:creationId xmlns:a16="http://schemas.microsoft.com/office/drawing/2014/main" id="{193B049E-92CE-08E6-3AC4-A0F590B087C3}"/>
              </a:ext>
            </a:extLst>
          </p:cNvPr>
          <p:cNvPicPr>
            <a:picLocks noGrp="1" noChangeAspect="1"/>
          </p:cNvPicPr>
          <p:nvPr>
            <p:ph idx="1"/>
          </p:nvPr>
        </p:nvPicPr>
        <p:blipFill>
          <a:blip r:embed="rId2"/>
          <a:stretch>
            <a:fillRect/>
          </a:stretch>
        </p:blipFill>
        <p:spPr>
          <a:xfrm>
            <a:off x="1668162" y="1600200"/>
            <a:ext cx="9069860" cy="4892675"/>
          </a:xfrm>
        </p:spPr>
      </p:pic>
    </p:spTree>
    <p:extLst>
      <p:ext uri="{BB962C8B-B14F-4D97-AF65-F5344CB8AC3E}">
        <p14:creationId xmlns:p14="http://schemas.microsoft.com/office/powerpoint/2010/main" val="12237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8C5B-DEBA-8649-C0CD-352454E75B94}"/>
              </a:ext>
            </a:extLst>
          </p:cNvPr>
          <p:cNvSpPr>
            <a:spLocks noGrp="1"/>
          </p:cNvSpPr>
          <p:nvPr>
            <p:ph type="title"/>
          </p:nvPr>
        </p:nvSpPr>
        <p:spPr/>
        <p:txBody>
          <a:bodyPr/>
          <a:lstStyle/>
          <a:p>
            <a:pPr algn="ctr"/>
            <a:r>
              <a:rPr lang="en-US" dirty="0"/>
              <a:t>Round 3 PostgreSQL The winner !!!</a:t>
            </a:r>
          </a:p>
        </p:txBody>
      </p:sp>
      <p:pic>
        <p:nvPicPr>
          <p:cNvPr id="5" name="Content Placeholder 4">
            <a:extLst>
              <a:ext uri="{FF2B5EF4-FFF2-40B4-BE49-F238E27FC236}">
                <a16:creationId xmlns:a16="http://schemas.microsoft.com/office/drawing/2014/main" id="{242B82FE-F17A-41FA-1EE7-FBF26EA96310}"/>
              </a:ext>
            </a:extLst>
          </p:cNvPr>
          <p:cNvPicPr>
            <a:picLocks noGrp="1" noChangeAspect="1"/>
          </p:cNvPicPr>
          <p:nvPr>
            <p:ph idx="1"/>
          </p:nvPr>
        </p:nvPicPr>
        <p:blipFill>
          <a:blip r:embed="rId2"/>
          <a:stretch>
            <a:fillRect/>
          </a:stretch>
        </p:blipFill>
        <p:spPr>
          <a:xfrm>
            <a:off x="3671507" y="1825625"/>
            <a:ext cx="4848986" cy="4351338"/>
          </a:xfrm>
        </p:spPr>
      </p:pic>
    </p:spTree>
    <p:extLst>
      <p:ext uri="{BB962C8B-B14F-4D97-AF65-F5344CB8AC3E}">
        <p14:creationId xmlns:p14="http://schemas.microsoft.com/office/powerpoint/2010/main" val="2056848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E569-47EE-F81D-C59E-C76C9EDCB8DB}"/>
              </a:ext>
            </a:extLst>
          </p:cNvPr>
          <p:cNvSpPr>
            <a:spLocks noGrp="1"/>
          </p:cNvSpPr>
          <p:nvPr>
            <p:ph type="title"/>
          </p:nvPr>
        </p:nvSpPr>
        <p:spPr/>
        <p:txBody>
          <a:bodyPr/>
          <a:lstStyle/>
          <a:p>
            <a:pPr algn="ctr"/>
            <a:r>
              <a:rPr lang="en-US" dirty="0"/>
              <a:t>Recovery PostgreSQL</a:t>
            </a:r>
          </a:p>
        </p:txBody>
      </p:sp>
      <p:sp>
        <p:nvSpPr>
          <p:cNvPr id="3" name="Content Placeholder 2">
            <a:extLst>
              <a:ext uri="{FF2B5EF4-FFF2-40B4-BE49-F238E27FC236}">
                <a16:creationId xmlns:a16="http://schemas.microsoft.com/office/drawing/2014/main" id="{B4CCAFF7-A18D-9533-7E03-F0A7EE9B2F67}"/>
              </a:ext>
            </a:extLst>
          </p:cNvPr>
          <p:cNvSpPr>
            <a:spLocks noGrp="1"/>
          </p:cNvSpPr>
          <p:nvPr>
            <p:ph idx="1"/>
          </p:nvPr>
        </p:nvSpPr>
        <p:spPr/>
        <p:txBody>
          <a:bodyPr>
            <a:normAutofit lnSpcReduction="10000"/>
          </a:bodyPr>
          <a:lstStyle/>
          <a:p>
            <a:r>
              <a:rPr lang="en-US" dirty="0"/>
              <a:t>Uses WAL (Write Ahead Log)</a:t>
            </a:r>
          </a:p>
          <a:p>
            <a:r>
              <a:rPr lang="en-US" dirty="0"/>
              <a:t>At all times, PostgreSQL maintains a Write-Ahead Log (WAL) in the pg_wal/ subdirectory of your database’s data directory.</a:t>
            </a:r>
          </a:p>
          <a:p>
            <a:r>
              <a:rPr lang="en-US" dirty="0"/>
              <a:t>The WAL records every change made to the database’s data files.</a:t>
            </a:r>
          </a:p>
          <a:p>
            <a:r>
              <a:rPr lang="en-US" dirty="0"/>
              <a:t>This log exists primarily for crash-safety purposes: if the system crashes, the database can be restored to consistency by replaying the log entries made since the last checkpoint.</a:t>
            </a:r>
          </a:p>
          <a:p>
            <a:r>
              <a:rPr lang="en-US" dirty="0"/>
              <a:t>The WAL is instance level so all databases in an instance are recovered using the WAL. Best practice dictates 1 database per instance.</a:t>
            </a:r>
          </a:p>
        </p:txBody>
      </p:sp>
    </p:spTree>
    <p:extLst>
      <p:ext uri="{BB962C8B-B14F-4D97-AF65-F5344CB8AC3E}">
        <p14:creationId xmlns:p14="http://schemas.microsoft.com/office/powerpoint/2010/main" val="2032874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7B97-77F2-DDBC-7760-76257DC74DC8}"/>
              </a:ext>
            </a:extLst>
          </p:cNvPr>
          <p:cNvSpPr>
            <a:spLocks noGrp="1"/>
          </p:cNvSpPr>
          <p:nvPr>
            <p:ph type="title"/>
          </p:nvPr>
        </p:nvSpPr>
        <p:spPr/>
        <p:txBody>
          <a:bodyPr/>
          <a:lstStyle/>
          <a:p>
            <a:pPr algn="ctr"/>
            <a:r>
              <a:rPr lang="en-US" dirty="0"/>
              <a:t>Recovery PostgreSQL</a:t>
            </a:r>
          </a:p>
        </p:txBody>
      </p:sp>
      <p:sp>
        <p:nvSpPr>
          <p:cNvPr id="3" name="Content Placeholder 2">
            <a:extLst>
              <a:ext uri="{FF2B5EF4-FFF2-40B4-BE49-F238E27FC236}">
                <a16:creationId xmlns:a16="http://schemas.microsoft.com/office/drawing/2014/main" id="{9B02F000-80DC-3A3F-CA64-9F1771D9F414}"/>
              </a:ext>
            </a:extLst>
          </p:cNvPr>
          <p:cNvSpPr>
            <a:spLocks noGrp="1"/>
          </p:cNvSpPr>
          <p:nvPr>
            <p:ph idx="1"/>
          </p:nvPr>
        </p:nvSpPr>
        <p:spPr/>
        <p:txBody>
          <a:bodyPr>
            <a:normAutofit fontScale="92500" lnSpcReduction="20000"/>
          </a:bodyPr>
          <a:lstStyle/>
          <a:p>
            <a:r>
              <a:rPr lang="en-US" dirty="0"/>
              <a:t>Combine File System Backup with WAL Files</a:t>
            </a:r>
          </a:p>
          <a:p>
            <a:r>
              <a:rPr lang="en-US" dirty="0"/>
              <a:t>Combine File System Backup such as TAR  with backup of the WAL Files</a:t>
            </a:r>
          </a:p>
          <a:p>
            <a:r>
              <a:rPr lang="en-US" dirty="0"/>
              <a:t>To do a recovery , restore the file system backup and the replay the backup WAL files to bring the system back to a current state.</a:t>
            </a:r>
          </a:p>
          <a:p>
            <a:r>
              <a:rPr lang="en-US" dirty="0"/>
              <a:t>To Recover to a specific point in time </a:t>
            </a:r>
          </a:p>
          <a:p>
            <a:r>
              <a:rPr lang="en-US" dirty="0"/>
              <a:t>Specify the desired stopping point (recovery target):</a:t>
            </a:r>
          </a:p>
          <a:p>
            <a:pPr lvl="1"/>
            <a:r>
              <a:rPr lang="en-US" dirty="0"/>
              <a:t>By date/time</a:t>
            </a:r>
          </a:p>
          <a:p>
            <a:pPr lvl="1"/>
            <a:r>
              <a:rPr lang="en-US" dirty="0"/>
              <a:t>Named restore point</a:t>
            </a:r>
          </a:p>
          <a:p>
            <a:pPr lvl="1"/>
            <a:r>
              <a:rPr lang="en-US" dirty="0"/>
              <a:t>Completion of a specific transaction ID</a:t>
            </a:r>
          </a:p>
          <a:p>
            <a:r>
              <a:rPr lang="en-US" dirty="0"/>
              <a:t>PostgreSQL will replay the WAL entries up to that point, giving you a consistent snapshot of the database as it was at that time.</a:t>
            </a:r>
          </a:p>
        </p:txBody>
      </p:sp>
    </p:spTree>
    <p:extLst>
      <p:ext uri="{BB962C8B-B14F-4D97-AF65-F5344CB8AC3E}">
        <p14:creationId xmlns:p14="http://schemas.microsoft.com/office/powerpoint/2010/main" val="336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C9FB-6007-6FEC-9BBB-E57CC67E68CE}"/>
              </a:ext>
            </a:extLst>
          </p:cNvPr>
          <p:cNvSpPr>
            <a:spLocks noGrp="1"/>
          </p:cNvSpPr>
          <p:nvPr>
            <p:ph type="title"/>
          </p:nvPr>
        </p:nvSpPr>
        <p:spPr/>
        <p:txBody>
          <a:bodyPr/>
          <a:lstStyle/>
          <a:p>
            <a:pPr algn="ctr"/>
            <a:r>
              <a:rPr lang="en-US" dirty="0"/>
              <a:t>PostgreSQL Recovery Benefits</a:t>
            </a:r>
          </a:p>
        </p:txBody>
      </p:sp>
      <p:sp>
        <p:nvSpPr>
          <p:cNvPr id="3" name="Content Placeholder 2">
            <a:extLst>
              <a:ext uri="{FF2B5EF4-FFF2-40B4-BE49-F238E27FC236}">
                <a16:creationId xmlns:a16="http://schemas.microsoft.com/office/drawing/2014/main" id="{99D93E42-8C6E-E2D1-0528-93E3E18EB8CD}"/>
              </a:ext>
            </a:extLst>
          </p:cNvPr>
          <p:cNvSpPr>
            <a:spLocks noGrp="1"/>
          </p:cNvSpPr>
          <p:nvPr>
            <p:ph idx="1"/>
          </p:nvPr>
        </p:nvSpPr>
        <p:spPr/>
        <p:txBody>
          <a:bodyPr/>
          <a:lstStyle/>
          <a:p>
            <a:r>
              <a:rPr lang="en-US" dirty="0"/>
              <a:t>You don’t need a perfectly consistent file system backup as the starting point. Log replay corrects any internal inconsistencies.</a:t>
            </a:r>
          </a:p>
          <a:p>
            <a:r>
              <a:rPr lang="en-US" dirty="0"/>
              <a:t>Continuous backup can be achieved by continuing to archive the WAL files.</a:t>
            </a:r>
          </a:p>
          <a:p>
            <a:r>
              <a:rPr lang="en-US" dirty="0"/>
              <a:t>You can restore the database to any point in time since your base backup was taken.</a:t>
            </a:r>
          </a:p>
          <a:p>
            <a:r>
              <a:rPr lang="en-US" b="1" dirty="0">
                <a:solidFill>
                  <a:srgbClr val="FF0000"/>
                </a:solidFill>
              </a:rPr>
              <a:t>pg_dump and pg_dumpall do not produce file-system-level backups suitable for continuous archiving. They are logical dumps and lack enough information for WAL replay.</a:t>
            </a:r>
          </a:p>
        </p:txBody>
      </p:sp>
      <p:sp>
        <p:nvSpPr>
          <p:cNvPr id="4" name="Rectangle 1">
            <a:extLst>
              <a:ext uri="{FF2B5EF4-FFF2-40B4-BE49-F238E27FC236}">
                <a16:creationId xmlns:a16="http://schemas.microsoft.com/office/drawing/2014/main" id="{65455BA9-1172-B52B-27E9-75B3DF01A530}"/>
              </a:ext>
            </a:extLst>
          </p:cNvPr>
          <p:cNvSpPr>
            <a:spLocks noChangeArrowheads="1"/>
          </p:cNvSpPr>
          <p:nvPr/>
        </p:nvSpPr>
        <p:spPr bwMode="auto">
          <a:xfrm>
            <a:off x="0" y="0"/>
            <a:ext cx="12192000" cy="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FFFFFF"/>
                </a:solidFill>
                <a:effectLst/>
                <a:latin typeface="Arial Unicode MS"/>
              </a:rPr>
              <a:t>pg_dump</a:t>
            </a:r>
            <a:r>
              <a:rPr kumimoji="0" lang="en-US" altLang="en-US" sz="1000" b="0" i="0" u="none" strike="noStrike" cap="none" normalizeH="0" baseline="0" dirty="0">
                <a:ln>
                  <a:noFill/>
                </a:ln>
                <a:solidFill>
                  <a:srgbClr val="FFFFFF"/>
                </a:solidFill>
                <a:effectLst/>
                <a:latin typeface="SegoeUIVariable"/>
              </a:rPr>
              <a:t> and </a:t>
            </a:r>
            <a:r>
              <a:rPr kumimoji="0" lang="en-US" altLang="en-US" sz="1000" b="0" i="0" u="none" strike="noStrike" cap="none" normalizeH="0" baseline="0" dirty="0">
                <a:ln>
                  <a:noFill/>
                </a:ln>
                <a:solidFill>
                  <a:srgbClr val="FFFFFF"/>
                </a:solidFill>
                <a:effectLst/>
                <a:latin typeface="Arial Unicode MS"/>
              </a:rPr>
              <a:t>pg_dumpall</a:t>
            </a:r>
            <a:r>
              <a:rPr kumimoji="0" lang="en-US" altLang="en-US" sz="1000" b="0" i="0" u="none" strike="noStrike" cap="none" normalizeH="0" baseline="0" dirty="0">
                <a:ln>
                  <a:noFill/>
                </a:ln>
                <a:solidFill>
                  <a:srgbClr val="FFFFFF"/>
                </a:solidFill>
                <a:effectLst/>
                <a:latin typeface="SegoeUIVariable"/>
              </a:rPr>
              <a:t> do not produce file-system-level backups suitable for continuous archiving. They are logical dumps and lack enough information for WAL replay.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726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EF24-8C0C-4CE2-A7F5-0BBC2B4A5B0B}"/>
              </a:ext>
            </a:extLst>
          </p:cNvPr>
          <p:cNvSpPr>
            <a:spLocks noGrp="1"/>
          </p:cNvSpPr>
          <p:nvPr>
            <p:ph type="title"/>
          </p:nvPr>
        </p:nvSpPr>
        <p:spPr/>
        <p:txBody>
          <a:bodyPr/>
          <a:lstStyle/>
          <a:p>
            <a:pPr algn="ctr"/>
            <a:r>
              <a:rPr lang="en-US" dirty="0"/>
              <a:t>About Me </a:t>
            </a:r>
          </a:p>
        </p:txBody>
      </p:sp>
      <p:sp>
        <p:nvSpPr>
          <p:cNvPr id="3" name="Content Placeholder 2">
            <a:extLst>
              <a:ext uri="{FF2B5EF4-FFF2-40B4-BE49-F238E27FC236}">
                <a16:creationId xmlns:a16="http://schemas.microsoft.com/office/drawing/2014/main" id="{5CC71E23-664E-49AA-AEF1-23961D62AC9A}"/>
              </a:ext>
            </a:extLst>
          </p:cNvPr>
          <p:cNvSpPr>
            <a:spLocks noGrp="1"/>
          </p:cNvSpPr>
          <p:nvPr>
            <p:ph idx="1"/>
          </p:nvPr>
        </p:nvSpPr>
        <p:spPr>
          <a:xfrm>
            <a:off x="838200" y="1690688"/>
            <a:ext cx="10515600" cy="5101997"/>
          </a:xfrm>
        </p:spPr>
        <p:txBody>
          <a:bodyPr>
            <a:normAutofit/>
          </a:bodyPr>
          <a:lstStyle/>
          <a:p>
            <a:r>
              <a:rPr lang="en-US" dirty="0"/>
              <a:t> DBA for 26 Years </a:t>
            </a:r>
            <a:br>
              <a:rPr lang="en-US" dirty="0"/>
            </a:br>
            <a:r>
              <a:rPr lang="en-US" dirty="0"/>
              <a:t>SQL Server (since 6.5), </a:t>
            </a:r>
            <a:br>
              <a:rPr lang="en-US" dirty="0"/>
            </a:br>
            <a:r>
              <a:rPr lang="en-US" dirty="0"/>
              <a:t>POSTGRESQL AWS RDS and </a:t>
            </a:r>
            <a:br>
              <a:rPr lang="en-US" dirty="0"/>
            </a:br>
            <a:r>
              <a:rPr lang="en-US" dirty="0"/>
              <a:t>Stand Alone versions</a:t>
            </a:r>
          </a:p>
          <a:p>
            <a:r>
              <a:rPr lang="en-US" dirty="0"/>
              <a:t>Developer prior to </a:t>
            </a:r>
            <a:br>
              <a:rPr lang="en-US" dirty="0"/>
            </a:br>
            <a:r>
              <a:rPr lang="en-US" dirty="0"/>
              <a:t>being a DBA</a:t>
            </a:r>
          </a:p>
          <a:p>
            <a:r>
              <a:rPr lang="en-US" dirty="0"/>
              <a:t>Sr Database Administrator </a:t>
            </a:r>
            <a:br>
              <a:rPr lang="en-US" dirty="0"/>
            </a:br>
            <a:r>
              <a:rPr lang="en-US" dirty="0"/>
              <a:t>for The OCC. </a:t>
            </a:r>
          </a:p>
          <a:p>
            <a:r>
              <a:rPr lang="en-US" dirty="0"/>
              <a:t>CO-President Chicago Data </a:t>
            </a:r>
            <a:br>
              <a:rPr lang="en-US" dirty="0"/>
            </a:br>
            <a:r>
              <a:rPr lang="en-US" dirty="0"/>
              <a:t>Professionals Users Group</a:t>
            </a:r>
          </a:p>
        </p:txBody>
      </p:sp>
      <p:pic>
        <p:nvPicPr>
          <p:cNvPr id="4" name="Picture 3">
            <a:extLst>
              <a:ext uri="{FF2B5EF4-FFF2-40B4-BE49-F238E27FC236}">
                <a16:creationId xmlns:a16="http://schemas.microsoft.com/office/drawing/2014/main" id="{2EA87C3E-E946-4E48-958D-0CBC9253E318}"/>
              </a:ext>
            </a:extLst>
          </p:cNvPr>
          <p:cNvPicPr>
            <a:picLocks noChangeAspect="1"/>
          </p:cNvPicPr>
          <p:nvPr/>
        </p:nvPicPr>
        <p:blipFill>
          <a:blip r:embed="rId2"/>
          <a:stretch>
            <a:fillRect/>
          </a:stretch>
        </p:blipFill>
        <p:spPr>
          <a:xfrm>
            <a:off x="5780314" y="1724478"/>
            <a:ext cx="6279983" cy="5034415"/>
          </a:xfrm>
          <a:prstGeom prst="rect">
            <a:avLst/>
          </a:prstGeom>
        </p:spPr>
      </p:pic>
    </p:spTree>
    <p:extLst>
      <p:ext uri="{BB962C8B-B14F-4D97-AF65-F5344CB8AC3E}">
        <p14:creationId xmlns:p14="http://schemas.microsoft.com/office/powerpoint/2010/main" val="3333469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253C-ACED-FB77-49EE-D35107CACD38}"/>
              </a:ext>
            </a:extLst>
          </p:cNvPr>
          <p:cNvSpPr>
            <a:spLocks noGrp="1"/>
          </p:cNvSpPr>
          <p:nvPr>
            <p:ph type="title"/>
          </p:nvPr>
        </p:nvSpPr>
        <p:spPr/>
        <p:txBody>
          <a:bodyPr/>
          <a:lstStyle/>
          <a:p>
            <a:pPr algn="ctr"/>
            <a:r>
              <a:rPr lang="en-US" dirty="0"/>
              <a:t>PostgreSQL Recovery Disadvantages</a:t>
            </a:r>
          </a:p>
        </p:txBody>
      </p:sp>
      <p:sp>
        <p:nvSpPr>
          <p:cNvPr id="3" name="Content Placeholder 2">
            <a:extLst>
              <a:ext uri="{FF2B5EF4-FFF2-40B4-BE49-F238E27FC236}">
                <a16:creationId xmlns:a16="http://schemas.microsoft.com/office/drawing/2014/main" id="{220AFDA2-95DB-3416-BEE5-1E5ACCC27305}"/>
              </a:ext>
            </a:extLst>
          </p:cNvPr>
          <p:cNvSpPr>
            <a:spLocks noGrp="1"/>
          </p:cNvSpPr>
          <p:nvPr>
            <p:ph idx="1"/>
          </p:nvPr>
        </p:nvSpPr>
        <p:spPr/>
        <p:txBody>
          <a:bodyPr/>
          <a:lstStyle/>
          <a:p>
            <a:r>
              <a:rPr lang="en-US" b="0" i="0" dirty="0">
                <a:solidFill>
                  <a:srgbClr val="111111"/>
                </a:solidFill>
                <a:effectLst/>
                <a:latin typeface="Roboto" panose="02000000000000000000" pitchFamily="2" charset="0"/>
              </a:rPr>
              <a:t>The biggest disadvantage is that recovery is complicated. </a:t>
            </a:r>
            <a:br>
              <a:rPr lang="en-US" b="0" i="0" dirty="0">
                <a:solidFill>
                  <a:srgbClr val="111111"/>
                </a:solidFill>
                <a:effectLst/>
                <a:latin typeface="Roboto" panose="02000000000000000000" pitchFamily="2" charset="0"/>
              </a:rPr>
            </a:br>
            <a:endParaRPr lang="en-US" b="0" i="0" dirty="0">
              <a:solidFill>
                <a:srgbClr val="111111"/>
              </a:solidFill>
              <a:effectLst/>
              <a:latin typeface="Roboto" panose="02000000000000000000" pitchFamily="2" charset="0"/>
            </a:endParaRPr>
          </a:p>
          <a:p>
            <a:r>
              <a:rPr lang="en-US" dirty="0">
                <a:solidFill>
                  <a:srgbClr val="111111"/>
                </a:solidFill>
                <a:latin typeface="Roboto" panose="02000000000000000000" pitchFamily="2" charset="0"/>
              </a:rPr>
              <a:t>Recovery is done at the Instance Level. If Instance has three databases all three databases are recovered like it or not.</a:t>
            </a:r>
            <a:br>
              <a:rPr lang="en-US" dirty="0">
                <a:solidFill>
                  <a:srgbClr val="111111"/>
                </a:solidFill>
                <a:latin typeface="Roboto" panose="02000000000000000000" pitchFamily="2" charset="0"/>
              </a:rPr>
            </a:br>
            <a:endParaRPr lang="en-US" dirty="0">
              <a:solidFill>
                <a:srgbClr val="111111"/>
              </a:solidFill>
              <a:latin typeface="Roboto" panose="02000000000000000000" pitchFamily="2" charset="0"/>
            </a:endParaRPr>
          </a:p>
          <a:p>
            <a:r>
              <a:rPr lang="en-US" dirty="0">
                <a:solidFill>
                  <a:srgbClr val="111111"/>
                </a:solidFill>
                <a:latin typeface="Roboto" panose="02000000000000000000" pitchFamily="2" charset="0"/>
              </a:rPr>
              <a:t>Recovery </a:t>
            </a:r>
            <a:r>
              <a:rPr lang="en-US">
                <a:solidFill>
                  <a:srgbClr val="111111"/>
                </a:solidFill>
                <a:latin typeface="Roboto" panose="02000000000000000000" pitchFamily="2" charset="0"/>
              </a:rPr>
              <a:t>is Kluge.</a:t>
            </a:r>
            <a:endParaRPr lang="en-US" dirty="0"/>
          </a:p>
        </p:txBody>
      </p:sp>
    </p:spTree>
    <p:extLst>
      <p:ext uri="{BB962C8B-B14F-4D97-AF65-F5344CB8AC3E}">
        <p14:creationId xmlns:p14="http://schemas.microsoft.com/office/powerpoint/2010/main" val="307106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9B7-9F30-7F1D-0BDB-3422DB00E81C}"/>
              </a:ext>
            </a:extLst>
          </p:cNvPr>
          <p:cNvSpPr>
            <a:spLocks noGrp="1"/>
          </p:cNvSpPr>
          <p:nvPr>
            <p:ph type="title"/>
          </p:nvPr>
        </p:nvSpPr>
        <p:spPr/>
        <p:txBody>
          <a:bodyPr/>
          <a:lstStyle/>
          <a:p>
            <a:pPr algn="ctr"/>
            <a:r>
              <a:rPr lang="en-US" dirty="0"/>
              <a:t>Recovery Example</a:t>
            </a:r>
          </a:p>
        </p:txBody>
      </p:sp>
      <p:sp>
        <p:nvSpPr>
          <p:cNvPr id="3" name="Content Placeholder 2">
            <a:extLst>
              <a:ext uri="{FF2B5EF4-FFF2-40B4-BE49-F238E27FC236}">
                <a16:creationId xmlns:a16="http://schemas.microsoft.com/office/drawing/2014/main" id="{9D38D317-F05A-C5C5-E293-DC8639556CED}"/>
              </a:ext>
            </a:extLst>
          </p:cNvPr>
          <p:cNvSpPr>
            <a:spLocks noGrp="1"/>
          </p:cNvSpPr>
          <p:nvPr>
            <p:ph idx="1"/>
          </p:nvPr>
        </p:nvSpPr>
        <p:spPr>
          <a:xfrm>
            <a:off x="751702" y="1844160"/>
            <a:ext cx="10515600" cy="4351338"/>
          </a:xfrm>
        </p:spPr>
        <p:txBody>
          <a:bodyPr>
            <a:normAutofit lnSpcReduction="10000"/>
          </a:bodyPr>
          <a:lstStyle/>
          <a:p>
            <a:pPr marL="0" marR="0" indent="0">
              <a:spcBef>
                <a:spcPts val="0"/>
              </a:spcBef>
              <a:spcAft>
                <a:spcPts val="0"/>
              </a:spcAft>
              <a:buNone/>
            </a:pPr>
            <a:r>
              <a:rPr lang="en-US" sz="1800" dirty="0">
                <a:effectLst/>
                <a:latin typeface="Aptos" panose="020B0004020202020204" pitchFamily="34" charset="0"/>
                <a:ea typeface="Aptos" panose="020B0004020202020204" pitchFamily="34" charset="0"/>
                <a:cs typeface="Aptos" panose="020B0004020202020204" pitchFamily="34" charset="0"/>
              </a:rPr>
              <a:t>cd /occ/</a:t>
            </a:r>
            <a:r>
              <a:rPr lang="en-US" sz="1800" dirty="0" err="1">
                <a:effectLst/>
                <a:latin typeface="Aptos" panose="020B0004020202020204" pitchFamily="34" charset="0"/>
                <a:ea typeface="Aptos" panose="020B0004020202020204" pitchFamily="34" charset="0"/>
                <a:cs typeface="Aptos" panose="020B0004020202020204" pitchFamily="34" charset="0"/>
              </a:rPr>
              <a:t>pglb_backup</a:t>
            </a:r>
            <a:r>
              <a:rPr lang="en-US" sz="1800" dirty="0">
                <a:effectLst/>
                <a:latin typeface="Aptos" panose="020B0004020202020204" pitchFamily="34" charset="0"/>
                <a:ea typeface="Aptos" panose="020B0004020202020204" pitchFamily="34" charset="0"/>
                <a:cs typeface="Aptos" panose="020B0004020202020204" pitchFamily="34" charset="0"/>
              </a:rPr>
              <a:t>/backups/basebkp_2024-09-26_10-04</a:t>
            </a:r>
          </a:p>
          <a:p>
            <a:pPr marL="0" marR="0" indent="0">
              <a:spcBef>
                <a:spcPts val="0"/>
              </a:spcBef>
              <a:spcAft>
                <a:spcPts val="0"/>
              </a:spcAft>
              <a:buNone/>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indent="0">
              <a:spcBef>
                <a:spcPts val="0"/>
              </a:spcBef>
              <a:spcAft>
                <a:spcPts val="0"/>
              </a:spcAft>
              <a:buNone/>
            </a:pPr>
            <a:r>
              <a:rPr lang="en-US" sz="1800" dirty="0">
                <a:effectLst/>
                <a:latin typeface="Aptos" panose="020B0004020202020204" pitchFamily="34" charset="0"/>
                <a:ea typeface="Aptos" panose="020B0004020202020204" pitchFamily="34" charset="0"/>
                <a:cs typeface="Aptos" panose="020B0004020202020204" pitchFamily="34" charset="0"/>
              </a:rPr>
              <a:t>rm -rf /occ/</a:t>
            </a:r>
            <a:r>
              <a:rPr lang="en-US" sz="1800" dirty="0" err="1">
                <a:effectLst/>
                <a:latin typeface="Aptos" panose="020B0004020202020204" pitchFamily="34" charset="0"/>
                <a:ea typeface="Aptos" panose="020B0004020202020204" pitchFamily="34" charset="0"/>
                <a:cs typeface="Aptos" panose="020B0004020202020204" pitchFamily="34" charset="0"/>
              </a:rPr>
              <a:t>pglb_cluster</a:t>
            </a:r>
            <a:r>
              <a:rPr lang="en-US" sz="1800" dirty="0">
                <a:effectLst/>
                <a:latin typeface="Aptos" panose="020B0004020202020204" pitchFamily="34" charset="0"/>
                <a:ea typeface="Aptos" panose="020B0004020202020204" pitchFamily="34" charset="0"/>
                <a:cs typeface="Aptos" panose="020B0004020202020204" pitchFamily="34" charset="0"/>
              </a:rPr>
              <a:t>/</a:t>
            </a:r>
            <a:r>
              <a:rPr lang="en-US" sz="1800" dirty="0" err="1">
                <a:effectLst/>
                <a:latin typeface="Aptos" panose="020B0004020202020204" pitchFamily="34" charset="0"/>
                <a:ea typeface="Aptos" panose="020B0004020202020204" pitchFamily="34" charset="0"/>
                <a:cs typeface="Aptos" panose="020B0004020202020204" pitchFamily="34" charset="0"/>
              </a:rPr>
              <a:t>dallas</a:t>
            </a:r>
            <a:r>
              <a:rPr lang="en-US" sz="1800" dirty="0">
                <a:effectLst/>
                <a:latin typeface="Aptos" panose="020B0004020202020204" pitchFamily="34" charset="0"/>
                <a:ea typeface="Aptos" panose="020B0004020202020204" pitchFamily="34" charset="0"/>
                <a:cs typeface="Aptos" panose="020B0004020202020204" pitchFamily="34" charset="0"/>
              </a:rPr>
              <a:t>/data/*</a:t>
            </a:r>
          </a:p>
          <a:p>
            <a:pPr marL="0" marR="0" indent="0">
              <a:spcBef>
                <a:spcPts val="0"/>
              </a:spcBef>
              <a:spcAft>
                <a:spcPts val="0"/>
              </a:spcAft>
              <a:buNone/>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indent="0">
              <a:spcBef>
                <a:spcPts val="0"/>
              </a:spcBef>
              <a:spcAft>
                <a:spcPts val="0"/>
              </a:spcAft>
              <a:buNone/>
            </a:pPr>
            <a:r>
              <a:rPr lang="en-US" sz="1800" dirty="0">
                <a:effectLst/>
                <a:latin typeface="Aptos" panose="020B0004020202020204" pitchFamily="34" charset="0"/>
                <a:ea typeface="Aptos" panose="020B0004020202020204" pitchFamily="34" charset="0"/>
                <a:cs typeface="Aptos" panose="020B0004020202020204" pitchFamily="34" charset="0"/>
              </a:rPr>
              <a:t>tar -</a:t>
            </a:r>
            <a:r>
              <a:rPr lang="en-US" sz="1800" dirty="0" err="1">
                <a:effectLst/>
                <a:latin typeface="Aptos" panose="020B0004020202020204" pitchFamily="34" charset="0"/>
                <a:ea typeface="Aptos" panose="020B0004020202020204" pitchFamily="34" charset="0"/>
                <a:cs typeface="Aptos" panose="020B0004020202020204" pitchFamily="34" charset="0"/>
              </a:rPr>
              <a:t>xzvf</a:t>
            </a:r>
            <a:r>
              <a:rPr lang="en-US" sz="1800" dirty="0">
                <a:effectLst/>
                <a:latin typeface="Aptos" panose="020B0004020202020204" pitchFamily="34" charset="0"/>
                <a:ea typeface="Aptos" panose="020B0004020202020204" pitchFamily="34" charset="0"/>
                <a:cs typeface="Aptos" panose="020B0004020202020204" pitchFamily="34" charset="0"/>
              </a:rPr>
              <a:t> base.tar.gz -C /occ/</a:t>
            </a:r>
            <a:r>
              <a:rPr lang="en-US" sz="1800" dirty="0" err="1">
                <a:effectLst/>
                <a:latin typeface="Aptos" panose="020B0004020202020204" pitchFamily="34" charset="0"/>
                <a:ea typeface="Aptos" panose="020B0004020202020204" pitchFamily="34" charset="0"/>
                <a:cs typeface="Aptos" panose="020B0004020202020204" pitchFamily="34" charset="0"/>
              </a:rPr>
              <a:t>pglb_cluster</a:t>
            </a:r>
            <a:r>
              <a:rPr lang="en-US" sz="1800" dirty="0">
                <a:effectLst/>
                <a:latin typeface="Aptos" panose="020B0004020202020204" pitchFamily="34" charset="0"/>
                <a:ea typeface="Aptos" panose="020B0004020202020204" pitchFamily="34" charset="0"/>
                <a:cs typeface="Aptos" panose="020B0004020202020204" pitchFamily="34" charset="0"/>
              </a:rPr>
              <a:t>/</a:t>
            </a:r>
            <a:r>
              <a:rPr lang="en-US" sz="1800" dirty="0" err="1">
                <a:effectLst/>
                <a:latin typeface="Aptos" panose="020B0004020202020204" pitchFamily="34" charset="0"/>
                <a:ea typeface="Aptos" panose="020B0004020202020204" pitchFamily="34" charset="0"/>
                <a:cs typeface="Aptos" panose="020B0004020202020204" pitchFamily="34" charset="0"/>
              </a:rPr>
              <a:t>dallas</a:t>
            </a:r>
            <a:r>
              <a:rPr lang="en-US" sz="1800" dirty="0">
                <a:effectLst/>
                <a:latin typeface="Aptos" panose="020B0004020202020204" pitchFamily="34" charset="0"/>
                <a:ea typeface="Aptos" panose="020B0004020202020204" pitchFamily="34" charset="0"/>
                <a:cs typeface="Aptos" panose="020B0004020202020204" pitchFamily="34" charset="0"/>
              </a:rPr>
              <a:t>/data</a:t>
            </a:r>
          </a:p>
          <a:p>
            <a:pPr marL="0" marR="0" indent="0">
              <a:spcBef>
                <a:spcPts val="0"/>
              </a:spcBef>
              <a:spcAft>
                <a:spcPts val="0"/>
              </a:spcAft>
              <a:buNone/>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indent="0">
              <a:spcBef>
                <a:spcPts val="0"/>
              </a:spcBef>
              <a:spcAft>
                <a:spcPts val="0"/>
              </a:spcAft>
              <a:buNone/>
            </a:pPr>
            <a:r>
              <a:rPr lang="en-US" sz="1800" dirty="0">
                <a:effectLst/>
                <a:latin typeface="Aptos" panose="020B0004020202020204" pitchFamily="34" charset="0"/>
                <a:ea typeface="Aptos" panose="020B0004020202020204" pitchFamily="34" charset="0"/>
                <a:cs typeface="Aptos" panose="020B0004020202020204" pitchFamily="34" charset="0"/>
              </a:rPr>
              <a:t>tar -</a:t>
            </a:r>
            <a:r>
              <a:rPr lang="en-US" sz="1800" dirty="0" err="1">
                <a:effectLst/>
                <a:latin typeface="Aptos" panose="020B0004020202020204" pitchFamily="34" charset="0"/>
                <a:ea typeface="Aptos" panose="020B0004020202020204" pitchFamily="34" charset="0"/>
                <a:cs typeface="Aptos" panose="020B0004020202020204" pitchFamily="34" charset="0"/>
              </a:rPr>
              <a:t>xzvf</a:t>
            </a:r>
            <a:r>
              <a:rPr lang="en-US" sz="1800" dirty="0">
                <a:effectLst/>
                <a:latin typeface="Aptos" panose="020B0004020202020204" pitchFamily="34" charset="0"/>
                <a:ea typeface="Aptos" panose="020B0004020202020204" pitchFamily="34" charset="0"/>
                <a:cs typeface="Aptos" panose="020B0004020202020204" pitchFamily="34" charset="0"/>
              </a:rPr>
              <a:t> pg_wal.tar.gz -C /occ/</a:t>
            </a:r>
            <a:r>
              <a:rPr lang="en-US" sz="1800" dirty="0" err="1">
                <a:effectLst/>
                <a:latin typeface="Aptos" panose="020B0004020202020204" pitchFamily="34" charset="0"/>
                <a:ea typeface="Aptos" panose="020B0004020202020204" pitchFamily="34" charset="0"/>
                <a:cs typeface="Aptos" panose="020B0004020202020204" pitchFamily="34" charset="0"/>
              </a:rPr>
              <a:t>pglb_cluster</a:t>
            </a:r>
            <a:r>
              <a:rPr lang="en-US" sz="1800" dirty="0">
                <a:effectLst/>
                <a:latin typeface="Aptos" panose="020B0004020202020204" pitchFamily="34" charset="0"/>
                <a:ea typeface="Aptos" panose="020B0004020202020204" pitchFamily="34" charset="0"/>
                <a:cs typeface="Aptos" panose="020B0004020202020204" pitchFamily="34" charset="0"/>
              </a:rPr>
              <a:t>/</a:t>
            </a:r>
            <a:r>
              <a:rPr lang="en-US" sz="1800" dirty="0" err="1">
                <a:effectLst/>
                <a:latin typeface="Aptos" panose="020B0004020202020204" pitchFamily="34" charset="0"/>
                <a:ea typeface="Aptos" panose="020B0004020202020204" pitchFamily="34" charset="0"/>
                <a:cs typeface="Aptos" panose="020B0004020202020204" pitchFamily="34" charset="0"/>
              </a:rPr>
              <a:t>dallas</a:t>
            </a:r>
            <a:r>
              <a:rPr lang="en-US" sz="1800" dirty="0">
                <a:effectLst/>
                <a:latin typeface="Aptos" panose="020B0004020202020204" pitchFamily="34" charset="0"/>
                <a:ea typeface="Aptos" panose="020B0004020202020204" pitchFamily="34" charset="0"/>
                <a:cs typeface="Aptos" panose="020B0004020202020204" pitchFamily="34" charset="0"/>
              </a:rPr>
              <a:t>/data/</a:t>
            </a:r>
            <a:r>
              <a:rPr lang="en-US" sz="1800" dirty="0" err="1">
                <a:effectLst/>
                <a:latin typeface="Aptos" panose="020B0004020202020204" pitchFamily="34" charset="0"/>
                <a:ea typeface="Aptos" panose="020B0004020202020204" pitchFamily="34" charset="0"/>
                <a:cs typeface="Aptos" panose="020B0004020202020204" pitchFamily="34" charset="0"/>
              </a:rPr>
              <a:t>pg_wal</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0" indent="0">
              <a:buNone/>
            </a:pPr>
            <a:r>
              <a:rPr lang="en-US" dirty="0"/>
              <a:t>Change </a:t>
            </a:r>
            <a:r>
              <a:rPr lang="en-US" dirty="0" err="1"/>
              <a:t>postgresql.conf</a:t>
            </a: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Restart the Instance</a:t>
            </a:r>
          </a:p>
          <a:p>
            <a:pPr marL="0" indent="0">
              <a:buNone/>
            </a:pPr>
            <a:endParaRPr lang="en-US" dirty="0"/>
          </a:p>
        </p:txBody>
      </p:sp>
      <p:pic>
        <p:nvPicPr>
          <p:cNvPr id="5" name="Picture 4">
            <a:extLst>
              <a:ext uri="{FF2B5EF4-FFF2-40B4-BE49-F238E27FC236}">
                <a16:creationId xmlns:a16="http://schemas.microsoft.com/office/drawing/2014/main" id="{3565F03C-58DC-3E0D-CEAC-E6571604AECE}"/>
              </a:ext>
            </a:extLst>
          </p:cNvPr>
          <p:cNvPicPr>
            <a:picLocks noChangeAspect="1"/>
          </p:cNvPicPr>
          <p:nvPr/>
        </p:nvPicPr>
        <p:blipFill>
          <a:blip r:embed="rId2"/>
          <a:stretch>
            <a:fillRect/>
          </a:stretch>
        </p:blipFill>
        <p:spPr>
          <a:xfrm>
            <a:off x="924698" y="3927472"/>
            <a:ext cx="7239372" cy="844662"/>
          </a:xfrm>
          <a:prstGeom prst="rect">
            <a:avLst/>
          </a:prstGeom>
        </p:spPr>
      </p:pic>
      <p:pic>
        <p:nvPicPr>
          <p:cNvPr id="7" name="Picture 6">
            <a:extLst>
              <a:ext uri="{FF2B5EF4-FFF2-40B4-BE49-F238E27FC236}">
                <a16:creationId xmlns:a16="http://schemas.microsoft.com/office/drawing/2014/main" id="{0A0FA6B5-A8CB-6D45-1B2B-09BFD47667F3}"/>
              </a:ext>
            </a:extLst>
          </p:cNvPr>
          <p:cNvPicPr>
            <a:picLocks noChangeAspect="1"/>
          </p:cNvPicPr>
          <p:nvPr/>
        </p:nvPicPr>
        <p:blipFill>
          <a:blip r:embed="rId3"/>
          <a:stretch>
            <a:fillRect/>
          </a:stretch>
        </p:blipFill>
        <p:spPr>
          <a:xfrm>
            <a:off x="924698" y="4844893"/>
            <a:ext cx="9773152" cy="349268"/>
          </a:xfrm>
          <a:prstGeom prst="rect">
            <a:avLst/>
          </a:prstGeom>
        </p:spPr>
      </p:pic>
    </p:spTree>
    <p:extLst>
      <p:ext uri="{BB962C8B-B14F-4D97-AF65-F5344CB8AC3E}">
        <p14:creationId xmlns:p14="http://schemas.microsoft.com/office/powerpoint/2010/main" val="1851838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B48-8AE8-B545-8022-6883160BED91}"/>
              </a:ext>
            </a:extLst>
          </p:cNvPr>
          <p:cNvSpPr>
            <a:spLocks noGrp="1"/>
          </p:cNvSpPr>
          <p:nvPr>
            <p:ph type="title"/>
          </p:nvPr>
        </p:nvSpPr>
        <p:spPr/>
        <p:txBody>
          <a:bodyPr/>
          <a:lstStyle/>
          <a:p>
            <a:pPr algn="ctr"/>
            <a:r>
              <a:rPr lang="en-US" dirty="0"/>
              <a:t>SQL Server Recovery</a:t>
            </a:r>
          </a:p>
        </p:txBody>
      </p:sp>
      <p:sp>
        <p:nvSpPr>
          <p:cNvPr id="3" name="Content Placeholder 2">
            <a:extLst>
              <a:ext uri="{FF2B5EF4-FFF2-40B4-BE49-F238E27FC236}">
                <a16:creationId xmlns:a16="http://schemas.microsoft.com/office/drawing/2014/main" id="{14481FF8-B8F9-CCE8-E816-7C8ADA9296AF}"/>
              </a:ext>
            </a:extLst>
          </p:cNvPr>
          <p:cNvSpPr>
            <a:spLocks noGrp="1"/>
          </p:cNvSpPr>
          <p:nvPr>
            <p:ph idx="1"/>
          </p:nvPr>
        </p:nvSpPr>
        <p:spPr/>
        <p:txBody>
          <a:bodyPr/>
          <a:lstStyle/>
          <a:p>
            <a:r>
              <a:rPr lang="en-US" dirty="0"/>
              <a:t>Recovery is at the Database  Level</a:t>
            </a:r>
            <a:br>
              <a:rPr lang="en-US" dirty="0"/>
            </a:br>
            <a:endParaRPr lang="en-US" dirty="0"/>
          </a:p>
          <a:p>
            <a:r>
              <a:rPr lang="en-US" dirty="0"/>
              <a:t>Each Database has a self contained Log file</a:t>
            </a:r>
            <a:br>
              <a:rPr lang="en-US" dirty="0"/>
            </a:br>
            <a:endParaRPr lang="en-US" dirty="0"/>
          </a:p>
          <a:p>
            <a:r>
              <a:rPr lang="en-US" dirty="0"/>
              <a:t>Like PostgreSQL you must  have a full database backup as a starting point.</a:t>
            </a:r>
          </a:p>
          <a:p>
            <a:r>
              <a:rPr lang="en-US" dirty="0"/>
              <a:t>Recover database specify full backup and log files to point in time recovery. </a:t>
            </a:r>
          </a:p>
          <a:p>
            <a:endParaRPr lang="en-US" dirty="0"/>
          </a:p>
        </p:txBody>
      </p:sp>
    </p:spTree>
    <p:extLst>
      <p:ext uri="{BB962C8B-B14F-4D97-AF65-F5344CB8AC3E}">
        <p14:creationId xmlns:p14="http://schemas.microsoft.com/office/powerpoint/2010/main" val="3766676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4053-1359-DC4B-A1D6-5A0B100B944E}"/>
              </a:ext>
            </a:extLst>
          </p:cNvPr>
          <p:cNvSpPr>
            <a:spLocks noGrp="1"/>
          </p:cNvSpPr>
          <p:nvPr>
            <p:ph type="title"/>
          </p:nvPr>
        </p:nvSpPr>
        <p:spPr/>
        <p:txBody>
          <a:bodyPr/>
          <a:lstStyle/>
          <a:p>
            <a:pPr algn="ctr"/>
            <a:r>
              <a:rPr lang="en-US" dirty="0"/>
              <a:t>SQL Server Recovery Benefit</a:t>
            </a:r>
          </a:p>
        </p:txBody>
      </p:sp>
      <p:sp>
        <p:nvSpPr>
          <p:cNvPr id="3" name="Content Placeholder 2">
            <a:extLst>
              <a:ext uri="{FF2B5EF4-FFF2-40B4-BE49-F238E27FC236}">
                <a16:creationId xmlns:a16="http://schemas.microsoft.com/office/drawing/2014/main" id="{58BAD0D0-94CF-CDAB-DC00-E0FB341A5DB8}"/>
              </a:ext>
            </a:extLst>
          </p:cNvPr>
          <p:cNvSpPr>
            <a:spLocks noGrp="1"/>
          </p:cNvSpPr>
          <p:nvPr>
            <p:ph idx="1"/>
          </p:nvPr>
        </p:nvSpPr>
        <p:spPr/>
        <p:txBody>
          <a:bodyPr>
            <a:normAutofit fontScale="92500" lnSpcReduction="20000"/>
          </a:bodyPr>
          <a:lstStyle/>
          <a:p>
            <a:r>
              <a:rPr lang="en-US" dirty="0"/>
              <a:t>Each Database is recoverable independent</a:t>
            </a:r>
            <a:br>
              <a:rPr lang="en-US" dirty="0"/>
            </a:br>
            <a:endParaRPr lang="en-US" dirty="0"/>
          </a:p>
          <a:p>
            <a:r>
              <a:rPr lang="en-US" dirty="0"/>
              <a:t>No need to shut down the instance or the database as recovery can be done online.</a:t>
            </a:r>
          </a:p>
          <a:p>
            <a:endParaRPr lang="en-US" dirty="0"/>
          </a:p>
          <a:p>
            <a:r>
              <a:rPr lang="en-US" dirty="0"/>
              <a:t>Accelerated Data Recovery – Fast and consistent recovery regardless of the number of Transactions</a:t>
            </a:r>
            <a:br>
              <a:rPr lang="en-US" dirty="0"/>
            </a:br>
            <a:endParaRPr lang="en-US" dirty="0"/>
          </a:p>
          <a:p>
            <a:r>
              <a:rPr lang="en-US" dirty="0"/>
              <a:t>File and Page Restore - </a:t>
            </a:r>
            <a:r>
              <a:rPr lang="en-US" b="0" i="0" dirty="0">
                <a:effectLst/>
              </a:rPr>
              <a:t>SQL Server allows restoring specific files or pages instead of the entire database, which can reduce recovery time and keep other parts of the database online during the restore operation.</a:t>
            </a:r>
          </a:p>
          <a:p>
            <a:endParaRPr lang="en-US" dirty="0"/>
          </a:p>
        </p:txBody>
      </p:sp>
    </p:spTree>
    <p:extLst>
      <p:ext uri="{BB962C8B-B14F-4D97-AF65-F5344CB8AC3E}">
        <p14:creationId xmlns:p14="http://schemas.microsoft.com/office/powerpoint/2010/main" val="382939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A05D-DF07-C3ED-4448-30368F136442}"/>
              </a:ext>
            </a:extLst>
          </p:cNvPr>
          <p:cNvSpPr>
            <a:spLocks noGrp="1"/>
          </p:cNvSpPr>
          <p:nvPr>
            <p:ph type="title"/>
          </p:nvPr>
        </p:nvSpPr>
        <p:spPr/>
        <p:txBody>
          <a:bodyPr/>
          <a:lstStyle/>
          <a:p>
            <a:pPr algn="ctr"/>
            <a:r>
              <a:rPr lang="en-US" dirty="0"/>
              <a:t>SQL Server Recovery Example</a:t>
            </a:r>
          </a:p>
        </p:txBody>
      </p:sp>
      <p:sp>
        <p:nvSpPr>
          <p:cNvPr id="3" name="Content Placeholder 2">
            <a:extLst>
              <a:ext uri="{FF2B5EF4-FFF2-40B4-BE49-F238E27FC236}">
                <a16:creationId xmlns:a16="http://schemas.microsoft.com/office/drawing/2014/main" id="{8035A3AA-1082-4107-8376-7E0B1BB87EB6}"/>
              </a:ext>
            </a:extLst>
          </p:cNvPr>
          <p:cNvSpPr>
            <a:spLocks noGrp="1"/>
          </p:cNvSpPr>
          <p:nvPr>
            <p:ph idx="1"/>
          </p:nvPr>
        </p:nvSpPr>
        <p:spPr/>
        <p:txBody>
          <a:bodyPr/>
          <a:lstStyle/>
          <a:p>
            <a:pPr marL="0" indent="0">
              <a:buNone/>
            </a:pPr>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[master]</a:t>
            </a:r>
          </a:p>
          <a:p>
            <a:pPr marL="0" indent="0">
              <a:buNone/>
            </a:pPr>
            <a:r>
              <a:rPr lang="en-US" sz="1800" dirty="0">
                <a:solidFill>
                  <a:srgbClr val="0000FF"/>
                </a:solidFill>
                <a:latin typeface="Consolas" panose="020B0609020204030204" pitchFamily="49" charset="0"/>
              </a:rPr>
              <a:t>RESTORE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[MyDatabase2]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DISK</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N'C:\Program Files\Microsoft SQL Server\MSSQL16.MSSQLSERVER\MSSQL\Backup\MyDatabase2_2024-1009.bak'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FILE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NOUNLOAD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FF00"/>
                </a:solidFill>
                <a:latin typeface="Consolas" panose="020B0609020204030204" pitchFamily="49" charset="0"/>
              </a:rPr>
              <a:t>STATS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5</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4163802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D734-5B9A-E2C5-84F8-239D6BAB0A08}"/>
              </a:ext>
            </a:extLst>
          </p:cNvPr>
          <p:cNvSpPr>
            <a:spLocks noGrp="1"/>
          </p:cNvSpPr>
          <p:nvPr>
            <p:ph type="title"/>
          </p:nvPr>
        </p:nvSpPr>
        <p:spPr/>
        <p:txBody>
          <a:bodyPr/>
          <a:lstStyle/>
          <a:p>
            <a:pPr algn="ctr"/>
            <a:r>
              <a:rPr lang="en-US" dirty="0"/>
              <a:t>Round 4 SQL Server scores a Knock out !!!</a:t>
            </a:r>
          </a:p>
        </p:txBody>
      </p:sp>
      <p:pic>
        <p:nvPicPr>
          <p:cNvPr id="4" name="Content Placeholder 3">
            <a:extLst>
              <a:ext uri="{FF2B5EF4-FFF2-40B4-BE49-F238E27FC236}">
                <a16:creationId xmlns:a16="http://schemas.microsoft.com/office/drawing/2014/main" id="{918C8E15-5C0D-511A-2E23-70E1CC3CC56C}"/>
              </a:ext>
            </a:extLst>
          </p:cNvPr>
          <p:cNvPicPr>
            <a:picLocks noGrp="1" noChangeAspect="1"/>
          </p:cNvPicPr>
          <p:nvPr>
            <p:ph idx="1"/>
          </p:nvPr>
        </p:nvPicPr>
        <p:blipFill>
          <a:blip r:embed="rId2"/>
          <a:stretch>
            <a:fillRect/>
          </a:stretch>
        </p:blipFill>
        <p:spPr>
          <a:xfrm>
            <a:off x="3920331" y="1825625"/>
            <a:ext cx="4351338" cy="4351338"/>
          </a:xfrm>
          <a:prstGeom prst="rect">
            <a:avLst/>
          </a:prstGeom>
        </p:spPr>
      </p:pic>
    </p:spTree>
    <p:extLst>
      <p:ext uri="{BB962C8B-B14F-4D97-AF65-F5344CB8AC3E}">
        <p14:creationId xmlns:p14="http://schemas.microsoft.com/office/powerpoint/2010/main" val="128217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D4E1-5AB4-6B72-BDFA-E36B39EC57D0}"/>
              </a:ext>
            </a:extLst>
          </p:cNvPr>
          <p:cNvSpPr>
            <a:spLocks noGrp="1"/>
          </p:cNvSpPr>
          <p:nvPr>
            <p:ph type="title"/>
          </p:nvPr>
        </p:nvSpPr>
        <p:spPr/>
        <p:txBody>
          <a:bodyPr/>
          <a:lstStyle/>
          <a:p>
            <a:pPr algn="ctr"/>
            <a:r>
              <a:rPr lang="en-US" dirty="0"/>
              <a:t>Questions ?</a:t>
            </a:r>
          </a:p>
        </p:txBody>
      </p:sp>
      <p:sp>
        <p:nvSpPr>
          <p:cNvPr id="3" name="Content Placeholder 2">
            <a:extLst>
              <a:ext uri="{FF2B5EF4-FFF2-40B4-BE49-F238E27FC236}">
                <a16:creationId xmlns:a16="http://schemas.microsoft.com/office/drawing/2014/main" id="{E70E4520-29AA-9305-B00F-6EF0CF0CFD8A}"/>
              </a:ext>
            </a:extLst>
          </p:cNvPr>
          <p:cNvSpPr>
            <a:spLocks noGrp="1"/>
          </p:cNvSpPr>
          <p:nvPr>
            <p:ph idx="1"/>
          </p:nvPr>
        </p:nvSpPr>
        <p:spPr/>
        <p:txBody>
          <a:bodyPr/>
          <a:lstStyle/>
          <a:p>
            <a:r>
              <a:rPr lang="en-US" dirty="0"/>
              <a:t>Contact –</a:t>
            </a:r>
          </a:p>
          <a:p>
            <a:r>
              <a:rPr lang="en-US" dirty="0">
                <a:hlinkClick r:id="rId2"/>
              </a:rPr>
              <a:t>Hrreed_2000@yahoo.com</a:t>
            </a:r>
            <a:endParaRPr lang="en-US" dirty="0"/>
          </a:p>
          <a:p>
            <a:r>
              <a:rPr lang="en-US" dirty="0"/>
              <a:t>Twitter @sqlservguy</a:t>
            </a:r>
          </a:p>
          <a:p>
            <a:r>
              <a:rPr lang="en-US" dirty="0"/>
              <a:t>BlueSky @sqlservguy.bsky.social</a:t>
            </a:r>
          </a:p>
        </p:txBody>
      </p:sp>
    </p:spTree>
    <p:extLst>
      <p:ext uri="{BB962C8B-B14F-4D97-AF65-F5344CB8AC3E}">
        <p14:creationId xmlns:p14="http://schemas.microsoft.com/office/powerpoint/2010/main" val="130878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F36-184A-32F0-CBD4-0D71F5008A33}"/>
              </a:ext>
            </a:extLst>
          </p:cNvPr>
          <p:cNvSpPr>
            <a:spLocks noGrp="1"/>
          </p:cNvSpPr>
          <p:nvPr>
            <p:ph type="title"/>
          </p:nvPr>
        </p:nvSpPr>
        <p:spPr/>
        <p:txBody>
          <a:bodyPr/>
          <a:lstStyle/>
          <a:p>
            <a:pPr algn="ctr"/>
            <a:r>
              <a:rPr lang="en-US" dirty="0"/>
              <a:t>My Story</a:t>
            </a:r>
          </a:p>
        </p:txBody>
      </p:sp>
      <p:sp>
        <p:nvSpPr>
          <p:cNvPr id="3" name="Content Placeholder 2">
            <a:extLst>
              <a:ext uri="{FF2B5EF4-FFF2-40B4-BE49-F238E27FC236}">
                <a16:creationId xmlns:a16="http://schemas.microsoft.com/office/drawing/2014/main" id="{1AA573AC-2BF4-D170-964A-719F092F0D96}"/>
              </a:ext>
            </a:extLst>
          </p:cNvPr>
          <p:cNvSpPr>
            <a:spLocks noGrp="1"/>
          </p:cNvSpPr>
          <p:nvPr>
            <p:ph idx="1"/>
          </p:nvPr>
        </p:nvSpPr>
        <p:spPr/>
        <p:txBody>
          <a:bodyPr>
            <a:normAutofit fontScale="92500"/>
          </a:bodyPr>
          <a:lstStyle/>
          <a:p>
            <a:r>
              <a:rPr lang="en-US" dirty="0"/>
              <a:t>About four years ago maybe a little longer the company was developing some systems which involved AWS Aurora. I was asked to support it, and did. </a:t>
            </a:r>
          </a:p>
          <a:p>
            <a:r>
              <a:rPr lang="en-US" dirty="0"/>
              <a:t>The request shifted to straight PostgreSQL because of the need to be on prem as well as in the cloud.</a:t>
            </a:r>
          </a:p>
          <a:p>
            <a:r>
              <a:rPr lang="en-US" dirty="0"/>
              <a:t>Anyway always in the back of my mind was the decision as to why PostgreSQL. Why not SQL Server ? </a:t>
            </a:r>
          </a:p>
          <a:p>
            <a:r>
              <a:rPr lang="en-US" dirty="0"/>
              <a:t>Lets ask Database Administration said No C-Level Exec ever !!!</a:t>
            </a:r>
          </a:p>
          <a:p>
            <a:r>
              <a:rPr lang="en-US" dirty="0"/>
              <a:t>So hence this presentation of the SQL Server PostgreSQL Throwdown. Something on the order of the Bobby Flay Throwdown cooking shows. </a:t>
            </a:r>
          </a:p>
        </p:txBody>
      </p:sp>
    </p:spTree>
    <p:extLst>
      <p:ext uri="{BB962C8B-B14F-4D97-AF65-F5344CB8AC3E}">
        <p14:creationId xmlns:p14="http://schemas.microsoft.com/office/powerpoint/2010/main" val="148357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A141-9211-366E-CC3D-340AAC0528EE}"/>
              </a:ext>
            </a:extLst>
          </p:cNvPr>
          <p:cNvSpPr>
            <a:spLocks noGrp="1"/>
          </p:cNvSpPr>
          <p:nvPr>
            <p:ph type="title"/>
          </p:nvPr>
        </p:nvSpPr>
        <p:spPr/>
        <p:txBody>
          <a:bodyPr/>
          <a:lstStyle/>
          <a:p>
            <a:pPr algn="ctr"/>
            <a:r>
              <a:rPr lang="en-US" dirty="0"/>
              <a:t>History of PostgreSQL</a:t>
            </a:r>
          </a:p>
        </p:txBody>
      </p:sp>
      <p:sp>
        <p:nvSpPr>
          <p:cNvPr id="3" name="Content Placeholder 2">
            <a:extLst>
              <a:ext uri="{FF2B5EF4-FFF2-40B4-BE49-F238E27FC236}">
                <a16:creationId xmlns:a16="http://schemas.microsoft.com/office/drawing/2014/main" id="{1A979062-0B7A-6A90-BCA1-2B47C29B4382}"/>
              </a:ext>
            </a:extLst>
          </p:cNvPr>
          <p:cNvSpPr>
            <a:spLocks noGrp="1"/>
          </p:cNvSpPr>
          <p:nvPr>
            <p:ph idx="1"/>
          </p:nvPr>
        </p:nvSpPr>
        <p:spPr/>
        <p:txBody>
          <a:bodyPr>
            <a:normAutofit lnSpcReduction="10000"/>
          </a:bodyPr>
          <a:lstStyle/>
          <a:p>
            <a:r>
              <a:rPr lang="en-US" dirty="0"/>
              <a:t>The POSTGRES project, led by Professor Michael Stonebraker, was sponsored by the Defense Advanced Research Projects Agency (DARPA), the Army Research Office (ARO), the National Science Foundation (NSF), and ESL, Inc. The implementation of POSTGRES began in 1986. </a:t>
            </a:r>
          </a:p>
          <a:p>
            <a:r>
              <a:rPr lang="en-US" b="0" i="0" dirty="0">
                <a:effectLst/>
                <a:latin typeface="Ginto"/>
              </a:rPr>
              <a:t>Postgres was developed to address the limitations of its predecessor,  Ingres. It aimed to better handle complex data types and relationships, and to Incorporate advanced features like object-</a:t>
            </a:r>
            <a:r>
              <a:rPr lang="en-US" b="0" i="0" dirty="0" err="1">
                <a:effectLst/>
                <a:latin typeface="Ginto"/>
              </a:rPr>
              <a:t>oriente</a:t>
            </a:r>
            <a:r>
              <a:rPr lang="en-US" b="0" i="0" dirty="0">
                <a:effectLst/>
                <a:latin typeface="Ginto"/>
              </a:rPr>
              <a:t>-data models and support for large databases</a:t>
            </a:r>
            <a:endParaRPr lang="en-US" dirty="0"/>
          </a:p>
          <a:p>
            <a:r>
              <a:rPr lang="en-US" dirty="0"/>
              <a:t>By 1996 POSTGRES Project stabilized  and morphed into PostgreSQL as it’s known today.</a:t>
            </a:r>
          </a:p>
        </p:txBody>
      </p:sp>
      <p:sp>
        <p:nvSpPr>
          <p:cNvPr id="4" name="Rectangle 1">
            <a:extLst>
              <a:ext uri="{FF2B5EF4-FFF2-40B4-BE49-F238E27FC236}">
                <a16:creationId xmlns:a16="http://schemas.microsoft.com/office/drawing/2014/main" id="{63F7881B-BEC5-D9FA-935A-AB54444324B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3F5F9"/>
                </a:solidFill>
                <a:effectLst/>
                <a:latin typeface="Open Sans" panose="020B0606030504020204" pitchFamily="34" charset="0"/>
                <a:cs typeface="Open Sans" panose="020B0606030504020204" pitchFamily="34" charset="0"/>
              </a:rPr>
              <a:t>The POSTGRES project, led by Professor Michael Stonebraker, was sponsored by the Defense Advanced Research Projects Agency (</a:t>
            </a:r>
            <a:r>
              <a:rPr kumimoji="0" lang="en-US" altLang="en-US" sz="600" b="0" i="0" u="none" strike="noStrike" cap="none" normalizeH="0" baseline="0" dirty="0">
                <a:ln>
                  <a:noFill/>
                </a:ln>
                <a:solidFill>
                  <a:schemeClr val="tx1"/>
                </a:solidFill>
                <a:effectLst/>
              </a:rPr>
              <a:t>DARPA</a:t>
            </a:r>
            <a:r>
              <a:rPr kumimoji="0" lang="en-US" altLang="en-US" sz="1000" b="0" i="0" u="none" strike="noStrike" cap="none" normalizeH="0" baseline="0" dirty="0">
                <a:ln>
                  <a:noFill/>
                </a:ln>
                <a:solidFill>
                  <a:srgbClr val="F3F5F9"/>
                </a:solidFill>
                <a:effectLst/>
                <a:latin typeface="Open Sans" panose="020B0606030504020204" pitchFamily="34" charset="0"/>
                <a:cs typeface="Open Sans" panose="020B0606030504020204" pitchFamily="34" charset="0"/>
              </a:rPr>
              <a:t>), the Army Research Office (</a:t>
            </a:r>
            <a:r>
              <a:rPr kumimoji="0" lang="en-US" altLang="en-US" sz="600" b="0" i="0" u="none" strike="noStrike" cap="none" normalizeH="0" baseline="0" dirty="0">
                <a:ln>
                  <a:noFill/>
                </a:ln>
                <a:solidFill>
                  <a:schemeClr val="tx1"/>
                </a:solidFill>
                <a:effectLst/>
              </a:rPr>
              <a:t>ARO</a:t>
            </a:r>
            <a:r>
              <a:rPr kumimoji="0" lang="en-US" altLang="en-US" sz="1000" b="0" i="0" u="none" strike="noStrike" cap="none" normalizeH="0" baseline="0" dirty="0">
                <a:ln>
                  <a:noFill/>
                </a:ln>
                <a:solidFill>
                  <a:srgbClr val="F3F5F9"/>
                </a:solidFill>
                <a:effectLst/>
                <a:latin typeface="Open Sans" panose="020B0606030504020204" pitchFamily="34" charset="0"/>
                <a:cs typeface="Open Sans" panose="020B0606030504020204" pitchFamily="34" charset="0"/>
              </a:rPr>
              <a:t>), the National Science Foundation (</a:t>
            </a:r>
            <a:r>
              <a:rPr kumimoji="0" lang="en-US" altLang="en-US" sz="600" b="0" i="0" u="none" strike="noStrike" cap="none" normalizeH="0" baseline="0" dirty="0">
                <a:ln>
                  <a:noFill/>
                </a:ln>
                <a:solidFill>
                  <a:schemeClr val="tx1"/>
                </a:solidFill>
                <a:effectLst/>
              </a:rPr>
              <a:t>NSF</a:t>
            </a:r>
            <a:r>
              <a:rPr kumimoji="0" lang="en-US" altLang="en-US" sz="1000" b="0" i="0" u="none" strike="noStrike" cap="none" normalizeH="0" baseline="0" dirty="0">
                <a:ln>
                  <a:noFill/>
                </a:ln>
                <a:solidFill>
                  <a:srgbClr val="F3F5F9"/>
                </a:solidFill>
                <a:effectLst/>
                <a:latin typeface="Open Sans" panose="020B0606030504020204" pitchFamily="34" charset="0"/>
                <a:cs typeface="Open Sans" panose="020B0606030504020204" pitchFamily="34" charset="0"/>
              </a:rPr>
              <a:t>), and ESL, Inc. The implementation of POSTGRES began in 1986.</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2D05EE2-B106-DC8F-79AF-8B2247E252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3F5F9"/>
                </a:solidFill>
                <a:effectLst/>
                <a:latin typeface="Open Sans" panose="020B0606030504020204" pitchFamily="34" charset="0"/>
                <a:cs typeface="Open Sans" panose="020B0606030504020204" pitchFamily="34" charset="0"/>
              </a:rPr>
              <a:t>The POSTGRES project, led by Professor Michael Stonebraker, was sponsored by the Defense Advanced Research Projects Agency (</a:t>
            </a:r>
            <a:r>
              <a:rPr kumimoji="0" lang="en-US" altLang="en-US" sz="600" b="0" i="0" u="none" strike="noStrike" cap="none" normalizeH="0" baseline="0" dirty="0">
                <a:ln>
                  <a:noFill/>
                </a:ln>
                <a:solidFill>
                  <a:schemeClr val="tx1"/>
                </a:solidFill>
                <a:effectLst/>
              </a:rPr>
              <a:t>DARPA</a:t>
            </a:r>
            <a:r>
              <a:rPr kumimoji="0" lang="en-US" altLang="en-US" sz="1000" b="0" i="0" u="none" strike="noStrike" cap="none" normalizeH="0" baseline="0" dirty="0">
                <a:ln>
                  <a:noFill/>
                </a:ln>
                <a:solidFill>
                  <a:srgbClr val="F3F5F9"/>
                </a:solidFill>
                <a:effectLst/>
                <a:latin typeface="Open Sans" panose="020B0606030504020204" pitchFamily="34" charset="0"/>
                <a:cs typeface="Open Sans" panose="020B0606030504020204" pitchFamily="34" charset="0"/>
              </a:rPr>
              <a:t>), the Army Research Office (</a:t>
            </a:r>
            <a:r>
              <a:rPr kumimoji="0" lang="en-US" altLang="en-US" sz="600" b="0" i="0" u="none" strike="noStrike" cap="none" normalizeH="0" baseline="0" dirty="0">
                <a:ln>
                  <a:noFill/>
                </a:ln>
                <a:solidFill>
                  <a:schemeClr val="tx1"/>
                </a:solidFill>
                <a:effectLst/>
              </a:rPr>
              <a:t>ARO</a:t>
            </a:r>
            <a:r>
              <a:rPr kumimoji="0" lang="en-US" altLang="en-US" sz="1000" b="0" i="0" u="none" strike="noStrike" cap="none" normalizeH="0" baseline="0" dirty="0">
                <a:ln>
                  <a:noFill/>
                </a:ln>
                <a:solidFill>
                  <a:srgbClr val="F3F5F9"/>
                </a:solidFill>
                <a:effectLst/>
                <a:latin typeface="Open Sans" panose="020B0606030504020204" pitchFamily="34" charset="0"/>
                <a:cs typeface="Open Sans" panose="020B0606030504020204" pitchFamily="34" charset="0"/>
              </a:rPr>
              <a:t>), the National Science Foundation (</a:t>
            </a:r>
            <a:r>
              <a:rPr kumimoji="0" lang="en-US" altLang="en-US" sz="600" b="0" i="0" u="none" strike="noStrike" cap="none" normalizeH="0" baseline="0" dirty="0">
                <a:ln>
                  <a:noFill/>
                </a:ln>
                <a:solidFill>
                  <a:schemeClr val="tx1"/>
                </a:solidFill>
                <a:effectLst/>
              </a:rPr>
              <a:t>NSF</a:t>
            </a:r>
            <a:r>
              <a:rPr kumimoji="0" lang="en-US" altLang="en-US" sz="1000" b="0" i="0" u="none" strike="noStrike" cap="none" normalizeH="0" baseline="0" dirty="0">
                <a:ln>
                  <a:noFill/>
                </a:ln>
                <a:solidFill>
                  <a:srgbClr val="F3F5F9"/>
                </a:solidFill>
                <a:effectLst/>
                <a:latin typeface="Open Sans" panose="020B0606030504020204" pitchFamily="34" charset="0"/>
                <a:cs typeface="Open Sans" panose="020B0606030504020204" pitchFamily="34" charset="0"/>
              </a:rPr>
              <a:t>), and ESL, Inc. The implementation of POSTGRES began in 1986.</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82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F731-830E-1A0F-E888-9F5E30D7480C}"/>
              </a:ext>
            </a:extLst>
          </p:cNvPr>
          <p:cNvSpPr>
            <a:spLocks noGrp="1"/>
          </p:cNvSpPr>
          <p:nvPr>
            <p:ph type="title"/>
          </p:nvPr>
        </p:nvSpPr>
        <p:spPr/>
        <p:txBody>
          <a:bodyPr/>
          <a:lstStyle/>
          <a:p>
            <a:pPr algn="ctr"/>
            <a:r>
              <a:rPr lang="en-US" dirty="0"/>
              <a:t>History of SQL Server</a:t>
            </a:r>
          </a:p>
        </p:txBody>
      </p:sp>
      <p:sp>
        <p:nvSpPr>
          <p:cNvPr id="3" name="Content Placeholder 2">
            <a:extLst>
              <a:ext uri="{FF2B5EF4-FFF2-40B4-BE49-F238E27FC236}">
                <a16:creationId xmlns:a16="http://schemas.microsoft.com/office/drawing/2014/main" id="{56EB193B-EE74-DC41-CAED-6BE7496D62B0}"/>
              </a:ext>
            </a:extLst>
          </p:cNvPr>
          <p:cNvSpPr>
            <a:spLocks noGrp="1"/>
          </p:cNvSpPr>
          <p:nvPr>
            <p:ph idx="1"/>
          </p:nvPr>
        </p:nvSpPr>
        <p:spPr/>
        <p:txBody>
          <a:bodyPr/>
          <a:lstStyle/>
          <a:p>
            <a:r>
              <a:rPr lang="en-US" b="0" i="0" dirty="0">
                <a:solidFill>
                  <a:srgbClr val="111111"/>
                </a:solidFill>
                <a:effectLst/>
                <a:latin typeface="Roboto" panose="02000000000000000000" pitchFamily="2" charset="0"/>
              </a:rPr>
              <a:t>The </a:t>
            </a:r>
            <a:r>
              <a:rPr lang="en-US" b="1" i="0" dirty="0">
                <a:solidFill>
                  <a:srgbClr val="111111"/>
                </a:solidFill>
                <a:effectLst/>
                <a:latin typeface="Roboto" panose="02000000000000000000" pitchFamily="2" charset="0"/>
              </a:rPr>
              <a:t>history</a:t>
            </a:r>
            <a:r>
              <a:rPr lang="en-US" b="0" i="0" dirty="0">
                <a:solidFill>
                  <a:srgbClr val="111111"/>
                </a:solidFill>
                <a:effectLst/>
                <a:latin typeface="Roboto" panose="02000000000000000000" pitchFamily="2" charset="0"/>
              </a:rPr>
              <a:t> of Microsoft </a:t>
            </a:r>
            <a:r>
              <a:rPr lang="en-US" b="1" i="0" dirty="0">
                <a:solidFill>
                  <a:srgbClr val="111111"/>
                </a:solidFill>
                <a:effectLst/>
                <a:latin typeface="Roboto" panose="02000000000000000000" pitchFamily="2" charset="0"/>
              </a:rPr>
              <a:t>SQL Server</a:t>
            </a:r>
            <a:r>
              <a:rPr lang="en-US" b="0" i="0" dirty="0">
                <a:solidFill>
                  <a:srgbClr val="111111"/>
                </a:solidFill>
                <a:effectLst/>
                <a:latin typeface="Roboto" panose="02000000000000000000" pitchFamily="2" charset="0"/>
              </a:rPr>
              <a:t> begins with the first Microsoft </a:t>
            </a:r>
            <a:r>
              <a:rPr lang="en-US" b="1" i="0" dirty="0">
                <a:solidFill>
                  <a:srgbClr val="111111"/>
                </a:solidFill>
                <a:effectLst/>
                <a:latin typeface="Roboto" panose="02000000000000000000" pitchFamily="2" charset="0"/>
              </a:rPr>
              <a:t>SQL Server</a:t>
            </a:r>
            <a:r>
              <a:rPr lang="en-US" b="0" i="0" dirty="0">
                <a:solidFill>
                  <a:srgbClr val="111111"/>
                </a:solidFill>
                <a:effectLst/>
                <a:latin typeface="Roboto" panose="02000000000000000000" pitchFamily="2" charset="0"/>
              </a:rPr>
              <a:t> product—SQL Server 1.0, a 16-bit server for the OS/2 operating system in 1989—and extends to the current day with SQL Server 2019, SQL Server 2022. </a:t>
            </a:r>
            <a:endParaRPr lang="en-US" dirty="0"/>
          </a:p>
        </p:txBody>
      </p:sp>
    </p:spTree>
    <p:extLst>
      <p:ext uri="{BB962C8B-B14F-4D97-AF65-F5344CB8AC3E}">
        <p14:creationId xmlns:p14="http://schemas.microsoft.com/office/powerpoint/2010/main" val="231364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6105-E2D8-E028-B704-06CF5E506D51}"/>
              </a:ext>
            </a:extLst>
          </p:cNvPr>
          <p:cNvSpPr>
            <a:spLocks noGrp="1"/>
          </p:cNvSpPr>
          <p:nvPr>
            <p:ph type="title"/>
          </p:nvPr>
        </p:nvSpPr>
        <p:spPr/>
        <p:txBody>
          <a:bodyPr/>
          <a:lstStyle/>
          <a:p>
            <a:pPr algn="ctr"/>
            <a:r>
              <a:rPr lang="en-US" dirty="0"/>
              <a:t>Costs </a:t>
            </a:r>
          </a:p>
        </p:txBody>
      </p:sp>
      <p:sp>
        <p:nvSpPr>
          <p:cNvPr id="3" name="Content Placeholder 2">
            <a:extLst>
              <a:ext uri="{FF2B5EF4-FFF2-40B4-BE49-F238E27FC236}">
                <a16:creationId xmlns:a16="http://schemas.microsoft.com/office/drawing/2014/main" id="{CEFC9268-A3AA-A05E-C594-B2AFDA0C183A}"/>
              </a:ext>
            </a:extLst>
          </p:cNvPr>
          <p:cNvSpPr>
            <a:spLocks noGrp="1"/>
          </p:cNvSpPr>
          <p:nvPr>
            <p:ph idx="1"/>
          </p:nvPr>
        </p:nvSpPr>
        <p:spPr/>
        <p:txBody>
          <a:bodyPr/>
          <a:lstStyle/>
          <a:p>
            <a:pPr>
              <a:spcBef>
                <a:spcPts val="0"/>
              </a:spcBef>
              <a:spcAft>
                <a:spcPts val="0"/>
              </a:spcAft>
            </a:pPr>
            <a:endParaRPr lang="en-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PostgreSQL</a:t>
            </a:r>
            <a:r>
              <a:rPr lang="en-US" sz="2800" dirty="0">
                <a:effectLst/>
                <a:latin typeface="Calibri" panose="020F0502020204030204" pitchFamily="34" charset="0"/>
                <a:ea typeface="Calibri" panose="020F0502020204030204" pitchFamily="34" charset="0"/>
                <a:cs typeface="Times New Roman" panose="02020603050405020304" pitchFamily="18" charset="0"/>
              </a:rPr>
              <a:t>: It’s an open-source database system, which means it’s freely available for use, modification, and distribution. The community actively contributes to its development.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SQL Server</a:t>
            </a:r>
            <a:r>
              <a:rPr lang="en-US" sz="2800" dirty="0">
                <a:effectLst/>
                <a:latin typeface="Calibri" panose="020F0502020204030204" pitchFamily="34" charset="0"/>
                <a:ea typeface="Calibri" panose="020F0502020204030204" pitchFamily="34" charset="0"/>
                <a:cs typeface="Times New Roman" panose="02020603050405020304" pitchFamily="18" charset="0"/>
              </a:rPr>
              <a:t>: Developed by Microsoft, SQL Server is a commercial product. Licensing fees apply, and it’s tightly integrated with other Microsoft technologies.</a:t>
            </a:r>
          </a:p>
          <a:p>
            <a:endParaRPr lang="en-US" dirty="0"/>
          </a:p>
        </p:txBody>
      </p:sp>
    </p:spTree>
    <p:extLst>
      <p:ext uri="{BB962C8B-B14F-4D97-AF65-F5344CB8AC3E}">
        <p14:creationId xmlns:p14="http://schemas.microsoft.com/office/powerpoint/2010/main" val="340917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2093-C321-E07E-33ED-8C1FA5EE6E6A}"/>
              </a:ext>
            </a:extLst>
          </p:cNvPr>
          <p:cNvSpPr>
            <a:spLocks noGrp="1"/>
          </p:cNvSpPr>
          <p:nvPr>
            <p:ph type="title"/>
          </p:nvPr>
        </p:nvSpPr>
        <p:spPr/>
        <p:txBody>
          <a:bodyPr/>
          <a:lstStyle/>
          <a:p>
            <a:pPr algn="ctr"/>
            <a:r>
              <a:rPr lang="en-US" dirty="0"/>
              <a:t>PostgreSQL is free but …</a:t>
            </a:r>
          </a:p>
        </p:txBody>
      </p:sp>
      <p:sp>
        <p:nvSpPr>
          <p:cNvPr id="3" name="Content Placeholder 2">
            <a:extLst>
              <a:ext uri="{FF2B5EF4-FFF2-40B4-BE49-F238E27FC236}">
                <a16:creationId xmlns:a16="http://schemas.microsoft.com/office/drawing/2014/main" id="{6F936A0E-F09D-02A0-7E39-9D844C931798}"/>
              </a:ext>
            </a:extLst>
          </p:cNvPr>
          <p:cNvSpPr>
            <a:spLocks noGrp="1"/>
          </p:cNvSpPr>
          <p:nvPr>
            <p:ph idx="1"/>
          </p:nvPr>
        </p:nvSpPr>
        <p:spPr/>
        <p:txBody>
          <a:bodyPr>
            <a:normAutofit lnSpcReduction="10000"/>
          </a:bodyPr>
          <a:lstStyle/>
          <a:p>
            <a:r>
              <a:rPr lang="en-US" dirty="0"/>
              <a:t>Yes the open source version is free. </a:t>
            </a:r>
          </a:p>
          <a:p>
            <a:r>
              <a:rPr lang="en-US" dirty="0"/>
              <a:t>But you have a support issue at 2:00 AM you will not get support from Free PostgreSQL. </a:t>
            </a:r>
          </a:p>
          <a:p>
            <a:r>
              <a:rPr lang="en-US" dirty="0"/>
              <a:t>Is that how you want your enterprise supported ?</a:t>
            </a:r>
          </a:p>
          <a:p>
            <a:r>
              <a:rPr lang="en-US" dirty="0"/>
              <a:t>So there are paid versions of PostgreSQL available. Which is what my company purchased.</a:t>
            </a:r>
          </a:p>
          <a:p>
            <a:r>
              <a:rPr lang="en-US" dirty="0"/>
              <a:t>It’s still slightly cheaper than SQL Server Enterprise License. A two-core pack of SQL Server Enterprise Edition now costs approximately $15,123. </a:t>
            </a:r>
            <a:r>
              <a:rPr lang="en-US" b="0" i="0" dirty="0">
                <a:effectLst/>
                <a:latin typeface="SegoeUIVariable"/>
                <a:hlinkClick r:id="rId2"/>
              </a:rPr>
              <a:t>For the Enterprise Edition of EDB PostgreSQL , the cost approximately $13,748 for two cores</a:t>
            </a:r>
            <a:endParaRPr lang="en-US" dirty="0"/>
          </a:p>
        </p:txBody>
      </p:sp>
    </p:spTree>
    <p:extLst>
      <p:ext uri="{BB962C8B-B14F-4D97-AF65-F5344CB8AC3E}">
        <p14:creationId xmlns:p14="http://schemas.microsoft.com/office/powerpoint/2010/main" val="379810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8C5B-DEBA-8649-C0CD-352454E75B94}"/>
              </a:ext>
            </a:extLst>
          </p:cNvPr>
          <p:cNvSpPr>
            <a:spLocks noGrp="1"/>
          </p:cNvSpPr>
          <p:nvPr>
            <p:ph type="title"/>
          </p:nvPr>
        </p:nvSpPr>
        <p:spPr/>
        <p:txBody>
          <a:bodyPr/>
          <a:lstStyle/>
          <a:p>
            <a:pPr algn="ctr"/>
            <a:r>
              <a:rPr lang="en-US" dirty="0"/>
              <a:t>So this round PostgreSQL The winner !!!</a:t>
            </a:r>
          </a:p>
        </p:txBody>
      </p:sp>
      <p:pic>
        <p:nvPicPr>
          <p:cNvPr id="5" name="Content Placeholder 4">
            <a:extLst>
              <a:ext uri="{FF2B5EF4-FFF2-40B4-BE49-F238E27FC236}">
                <a16:creationId xmlns:a16="http://schemas.microsoft.com/office/drawing/2014/main" id="{242B82FE-F17A-41FA-1EE7-FBF26EA96310}"/>
              </a:ext>
            </a:extLst>
          </p:cNvPr>
          <p:cNvPicPr>
            <a:picLocks noGrp="1" noChangeAspect="1"/>
          </p:cNvPicPr>
          <p:nvPr>
            <p:ph idx="1"/>
          </p:nvPr>
        </p:nvPicPr>
        <p:blipFill>
          <a:blip r:embed="rId2"/>
          <a:stretch>
            <a:fillRect/>
          </a:stretch>
        </p:blipFill>
        <p:spPr>
          <a:xfrm>
            <a:off x="3671507" y="1825625"/>
            <a:ext cx="4848986" cy="4351338"/>
          </a:xfrm>
        </p:spPr>
      </p:pic>
    </p:spTree>
    <p:extLst>
      <p:ext uri="{BB962C8B-B14F-4D97-AF65-F5344CB8AC3E}">
        <p14:creationId xmlns:p14="http://schemas.microsoft.com/office/powerpoint/2010/main" val="236843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49B6-03FC-A130-B042-206014A550B9}"/>
              </a:ext>
            </a:extLst>
          </p:cNvPr>
          <p:cNvSpPr>
            <a:spLocks noGrp="1"/>
          </p:cNvSpPr>
          <p:nvPr>
            <p:ph type="title"/>
          </p:nvPr>
        </p:nvSpPr>
        <p:spPr/>
        <p:txBody>
          <a:bodyPr/>
          <a:lstStyle/>
          <a:p>
            <a:pPr algn="ctr"/>
            <a:r>
              <a:rPr lang="en-US" dirty="0"/>
              <a:t>PostgreSQL Uses MVCC </a:t>
            </a:r>
            <a:br>
              <a:rPr lang="en-US" dirty="0"/>
            </a:br>
            <a:r>
              <a:rPr lang="en-US" dirty="0"/>
              <a:t>Multiversion Concurrency Control</a:t>
            </a:r>
          </a:p>
        </p:txBody>
      </p:sp>
      <p:sp>
        <p:nvSpPr>
          <p:cNvPr id="3" name="Content Placeholder 2">
            <a:extLst>
              <a:ext uri="{FF2B5EF4-FFF2-40B4-BE49-F238E27FC236}">
                <a16:creationId xmlns:a16="http://schemas.microsoft.com/office/drawing/2014/main" id="{A37B953C-B013-16EB-B4E6-3C8D9E1CA24F}"/>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111111"/>
                </a:solidFill>
                <a:effectLst/>
                <a:latin typeface="-apple-system"/>
              </a:rPr>
              <a:t>Allows multiple users to access the database simultaneously without risking data integrity or consistency.</a:t>
            </a:r>
          </a:p>
          <a:p>
            <a:pPr algn="l">
              <a:buFont typeface="Arial" panose="020B0604020202020204" pitchFamily="34" charset="0"/>
              <a:buChar char="•"/>
            </a:pPr>
            <a:r>
              <a:rPr lang="en-US" b="0" i="0" dirty="0">
                <a:solidFill>
                  <a:srgbClr val="111111"/>
                </a:solidFill>
                <a:effectLst/>
                <a:latin typeface="-apple-system"/>
              </a:rPr>
              <a:t>Maintains data consistency by using a multiversion model.</a:t>
            </a:r>
          </a:p>
          <a:p>
            <a:pPr algn="l">
              <a:buFont typeface="Arial" panose="020B0604020202020204" pitchFamily="34" charset="0"/>
              <a:buChar char="•"/>
            </a:pPr>
            <a:r>
              <a:rPr lang="en-US" b="0" i="0" dirty="0">
                <a:solidFill>
                  <a:srgbClr val="111111"/>
                </a:solidFill>
                <a:effectLst/>
                <a:latin typeface="-apple-system"/>
              </a:rPr>
              <a:t>Each transaction sees a snapshot of data as it was some time ago.</a:t>
            </a:r>
          </a:p>
          <a:p>
            <a:pPr algn="l">
              <a:buFont typeface="Arial" panose="020B0604020202020204" pitchFamily="34" charset="0"/>
              <a:buChar char="•"/>
            </a:pPr>
            <a:r>
              <a:rPr lang="en-US" b="0" i="0" dirty="0">
                <a:solidFill>
                  <a:srgbClr val="111111"/>
                </a:solidFill>
                <a:effectLst/>
                <a:latin typeface="-apple-system"/>
              </a:rPr>
              <a:t>PostgreSQL keeps multiple versions of a data row, tagged with transaction IDs.</a:t>
            </a:r>
          </a:p>
          <a:p>
            <a:pPr algn="l">
              <a:buFont typeface="Arial" panose="020B0604020202020204" pitchFamily="34" charset="0"/>
              <a:buChar char="•"/>
            </a:pPr>
            <a:r>
              <a:rPr lang="en-US" b="0" i="0" dirty="0">
                <a:solidFill>
                  <a:srgbClr val="111111"/>
                </a:solidFill>
                <a:effectLst/>
                <a:latin typeface="-apple-system"/>
              </a:rPr>
              <a:t>Provides a consistent view of the database at the start of each transaction.</a:t>
            </a:r>
          </a:p>
          <a:p>
            <a:r>
              <a:rPr lang="en-US" dirty="0"/>
              <a:t>Like Oprah Winfrey “Everybody gets a Copy !!!” Nobody gets locked out.</a:t>
            </a:r>
          </a:p>
        </p:txBody>
      </p:sp>
    </p:spTree>
    <p:extLst>
      <p:ext uri="{BB962C8B-B14F-4D97-AF65-F5344CB8AC3E}">
        <p14:creationId xmlns:p14="http://schemas.microsoft.com/office/powerpoint/2010/main" val="3797185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9590</TotalTime>
  <Words>1860</Words>
  <Application>Microsoft Office PowerPoint</Application>
  <PresentationFormat>Widescreen</PresentationFormat>
  <Paragraphs>242</Paragraphs>
  <Slides>26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-apple-system</vt:lpstr>
      <vt:lpstr>Aptos</vt:lpstr>
      <vt:lpstr>Aptos Display</vt:lpstr>
      <vt:lpstr>Arial</vt:lpstr>
      <vt:lpstr>Arial Unicode MS</vt:lpstr>
      <vt:lpstr>Calibri</vt:lpstr>
      <vt:lpstr>Consolas</vt:lpstr>
      <vt:lpstr>Courier New</vt:lpstr>
      <vt:lpstr>Ginto</vt:lpstr>
      <vt:lpstr>Open Sans</vt:lpstr>
      <vt:lpstr>Roboto</vt:lpstr>
      <vt:lpstr>SegoeUIVariable</vt:lpstr>
      <vt:lpstr>Office Theme</vt:lpstr>
      <vt:lpstr>PowerPoint Presentation</vt:lpstr>
      <vt:lpstr>About Me </vt:lpstr>
      <vt:lpstr>My Story</vt:lpstr>
      <vt:lpstr>History of PostgreSQL</vt:lpstr>
      <vt:lpstr>History of SQL Server</vt:lpstr>
      <vt:lpstr>Costs </vt:lpstr>
      <vt:lpstr>PostgreSQL is free but …</vt:lpstr>
      <vt:lpstr>So this round PostgreSQL The winner !!!</vt:lpstr>
      <vt:lpstr>PostgreSQL Uses MVCC  Multiversion Concurrency Control</vt:lpstr>
      <vt:lpstr>Well Big Deal !!!  So Does SQLServer !!!</vt:lpstr>
      <vt:lpstr>Sow How is this done in SQL Server ?</vt:lpstr>
      <vt:lpstr>Lab Snapshot Isolation SQL Server</vt:lpstr>
      <vt:lpstr>So round 2 is a  draw </vt:lpstr>
      <vt:lpstr>PostgreSQL Data Types</vt:lpstr>
      <vt:lpstr>SQL Server Data Types</vt:lpstr>
      <vt:lpstr>Round 3 PostgreSQL The winner !!!</vt:lpstr>
      <vt:lpstr>Recovery PostgreSQL</vt:lpstr>
      <vt:lpstr>Recovery PostgreSQL</vt:lpstr>
      <vt:lpstr>PostgreSQL Recovery Benefits</vt:lpstr>
      <vt:lpstr>PostgreSQL Recovery Disadvantages</vt:lpstr>
      <vt:lpstr>Recovery Example</vt:lpstr>
      <vt:lpstr>SQL Server Recovery</vt:lpstr>
      <vt:lpstr>SQL Server Recovery Benefit</vt:lpstr>
      <vt:lpstr>SQL Server Recovery Example</vt:lpstr>
      <vt:lpstr>Round 4 SQL Server scores a Knock out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Ross Reed</dc:creator>
  <cp:lastModifiedBy>Ross Reed</cp:lastModifiedBy>
  <cp:revision>2</cp:revision>
  <dcterms:created xsi:type="dcterms:W3CDTF">2024-09-14T19:43:59Z</dcterms:created>
  <dcterms:modified xsi:type="dcterms:W3CDTF">2024-10-10T01:04:56Z</dcterms:modified>
</cp:coreProperties>
</file>