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C7B0656-869B-442D-B77C-1FBD9962BB3D}" type="datetimeFigureOut">
              <a:rPr lang="en-IN" smtClean="0"/>
              <a:t>18-03-2023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05BE2B9-852B-4A96-BAF7-6B9A2BA77636}" type="slidenum">
              <a:rPr lang="en-IN" smtClean="0"/>
              <a:t>‹#›</a:t>
            </a:fld>
            <a:endParaRPr lang="en-IN"/>
          </a:p>
        </p:txBody>
      </p:sp>
    </p:spTree>
    <p:extLst>
      <p:ext uri="{BB962C8B-B14F-4D97-AF65-F5344CB8AC3E}">
        <p14:creationId xmlns:p14="http://schemas.microsoft.com/office/powerpoint/2010/main" val="4130641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7B0656-869B-442D-B77C-1FBD9962BB3D}" type="datetimeFigureOut">
              <a:rPr lang="en-IN" smtClean="0"/>
              <a:t>18-03-2023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05BE2B9-852B-4A96-BAF7-6B9A2BA77636}" type="slidenum">
              <a:rPr lang="en-IN" smtClean="0"/>
              <a:t>‹#›</a:t>
            </a:fld>
            <a:endParaRPr lang="en-IN"/>
          </a:p>
        </p:txBody>
      </p:sp>
    </p:spTree>
    <p:extLst>
      <p:ext uri="{BB962C8B-B14F-4D97-AF65-F5344CB8AC3E}">
        <p14:creationId xmlns:p14="http://schemas.microsoft.com/office/powerpoint/2010/main" val="1998563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C7B0656-869B-442D-B77C-1FBD9962BB3D}"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5BE2B9-852B-4A96-BAF7-6B9A2BA77636}" type="slidenum">
              <a:rPr lang="en-IN" smtClean="0"/>
              <a:t>‹#›</a:t>
            </a:fld>
            <a:endParaRPr lang="en-IN"/>
          </a:p>
        </p:txBody>
      </p:sp>
    </p:spTree>
    <p:extLst>
      <p:ext uri="{BB962C8B-B14F-4D97-AF65-F5344CB8AC3E}">
        <p14:creationId xmlns:p14="http://schemas.microsoft.com/office/powerpoint/2010/main" val="2327540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C7B0656-869B-442D-B77C-1FBD9962BB3D}"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5BE2B9-852B-4A96-BAF7-6B9A2BA77636}" type="slidenum">
              <a:rPr lang="en-IN" smtClean="0"/>
              <a:t>‹#›</a:t>
            </a:fld>
            <a:endParaRPr lang="en-IN"/>
          </a:p>
        </p:txBody>
      </p:sp>
    </p:spTree>
    <p:extLst>
      <p:ext uri="{BB962C8B-B14F-4D97-AF65-F5344CB8AC3E}">
        <p14:creationId xmlns:p14="http://schemas.microsoft.com/office/powerpoint/2010/main" val="297150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7B0656-869B-442D-B77C-1FBD9962BB3D}"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5BE2B9-852B-4A96-BAF7-6B9A2BA77636}" type="slidenum">
              <a:rPr lang="en-IN" smtClean="0"/>
              <a:t>‹#›</a:t>
            </a:fld>
            <a:endParaRPr lang="en-IN"/>
          </a:p>
        </p:txBody>
      </p:sp>
    </p:spTree>
    <p:extLst>
      <p:ext uri="{BB962C8B-B14F-4D97-AF65-F5344CB8AC3E}">
        <p14:creationId xmlns:p14="http://schemas.microsoft.com/office/powerpoint/2010/main" val="1048799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C7B0656-869B-442D-B77C-1FBD9962BB3D}" type="datetimeFigureOut">
              <a:rPr lang="en-IN" smtClean="0"/>
              <a:t>18-03-2023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5BE2B9-852B-4A96-BAF7-6B9A2BA77636}" type="slidenum">
              <a:rPr lang="en-IN" smtClean="0"/>
              <a:t>‹#›</a:t>
            </a:fld>
            <a:endParaRPr lang="en-IN"/>
          </a:p>
        </p:txBody>
      </p:sp>
    </p:spTree>
    <p:extLst>
      <p:ext uri="{BB962C8B-B14F-4D97-AF65-F5344CB8AC3E}">
        <p14:creationId xmlns:p14="http://schemas.microsoft.com/office/powerpoint/2010/main" val="650825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C7B0656-869B-442D-B77C-1FBD9962BB3D}" type="datetimeFigureOut">
              <a:rPr lang="en-IN" smtClean="0"/>
              <a:t>18-03-2023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B05BE2B9-852B-4A96-BAF7-6B9A2BA77636}" type="slidenum">
              <a:rPr lang="en-IN" smtClean="0"/>
              <a:t>‹#›</a:t>
            </a:fld>
            <a:endParaRPr lang="en-IN"/>
          </a:p>
        </p:txBody>
      </p:sp>
    </p:spTree>
    <p:extLst>
      <p:ext uri="{BB962C8B-B14F-4D97-AF65-F5344CB8AC3E}">
        <p14:creationId xmlns:p14="http://schemas.microsoft.com/office/powerpoint/2010/main" val="3873105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C7B0656-869B-442D-B77C-1FBD9962BB3D}"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5BE2B9-852B-4A96-BAF7-6B9A2BA77636}" type="slidenum">
              <a:rPr lang="en-IN" smtClean="0"/>
              <a:t>‹#›</a:t>
            </a:fld>
            <a:endParaRPr lang="en-IN"/>
          </a:p>
        </p:txBody>
      </p:sp>
    </p:spTree>
    <p:extLst>
      <p:ext uri="{BB962C8B-B14F-4D97-AF65-F5344CB8AC3E}">
        <p14:creationId xmlns:p14="http://schemas.microsoft.com/office/powerpoint/2010/main" val="38228325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C7B0656-869B-442D-B77C-1FBD9962BB3D}"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5BE2B9-852B-4A96-BAF7-6B9A2BA77636}" type="slidenum">
              <a:rPr lang="en-IN" smtClean="0"/>
              <a:t>‹#›</a:t>
            </a:fld>
            <a:endParaRPr lang="en-IN"/>
          </a:p>
        </p:txBody>
      </p:sp>
    </p:spTree>
    <p:extLst>
      <p:ext uri="{BB962C8B-B14F-4D97-AF65-F5344CB8AC3E}">
        <p14:creationId xmlns:p14="http://schemas.microsoft.com/office/powerpoint/2010/main" val="1152436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7B0656-869B-442D-B77C-1FBD9962BB3D}"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5BE2B9-852B-4A96-BAF7-6B9A2BA77636}" type="slidenum">
              <a:rPr lang="en-IN" smtClean="0"/>
              <a:t>‹#›</a:t>
            </a:fld>
            <a:endParaRPr lang="en-IN"/>
          </a:p>
        </p:txBody>
      </p:sp>
    </p:spTree>
    <p:extLst>
      <p:ext uri="{BB962C8B-B14F-4D97-AF65-F5344CB8AC3E}">
        <p14:creationId xmlns:p14="http://schemas.microsoft.com/office/powerpoint/2010/main" val="1536898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7B0656-869B-442D-B77C-1FBD9962BB3D}"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5BE2B9-852B-4A96-BAF7-6B9A2BA77636}" type="slidenum">
              <a:rPr lang="en-IN" smtClean="0"/>
              <a:t>‹#›</a:t>
            </a:fld>
            <a:endParaRPr lang="en-IN"/>
          </a:p>
        </p:txBody>
      </p:sp>
    </p:spTree>
    <p:extLst>
      <p:ext uri="{BB962C8B-B14F-4D97-AF65-F5344CB8AC3E}">
        <p14:creationId xmlns:p14="http://schemas.microsoft.com/office/powerpoint/2010/main" val="2326514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7B0656-869B-442D-B77C-1FBD9962BB3D}" type="datetimeFigureOut">
              <a:rPr lang="en-IN" smtClean="0"/>
              <a:t>18-03-2023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5BE2B9-852B-4A96-BAF7-6B9A2BA77636}" type="slidenum">
              <a:rPr lang="en-IN" smtClean="0"/>
              <a:t>‹#›</a:t>
            </a:fld>
            <a:endParaRPr lang="en-IN"/>
          </a:p>
        </p:txBody>
      </p:sp>
    </p:spTree>
    <p:extLst>
      <p:ext uri="{BB962C8B-B14F-4D97-AF65-F5344CB8AC3E}">
        <p14:creationId xmlns:p14="http://schemas.microsoft.com/office/powerpoint/2010/main" val="3385743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7B0656-869B-442D-B77C-1FBD9962BB3D}" type="datetimeFigureOut">
              <a:rPr lang="en-IN" smtClean="0"/>
              <a:t>18-03-2023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5BE2B9-852B-4A96-BAF7-6B9A2BA77636}" type="slidenum">
              <a:rPr lang="en-IN" smtClean="0"/>
              <a:t>‹#›</a:t>
            </a:fld>
            <a:endParaRPr lang="en-IN"/>
          </a:p>
        </p:txBody>
      </p:sp>
    </p:spTree>
    <p:extLst>
      <p:ext uri="{BB962C8B-B14F-4D97-AF65-F5344CB8AC3E}">
        <p14:creationId xmlns:p14="http://schemas.microsoft.com/office/powerpoint/2010/main" val="2057408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7B0656-869B-442D-B77C-1FBD9962BB3D}" type="datetimeFigureOut">
              <a:rPr lang="en-IN" smtClean="0"/>
              <a:t>18-03-2023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5BE2B9-852B-4A96-BAF7-6B9A2BA77636}" type="slidenum">
              <a:rPr lang="en-IN" smtClean="0"/>
              <a:t>‹#›</a:t>
            </a:fld>
            <a:endParaRPr lang="en-IN"/>
          </a:p>
        </p:txBody>
      </p:sp>
    </p:spTree>
    <p:extLst>
      <p:ext uri="{BB962C8B-B14F-4D97-AF65-F5344CB8AC3E}">
        <p14:creationId xmlns:p14="http://schemas.microsoft.com/office/powerpoint/2010/main" val="821018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7B0656-869B-442D-B77C-1FBD9962BB3D}" type="datetimeFigureOut">
              <a:rPr lang="en-IN" smtClean="0"/>
              <a:t>18-03-2023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05BE2B9-852B-4A96-BAF7-6B9A2BA77636}" type="slidenum">
              <a:rPr lang="en-IN" smtClean="0"/>
              <a:t>‹#›</a:t>
            </a:fld>
            <a:endParaRPr lang="en-IN"/>
          </a:p>
        </p:txBody>
      </p:sp>
    </p:spTree>
    <p:extLst>
      <p:ext uri="{BB962C8B-B14F-4D97-AF65-F5344CB8AC3E}">
        <p14:creationId xmlns:p14="http://schemas.microsoft.com/office/powerpoint/2010/main" val="2993707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7B0656-869B-442D-B77C-1FBD9962BB3D}" type="datetimeFigureOut">
              <a:rPr lang="en-IN" smtClean="0"/>
              <a:t>18-03-2023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05BE2B9-852B-4A96-BAF7-6B9A2BA77636}" type="slidenum">
              <a:rPr lang="en-IN" smtClean="0"/>
              <a:t>‹#›</a:t>
            </a:fld>
            <a:endParaRPr lang="en-IN"/>
          </a:p>
        </p:txBody>
      </p:sp>
    </p:spTree>
    <p:extLst>
      <p:ext uri="{BB962C8B-B14F-4D97-AF65-F5344CB8AC3E}">
        <p14:creationId xmlns:p14="http://schemas.microsoft.com/office/powerpoint/2010/main" val="2874856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7B0656-869B-442D-B77C-1FBD9962BB3D}" type="datetimeFigureOut">
              <a:rPr lang="en-IN" smtClean="0"/>
              <a:t>18-03-2023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05BE2B9-852B-4A96-BAF7-6B9A2BA77636}" type="slidenum">
              <a:rPr lang="en-IN" smtClean="0"/>
              <a:t>‹#›</a:t>
            </a:fld>
            <a:endParaRPr lang="en-IN"/>
          </a:p>
        </p:txBody>
      </p:sp>
    </p:spTree>
    <p:extLst>
      <p:ext uri="{BB962C8B-B14F-4D97-AF65-F5344CB8AC3E}">
        <p14:creationId xmlns:p14="http://schemas.microsoft.com/office/powerpoint/2010/main" val="3999271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C7B0656-869B-442D-B77C-1FBD9962BB3D}" type="datetimeFigureOut">
              <a:rPr lang="en-IN" smtClean="0"/>
              <a:t>18-03-2023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05BE2B9-852B-4A96-BAF7-6B9A2BA77636}" type="slidenum">
              <a:rPr lang="en-IN" smtClean="0"/>
              <a:t>‹#›</a:t>
            </a:fld>
            <a:endParaRPr lang="en-IN"/>
          </a:p>
        </p:txBody>
      </p:sp>
    </p:spTree>
    <p:extLst>
      <p:ext uri="{BB962C8B-B14F-4D97-AF65-F5344CB8AC3E}">
        <p14:creationId xmlns:p14="http://schemas.microsoft.com/office/powerpoint/2010/main" val="8217735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BBAC0-98A4-7AE2-9775-11507A61BF3F}"/>
              </a:ext>
            </a:extLst>
          </p:cNvPr>
          <p:cNvSpPr>
            <a:spLocks noGrp="1"/>
          </p:cNvSpPr>
          <p:nvPr>
            <p:ph type="ctrTitle"/>
          </p:nvPr>
        </p:nvSpPr>
        <p:spPr/>
        <p:txBody>
          <a:bodyPr/>
          <a:lstStyle/>
          <a:p>
            <a:r>
              <a:rPr lang="en-US" dirty="0"/>
              <a:t>IMDB MOVIE ANALYSIS</a:t>
            </a:r>
            <a:endParaRPr lang="en-IN" dirty="0"/>
          </a:p>
        </p:txBody>
      </p:sp>
      <p:sp>
        <p:nvSpPr>
          <p:cNvPr id="3" name="Subtitle 2">
            <a:extLst>
              <a:ext uri="{FF2B5EF4-FFF2-40B4-BE49-F238E27FC236}">
                <a16:creationId xmlns:a16="http://schemas.microsoft.com/office/drawing/2014/main" id="{278BDF67-6F36-2522-D122-7F771198CA8D}"/>
              </a:ext>
            </a:extLst>
          </p:cNvPr>
          <p:cNvSpPr>
            <a:spLocks noGrp="1"/>
          </p:cNvSpPr>
          <p:nvPr>
            <p:ph type="subTitle" idx="1"/>
          </p:nvPr>
        </p:nvSpPr>
        <p:spPr/>
        <p:txBody>
          <a:bodyPr/>
          <a:lstStyle/>
          <a:p>
            <a:r>
              <a:rPr lang="en-US" dirty="0"/>
              <a:t>FINAL PROJECT – 1 </a:t>
            </a:r>
          </a:p>
          <a:p>
            <a:r>
              <a:rPr lang="en-US" dirty="0"/>
              <a:t>SUBMITTED BY HARJAS KAUR MATTA</a:t>
            </a:r>
            <a:endParaRPr lang="en-IN" dirty="0"/>
          </a:p>
        </p:txBody>
      </p:sp>
    </p:spTree>
    <p:extLst>
      <p:ext uri="{BB962C8B-B14F-4D97-AF65-F5344CB8AC3E}">
        <p14:creationId xmlns:p14="http://schemas.microsoft.com/office/powerpoint/2010/main" val="990493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E4CD1-BAF8-9BAD-2C60-6F7B1D30F054}"/>
              </a:ext>
            </a:extLst>
          </p:cNvPr>
          <p:cNvSpPr>
            <a:spLocks noGrp="1"/>
          </p:cNvSpPr>
          <p:nvPr>
            <p:ph type="title"/>
          </p:nvPr>
        </p:nvSpPr>
        <p:spPr/>
        <p:txBody>
          <a:bodyPr/>
          <a:lstStyle/>
          <a:p>
            <a:r>
              <a:rPr lang="en-US" sz="2800" b="1" dirty="0">
                <a:solidFill>
                  <a:schemeClr val="bg1"/>
                </a:solidFill>
                <a:latin typeface="Manrope"/>
              </a:rPr>
              <a:t>E. </a:t>
            </a:r>
            <a:r>
              <a:rPr lang="en-US" sz="2800" b="1" i="0" dirty="0">
                <a:solidFill>
                  <a:schemeClr val="bg1"/>
                </a:solidFill>
                <a:effectLst/>
                <a:latin typeface="Manrope"/>
              </a:rPr>
              <a:t>Popular Genres: </a:t>
            </a:r>
            <a:r>
              <a:rPr lang="en-US" sz="2800" b="0" i="0" dirty="0">
                <a:solidFill>
                  <a:schemeClr val="bg1"/>
                </a:solidFill>
                <a:effectLst/>
                <a:latin typeface="Manrope"/>
              </a:rPr>
              <a:t>Perform this step using the knowledge gained while performing previous steps.</a:t>
            </a:r>
            <a:br>
              <a:rPr lang="en-US" sz="2800" b="0" i="0" dirty="0">
                <a:solidFill>
                  <a:schemeClr val="bg1"/>
                </a:solidFill>
                <a:effectLst/>
                <a:latin typeface="Manrope"/>
              </a:rPr>
            </a:br>
            <a:r>
              <a:rPr lang="en-US" sz="2800" b="1" i="0" dirty="0">
                <a:solidFill>
                  <a:schemeClr val="bg1"/>
                </a:solidFill>
                <a:effectLst/>
                <a:latin typeface="Manrope"/>
              </a:rPr>
              <a:t>Your task: </a:t>
            </a:r>
            <a:r>
              <a:rPr lang="en-US" sz="2800" b="0" i="0" dirty="0">
                <a:solidFill>
                  <a:schemeClr val="bg1"/>
                </a:solidFill>
                <a:effectLst/>
                <a:latin typeface="Manrope"/>
              </a:rPr>
              <a:t>Find popular genres</a:t>
            </a:r>
            <a:br>
              <a:rPr lang="en-US" sz="2800" b="0" i="0" dirty="0">
                <a:solidFill>
                  <a:schemeClr val="bg1"/>
                </a:solidFill>
                <a:effectLst/>
                <a:latin typeface="Manrope"/>
              </a:rPr>
            </a:br>
            <a:endParaRPr lang="en-IN" sz="2800" dirty="0">
              <a:solidFill>
                <a:schemeClr val="bg1"/>
              </a:solidFill>
            </a:endParaRPr>
          </a:p>
        </p:txBody>
      </p:sp>
      <p:sp>
        <p:nvSpPr>
          <p:cNvPr id="3" name="Content Placeholder 2">
            <a:extLst>
              <a:ext uri="{FF2B5EF4-FFF2-40B4-BE49-F238E27FC236}">
                <a16:creationId xmlns:a16="http://schemas.microsoft.com/office/drawing/2014/main" id="{67CC975E-89FC-59C8-BCF9-FB029DA689FF}"/>
              </a:ext>
            </a:extLst>
          </p:cNvPr>
          <p:cNvSpPr>
            <a:spLocks noGrp="1"/>
          </p:cNvSpPr>
          <p:nvPr>
            <p:ph idx="1"/>
          </p:nvPr>
        </p:nvSpPr>
        <p:spPr/>
        <p:txBody>
          <a:bodyPr/>
          <a:lstStyle/>
          <a:p>
            <a:r>
              <a:rPr lang="en-IN" dirty="0"/>
              <a:t>For this task, created </a:t>
            </a:r>
            <a:r>
              <a:rPr lang="en-IN" b="1" dirty="0"/>
              <a:t>a pivot table </a:t>
            </a:r>
            <a:r>
              <a:rPr lang="en-IN" dirty="0"/>
              <a:t>with genres and highest count of IMDb scores which showed that the genre of</a:t>
            </a:r>
            <a:r>
              <a:rPr lang="en-IN" b="1" dirty="0"/>
              <a:t> DRAMA </a:t>
            </a:r>
            <a:r>
              <a:rPr lang="en-IN" dirty="0"/>
              <a:t>has the </a:t>
            </a:r>
            <a:r>
              <a:rPr lang="en-IN" b="1" dirty="0"/>
              <a:t>highest count of IMDb score </a:t>
            </a:r>
            <a:r>
              <a:rPr lang="en-IN" dirty="0"/>
              <a:t>of </a:t>
            </a:r>
            <a:r>
              <a:rPr lang="en-IN" b="1" dirty="0"/>
              <a:t>235. </a:t>
            </a:r>
          </a:p>
          <a:p>
            <a:endParaRPr lang="en-IN" b="1" dirty="0"/>
          </a:p>
        </p:txBody>
      </p:sp>
      <p:graphicFrame>
        <p:nvGraphicFramePr>
          <p:cNvPr id="4" name="Table 3">
            <a:extLst>
              <a:ext uri="{FF2B5EF4-FFF2-40B4-BE49-F238E27FC236}">
                <a16:creationId xmlns:a16="http://schemas.microsoft.com/office/drawing/2014/main" id="{6992CCD7-B09E-D335-CFF9-E60B0C7598CE}"/>
              </a:ext>
            </a:extLst>
          </p:cNvPr>
          <p:cNvGraphicFramePr>
            <a:graphicFrameLocks noGrp="1"/>
          </p:cNvGraphicFramePr>
          <p:nvPr>
            <p:extLst>
              <p:ext uri="{D42A27DB-BD31-4B8C-83A1-F6EECF244321}">
                <p14:modId xmlns:p14="http://schemas.microsoft.com/office/powerpoint/2010/main" val="2932563430"/>
              </p:ext>
            </p:extLst>
          </p:nvPr>
        </p:nvGraphicFramePr>
        <p:xfrm>
          <a:off x="3542191" y="3604334"/>
          <a:ext cx="4767308" cy="2934893"/>
        </p:xfrm>
        <a:graphic>
          <a:graphicData uri="http://schemas.openxmlformats.org/drawingml/2006/table">
            <a:tbl>
              <a:tblPr/>
              <a:tblGrid>
                <a:gridCol w="2735671">
                  <a:extLst>
                    <a:ext uri="{9D8B030D-6E8A-4147-A177-3AD203B41FA5}">
                      <a16:colId xmlns:a16="http://schemas.microsoft.com/office/drawing/2014/main" val="2882991808"/>
                    </a:ext>
                  </a:extLst>
                </a:gridCol>
                <a:gridCol w="2031637">
                  <a:extLst>
                    <a:ext uri="{9D8B030D-6E8A-4147-A177-3AD203B41FA5}">
                      <a16:colId xmlns:a16="http://schemas.microsoft.com/office/drawing/2014/main" val="3063057600"/>
                    </a:ext>
                  </a:extLst>
                </a:gridCol>
              </a:tblGrid>
              <a:tr h="225761">
                <a:tc>
                  <a:txBody>
                    <a:bodyPr/>
                    <a:lstStyle/>
                    <a:p>
                      <a:pPr algn="l" fontAlgn="b"/>
                      <a:r>
                        <a:rPr lang="en-IN" sz="1100" b="1" i="0" u="none" strike="noStrike">
                          <a:solidFill>
                            <a:srgbClr val="000000"/>
                          </a:solidFill>
                          <a:effectLst/>
                          <a:latin typeface="Calibri" panose="020F0502020204030204" pitchFamily="34" charset="0"/>
                        </a:rPr>
                        <a:t>Row Labels</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latin typeface="Calibri" panose="020F0502020204030204" pitchFamily="34" charset="0"/>
                        </a:rPr>
                        <a:t>Count of imdb_score</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205919304"/>
                  </a:ext>
                </a:extLst>
              </a:tr>
              <a:tr h="225761">
                <a:tc>
                  <a:txBody>
                    <a:bodyPr/>
                    <a:lstStyle/>
                    <a:p>
                      <a:pPr algn="l" fontAlgn="b"/>
                      <a:r>
                        <a:rPr lang="en-IN" sz="1100" b="0" i="0" u="none" strike="noStrike">
                          <a:solidFill>
                            <a:srgbClr val="000000"/>
                          </a:solidFill>
                          <a:effectLst/>
                          <a:latin typeface="Calibri" panose="020F0502020204030204" pitchFamily="34" charset="0"/>
                        </a:rPr>
                        <a:t>Action|Crime|Drama|Thriller</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67</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3470360591"/>
                  </a:ext>
                </a:extLst>
              </a:tr>
              <a:tr h="225761">
                <a:tc>
                  <a:txBody>
                    <a:bodyPr/>
                    <a:lstStyle/>
                    <a:p>
                      <a:pPr algn="l" fontAlgn="b"/>
                      <a:r>
                        <a:rPr lang="en-IN" sz="1100" b="0" i="0" u="none" strike="noStrike">
                          <a:solidFill>
                            <a:srgbClr val="000000"/>
                          </a:solidFill>
                          <a:effectLst/>
                          <a:latin typeface="Calibri" panose="020F0502020204030204" pitchFamily="34" charset="0"/>
                        </a:rPr>
                        <a:t>Action|Crime|Thriller</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64</a:t>
                      </a:r>
                    </a:p>
                  </a:txBody>
                  <a:tcPr marL="7620" marR="7620" marT="7620" marB="0" anchor="b">
                    <a:lnL>
                      <a:noFill/>
                    </a:lnL>
                    <a:lnR>
                      <a:noFill/>
                    </a:lnR>
                    <a:lnT>
                      <a:noFill/>
                    </a:lnT>
                    <a:lnB>
                      <a:noFill/>
                    </a:lnB>
                  </a:tcPr>
                </a:tc>
                <a:extLst>
                  <a:ext uri="{0D108BD9-81ED-4DB2-BD59-A6C34878D82A}">
                    <a16:rowId xmlns:a16="http://schemas.microsoft.com/office/drawing/2014/main" val="3507873141"/>
                  </a:ext>
                </a:extLst>
              </a:tr>
              <a:tr h="225761">
                <a:tc>
                  <a:txBody>
                    <a:bodyPr/>
                    <a:lstStyle/>
                    <a:p>
                      <a:pPr algn="l" fontAlgn="b"/>
                      <a:r>
                        <a:rPr lang="en-IN" sz="1100" b="0" i="0" u="none" strike="noStrike">
                          <a:solidFill>
                            <a:srgbClr val="000000"/>
                          </a:solidFill>
                          <a:effectLst/>
                          <a:latin typeface="Calibri" panose="020F0502020204030204" pitchFamily="34" charset="0"/>
                        </a:rPr>
                        <a:t>Comedy</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205</a:t>
                      </a:r>
                    </a:p>
                  </a:txBody>
                  <a:tcPr marL="7620" marR="7620" marT="7620" marB="0" anchor="b">
                    <a:lnL>
                      <a:noFill/>
                    </a:lnL>
                    <a:lnR>
                      <a:noFill/>
                    </a:lnR>
                    <a:lnT>
                      <a:noFill/>
                    </a:lnT>
                    <a:lnB>
                      <a:noFill/>
                    </a:lnB>
                  </a:tcPr>
                </a:tc>
                <a:extLst>
                  <a:ext uri="{0D108BD9-81ED-4DB2-BD59-A6C34878D82A}">
                    <a16:rowId xmlns:a16="http://schemas.microsoft.com/office/drawing/2014/main" val="1534336821"/>
                  </a:ext>
                </a:extLst>
              </a:tr>
              <a:tr h="225761">
                <a:tc>
                  <a:txBody>
                    <a:bodyPr/>
                    <a:lstStyle/>
                    <a:p>
                      <a:pPr algn="l" fontAlgn="b"/>
                      <a:r>
                        <a:rPr lang="en-IN" sz="1100" b="0" i="0" u="none" strike="noStrike">
                          <a:solidFill>
                            <a:srgbClr val="000000"/>
                          </a:solidFill>
                          <a:effectLst/>
                          <a:latin typeface="Calibri" panose="020F0502020204030204" pitchFamily="34" charset="0"/>
                        </a:rPr>
                        <a:t>Comedy|Drama</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189</a:t>
                      </a:r>
                    </a:p>
                  </a:txBody>
                  <a:tcPr marL="7620" marR="7620" marT="7620" marB="0" anchor="b">
                    <a:lnL>
                      <a:noFill/>
                    </a:lnL>
                    <a:lnR>
                      <a:noFill/>
                    </a:lnR>
                    <a:lnT>
                      <a:noFill/>
                    </a:lnT>
                    <a:lnB>
                      <a:noFill/>
                    </a:lnB>
                  </a:tcPr>
                </a:tc>
                <a:extLst>
                  <a:ext uri="{0D108BD9-81ED-4DB2-BD59-A6C34878D82A}">
                    <a16:rowId xmlns:a16="http://schemas.microsoft.com/office/drawing/2014/main" val="2770883491"/>
                  </a:ext>
                </a:extLst>
              </a:tr>
              <a:tr h="225761">
                <a:tc>
                  <a:txBody>
                    <a:bodyPr/>
                    <a:lstStyle/>
                    <a:p>
                      <a:pPr algn="l" fontAlgn="b"/>
                      <a:r>
                        <a:rPr lang="en-IN" sz="1100" b="0" i="0" u="none" strike="noStrike">
                          <a:solidFill>
                            <a:srgbClr val="000000"/>
                          </a:solidFill>
                          <a:effectLst/>
                          <a:latin typeface="Calibri" panose="020F0502020204030204" pitchFamily="34" charset="0"/>
                        </a:rPr>
                        <a:t>Comedy|Drama|Romance</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187</a:t>
                      </a:r>
                    </a:p>
                  </a:txBody>
                  <a:tcPr marL="7620" marR="7620" marT="7620" marB="0" anchor="b">
                    <a:lnL>
                      <a:noFill/>
                    </a:lnL>
                    <a:lnR>
                      <a:noFill/>
                    </a:lnR>
                    <a:lnT>
                      <a:noFill/>
                    </a:lnT>
                    <a:lnB>
                      <a:noFill/>
                    </a:lnB>
                  </a:tcPr>
                </a:tc>
                <a:extLst>
                  <a:ext uri="{0D108BD9-81ED-4DB2-BD59-A6C34878D82A}">
                    <a16:rowId xmlns:a16="http://schemas.microsoft.com/office/drawing/2014/main" val="2156877358"/>
                  </a:ext>
                </a:extLst>
              </a:tr>
              <a:tr h="225761">
                <a:tc>
                  <a:txBody>
                    <a:bodyPr/>
                    <a:lstStyle/>
                    <a:p>
                      <a:pPr algn="l" fontAlgn="b"/>
                      <a:r>
                        <a:rPr lang="en-IN" sz="1100" b="0" i="0" u="none" strike="noStrike">
                          <a:solidFill>
                            <a:srgbClr val="000000"/>
                          </a:solidFill>
                          <a:effectLst/>
                          <a:latin typeface="Calibri" panose="020F0502020204030204" pitchFamily="34" charset="0"/>
                        </a:rPr>
                        <a:t>Comedy|Romance</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158</a:t>
                      </a:r>
                    </a:p>
                  </a:txBody>
                  <a:tcPr marL="7620" marR="7620" marT="7620" marB="0" anchor="b">
                    <a:lnL>
                      <a:noFill/>
                    </a:lnL>
                    <a:lnR>
                      <a:noFill/>
                    </a:lnR>
                    <a:lnT>
                      <a:noFill/>
                    </a:lnT>
                    <a:lnB>
                      <a:noFill/>
                    </a:lnB>
                  </a:tcPr>
                </a:tc>
                <a:extLst>
                  <a:ext uri="{0D108BD9-81ED-4DB2-BD59-A6C34878D82A}">
                    <a16:rowId xmlns:a16="http://schemas.microsoft.com/office/drawing/2014/main" val="1732727129"/>
                  </a:ext>
                </a:extLst>
              </a:tr>
              <a:tr h="225761">
                <a:tc>
                  <a:txBody>
                    <a:bodyPr/>
                    <a:lstStyle/>
                    <a:p>
                      <a:pPr algn="l" fontAlgn="b"/>
                      <a:r>
                        <a:rPr lang="en-IN" sz="1100" b="0" i="0" u="none" strike="noStrike">
                          <a:solidFill>
                            <a:srgbClr val="000000"/>
                          </a:solidFill>
                          <a:effectLst/>
                          <a:latin typeface="Calibri" panose="020F0502020204030204" pitchFamily="34" charset="0"/>
                        </a:rPr>
                        <a:t>Crime|Drama|Thriller</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100</a:t>
                      </a:r>
                    </a:p>
                  </a:txBody>
                  <a:tcPr marL="7620" marR="7620" marT="7620" marB="0" anchor="b">
                    <a:lnL>
                      <a:noFill/>
                    </a:lnL>
                    <a:lnR>
                      <a:noFill/>
                    </a:lnR>
                    <a:lnT>
                      <a:noFill/>
                    </a:lnT>
                    <a:lnB>
                      <a:noFill/>
                    </a:lnB>
                  </a:tcPr>
                </a:tc>
                <a:extLst>
                  <a:ext uri="{0D108BD9-81ED-4DB2-BD59-A6C34878D82A}">
                    <a16:rowId xmlns:a16="http://schemas.microsoft.com/office/drawing/2014/main" val="2497395650"/>
                  </a:ext>
                </a:extLst>
              </a:tr>
              <a:tr h="225761">
                <a:tc>
                  <a:txBody>
                    <a:bodyPr/>
                    <a:lstStyle/>
                    <a:p>
                      <a:pPr algn="l" fontAlgn="b"/>
                      <a:r>
                        <a:rPr lang="en-IN" sz="1100" b="0" i="0" u="none" strike="noStrike">
                          <a:solidFill>
                            <a:srgbClr val="000000"/>
                          </a:solidFill>
                          <a:effectLst/>
                          <a:latin typeface="Calibri" panose="020F0502020204030204" pitchFamily="34" charset="0"/>
                        </a:rPr>
                        <a:t>Drama</a:t>
                      </a:r>
                    </a:p>
                  </a:txBody>
                  <a:tcPr marL="7620" marR="7620" marT="7620"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235</a:t>
                      </a:r>
                    </a:p>
                  </a:txBody>
                  <a:tcPr marL="7620" marR="7620" marT="7620" marB="0" anchor="b">
                    <a:lnL>
                      <a:noFill/>
                    </a:lnL>
                    <a:lnR>
                      <a:noFill/>
                    </a:lnR>
                    <a:lnT>
                      <a:noFill/>
                    </a:lnT>
                    <a:lnB>
                      <a:noFill/>
                    </a:lnB>
                  </a:tcPr>
                </a:tc>
                <a:extLst>
                  <a:ext uri="{0D108BD9-81ED-4DB2-BD59-A6C34878D82A}">
                    <a16:rowId xmlns:a16="http://schemas.microsoft.com/office/drawing/2014/main" val="2010860509"/>
                  </a:ext>
                </a:extLst>
              </a:tr>
              <a:tr h="225761">
                <a:tc>
                  <a:txBody>
                    <a:bodyPr/>
                    <a:lstStyle/>
                    <a:p>
                      <a:pPr algn="l" fontAlgn="b"/>
                      <a:r>
                        <a:rPr lang="en-IN" sz="1100" b="0" i="0" u="none" strike="noStrike">
                          <a:solidFill>
                            <a:srgbClr val="000000"/>
                          </a:solidFill>
                          <a:effectLst/>
                          <a:latin typeface="Calibri" panose="020F0502020204030204" pitchFamily="34" charset="0"/>
                        </a:rPr>
                        <a:t>Drama|Romance</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151</a:t>
                      </a:r>
                    </a:p>
                  </a:txBody>
                  <a:tcPr marL="7620" marR="7620" marT="7620" marB="0" anchor="b">
                    <a:lnL>
                      <a:noFill/>
                    </a:lnL>
                    <a:lnR>
                      <a:noFill/>
                    </a:lnR>
                    <a:lnT>
                      <a:noFill/>
                    </a:lnT>
                    <a:lnB>
                      <a:noFill/>
                    </a:lnB>
                  </a:tcPr>
                </a:tc>
                <a:extLst>
                  <a:ext uri="{0D108BD9-81ED-4DB2-BD59-A6C34878D82A}">
                    <a16:rowId xmlns:a16="http://schemas.microsoft.com/office/drawing/2014/main" val="170547173"/>
                  </a:ext>
                </a:extLst>
              </a:tr>
              <a:tr h="225761">
                <a:tc>
                  <a:txBody>
                    <a:bodyPr/>
                    <a:lstStyle/>
                    <a:p>
                      <a:pPr algn="l" fontAlgn="b"/>
                      <a:r>
                        <a:rPr lang="en-IN" sz="1100" b="0" i="0" u="none" strike="noStrike">
                          <a:solidFill>
                            <a:srgbClr val="000000"/>
                          </a:solidFill>
                          <a:effectLst/>
                          <a:latin typeface="Calibri" panose="020F0502020204030204" pitchFamily="34" charset="0"/>
                        </a:rPr>
                        <a:t>Drama|Thriller</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64</a:t>
                      </a:r>
                    </a:p>
                  </a:txBody>
                  <a:tcPr marL="7620" marR="7620" marT="7620" marB="0" anchor="b">
                    <a:lnL>
                      <a:noFill/>
                    </a:lnL>
                    <a:lnR>
                      <a:noFill/>
                    </a:lnR>
                    <a:lnT>
                      <a:noFill/>
                    </a:lnT>
                    <a:lnB>
                      <a:noFill/>
                    </a:lnB>
                  </a:tcPr>
                </a:tc>
                <a:extLst>
                  <a:ext uri="{0D108BD9-81ED-4DB2-BD59-A6C34878D82A}">
                    <a16:rowId xmlns:a16="http://schemas.microsoft.com/office/drawing/2014/main" val="2039957268"/>
                  </a:ext>
                </a:extLst>
              </a:tr>
              <a:tr h="225761">
                <a:tc>
                  <a:txBody>
                    <a:bodyPr/>
                    <a:lstStyle/>
                    <a:p>
                      <a:pPr algn="l" fontAlgn="b"/>
                      <a:r>
                        <a:rPr lang="en-IN" sz="1100" b="0" i="0" u="none" strike="noStrike">
                          <a:solidFill>
                            <a:srgbClr val="000000"/>
                          </a:solidFill>
                          <a:effectLst/>
                          <a:latin typeface="Calibri" panose="020F0502020204030204" pitchFamily="34" charset="0"/>
                        </a:rPr>
                        <a:t>Horror</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70</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881165629"/>
                  </a:ext>
                </a:extLst>
              </a:tr>
              <a:tr h="225761">
                <a:tc>
                  <a:txBody>
                    <a:bodyPr/>
                    <a:lstStyle/>
                    <a:p>
                      <a:pPr algn="l" fontAlgn="b"/>
                      <a:r>
                        <a:rPr lang="en-IN" sz="1100" b="1" i="0" u="none" strike="noStrike">
                          <a:solidFill>
                            <a:srgbClr val="000000"/>
                          </a:solidFill>
                          <a:effectLst/>
                          <a:latin typeface="Calibri" panose="020F0502020204030204" pitchFamily="34" charset="0"/>
                        </a:rPr>
                        <a:t>Grand Total</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100" b="1" i="0" u="none" strike="noStrike" dirty="0">
                          <a:solidFill>
                            <a:srgbClr val="000000"/>
                          </a:solidFill>
                          <a:effectLst/>
                          <a:latin typeface="Calibri" panose="020F0502020204030204" pitchFamily="34" charset="0"/>
                        </a:rPr>
                        <a:t>1490</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2001200835"/>
                  </a:ext>
                </a:extLst>
              </a:tr>
            </a:tbl>
          </a:graphicData>
        </a:graphic>
      </p:graphicFrame>
    </p:spTree>
    <p:extLst>
      <p:ext uri="{BB962C8B-B14F-4D97-AF65-F5344CB8AC3E}">
        <p14:creationId xmlns:p14="http://schemas.microsoft.com/office/powerpoint/2010/main" val="1928141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8B5DD-6595-8528-8698-83F631AC75FC}"/>
              </a:ext>
            </a:extLst>
          </p:cNvPr>
          <p:cNvSpPr>
            <a:spLocks noGrp="1"/>
          </p:cNvSpPr>
          <p:nvPr>
            <p:ph type="ctrTitle"/>
          </p:nvPr>
        </p:nvSpPr>
        <p:spPr>
          <a:xfrm>
            <a:off x="1154955" y="2099732"/>
            <a:ext cx="8825658" cy="4043615"/>
          </a:xfrm>
        </p:spPr>
        <p:txBody>
          <a:bodyPr/>
          <a:lstStyle/>
          <a:p>
            <a:r>
              <a:rPr lang="en-US" sz="1600" b="1" i="0" dirty="0">
                <a:solidFill>
                  <a:schemeClr val="bg1"/>
                </a:solidFill>
                <a:effectLst/>
                <a:latin typeface="Manrope"/>
              </a:rPr>
              <a:t>F. Charts: </a:t>
            </a:r>
            <a:r>
              <a:rPr lang="en-US" sz="1600" b="0" i="0" dirty="0">
                <a:solidFill>
                  <a:schemeClr val="bg1"/>
                </a:solidFill>
                <a:effectLst/>
                <a:latin typeface="Manrope"/>
              </a:rPr>
              <a:t>Create three new columns namely, </a:t>
            </a:r>
            <a:r>
              <a:rPr lang="en-US" sz="1600" b="0" i="0" dirty="0" err="1">
                <a:solidFill>
                  <a:schemeClr val="bg1"/>
                </a:solidFill>
                <a:effectLst/>
                <a:latin typeface="Manrope"/>
              </a:rPr>
              <a:t>Meryl_Streep</a:t>
            </a:r>
            <a:r>
              <a:rPr lang="en-US" sz="1600" b="0" i="0" dirty="0">
                <a:solidFill>
                  <a:schemeClr val="bg1"/>
                </a:solidFill>
                <a:effectLst/>
                <a:latin typeface="Manrope"/>
              </a:rPr>
              <a:t>, </a:t>
            </a:r>
            <a:r>
              <a:rPr lang="en-US" sz="1600" b="0" i="0" dirty="0" err="1">
                <a:solidFill>
                  <a:schemeClr val="bg1"/>
                </a:solidFill>
                <a:effectLst/>
                <a:latin typeface="Manrope"/>
              </a:rPr>
              <a:t>Leo_Caprio</a:t>
            </a:r>
            <a:r>
              <a:rPr lang="en-US" sz="1600" b="0" i="0" dirty="0">
                <a:solidFill>
                  <a:schemeClr val="bg1"/>
                </a:solidFill>
                <a:effectLst/>
                <a:latin typeface="Manrope"/>
              </a:rPr>
              <a:t>, and </a:t>
            </a:r>
            <a:r>
              <a:rPr lang="en-US" sz="1600" b="0" i="0" dirty="0" err="1">
                <a:solidFill>
                  <a:schemeClr val="bg1"/>
                </a:solidFill>
                <a:effectLst/>
                <a:latin typeface="Manrope"/>
              </a:rPr>
              <a:t>Brad_Pitt</a:t>
            </a:r>
            <a:r>
              <a:rPr lang="en-US" sz="1600" b="0" i="0" dirty="0">
                <a:solidFill>
                  <a:schemeClr val="bg1"/>
                </a:solidFill>
                <a:effectLst/>
                <a:latin typeface="Manrope"/>
              </a:rPr>
              <a:t> which contain the movies in which the actors: 'Meryl Streep', 'Leonardo DiCaprio', and 'Brad Pitt' are the lead actors. Use only the actor_1_name column for extraction. Also, make sure that you use the names 'Meryl Streep', 'Leonardo DiCaprio', and 'Brad Pitt' for the said extraction.</a:t>
            </a:r>
            <a:br>
              <a:rPr lang="en-US" sz="1600" b="0" i="0" dirty="0">
                <a:solidFill>
                  <a:schemeClr val="bg1"/>
                </a:solidFill>
                <a:effectLst/>
                <a:latin typeface="Manrope"/>
              </a:rPr>
            </a:br>
            <a:br>
              <a:rPr lang="en-US" sz="1600" b="0" i="0" dirty="0">
                <a:solidFill>
                  <a:schemeClr val="bg1"/>
                </a:solidFill>
                <a:effectLst/>
                <a:latin typeface="Manrope"/>
              </a:rPr>
            </a:br>
            <a:r>
              <a:rPr lang="en-US" sz="1600" b="0" i="0" dirty="0">
                <a:solidFill>
                  <a:schemeClr val="bg1"/>
                </a:solidFill>
                <a:effectLst/>
                <a:latin typeface="Manrope"/>
              </a:rPr>
              <a:t>Append the rows of all these columns and store them in a new column named Combined.</a:t>
            </a:r>
            <a:br>
              <a:rPr lang="en-US" sz="1600" b="0" i="0" dirty="0">
                <a:solidFill>
                  <a:schemeClr val="bg1"/>
                </a:solidFill>
                <a:effectLst/>
                <a:latin typeface="Manrope"/>
              </a:rPr>
            </a:br>
            <a:br>
              <a:rPr lang="en-US" sz="1600" b="0" i="0" dirty="0">
                <a:solidFill>
                  <a:schemeClr val="bg1"/>
                </a:solidFill>
                <a:effectLst/>
                <a:latin typeface="Manrope"/>
              </a:rPr>
            </a:br>
            <a:r>
              <a:rPr lang="en-US" sz="1600" b="0" i="0" dirty="0">
                <a:solidFill>
                  <a:schemeClr val="bg1"/>
                </a:solidFill>
                <a:effectLst/>
                <a:latin typeface="Manrope"/>
              </a:rPr>
              <a:t>Group the combined column using the actor_1_name column.</a:t>
            </a:r>
            <a:br>
              <a:rPr lang="en-US" sz="1600" b="0" i="0" dirty="0">
                <a:solidFill>
                  <a:schemeClr val="bg1"/>
                </a:solidFill>
                <a:effectLst/>
                <a:latin typeface="Manrope"/>
              </a:rPr>
            </a:br>
            <a:br>
              <a:rPr lang="en-US" sz="1600" b="0" i="0" dirty="0">
                <a:solidFill>
                  <a:schemeClr val="bg1"/>
                </a:solidFill>
                <a:effectLst/>
                <a:latin typeface="Manrope"/>
              </a:rPr>
            </a:br>
            <a:r>
              <a:rPr lang="en-US" sz="1600" b="0" i="0" dirty="0">
                <a:solidFill>
                  <a:schemeClr val="bg1"/>
                </a:solidFill>
                <a:effectLst/>
                <a:latin typeface="Manrope"/>
              </a:rPr>
              <a:t>Find the mean of the </a:t>
            </a:r>
            <a:r>
              <a:rPr lang="en-US" sz="1600" b="0" i="0" dirty="0" err="1">
                <a:solidFill>
                  <a:schemeClr val="bg1"/>
                </a:solidFill>
                <a:effectLst/>
                <a:latin typeface="Manrope"/>
              </a:rPr>
              <a:t>num_critic_for_reviews</a:t>
            </a:r>
            <a:r>
              <a:rPr lang="en-US" sz="1600" b="0" i="0" dirty="0">
                <a:solidFill>
                  <a:schemeClr val="bg1"/>
                </a:solidFill>
                <a:effectLst/>
                <a:latin typeface="Manrope"/>
              </a:rPr>
              <a:t> and </a:t>
            </a:r>
            <a:r>
              <a:rPr lang="en-US" sz="1600" b="0" i="0" dirty="0" err="1">
                <a:solidFill>
                  <a:schemeClr val="bg1"/>
                </a:solidFill>
                <a:effectLst/>
                <a:latin typeface="Manrope"/>
              </a:rPr>
              <a:t>num_users_for_review</a:t>
            </a:r>
            <a:r>
              <a:rPr lang="en-US" sz="1600" b="0" i="0" dirty="0">
                <a:solidFill>
                  <a:schemeClr val="bg1"/>
                </a:solidFill>
                <a:effectLst/>
                <a:latin typeface="Manrope"/>
              </a:rPr>
              <a:t> and identify the actors which have the highest mean.</a:t>
            </a:r>
            <a:br>
              <a:rPr lang="en-US" sz="1600" b="0" i="0" dirty="0">
                <a:solidFill>
                  <a:schemeClr val="bg1"/>
                </a:solidFill>
                <a:effectLst/>
                <a:latin typeface="Manrope"/>
              </a:rPr>
            </a:br>
            <a:br>
              <a:rPr lang="en-US" sz="1600" b="0" i="0" dirty="0">
                <a:solidFill>
                  <a:schemeClr val="bg1"/>
                </a:solidFill>
                <a:effectLst/>
                <a:latin typeface="Manrope"/>
              </a:rPr>
            </a:br>
            <a:r>
              <a:rPr lang="en-US" sz="1600" b="0" i="0" dirty="0">
                <a:solidFill>
                  <a:schemeClr val="bg1"/>
                </a:solidFill>
                <a:effectLst/>
                <a:latin typeface="Manrope"/>
              </a:rPr>
              <a:t>Observe the change in the number of voted users over decades using a bar chart. Create a column called decade which represents the decade to which every movie belongs to. For example, the </a:t>
            </a:r>
            <a:r>
              <a:rPr lang="en-US" sz="1600" b="0" i="0" dirty="0" err="1">
                <a:solidFill>
                  <a:schemeClr val="bg1"/>
                </a:solidFill>
                <a:effectLst/>
                <a:latin typeface="Manrope"/>
              </a:rPr>
              <a:t>title_year</a:t>
            </a:r>
            <a:r>
              <a:rPr lang="en-US" sz="1600" b="0" i="0" dirty="0">
                <a:solidFill>
                  <a:schemeClr val="bg1"/>
                </a:solidFill>
                <a:effectLst/>
                <a:latin typeface="Manrope"/>
              </a:rPr>
              <a:t> year 1923, 1925 should be stored as the 1920s. Sort the column based on the column decade, group it by decade , and find the sum of users who voted in each decade. Store this in a new data frame called </a:t>
            </a:r>
            <a:r>
              <a:rPr lang="en-US" sz="1600" b="0" i="0" dirty="0" err="1">
                <a:solidFill>
                  <a:schemeClr val="bg1"/>
                </a:solidFill>
                <a:effectLst/>
                <a:latin typeface="Manrope"/>
              </a:rPr>
              <a:t>df_by_decade</a:t>
            </a:r>
            <a:r>
              <a:rPr lang="en-US" sz="1600" b="0" i="0" dirty="0">
                <a:solidFill>
                  <a:schemeClr val="bg1"/>
                </a:solidFill>
                <a:effectLst/>
                <a:latin typeface="Manrope"/>
              </a:rPr>
              <a:t>.</a:t>
            </a:r>
            <a:br>
              <a:rPr lang="en-US" sz="1600" b="0" i="0" dirty="0">
                <a:solidFill>
                  <a:schemeClr val="bg1"/>
                </a:solidFill>
                <a:effectLst/>
                <a:latin typeface="Manrope"/>
              </a:rPr>
            </a:br>
            <a:br>
              <a:rPr lang="en-US" sz="1600" b="0" i="0" dirty="0">
                <a:solidFill>
                  <a:schemeClr val="bg1"/>
                </a:solidFill>
                <a:effectLst/>
                <a:latin typeface="Manrope"/>
              </a:rPr>
            </a:br>
            <a:br>
              <a:rPr lang="en-US" sz="1600" b="0" i="0" dirty="0">
                <a:solidFill>
                  <a:schemeClr val="bg1"/>
                </a:solidFill>
                <a:effectLst/>
                <a:latin typeface="Manrope"/>
              </a:rPr>
            </a:br>
            <a:r>
              <a:rPr lang="en-US" sz="1600" b="1" i="0" dirty="0">
                <a:solidFill>
                  <a:schemeClr val="bg1"/>
                </a:solidFill>
                <a:effectLst/>
                <a:latin typeface="Manrope"/>
              </a:rPr>
              <a:t>Your task: </a:t>
            </a:r>
            <a:r>
              <a:rPr lang="en-US" sz="1600" b="0" i="0" dirty="0">
                <a:solidFill>
                  <a:schemeClr val="bg1"/>
                </a:solidFill>
                <a:effectLst/>
                <a:latin typeface="Manrope"/>
              </a:rPr>
              <a:t>Find the critic-favorite and audience-favorite actors</a:t>
            </a:r>
            <a:br>
              <a:rPr lang="en-US" sz="1600" b="0" i="0" dirty="0">
                <a:solidFill>
                  <a:schemeClr val="bg1"/>
                </a:solidFill>
                <a:effectLst/>
                <a:latin typeface="Manrope"/>
              </a:rPr>
            </a:br>
            <a:endParaRPr lang="en-IN" sz="1600" dirty="0">
              <a:solidFill>
                <a:schemeClr val="bg1"/>
              </a:solidFill>
            </a:endParaRPr>
          </a:p>
        </p:txBody>
      </p:sp>
    </p:spTree>
    <p:extLst>
      <p:ext uri="{BB962C8B-B14F-4D97-AF65-F5344CB8AC3E}">
        <p14:creationId xmlns:p14="http://schemas.microsoft.com/office/powerpoint/2010/main" val="3877065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39653-7665-0DB0-2D98-5514B41AAC7D}"/>
              </a:ext>
            </a:extLst>
          </p:cNvPr>
          <p:cNvSpPr>
            <a:spLocks noGrp="1"/>
          </p:cNvSpPr>
          <p:nvPr>
            <p:ph type="title"/>
          </p:nvPr>
        </p:nvSpPr>
        <p:spPr>
          <a:xfrm>
            <a:off x="1154954" y="973668"/>
            <a:ext cx="8761413" cy="704212"/>
          </a:xfrm>
        </p:spPr>
        <p:txBody>
          <a:bodyPr/>
          <a:lstStyle/>
          <a:p>
            <a:r>
              <a:rPr lang="en-IN" sz="2400" dirty="0"/>
              <a:t>Out of the three mentioned actors, Leonardo DiCaprio is the most loved one among others. </a:t>
            </a:r>
          </a:p>
        </p:txBody>
      </p:sp>
      <p:sp>
        <p:nvSpPr>
          <p:cNvPr id="6" name="Content Placeholder 5">
            <a:extLst>
              <a:ext uri="{FF2B5EF4-FFF2-40B4-BE49-F238E27FC236}">
                <a16:creationId xmlns:a16="http://schemas.microsoft.com/office/drawing/2014/main" id="{6000257F-DB9E-C901-0320-86D63DBE5203}"/>
              </a:ext>
            </a:extLst>
          </p:cNvPr>
          <p:cNvSpPr>
            <a:spLocks noGrp="1"/>
          </p:cNvSpPr>
          <p:nvPr>
            <p:ph idx="1"/>
          </p:nvPr>
        </p:nvSpPr>
        <p:spPr/>
        <p:txBody>
          <a:bodyPr/>
          <a:lstStyle/>
          <a:p>
            <a:r>
              <a:rPr lang="en-IN" dirty="0"/>
              <a:t>Pivot table was created for this task, presented in sheet 5. </a:t>
            </a:r>
          </a:p>
          <a:p>
            <a:r>
              <a:rPr lang="en-IN" sz="1800" b="0" i="0" u="none" strike="noStrike" dirty="0">
                <a:solidFill>
                  <a:srgbClr val="000000"/>
                </a:solidFill>
                <a:effectLst/>
                <a:latin typeface="Calibri" panose="020F0502020204030204" pitchFamily="34" charset="0"/>
              </a:rPr>
              <a:t>Iko Uwais</a:t>
            </a:r>
            <a:r>
              <a:rPr lang="en-IN" dirty="0"/>
              <a:t> </a:t>
            </a:r>
            <a:r>
              <a:rPr lang="en-IN" sz="1800" b="0" i="0" u="none" strike="noStrike" dirty="0">
                <a:solidFill>
                  <a:srgbClr val="9C0006"/>
                </a:solidFill>
                <a:effectLst/>
                <a:latin typeface="Calibri" panose="020F0502020204030204" pitchFamily="34" charset="0"/>
              </a:rPr>
              <a:t>335 </a:t>
            </a:r>
          </a:p>
          <a:p>
            <a:r>
              <a:rPr lang="en-IN" dirty="0">
                <a:solidFill>
                  <a:srgbClr val="9C0006"/>
                </a:solidFill>
                <a:latin typeface="Calibri" panose="020F0502020204030204" pitchFamily="34" charset="0"/>
              </a:rPr>
              <a:t>Johnny Depp is the most loved actor among both the critics and the audience. </a:t>
            </a:r>
          </a:p>
          <a:p>
            <a:r>
              <a:rPr lang="en-IN" dirty="0">
                <a:solidFill>
                  <a:srgbClr val="9C0006"/>
                </a:solidFill>
                <a:latin typeface="Calibri" panose="020F0502020204030204" pitchFamily="34" charset="0"/>
              </a:rPr>
              <a:t>During the decade 2000s, there was the highest number of voted users with the sum being </a:t>
            </a:r>
            <a:r>
              <a:rPr lang="en-IN" sz="1800" b="1" i="0" u="none" strike="noStrike" dirty="0">
                <a:solidFill>
                  <a:srgbClr val="000000"/>
                </a:solidFill>
                <a:effectLst/>
                <a:latin typeface="Calibri" panose="020F0502020204030204" pitchFamily="34" charset="0"/>
              </a:rPr>
              <a:t>305633430</a:t>
            </a:r>
            <a:r>
              <a:rPr lang="en-IN" b="1" dirty="0"/>
              <a:t> </a:t>
            </a:r>
          </a:p>
          <a:p>
            <a:r>
              <a:rPr lang="en-IN" b="1" dirty="0"/>
              <a:t>Depicted the result through a bar graph in the Excel sheet itself. </a:t>
            </a:r>
          </a:p>
          <a:p>
            <a:r>
              <a:rPr lang="en-IN" b="1" dirty="0"/>
              <a:t>Sheets 5, 8, and 10 provide the solutions to these tasks. </a:t>
            </a:r>
          </a:p>
        </p:txBody>
      </p:sp>
    </p:spTree>
    <p:extLst>
      <p:ext uri="{BB962C8B-B14F-4D97-AF65-F5344CB8AC3E}">
        <p14:creationId xmlns:p14="http://schemas.microsoft.com/office/powerpoint/2010/main" val="490016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379439-7244-D7C8-29E4-14A1EE3FEA0F}"/>
              </a:ext>
            </a:extLst>
          </p:cNvPr>
          <p:cNvSpPr>
            <a:spLocks noGrp="1"/>
          </p:cNvSpPr>
          <p:nvPr>
            <p:ph type="ctrTitle"/>
          </p:nvPr>
        </p:nvSpPr>
        <p:spPr/>
        <p:txBody>
          <a:bodyPr/>
          <a:lstStyle/>
          <a:p>
            <a:r>
              <a:rPr lang="en-IN" dirty="0"/>
              <a:t>Thank you </a:t>
            </a:r>
          </a:p>
        </p:txBody>
      </p:sp>
      <p:sp>
        <p:nvSpPr>
          <p:cNvPr id="5" name="Subtitle 4">
            <a:extLst>
              <a:ext uri="{FF2B5EF4-FFF2-40B4-BE49-F238E27FC236}">
                <a16:creationId xmlns:a16="http://schemas.microsoft.com/office/drawing/2014/main" id="{BC2A6292-6F54-310E-2D30-92ABDF1B61CD}"/>
              </a:ext>
            </a:extLst>
          </p:cNvPr>
          <p:cNvSpPr>
            <a:spLocks noGrp="1"/>
          </p:cNvSpPr>
          <p:nvPr>
            <p:ph type="subTitle" idx="1"/>
          </p:nvPr>
        </p:nvSpPr>
        <p:spPr/>
        <p:txBody>
          <a:bodyPr/>
          <a:lstStyle/>
          <a:p>
            <a:r>
              <a:rPr lang="en-IN" dirty="0"/>
              <a:t>Efforts by harjas kaur MATTA</a:t>
            </a:r>
          </a:p>
        </p:txBody>
      </p:sp>
    </p:spTree>
    <p:extLst>
      <p:ext uri="{BB962C8B-B14F-4D97-AF65-F5344CB8AC3E}">
        <p14:creationId xmlns:p14="http://schemas.microsoft.com/office/powerpoint/2010/main" val="682885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3FC79-E683-69D4-697C-ED6180D9A7DB}"/>
              </a:ext>
            </a:extLst>
          </p:cNvPr>
          <p:cNvSpPr>
            <a:spLocks noGrp="1"/>
          </p:cNvSpPr>
          <p:nvPr>
            <p:ph type="title"/>
          </p:nvPr>
        </p:nvSpPr>
        <p:spPr/>
        <p:txBody>
          <a:bodyPr/>
          <a:lstStyle/>
          <a:p>
            <a:r>
              <a:rPr lang="en-US" dirty="0"/>
              <a:t>PROJECT DESCRIPTION </a:t>
            </a:r>
            <a:endParaRPr lang="en-IN" dirty="0"/>
          </a:p>
        </p:txBody>
      </p:sp>
      <p:sp>
        <p:nvSpPr>
          <p:cNvPr id="3" name="Content Placeholder 2">
            <a:extLst>
              <a:ext uri="{FF2B5EF4-FFF2-40B4-BE49-F238E27FC236}">
                <a16:creationId xmlns:a16="http://schemas.microsoft.com/office/drawing/2014/main" id="{ADAD6B03-D110-F0F0-A3C6-3BA3D922ABF8}"/>
              </a:ext>
            </a:extLst>
          </p:cNvPr>
          <p:cNvSpPr>
            <a:spLocks noGrp="1"/>
          </p:cNvSpPr>
          <p:nvPr>
            <p:ph idx="1"/>
          </p:nvPr>
        </p:nvSpPr>
        <p:spPr/>
        <p:txBody>
          <a:bodyPr/>
          <a:lstStyle/>
          <a:p>
            <a:r>
              <a:rPr lang="en-IN" dirty="0"/>
              <a:t>The project asked for the analyses of the dataset of IMDB movies and to provide insights from the data. The dataset includes various columns such as names, gross, budgets, ratings, etc.  For the completion of the project, Microsoft Excel was majorly used for cleaning and manipulating the data.</a:t>
            </a:r>
          </a:p>
          <a:p>
            <a:r>
              <a:rPr lang="en-IN" dirty="0"/>
              <a:t>For the completion of this project, we are required to clean the data and create a new column named profit to identify the movies with the highest profits. Also, we are required to find out the IMDB TOP 250, find the best directors, and popular genres, and find critic-</a:t>
            </a:r>
            <a:r>
              <a:rPr lang="en-IN" dirty="0" err="1"/>
              <a:t>favorite</a:t>
            </a:r>
            <a:r>
              <a:rPr lang="en-IN" dirty="0"/>
              <a:t> and audience-</a:t>
            </a:r>
            <a:r>
              <a:rPr lang="en-IN" dirty="0" err="1"/>
              <a:t>favorite</a:t>
            </a:r>
            <a:r>
              <a:rPr lang="en-IN" dirty="0"/>
              <a:t> actors. </a:t>
            </a:r>
          </a:p>
          <a:p>
            <a:r>
              <a:rPr lang="en-IN" dirty="0"/>
              <a:t>The project aims to understand the movie industry by analyzing the dataset and drawing meaningful insights.  </a:t>
            </a:r>
          </a:p>
        </p:txBody>
      </p:sp>
    </p:spTree>
    <p:extLst>
      <p:ext uri="{BB962C8B-B14F-4D97-AF65-F5344CB8AC3E}">
        <p14:creationId xmlns:p14="http://schemas.microsoft.com/office/powerpoint/2010/main" val="3333806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073C4-3901-9455-6884-B5AB70B9C530}"/>
              </a:ext>
            </a:extLst>
          </p:cNvPr>
          <p:cNvSpPr>
            <a:spLocks noGrp="1"/>
          </p:cNvSpPr>
          <p:nvPr>
            <p:ph type="title"/>
          </p:nvPr>
        </p:nvSpPr>
        <p:spPr/>
        <p:txBody>
          <a:bodyPr/>
          <a:lstStyle/>
          <a:p>
            <a:r>
              <a:rPr lang="en-IN" dirty="0"/>
              <a:t>APPROACH</a:t>
            </a:r>
          </a:p>
        </p:txBody>
      </p:sp>
      <p:sp>
        <p:nvSpPr>
          <p:cNvPr id="3" name="Content Placeholder 2">
            <a:extLst>
              <a:ext uri="{FF2B5EF4-FFF2-40B4-BE49-F238E27FC236}">
                <a16:creationId xmlns:a16="http://schemas.microsoft.com/office/drawing/2014/main" id="{1605157B-EB71-5B93-F401-B54C395C1047}"/>
              </a:ext>
            </a:extLst>
          </p:cNvPr>
          <p:cNvSpPr>
            <a:spLocks noGrp="1"/>
          </p:cNvSpPr>
          <p:nvPr>
            <p:ph idx="1"/>
          </p:nvPr>
        </p:nvSpPr>
        <p:spPr/>
        <p:txBody>
          <a:bodyPr>
            <a:normAutofit fontScale="92500" lnSpcReduction="20000"/>
          </a:bodyPr>
          <a:lstStyle/>
          <a:p>
            <a:r>
              <a:rPr lang="en-IN" dirty="0"/>
              <a:t>1. UNDERSTANDING DATA – before the analysis of the dataset, I took some time to get familiarized with the dataset provided and tried to understand the same so that the issues and challenges can be identified.  </a:t>
            </a:r>
          </a:p>
          <a:p>
            <a:r>
              <a:rPr lang="en-IN" dirty="0"/>
              <a:t>2. CHECK ON MISSING OR INCOMPLETE DATA – before the analysis, I took some time to check and clean the data to find out the missing values or blank cells or rows or columns and eliminated the same. </a:t>
            </a:r>
          </a:p>
          <a:p>
            <a:r>
              <a:rPr lang="en-IN" dirty="0"/>
              <a:t>3. IDENTIFYING THE OUTLIERS – outliers are data points that are significantly different from the rest of the data. Outliers can have a significant impact and can distort the analysis result. </a:t>
            </a:r>
            <a:r>
              <a:rPr lang="en-US" dirty="0"/>
              <a:t>Identifying the outliers and handling them well by excluding them from the analysis or treating them separately is necessary</a:t>
            </a:r>
            <a:r>
              <a:rPr lang="en-IN" dirty="0"/>
              <a:t>. </a:t>
            </a:r>
          </a:p>
          <a:p>
            <a:r>
              <a:rPr lang="en-IN" dirty="0"/>
              <a:t>4. Presentation of the insights – once the analysis is completed, the findings must be presented to the audience clearly and concisely. The use of visualizations, such as charts and graphs, can be of great help in communicating the results. </a:t>
            </a:r>
          </a:p>
        </p:txBody>
      </p:sp>
    </p:spTree>
    <p:extLst>
      <p:ext uri="{BB962C8B-B14F-4D97-AF65-F5344CB8AC3E}">
        <p14:creationId xmlns:p14="http://schemas.microsoft.com/office/powerpoint/2010/main" val="3208672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43211-8DFD-7883-5AAD-12E8C39A2B2F}"/>
              </a:ext>
            </a:extLst>
          </p:cNvPr>
          <p:cNvSpPr>
            <a:spLocks noGrp="1"/>
          </p:cNvSpPr>
          <p:nvPr>
            <p:ph type="title"/>
          </p:nvPr>
        </p:nvSpPr>
        <p:spPr/>
        <p:txBody>
          <a:bodyPr/>
          <a:lstStyle/>
          <a:p>
            <a:r>
              <a:rPr lang="en-IN" dirty="0"/>
              <a:t>TECH-STACK USED </a:t>
            </a:r>
          </a:p>
        </p:txBody>
      </p:sp>
      <p:sp>
        <p:nvSpPr>
          <p:cNvPr id="3" name="Content Placeholder 2">
            <a:extLst>
              <a:ext uri="{FF2B5EF4-FFF2-40B4-BE49-F238E27FC236}">
                <a16:creationId xmlns:a16="http://schemas.microsoft.com/office/drawing/2014/main" id="{4FEC9F34-F82C-F9F2-BB4B-6393A26B4427}"/>
              </a:ext>
            </a:extLst>
          </p:cNvPr>
          <p:cNvSpPr>
            <a:spLocks noGrp="1"/>
          </p:cNvSpPr>
          <p:nvPr>
            <p:ph idx="1"/>
          </p:nvPr>
        </p:nvSpPr>
        <p:spPr/>
        <p:txBody>
          <a:bodyPr/>
          <a:lstStyle/>
          <a:p>
            <a:r>
              <a:rPr lang="en-IN" dirty="0"/>
              <a:t>THE tech stack used was MS Excel, MICROSOFT POWERPOINT, and GITHUB. </a:t>
            </a:r>
          </a:p>
        </p:txBody>
      </p:sp>
    </p:spTree>
    <p:extLst>
      <p:ext uri="{BB962C8B-B14F-4D97-AF65-F5344CB8AC3E}">
        <p14:creationId xmlns:p14="http://schemas.microsoft.com/office/powerpoint/2010/main" val="3568759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79C6BF-B306-A1D8-99C9-248DD56D8BE8}"/>
              </a:ext>
            </a:extLst>
          </p:cNvPr>
          <p:cNvSpPr>
            <a:spLocks noGrp="1"/>
          </p:cNvSpPr>
          <p:nvPr>
            <p:ph type="ctrTitle"/>
          </p:nvPr>
        </p:nvSpPr>
        <p:spPr>
          <a:xfrm>
            <a:off x="1154955" y="985421"/>
            <a:ext cx="9835600" cy="3213717"/>
          </a:xfrm>
        </p:spPr>
        <p:txBody>
          <a:bodyPr/>
          <a:lstStyle/>
          <a:p>
            <a:r>
              <a:rPr lang="en-IN" sz="6600" dirty="0"/>
              <a:t>INSIGHTS and RESULTS</a:t>
            </a:r>
          </a:p>
        </p:txBody>
      </p:sp>
    </p:spTree>
    <p:extLst>
      <p:ext uri="{BB962C8B-B14F-4D97-AF65-F5344CB8AC3E}">
        <p14:creationId xmlns:p14="http://schemas.microsoft.com/office/powerpoint/2010/main" val="3641544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2632E-19EA-7343-EEB7-5BD206B4549F}"/>
              </a:ext>
            </a:extLst>
          </p:cNvPr>
          <p:cNvSpPr>
            <a:spLocks noGrp="1"/>
          </p:cNvSpPr>
          <p:nvPr>
            <p:ph type="title"/>
          </p:nvPr>
        </p:nvSpPr>
        <p:spPr/>
        <p:txBody>
          <a:bodyPr/>
          <a:lstStyle/>
          <a:p>
            <a:r>
              <a:rPr lang="en-IN" sz="2400" dirty="0"/>
              <a:t>A. </a:t>
            </a:r>
            <a:r>
              <a:rPr lang="en-US" sz="1800" b="1" i="0" dirty="0">
                <a:solidFill>
                  <a:schemeClr val="bg1"/>
                </a:solidFill>
                <a:effectLst/>
                <a:latin typeface="Manrope"/>
              </a:rPr>
              <a:t>Cleaning the data::</a:t>
            </a:r>
            <a:r>
              <a:rPr lang="en-US" sz="1800" b="0" i="0" dirty="0">
                <a:solidFill>
                  <a:schemeClr val="bg1"/>
                </a:solidFill>
                <a:effectLst/>
                <a:latin typeface="Manrope"/>
              </a:rPr>
              <a:t> This is one of the most important steps to perform before moving forward with the analysis. Use your knowledge learned till now to do this. (Dropping columns, removing null values, etc.)</a:t>
            </a:r>
            <a:br>
              <a:rPr lang="en-US" sz="1800" b="0" i="0" dirty="0">
                <a:solidFill>
                  <a:schemeClr val="bg1"/>
                </a:solidFill>
                <a:effectLst/>
                <a:latin typeface="Manrope"/>
              </a:rPr>
            </a:br>
            <a:r>
              <a:rPr lang="en-US" sz="1800" b="1" i="0" dirty="0">
                <a:solidFill>
                  <a:schemeClr val="bg1"/>
                </a:solidFill>
                <a:effectLst/>
                <a:latin typeface="Manrope"/>
              </a:rPr>
              <a:t>Your task:</a:t>
            </a:r>
            <a:r>
              <a:rPr lang="en-US" sz="1800" b="0" i="0" dirty="0">
                <a:solidFill>
                  <a:schemeClr val="bg1"/>
                </a:solidFill>
                <a:effectLst/>
                <a:latin typeface="Manrope"/>
              </a:rPr>
              <a:t> Clean the data</a:t>
            </a:r>
            <a:br>
              <a:rPr lang="en-US" sz="1200" b="0" i="0" dirty="0">
                <a:solidFill>
                  <a:schemeClr val="bg1"/>
                </a:solidFill>
                <a:effectLst/>
                <a:latin typeface="Manrope"/>
              </a:rPr>
            </a:br>
            <a:endParaRPr lang="en-IN" sz="2400" dirty="0">
              <a:solidFill>
                <a:schemeClr val="bg1"/>
              </a:solidFill>
            </a:endParaRPr>
          </a:p>
        </p:txBody>
      </p:sp>
      <p:sp>
        <p:nvSpPr>
          <p:cNvPr id="3" name="Content Placeholder 2">
            <a:extLst>
              <a:ext uri="{FF2B5EF4-FFF2-40B4-BE49-F238E27FC236}">
                <a16:creationId xmlns:a16="http://schemas.microsoft.com/office/drawing/2014/main" id="{0768399D-CFF1-FD7C-A479-EF19BFBAF82C}"/>
              </a:ext>
            </a:extLst>
          </p:cNvPr>
          <p:cNvSpPr>
            <a:spLocks noGrp="1"/>
          </p:cNvSpPr>
          <p:nvPr>
            <p:ph idx="1"/>
          </p:nvPr>
        </p:nvSpPr>
        <p:spPr/>
        <p:txBody>
          <a:bodyPr/>
          <a:lstStyle/>
          <a:p>
            <a:r>
              <a:rPr lang="en-IN" dirty="0"/>
              <a:t>For the cleansing of the data, firstly I looked for the </a:t>
            </a:r>
            <a:r>
              <a:rPr lang="en-IN" b="1" dirty="0"/>
              <a:t>duplicates and removed them</a:t>
            </a:r>
            <a:r>
              <a:rPr lang="en-IN" dirty="0"/>
              <a:t>. Before any further cleansing, as a first step, 44 duplicate values were removed, while 4999 unique values remained. </a:t>
            </a:r>
          </a:p>
          <a:p>
            <a:r>
              <a:rPr lang="en-IN" dirty="0"/>
              <a:t>As a second step</a:t>
            </a:r>
            <a:r>
              <a:rPr lang="en-IN" b="1" dirty="0"/>
              <a:t>, deleted blanks using FIND AND SELECT</a:t>
            </a:r>
            <a:r>
              <a:rPr lang="en-IN" dirty="0"/>
              <a:t>. </a:t>
            </a:r>
          </a:p>
          <a:p>
            <a:r>
              <a:rPr lang="en-IN" dirty="0"/>
              <a:t>To clean the data, I </a:t>
            </a:r>
            <a:r>
              <a:rPr lang="en-IN" b="1" dirty="0"/>
              <a:t>arranged the columns in the correct format </a:t>
            </a:r>
            <a:r>
              <a:rPr lang="en-IN" dirty="0"/>
              <a:t>and </a:t>
            </a:r>
            <a:r>
              <a:rPr lang="en-IN" b="1" dirty="0"/>
              <a:t>increased the column width to improve readability</a:t>
            </a:r>
            <a:r>
              <a:rPr lang="en-IN" dirty="0"/>
              <a:t>. </a:t>
            </a:r>
          </a:p>
          <a:p>
            <a:r>
              <a:rPr lang="en-IN" dirty="0"/>
              <a:t>Also by </a:t>
            </a:r>
            <a:r>
              <a:rPr lang="en-IN" b="1" dirty="0"/>
              <a:t>removing the null values and duplicates</a:t>
            </a:r>
            <a:r>
              <a:rPr lang="en-IN" dirty="0"/>
              <a:t>, and deleting the entire row, </a:t>
            </a:r>
            <a:r>
              <a:rPr lang="en-IN" b="1" dirty="0"/>
              <a:t>ensuring that the data was accurate and ready for analysis. </a:t>
            </a:r>
          </a:p>
          <a:p>
            <a:pPr marL="0" indent="0">
              <a:buNone/>
            </a:pPr>
            <a:endParaRPr lang="en-IN" dirty="0"/>
          </a:p>
        </p:txBody>
      </p:sp>
    </p:spTree>
    <p:extLst>
      <p:ext uri="{BB962C8B-B14F-4D97-AF65-F5344CB8AC3E}">
        <p14:creationId xmlns:p14="http://schemas.microsoft.com/office/powerpoint/2010/main" val="2684795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A52FF-ECFE-DE24-7360-BDF45A6F7701}"/>
              </a:ext>
            </a:extLst>
          </p:cNvPr>
          <p:cNvSpPr>
            <a:spLocks noGrp="1"/>
          </p:cNvSpPr>
          <p:nvPr>
            <p:ph type="title"/>
          </p:nvPr>
        </p:nvSpPr>
        <p:spPr/>
        <p:txBody>
          <a:bodyPr/>
          <a:lstStyle/>
          <a:p>
            <a:r>
              <a:rPr lang="en-US" sz="1800" b="1" i="0" dirty="0">
                <a:solidFill>
                  <a:schemeClr val="bg1"/>
                </a:solidFill>
                <a:effectLst/>
                <a:latin typeface="Manrope"/>
              </a:rPr>
              <a:t>B. Movies with the highest profit:</a:t>
            </a:r>
            <a:r>
              <a:rPr lang="en-US" sz="1800" b="0" i="0" dirty="0">
                <a:solidFill>
                  <a:schemeClr val="bg1"/>
                </a:solidFill>
                <a:effectLst/>
                <a:latin typeface="Manrope"/>
              </a:rPr>
              <a:t> Create a new column called profit which contains the difference between the two columns: gross and budget. Sort the column using the profit column as a reference. Plot profit (y-axis) vs budget (x-axis) and observe the outliers using the appropriate chart type.</a:t>
            </a:r>
            <a:br>
              <a:rPr lang="en-US" sz="1800" b="0" i="0" dirty="0">
                <a:solidFill>
                  <a:schemeClr val="bg1"/>
                </a:solidFill>
                <a:effectLst/>
                <a:latin typeface="Manrope"/>
              </a:rPr>
            </a:br>
            <a:r>
              <a:rPr lang="en-US" sz="1800" b="1" i="0" dirty="0">
                <a:solidFill>
                  <a:schemeClr val="bg1"/>
                </a:solidFill>
                <a:effectLst/>
                <a:latin typeface="Manrope"/>
              </a:rPr>
              <a:t>Your task:</a:t>
            </a:r>
            <a:r>
              <a:rPr lang="en-US" sz="1800" b="0" i="0" dirty="0">
                <a:solidFill>
                  <a:schemeClr val="bg1"/>
                </a:solidFill>
                <a:effectLst/>
                <a:latin typeface="Manrope"/>
              </a:rPr>
              <a:t> Find the movies with the highest profit.</a:t>
            </a:r>
            <a:br>
              <a:rPr lang="en-US" sz="1800" b="0" i="0" dirty="0">
                <a:solidFill>
                  <a:schemeClr val="bg1"/>
                </a:solidFill>
                <a:effectLst/>
                <a:latin typeface="Manrope"/>
              </a:rPr>
            </a:br>
            <a:endParaRPr lang="en-IN" sz="1800" dirty="0">
              <a:solidFill>
                <a:schemeClr val="bg1"/>
              </a:solidFill>
            </a:endParaRPr>
          </a:p>
        </p:txBody>
      </p:sp>
      <p:sp>
        <p:nvSpPr>
          <p:cNvPr id="3" name="Content Placeholder 2">
            <a:extLst>
              <a:ext uri="{FF2B5EF4-FFF2-40B4-BE49-F238E27FC236}">
                <a16:creationId xmlns:a16="http://schemas.microsoft.com/office/drawing/2014/main" id="{E0A41247-1949-8D78-0E8D-D5C7BED7D89E}"/>
              </a:ext>
            </a:extLst>
          </p:cNvPr>
          <p:cNvSpPr>
            <a:spLocks noGrp="1"/>
          </p:cNvSpPr>
          <p:nvPr>
            <p:ph idx="1"/>
          </p:nvPr>
        </p:nvSpPr>
        <p:spPr/>
        <p:txBody>
          <a:bodyPr/>
          <a:lstStyle/>
          <a:p>
            <a:r>
              <a:rPr lang="en-IN" dirty="0"/>
              <a:t>For this task, I created a separate column ‘</a:t>
            </a:r>
            <a:r>
              <a:rPr lang="en-IN" b="1" dirty="0"/>
              <a:t>profits’</a:t>
            </a:r>
            <a:r>
              <a:rPr lang="en-IN" dirty="0"/>
              <a:t> that showcased the difference between the columns - </a:t>
            </a:r>
            <a:r>
              <a:rPr lang="en-IN" b="1" dirty="0"/>
              <a:t>gross and budget</a:t>
            </a:r>
            <a:r>
              <a:rPr lang="en-IN" dirty="0"/>
              <a:t>. </a:t>
            </a:r>
          </a:p>
          <a:p>
            <a:r>
              <a:rPr lang="en-IN" dirty="0"/>
              <a:t>Th second step in this was to create a </a:t>
            </a:r>
            <a:r>
              <a:rPr lang="en-IN" b="1" dirty="0"/>
              <a:t>chart to identify the outliers. </a:t>
            </a:r>
            <a:r>
              <a:rPr lang="en-IN" dirty="0"/>
              <a:t>For this, I used </a:t>
            </a:r>
            <a:r>
              <a:rPr lang="en-IN" b="1" dirty="0"/>
              <a:t>the scatter chart </a:t>
            </a:r>
            <a:r>
              <a:rPr lang="en-IN" dirty="0"/>
              <a:t>which helped me identify the outlier. While all the data points were close to each other, </a:t>
            </a:r>
            <a:r>
              <a:rPr lang="en-IN" b="1" dirty="0"/>
              <a:t>-1.2E + 10 </a:t>
            </a:r>
            <a:r>
              <a:rPr lang="en-IN" dirty="0"/>
              <a:t>was unusually different from the rest of the data points. Therefore, one example of an outlier observed was </a:t>
            </a:r>
            <a:r>
              <a:rPr lang="en-IN" b="1" dirty="0"/>
              <a:t>-1.2E + 10</a:t>
            </a:r>
            <a:r>
              <a:rPr lang="en-IN" dirty="0"/>
              <a:t>. </a:t>
            </a:r>
          </a:p>
        </p:txBody>
      </p:sp>
    </p:spTree>
    <p:extLst>
      <p:ext uri="{BB962C8B-B14F-4D97-AF65-F5344CB8AC3E}">
        <p14:creationId xmlns:p14="http://schemas.microsoft.com/office/powerpoint/2010/main" val="2247765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7B791-974E-1F0A-68B1-3CF137DB2680}"/>
              </a:ext>
            </a:extLst>
          </p:cNvPr>
          <p:cNvSpPr>
            <a:spLocks noGrp="1"/>
          </p:cNvSpPr>
          <p:nvPr>
            <p:ph type="title"/>
          </p:nvPr>
        </p:nvSpPr>
        <p:spPr/>
        <p:txBody>
          <a:bodyPr/>
          <a:lstStyle/>
          <a:p>
            <a:r>
              <a:rPr lang="en-US" sz="1200" b="1" i="0" dirty="0">
                <a:solidFill>
                  <a:schemeClr val="bg1"/>
                </a:solidFill>
                <a:effectLst/>
                <a:latin typeface="Manrope"/>
              </a:rPr>
              <a:t>C. Top 250:</a:t>
            </a:r>
            <a:r>
              <a:rPr lang="en-US" sz="1200" b="0" i="0" dirty="0">
                <a:solidFill>
                  <a:schemeClr val="bg1"/>
                </a:solidFill>
                <a:effectLst/>
                <a:latin typeface="Manrope"/>
              </a:rPr>
              <a:t> Create a new column IMDb_Top_250 and store the top 250 movies with the highest IMDb Rating (corresponding to the column: </a:t>
            </a:r>
            <a:r>
              <a:rPr lang="en-US" sz="1200" b="0" i="0" dirty="0" err="1">
                <a:solidFill>
                  <a:schemeClr val="bg1"/>
                </a:solidFill>
                <a:effectLst/>
                <a:latin typeface="Manrope"/>
              </a:rPr>
              <a:t>imdb_score</a:t>
            </a:r>
            <a:r>
              <a:rPr lang="en-US" sz="1200" b="0" i="0" dirty="0">
                <a:solidFill>
                  <a:schemeClr val="bg1"/>
                </a:solidFill>
                <a:effectLst/>
                <a:latin typeface="Manrope"/>
              </a:rPr>
              <a:t>). Also make sure that for all of these movies, the </a:t>
            </a:r>
            <a:r>
              <a:rPr lang="en-US" sz="1200" b="0" i="0" dirty="0" err="1">
                <a:solidFill>
                  <a:schemeClr val="bg1"/>
                </a:solidFill>
                <a:effectLst/>
                <a:latin typeface="Manrope"/>
              </a:rPr>
              <a:t>num_voted_users</a:t>
            </a:r>
            <a:r>
              <a:rPr lang="en-US" sz="1200" b="0" i="0" dirty="0">
                <a:solidFill>
                  <a:schemeClr val="bg1"/>
                </a:solidFill>
                <a:effectLst/>
                <a:latin typeface="Manrope"/>
              </a:rPr>
              <a:t> is greater than 25,000. Also, add a Rank column containing the values 1 to 250 indicating the ranks of the corresponding films.</a:t>
            </a:r>
            <a:br>
              <a:rPr lang="en-US" sz="1200" b="0" i="0" dirty="0">
                <a:solidFill>
                  <a:schemeClr val="bg1"/>
                </a:solidFill>
                <a:effectLst/>
                <a:latin typeface="Manrope"/>
              </a:rPr>
            </a:br>
            <a:br>
              <a:rPr lang="en-US" sz="1200" b="0" i="0" dirty="0">
                <a:solidFill>
                  <a:schemeClr val="bg1"/>
                </a:solidFill>
                <a:effectLst/>
                <a:latin typeface="Manrope"/>
              </a:rPr>
            </a:br>
            <a:r>
              <a:rPr lang="en-US" sz="1200" b="0" i="0" dirty="0">
                <a:solidFill>
                  <a:schemeClr val="bg1"/>
                </a:solidFill>
                <a:effectLst/>
                <a:latin typeface="Manrope"/>
              </a:rPr>
              <a:t>Extract all the movies in the IMDb_Top_250 column which are not in the English language and store them in a new column named </a:t>
            </a:r>
            <a:r>
              <a:rPr lang="en-US" sz="1200" b="0" i="0" dirty="0" err="1">
                <a:solidFill>
                  <a:schemeClr val="bg1"/>
                </a:solidFill>
                <a:effectLst/>
                <a:latin typeface="Manrope"/>
              </a:rPr>
              <a:t>Top_Foreign_Lang_Film</a:t>
            </a:r>
            <a:r>
              <a:rPr lang="en-US" sz="1200" b="0" i="0" dirty="0">
                <a:solidFill>
                  <a:schemeClr val="bg1"/>
                </a:solidFill>
                <a:effectLst/>
                <a:latin typeface="Manrope"/>
              </a:rPr>
              <a:t>. You can use your own imagination also!</a:t>
            </a:r>
            <a:br>
              <a:rPr lang="en-US" sz="1200" b="0" i="0" dirty="0">
                <a:solidFill>
                  <a:schemeClr val="bg1"/>
                </a:solidFill>
                <a:effectLst/>
                <a:latin typeface="Manrope"/>
              </a:rPr>
            </a:br>
            <a:r>
              <a:rPr lang="en-US" sz="1200" b="1" i="0" dirty="0">
                <a:solidFill>
                  <a:schemeClr val="bg1"/>
                </a:solidFill>
                <a:effectLst/>
                <a:latin typeface="Manrope"/>
              </a:rPr>
              <a:t>Your task: </a:t>
            </a:r>
            <a:r>
              <a:rPr lang="en-US" sz="1200" b="0" i="0" dirty="0">
                <a:solidFill>
                  <a:schemeClr val="bg1"/>
                </a:solidFill>
                <a:effectLst/>
                <a:latin typeface="Manrope"/>
              </a:rPr>
              <a:t>Find IMDB Top 250</a:t>
            </a:r>
            <a:br>
              <a:rPr lang="en-US" sz="1200" b="0" i="0" dirty="0">
                <a:solidFill>
                  <a:schemeClr val="bg1"/>
                </a:solidFill>
                <a:effectLst/>
                <a:latin typeface="Manrope"/>
              </a:rPr>
            </a:br>
            <a:endParaRPr lang="en-IN" sz="1200" dirty="0">
              <a:solidFill>
                <a:schemeClr val="bg1"/>
              </a:solidFill>
            </a:endParaRPr>
          </a:p>
        </p:txBody>
      </p:sp>
      <p:sp>
        <p:nvSpPr>
          <p:cNvPr id="3" name="Content Placeholder 2">
            <a:extLst>
              <a:ext uri="{FF2B5EF4-FFF2-40B4-BE49-F238E27FC236}">
                <a16:creationId xmlns:a16="http://schemas.microsoft.com/office/drawing/2014/main" id="{DF82A1C8-58E7-74EE-9AF1-D0B93B0C80E7}"/>
              </a:ext>
            </a:extLst>
          </p:cNvPr>
          <p:cNvSpPr>
            <a:spLocks noGrp="1"/>
          </p:cNvSpPr>
          <p:nvPr>
            <p:ph idx="1"/>
          </p:nvPr>
        </p:nvSpPr>
        <p:spPr/>
        <p:txBody>
          <a:bodyPr/>
          <a:lstStyle/>
          <a:p>
            <a:r>
              <a:rPr lang="en-IN" dirty="0"/>
              <a:t>For this task, we were required to create a column of the top 250 </a:t>
            </a:r>
            <a:r>
              <a:rPr lang="en-IN" dirty="0" err="1"/>
              <a:t>imdb</a:t>
            </a:r>
            <a:r>
              <a:rPr lang="en-IN" dirty="0"/>
              <a:t> movies with some conditional formatting including the number of voted users to be greater than 25,000 and all the other languages except English. </a:t>
            </a:r>
          </a:p>
          <a:p>
            <a:r>
              <a:rPr lang="en-IN" dirty="0"/>
              <a:t>For the completion of this task, </a:t>
            </a:r>
            <a:r>
              <a:rPr lang="en-IN" b="1" dirty="0"/>
              <a:t>created a pivot table </a:t>
            </a:r>
            <a:r>
              <a:rPr lang="en-IN" dirty="0"/>
              <a:t>with all the necessary requirements of </a:t>
            </a:r>
            <a:r>
              <a:rPr lang="en-IN" b="1" dirty="0"/>
              <a:t>conditional formatting </a:t>
            </a:r>
            <a:r>
              <a:rPr lang="en-IN" dirty="0"/>
              <a:t>of the number of voted users greater than 25,000 and language except English. </a:t>
            </a:r>
          </a:p>
          <a:p>
            <a:r>
              <a:rPr lang="en-IN" dirty="0"/>
              <a:t>The solution to this task has been stored in </a:t>
            </a:r>
            <a:r>
              <a:rPr lang="en-IN" b="1" dirty="0"/>
              <a:t>sheet 2 of excel</a:t>
            </a:r>
            <a:r>
              <a:rPr lang="en-IN" dirty="0"/>
              <a:t>. </a:t>
            </a:r>
          </a:p>
        </p:txBody>
      </p:sp>
    </p:spTree>
    <p:extLst>
      <p:ext uri="{BB962C8B-B14F-4D97-AF65-F5344CB8AC3E}">
        <p14:creationId xmlns:p14="http://schemas.microsoft.com/office/powerpoint/2010/main" val="2347278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FB20B-E013-A966-2263-03C908848D7F}"/>
              </a:ext>
            </a:extLst>
          </p:cNvPr>
          <p:cNvSpPr>
            <a:spLocks noGrp="1"/>
          </p:cNvSpPr>
          <p:nvPr>
            <p:ph type="title"/>
          </p:nvPr>
        </p:nvSpPr>
        <p:spPr/>
        <p:txBody>
          <a:bodyPr/>
          <a:lstStyle/>
          <a:p>
            <a:r>
              <a:rPr lang="en-US" sz="1600" b="1" i="0" dirty="0">
                <a:solidFill>
                  <a:schemeClr val="bg1"/>
                </a:solidFill>
                <a:effectLst/>
                <a:latin typeface="Manrope"/>
              </a:rPr>
              <a:t>D. Best Directors: </a:t>
            </a:r>
            <a:r>
              <a:rPr lang="en-US" sz="1600" b="0" i="0" dirty="0">
                <a:solidFill>
                  <a:schemeClr val="bg1"/>
                </a:solidFill>
                <a:effectLst/>
                <a:latin typeface="Manrope"/>
              </a:rPr>
              <a:t>Group the column using the </a:t>
            </a:r>
            <a:r>
              <a:rPr lang="en-US" sz="1600" b="0" i="0" dirty="0" err="1">
                <a:solidFill>
                  <a:schemeClr val="bg1"/>
                </a:solidFill>
                <a:effectLst/>
                <a:latin typeface="Manrope"/>
              </a:rPr>
              <a:t>director_name</a:t>
            </a:r>
            <a:r>
              <a:rPr lang="en-US" sz="1600" b="0" i="0" dirty="0">
                <a:solidFill>
                  <a:schemeClr val="bg1"/>
                </a:solidFill>
                <a:effectLst/>
                <a:latin typeface="Manrope"/>
              </a:rPr>
              <a:t> column.</a:t>
            </a:r>
            <a:br>
              <a:rPr lang="en-US" sz="1600" b="0" i="0" dirty="0">
                <a:solidFill>
                  <a:schemeClr val="bg1"/>
                </a:solidFill>
                <a:effectLst/>
                <a:latin typeface="Manrope"/>
              </a:rPr>
            </a:br>
            <a:br>
              <a:rPr lang="en-US" sz="1600" b="0" i="0" dirty="0">
                <a:solidFill>
                  <a:schemeClr val="bg1"/>
                </a:solidFill>
                <a:effectLst/>
                <a:latin typeface="Manrope"/>
              </a:rPr>
            </a:br>
            <a:r>
              <a:rPr lang="en-US" sz="1600" b="0" i="0" dirty="0">
                <a:solidFill>
                  <a:schemeClr val="bg1"/>
                </a:solidFill>
                <a:effectLst/>
                <a:latin typeface="Manrope"/>
              </a:rPr>
              <a:t>Find out the top 10 directors for whom the mean of imdb_score is the highest and store them in a new column top10director. In case of a tie in IMDb score between two directors, sort them alphabetically.</a:t>
            </a:r>
            <a:br>
              <a:rPr lang="en-US" sz="1600" b="0" i="0" dirty="0">
                <a:solidFill>
                  <a:schemeClr val="bg1"/>
                </a:solidFill>
                <a:effectLst/>
                <a:latin typeface="Manrope"/>
              </a:rPr>
            </a:br>
            <a:r>
              <a:rPr lang="en-US" sz="1600" b="1" i="0" dirty="0">
                <a:solidFill>
                  <a:schemeClr val="bg1"/>
                </a:solidFill>
                <a:effectLst/>
                <a:latin typeface="Manrope"/>
              </a:rPr>
              <a:t>Your task: </a:t>
            </a:r>
            <a:r>
              <a:rPr lang="en-US" sz="1600" b="0" i="0" dirty="0">
                <a:solidFill>
                  <a:schemeClr val="bg1"/>
                </a:solidFill>
                <a:effectLst/>
                <a:latin typeface="Manrope"/>
              </a:rPr>
              <a:t>Find the best directors</a:t>
            </a:r>
            <a:br>
              <a:rPr lang="en-US" sz="1600" b="0" i="0" dirty="0">
                <a:solidFill>
                  <a:schemeClr val="bg1"/>
                </a:solidFill>
                <a:effectLst/>
                <a:latin typeface="Manrope"/>
              </a:rPr>
            </a:br>
            <a:endParaRPr lang="en-IN" sz="1600" dirty="0">
              <a:solidFill>
                <a:schemeClr val="bg1"/>
              </a:solidFill>
            </a:endParaRPr>
          </a:p>
        </p:txBody>
      </p:sp>
      <p:sp>
        <p:nvSpPr>
          <p:cNvPr id="3" name="Content Placeholder 2">
            <a:extLst>
              <a:ext uri="{FF2B5EF4-FFF2-40B4-BE49-F238E27FC236}">
                <a16:creationId xmlns:a16="http://schemas.microsoft.com/office/drawing/2014/main" id="{B56FA389-CD15-B33B-F5A9-61EF5377E072}"/>
              </a:ext>
            </a:extLst>
          </p:cNvPr>
          <p:cNvSpPr>
            <a:spLocks noGrp="1"/>
          </p:cNvSpPr>
          <p:nvPr>
            <p:ph idx="1"/>
          </p:nvPr>
        </p:nvSpPr>
        <p:spPr>
          <a:xfrm>
            <a:off x="595660" y="2621256"/>
            <a:ext cx="8825659" cy="3416300"/>
          </a:xfrm>
        </p:spPr>
        <p:txBody>
          <a:bodyPr/>
          <a:lstStyle/>
          <a:p>
            <a:r>
              <a:rPr lang="en-IN" dirty="0"/>
              <a:t>For the completion of this task, create a pivot table for directors with the maximum and highest IMDb scores. </a:t>
            </a:r>
          </a:p>
          <a:p>
            <a:endParaRPr lang="en-IN" dirty="0"/>
          </a:p>
        </p:txBody>
      </p:sp>
      <p:graphicFrame>
        <p:nvGraphicFramePr>
          <p:cNvPr id="6" name="Table 5">
            <a:extLst>
              <a:ext uri="{FF2B5EF4-FFF2-40B4-BE49-F238E27FC236}">
                <a16:creationId xmlns:a16="http://schemas.microsoft.com/office/drawing/2014/main" id="{BA6840D4-7976-1F47-A245-E2793D5AC77E}"/>
              </a:ext>
            </a:extLst>
          </p:cNvPr>
          <p:cNvGraphicFramePr>
            <a:graphicFrameLocks noGrp="1"/>
          </p:cNvGraphicFramePr>
          <p:nvPr>
            <p:extLst>
              <p:ext uri="{D42A27DB-BD31-4B8C-83A1-F6EECF244321}">
                <p14:modId xmlns:p14="http://schemas.microsoft.com/office/powerpoint/2010/main" val="3805240647"/>
              </p:ext>
            </p:extLst>
          </p:nvPr>
        </p:nvGraphicFramePr>
        <p:xfrm>
          <a:off x="3764132" y="3719743"/>
          <a:ext cx="3684232" cy="2503508"/>
        </p:xfrm>
        <a:graphic>
          <a:graphicData uri="http://schemas.openxmlformats.org/drawingml/2006/table">
            <a:tbl>
              <a:tblPr/>
              <a:tblGrid>
                <a:gridCol w="1842116">
                  <a:extLst>
                    <a:ext uri="{9D8B030D-6E8A-4147-A177-3AD203B41FA5}">
                      <a16:colId xmlns:a16="http://schemas.microsoft.com/office/drawing/2014/main" val="1119638996"/>
                    </a:ext>
                  </a:extLst>
                </a:gridCol>
                <a:gridCol w="1842116">
                  <a:extLst>
                    <a:ext uri="{9D8B030D-6E8A-4147-A177-3AD203B41FA5}">
                      <a16:colId xmlns:a16="http://schemas.microsoft.com/office/drawing/2014/main" val="562718046"/>
                    </a:ext>
                  </a:extLst>
                </a:gridCol>
              </a:tblGrid>
              <a:tr h="178822">
                <a:tc>
                  <a:txBody>
                    <a:bodyPr/>
                    <a:lstStyle/>
                    <a:p>
                      <a:pPr algn="l" fontAlgn="b"/>
                      <a:r>
                        <a:rPr lang="en-IN" sz="1100" b="0" i="0" u="none" strike="noStrike" dirty="0">
                          <a:solidFill>
                            <a:srgbClr val="000000"/>
                          </a:solidFill>
                          <a:effectLst/>
                          <a:latin typeface="Calibri" panose="020F0502020204030204" pitchFamily="34" charset="0"/>
                        </a:rPr>
                        <a:t>A. Raven Cruz</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9.5</a:t>
                      </a:r>
                    </a:p>
                  </a:txBody>
                  <a:tcPr marL="7620" marR="7620" marT="7620" marB="0" anchor="b">
                    <a:lnL>
                      <a:noFill/>
                    </a:lnL>
                    <a:lnR>
                      <a:noFill/>
                    </a:lnR>
                    <a:lnT>
                      <a:noFill/>
                    </a:lnT>
                    <a:lnB>
                      <a:noFill/>
                    </a:lnB>
                  </a:tcPr>
                </a:tc>
                <a:extLst>
                  <a:ext uri="{0D108BD9-81ED-4DB2-BD59-A6C34878D82A}">
                    <a16:rowId xmlns:a16="http://schemas.microsoft.com/office/drawing/2014/main" val="3616005630"/>
                  </a:ext>
                </a:extLst>
              </a:tr>
              <a:tr h="178822">
                <a:tc>
                  <a:txBody>
                    <a:bodyPr/>
                    <a:lstStyle/>
                    <a:p>
                      <a:pPr algn="l" fontAlgn="b"/>
                      <a:r>
                        <a:rPr lang="en-IN" sz="1100" b="0" i="0" u="none" strike="noStrike">
                          <a:solidFill>
                            <a:srgbClr val="000000"/>
                          </a:solidFill>
                          <a:effectLst/>
                          <a:latin typeface="Calibri" panose="020F0502020204030204" pitchFamily="34" charset="0"/>
                        </a:rPr>
                        <a:t>Ã‰mile Gaudreault</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9.3</a:t>
                      </a:r>
                    </a:p>
                  </a:txBody>
                  <a:tcPr marL="7620" marR="7620" marT="7620" marB="0" anchor="b">
                    <a:lnL>
                      <a:noFill/>
                    </a:lnL>
                    <a:lnR>
                      <a:noFill/>
                    </a:lnR>
                    <a:lnT>
                      <a:noFill/>
                    </a:lnT>
                    <a:lnB>
                      <a:noFill/>
                    </a:lnB>
                  </a:tcPr>
                </a:tc>
                <a:extLst>
                  <a:ext uri="{0D108BD9-81ED-4DB2-BD59-A6C34878D82A}">
                    <a16:rowId xmlns:a16="http://schemas.microsoft.com/office/drawing/2014/main" val="1675876173"/>
                  </a:ext>
                </a:extLst>
              </a:tr>
              <a:tr h="178822">
                <a:tc>
                  <a:txBody>
                    <a:bodyPr/>
                    <a:lstStyle/>
                    <a:p>
                      <a:pPr algn="l" fontAlgn="b"/>
                      <a:r>
                        <a:rPr lang="en-IN" sz="1100" b="0" i="0" u="none" strike="noStrike" dirty="0" err="1">
                          <a:solidFill>
                            <a:srgbClr val="000000"/>
                          </a:solidFill>
                          <a:effectLst/>
                          <a:latin typeface="Calibri" panose="020F0502020204030204" pitchFamily="34" charset="0"/>
                        </a:rPr>
                        <a:t>Ã‰ric</a:t>
                      </a:r>
                      <a:r>
                        <a:rPr lang="en-IN" sz="1100" b="0" i="0" u="none" strike="noStrike" dirty="0">
                          <a:solidFill>
                            <a:srgbClr val="000000"/>
                          </a:solidFill>
                          <a:effectLst/>
                          <a:latin typeface="Calibri" panose="020F0502020204030204" pitchFamily="34" charset="0"/>
                        </a:rPr>
                        <a:t> Tessier</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9.2</a:t>
                      </a:r>
                    </a:p>
                  </a:txBody>
                  <a:tcPr marL="7620" marR="7620" marT="7620" marB="0" anchor="b">
                    <a:lnL>
                      <a:noFill/>
                    </a:lnL>
                    <a:lnR>
                      <a:noFill/>
                    </a:lnR>
                    <a:lnT>
                      <a:noFill/>
                    </a:lnT>
                    <a:lnB>
                      <a:noFill/>
                    </a:lnB>
                  </a:tcPr>
                </a:tc>
                <a:extLst>
                  <a:ext uri="{0D108BD9-81ED-4DB2-BD59-A6C34878D82A}">
                    <a16:rowId xmlns:a16="http://schemas.microsoft.com/office/drawing/2014/main" val="2489615372"/>
                  </a:ext>
                </a:extLst>
              </a:tr>
              <a:tr h="178822">
                <a:tc>
                  <a:txBody>
                    <a:bodyPr/>
                    <a:lstStyle/>
                    <a:p>
                      <a:pPr algn="l" fontAlgn="b"/>
                      <a:r>
                        <a:rPr lang="en-IN" sz="1100" b="0" i="0" u="none" strike="noStrike" dirty="0" err="1">
                          <a:solidFill>
                            <a:srgbClr val="000000"/>
                          </a:solidFill>
                          <a:effectLst/>
                          <a:latin typeface="Calibri" panose="020F0502020204030204" pitchFamily="34" charset="0"/>
                        </a:rPr>
                        <a:t>Ã‰tienne</a:t>
                      </a:r>
                      <a:r>
                        <a:rPr lang="en-IN" sz="1100" b="0" i="0" u="none" strike="noStrike" dirty="0">
                          <a:solidFill>
                            <a:srgbClr val="000000"/>
                          </a:solidFill>
                          <a:effectLst/>
                          <a:latin typeface="Calibri" panose="020F0502020204030204" pitchFamily="34" charset="0"/>
                        </a:rPr>
                        <a:t> Faure</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9.1</a:t>
                      </a:r>
                    </a:p>
                  </a:txBody>
                  <a:tcPr marL="7620" marR="7620" marT="7620" marB="0" anchor="b">
                    <a:lnL>
                      <a:noFill/>
                    </a:lnL>
                    <a:lnR>
                      <a:noFill/>
                    </a:lnR>
                    <a:lnT>
                      <a:noFill/>
                    </a:lnT>
                    <a:lnB>
                      <a:noFill/>
                    </a:lnB>
                  </a:tcPr>
                </a:tc>
                <a:extLst>
                  <a:ext uri="{0D108BD9-81ED-4DB2-BD59-A6C34878D82A}">
                    <a16:rowId xmlns:a16="http://schemas.microsoft.com/office/drawing/2014/main" val="3117345813"/>
                  </a:ext>
                </a:extLst>
              </a:tr>
              <a:tr h="178822">
                <a:tc>
                  <a:txBody>
                    <a:bodyPr/>
                    <a:lstStyle/>
                    <a:p>
                      <a:pPr algn="l" fontAlgn="b"/>
                      <a:r>
                        <a:rPr lang="es-ES" sz="1100" b="0" i="0" u="none" strike="noStrike" dirty="0" err="1">
                          <a:solidFill>
                            <a:srgbClr val="000000"/>
                          </a:solidFill>
                          <a:effectLst/>
                          <a:latin typeface="Calibri" panose="020F0502020204030204" pitchFamily="34" charset="0"/>
                        </a:rPr>
                        <a:t>Ãlex</a:t>
                      </a:r>
                      <a:r>
                        <a:rPr lang="es-ES" sz="1100" b="0" i="0" u="none" strike="noStrike" dirty="0">
                          <a:solidFill>
                            <a:srgbClr val="000000"/>
                          </a:solidFill>
                          <a:effectLst/>
                          <a:latin typeface="Calibri" panose="020F0502020204030204" pitchFamily="34" charset="0"/>
                        </a:rPr>
                        <a:t> de la Iglesia</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9.1</a:t>
                      </a:r>
                    </a:p>
                  </a:txBody>
                  <a:tcPr marL="7620" marR="7620" marT="7620" marB="0" anchor="b">
                    <a:lnL>
                      <a:noFill/>
                    </a:lnL>
                    <a:lnR>
                      <a:noFill/>
                    </a:lnR>
                    <a:lnT>
                      <a:noFill/>
                    </a:lnT>
                    <a:lnB>
                      <a:noFill/>
                    </a:lnB>
                  </a:tcPr>
                </a:tc>
                <a:extLst>
                  <a:ext uri="{0D108BD9-81ED-4DB2-BD59-A6C34878D82A}">
                    <a16:rowId xmlns:a16="http://schemas.microsoft.com/office/drawing/2014/main" val="302012052"/>
                  </a:ext>
                </a:extLst>
              </a:tr>
              <a:tr h="178822">
                <a:tc>
                  <a:txBody>
                    <a:bodyPr/>
                    <a:lstStyle/>
                    <a:p>
                      <a:pPr algn="l" fontAlgn="b"/>
                      <a:r>
                        <a:rPr lang="en-IN" sz="1100" b="0" i="0" u="none" strike="noStrike" dirty="0">
                          <a:solidFill>
                            <a:srgbClr val="000000"/>
                          </a:solidFill>
                          <a:effectLst/>
                          <a:latin typeface="Calibri" panose="020F0502020204030204" pitchFamily="34" charset="0"/>
                        </a:rPr>
                        <a:t>Aaron Hann</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9.1</a:t>
                      </a:r>
                    </a:p>
                  </a:txBody>
                  <a:tcPr marL="7620" marR="7620" marT="7620" marB="0" anchor="b">
                    <a:lnL>
                      <a:noFill/>
                    </a:lnL>
                    <a:lnR>
                      <a:noFill/>
                    </a:lnR>
                    <a:lnT>
                      <a:noFill/>
                    </a:lnT>
                    <a:lnB>
                      <a:noFill/>
                    </a:lnB>
                  </a:tcPr>
                </a:tc>
                <a:extLst>
                  <a:ext uri="{0D108BD9-81ED-4DB2-BD59-A6C34878D82A}">
                    <a16:rowId xmlns:a16="http://schemas.microsoft.com/office/drawing/2014/main" val="2742786773"/>
                  </a:ext>
                </a:extLst>
              </a:tr>
              <a:tr h="178822">
                <a:tc>
                  <a:txBody>
                    <a:bodyPr/>
                    <a:lstStyle/>
                    <a:p>
                      <a:pPr algn="l" fontAlgn="b"/>
                      <a:r>
                        <a:rPr lang="en-IN" sz="1100" b="0" i="0" u="none" strike="noStrike">
                          <a:solidFill>
                            <a:srgbClr val="000000"/>
                          </a:solidFill>
                          <a:effectLst/>
                          <a:latin typeface="Calibri" panose="020F0502020204030204" pitchFamily="34" charset="0"/>
                        </a:rPr>
                        <a:t>Aaron Schneider</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9.0</a:t>
                      </a:r>
                    </a:p>
                  </a:txBody>
                  <a:tcPr marL="7620" marR="7620" marT="7620" marB="0" anchor="b">
                    <a:lnL>
                      <a:noFill/>
                    </a:lnL>
                    <a:lnR>
                      <a:noFill/>
                    </a:lnR>
                    <a:lnT>
                      <a:noFill/>
                    </a:lnT>
                    <a:lnB>
                      <a:noFill/>
                    </a:lnB>
                  </a:tcPr>
                </a:tc>
                <a:extLst>
                  <a:ext uri="{0D108BD9-81ED-4DB2-BD59-A6C34878D82A}">
                    <a16:rowId xmlns:a16="http://schemas.microsoft.com/office/drawing/2014/main" val="48268763"/>
                  </a:ext>
                </a:extLst>
              </a:tr>
              <a:tr h="178822">
                <a:tc>
                  <a:txBody>
                    <a:bodyPr/>
                    <a:lstStyle/>
                    <a:p>
                      <a:pPr algn="l" fontAlgn="b"/>
                      <a:r>
                        <a:rPr lang="en-IN" sz="1100" b="0" i="0" u="none" strike="noStrike" dirty="0">
                          <a:solidFill>
                            <a:srgbClr val="000000"/>
                          </a:solidFill>
                          <a:effectLst/>
                          <a:latin typeface="Calibri" panose="020F0502020204030204" pitchFamily="34" charset="0"/>
                        </a:rPr>
                        <a:t>Aaron Seltzer</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9.0</a:t>
                      </a:r>
                    </a:p>
                  </a:txBody>
                  <a:tcPr marL="7620" marR="7620" marT="7620" marB="0" anchor="b">
                    <a:lnL>
                      <a:noFill/>
                    </a:lnL>
                    <a:lnR>
                      <a:noFill/>
                    </a:lnR>
                    <a:lnT>
                      <a:noFill/>
                    </a:lnT>
                    <a:lnB>
                      <a:noFill/>
                    </a:lnB>
                  </a:tcPr>
                </a:tc>
                <a:extLst>
                  <a:ext uri="{0D108BD9-81ED-4DB2-BD59-A6C34878D82A}">
                    <a16:rowId xmlns:a16="http://schemas.microsoft.com/office/drawing/2014/main" val="1200722002"/>
                  </a:ext>
                </a:extLst>
              </a:tr>
              <a:tr h="178822">
                <a:tc>
                  <a:txBody>
                    <a:bodyPr/>
                    <a:lstStyle/>
                    <a:p>
                      <a:pPr algn="l" fontAlgn="b"/>
                      <a:r>
                        <a:rPr lang="en-IN" sz="1100" b="0" i="0" u="none" strike="noStrike">
                          <a:solidFill>
                            <a:srgbClr val="000000"/>
                          </a:solidFill>
                          <a:effectLst/>
                          <a:latin typeface="Calibri" panose="020F0502020204030204" pitchFamily="34" charset="0"/>
                        </a:rPr>
                        <a:t>Abel Ferrara</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9.0</a:t>
                      </a:r>
                    </a:p>
                  </a:txBody>
                  <a:tcPr marL="7620" marR="7620" marT="7620" marB="0" anchor="b">
                    <a:lnL>
                      <a:noFill/>
                    </a:lnL>
                    <a:lnR>
                      <a:noFill/>
                    </a:lnR>
                    <a:lnT>
                      <a:noFill/>
                    </a:lnT>
                    <a:lnB>
                      <a:noFill/>
                    </a:lnB>
                  </a:tcPr>
                </a:tc>
                <a:extLst>
                  <a:ext uri="{0D108BD9-81ED-4DB2-BD59-A6C34878D82A}">
                    <a16:rowId xmlns:a16="http://schemas.microsoft.com/office/drawing/2014/main" val="1805019193"/>
                  </a:ext>
                </a:extLst>
              </a:tr>
              <a:tr h="178822">
                <a:tc>
                  <a:txBody>
                    <a:bodyPr/>
                    <a:lstStyle/>
                    <a:p>
                      <a:pPr algn="l" fontAlgn="b"/>
                      <a:r>
                        <a:rPr lang="en-IN" sz="1100" b="0" i="0" u="none" strike="noStrike" dirty="0">
                          <a:solidFill>
                            <a:srgbClr val="000000"/>
                          </a:solidFill>
                          <a:effectLst/>
                          <a:latin typeface="Calibri" panose="020F0502020204030204" pitchFamily="34" charset="0"/>
                        </a:rPr>
                        <a:t>Adam Brooks</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8.9</a:t>
                      </a:r>
                    </a:p>
                  </a:txBody>
                  <a:tcPr marL="7620" marR="7620" marT="7620" marB="0" anchor="b">
                    <a:lnL>
                      <a:noFill/>
                    </a:lnL>
                    <a:lnR>
                      <a:noFill/>
                    </a:lnR>
                    <a:lnT>
                      <a:noFill/>
                    </a:lnT>
                    <a:lnB>
                      <a:noFill/>
                    </a:lnB>
                  </a:tcPr>
                </a:tc>
                <a:extLst>
                  <a:ext uri="{0D108BD9-81ED-4DB2-BD59-A6C34878D82A}">
                    <a16:rowId xmlns:a16="http://schemas.microsoft.com/office/drawing/2014/main" val="3588993792"/>
                  </a:ext>
                </a:extLst>
              </a:tr>
              <a:tr h="178822">
                <a:tc>
                  <a:txBody>
                    <a:bodyPr/>
                    <a:lstStyle/>
                    <a:p>
                      <a:pPr algn="l" fontAlgn="b"/>
                      <a:r>
                        <a:rPr lang="en-IN" sz="1100" b="0" i="0" u="none" strike="noStrike">
                          <a:solidFill>
                            <a:srgbClr val="000000"/>
                          </a:solidFill>
                          <a:effectLst/>
                          <a:latin typeface="Calibri" panose="020F0502020204030204" pitchFamily="34" charset="0"/>
                        </a:rPr>
                        <a:t>Adam Carolla</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8.9</a:t>
                      </a:r>
                    </a:p>
                  </a:txBody>
                  <a:tcPr marL="7620" marR="7620" marT="7620" marB="0" anchor="b">
                    <a:lnL>
                      <a:noFill/>
                    </a:lnL>
                    <a:lnR>
                      <a:noFill/>
                    </a:lnR>
                    <a:lnT>
                      <a:noFill/>
                    </a:lnT>
                    <a:lnB>
                      <a:noFill/>
                    </a:lnB>
                  </a:tcPr>
                </a:tc>
                <a:extLst>
                  <a:ext uri="{0D108BD9-81ED-4DB2-BD59-A6C34878D82A}">
                    <a16:rowId xmlns:a16="http://schemas.microsoft.com/office/drawing/2014/main" val="1729684805"/>
                  </a:ext>
                </a:extLst>
              </a:tr>
              <a:tr h="178822">
                <a:tc>
                  <a:txBody>
                    <a:bodyPr/>
                    <a:lstStyle/>
                    <a:p>
                      <a:pPr algn="l" fontAlgn="b"/>
                      <a:r>
                        <a:rPr lang="en-IN" sz="1100" b="0" i="0" u="none" strike="noStrike">
                          <a:solidFill>
                            <a:srgbClr val="000000"/>
                          </a:solidFill>
                          <a:effectLst/>
                          <a:latin typeface="Calibri" panose="020F0502020204030204" pitchFamily="34" charset="0"/>
                        </a:rPr>
                        <a:t>Adam Goldberg</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8.9</a:t>
                      </a:r>
                    </a:p>
                  </a:txBody>
                  <a:tcPr marL="7620" marR="7620" marT="7620" marB="0" anchor="b">
                    <a:lnL>
                      <a:noFill/>
                    </a:lnL>
                    <a:lnR>
                      <a:noFill/>
                    </a:lnR>
                    <a:lnT>
                      <a:noFill/>
                    </a:lnT>
                    <a:lnB>
                      <a:noFill/>
                    </a:lnB>
                  </a:tcPr>
                </a:tc>
                <a:extLst>
                  <a:ext uri="{0D108BD9-81ED-4DB2-BD59-A6C34878D82A}">
                    <a16:rowId xmlns:a16="http://schemas.microsoft.com/office/drawing/2014/main" val="1875196226"/>
                  </a:ext>
                </a:extLst>
              </a:tr>
              <a:tr h="178822">
                <a:tc>
                  <a:txBody>
                    <a:bodyPr/>
                    <a:lstStyle/>
                    <a:p>
                      <a:pPr algn="l" fontAlgn="b"/>
                      <a:r>
                        <a:rPr lang="en-IN" sz="1100" b="0" i="0" u="none" strike="noStrike" dirty="0">
                          <a:solidFill>
                            <a:srgbClr val="000000"/>
                          </a:solidFill>
                          <a:effectLst/>
                          <a:latin typeface="Calibri" panose="020F0502020204030204" pitchFamily="34" charset="0"/>
                        </a:rPr>
                        <a:t>Adam Green</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8.9</a:t>
                      </a:r>
                    </a:p>
                  </a:txBody>
                  <a:tcPr marL="7620" marR="7620" marT="7620" marB="0" anchor="b">
                    <a:lnL>
                      <a:noFill/>
                    </a:lnL>
                    <a:lnR>
                      <a:noFill/>
                    </a:lnR>
                    <a:lnT>
                      <a:noFill/>
                    </a:lnT>
                    <a:lnB>
                      <a:noFill/>
                    </a:lnB>
                  </a:tcPr>
                </a:tc>
                <a:extLst>
                  <a:ext uri="{0D108BD9-81ED-4DB2-BD59-A6C34878D82A}">
                    <a16:rowId xmlns:a16="http://schemas.microsoft.com/office/drawing/2014/main" val="2208651565"/>
                  </a:ext>
                </a:extLst>
              </a:tr>
              <a:tr h="178822">
                <a:tc>
                  <a:txBody>
                    <a:bodyPr/>
                    <a:lstStyle/>
                    <a:p>
                      <a:pPr algn="l" fontAlgn="b"/>
                      <a:r>
                        <a:rPr lang="en-IN" sz="1100" b="0" i="0" u="none" strike="noStrike" dirty="0">
                          <a:solidFill>
                            <a:srgbClr val="000000"/>
                          </a:solidFill>
                          <a:effectLst/>
                          <a:latin typeface="Calibri" panose="020F0502020204030204" pitchFamily="34" charset="0"/>
                        </a:rPr>
                        <a:t>Adam Jay Epstein</a:t>
                      </a:r>
                    </a:p>
                  </a:txBody>
                  <a:tcPr marL="7620" marR="7620" marT="7620" marB="0" anchor="b">
                    <a:lnL>
                      <a:noFill/>
                    </a:lnL>
                    <a:lnR>
                      <a:noFill/>
                    </a:lnR>
                    <a:lnT>
                      <a:noFill/>
                    </a:lnT>
                    <a:lnB>
                      <a:noFill/>
                    </a:lnB>
                  </a:tcPr>
                </a:tc>
                <a:tc>
                  <a:txBody>
                    <a:bodyPr/>
                    <a:lstStyle/>
                    <a:p>
                      <a:pPr algn="l" fontAlgn="b"/>
                      <a:r>
                        <a:rPr lang="en-IN" sz="1100" b="0" i="0" u="none" strike="noStrike" dirty="0">
                          <a:solidFill>
                            <a:srgbClr val="000000"/>
                          </a:solidFill>
                          <a:effectLst/>
                          <a:latin typeface="Calibri" panose="020F0502020204030204" pitchFamily="34" charset="0"/>
                        </a:rPr>
                        <a:t>8.9</a:t>
                      </a:r>
                    </a:p>
                  </a:txBody>
                  <a:tcPr marL="7620" marR="7620" marT="7620" marB="0" anchor="b">
                    <a:lnL>
                      <a:noFill/>
                    </a:lnL>
                    <a:lnR>
                      <a:noFill/>
                    </a:lnR>
                    <a:lnT>
                      <a:noFill/>
                    </a:lnT>
                    <a:lnB>
                      <a:noFill/>
                    </a:lnB>
                  </a:tcPr>
                </a:tc>
                <a:extLst>
                  <a:ext uri="{0D108BD9-81ED-4DB2-BD59-A6C34878D82A}">
                    <a16:rowId xmlns:a16="http://schemas.microsoft.com/office/drawing/2014/main" val="1574440756"/>
                  </a:ext>
                </a:extLst>
              </a:tr>
            </a:tbl>
          </a:graphicData>
        </a:graphic>
      </p:graphicFrame>
    </p:spTree>
    <p:extLst>
      <p:ext uri="{BB962C8B-B14F-4D97-AF65-F5344CB8AC3E}">
        <p14:creationId xmlns:p14="http://schemas.microsoft.com/office/powerpoint/2010/main" val="37852264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914</TotalTime>
  <Words>1491</Words>
  <Application>Microsoft Office PowerPoint</Application>
  <PresentationFormat>Widescreen</PresentationFormat>
  <Paragraphs>95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Manrope</vt:lpstr>
      <vt:lpstr>Wingdings 3</vt:lpstr>
      <vt:lpstr>Ion Boardroom</vt:lpstr>
      <vt:lpstr>IMDB MOVIE ANALYSIS</vt:lpstr>
      <vt:lpstr>PROJECT DESCRIPTION </vt:lpstr>
      <vt:lpstr>APPROACH</vt:lpstr>
      <vt:lpstr>TECH-STACK USED </vt:lpstr>
      <vt:lpstr>INSIGHTS and RESULTS</vt:lpstr>
      <vt:lpstr>A. Cleaning the data:: This is one of the most important steps to perform before moving forward with the analysis. Use your knowledge learned till now to do this. (Dropping columns, removing null values, etc.) Your task: Clean the data </vt:lpstr>
      <vt:lpstr>B. Movies with the highest profit: Create a new column called profit which contains the difference between the two columns: gross and budget. Sort the column using the profit column as a reference. Plot profit (y-axis) vs budget (x-axis) and observe the outliers using the appropriate chart type. Your task: Find the movies with the highest profit. </vt:lpstr>
      <vt:lpstr>C. Top 250: Create a new column IMDb_Top_250 and store the top 250 movies with the highest IMDb Rating (corresponding to the column: imdb_score). Also make sure that for all of these movies, the num_voted_users is greater than 25,000. Also, add a Rank column containing the values 1 to 250 indicating the ranks of the corresponding films.  Extract all the movies in the IMDb_Top_250 column which are not in the English language and store them in a new column named Top_Foreign_Lang_Film. You can use your own imagination also! Your task: Find IMDB Top 250 </vt:lpstr>
      <vt:lpstr>D. Best Directors: Group the column using the director_name column.  Find out the top 10 directors for whom the mean of imdb_score is the highest and store them in a new column top10director. In case of a tie in IMDb score between two directors, sort them alphabetically. Your task: Find the best directors </vt:lpstr>
      <vt:lpstr>E. Popular Genres: Perform this step using the knowledge gained while performing previous steps. Your task: Find popular genres </vt:lpstr>
      <vt:lpstr>F. Charts: Create three new columns namely, Meryl_Streep, Leo_Caprio, and Brad_Pitt which contain the movies in which the actors: 'Meryl Streep', 'Leonardo DiCaprio', and 'Brad Pitt' are the lead actors. Use only the actor_1_name column for extraction. Also, make sure that you use the names 'Meryl Streep', 'Leonardo DiCaprio', and 'Brad Pitt' for the said extraction.  Append the rows of all these columns and store them in a new column named Combined.  Group the combined column using the actor_1_name column.  Find the mean of the num_critic_for_reviews and num_users_for_review and identify the actors which have the highest mean.  Observe the change in the number of voted users over decades using a bar chart. Create a column called decade which represents the decade to which every movie belongs to. For example, the title_year year 1923, 1925 should be stored as the 1920s. Sort the column based on the column decade, group it by decade , and find the sum of users who voted in each decade. Store this in a new data frame called df_by_decade.   Your task: Find the critic-favorite and audience-favorite actors </vt:lpstr>
      <vt:lpstr>Out of the three mentioned actors, Leonardo DiCaprio is the most loved one among others.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MOVIE ANALYSIS</dc:title>
  <dc:creator>GURDEEP MATTA</dc:creator>
  <cp:lastModifiedBy>GURDEEP MATTA</cp:lastModifiedBy>
  <cp:revision>3</cp:revision>
  <dcterms:created xsi:type="dcterms:W3CDTF">2023-03-14T06:55:30Z</dcterms:created>
  <dcterms:modified xsi:type="dcterms:W3CDTF">2023-03-18T15:25:38Z</dcterms:modified>
</cp:coreProperties>
</file>