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0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1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2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41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3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99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0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2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4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7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5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4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87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4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9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4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BAD0-9621-4EC4-8357-6273E84EA740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CA62-E31B-4111-85AB-1777CC13A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91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73C8-6159-E732-E7B2-A3EB9B92B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 ANALYTICS AND INVESTIGATING METRIC SPIKE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B1278-DB98-B061-2863-3D9BAB5D1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SUBMISSION BY HARJAS KAUR MATA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80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D3F1-7BD3-776E-8EC0-C41B51BD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7216-A5BE-431E-3EF2-1D3A3AA8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Through this project, I learned how to apply advanced SQL concepts like WINDOW FUNCTIONS, etc. I got an idea of how the real-world industry works. </a:t>
            </a:r>
          </a:p>
          <a:p>
            <a:r>
              <a:rPr lang="en-IN" dirty="0"/>
              <a:t>It helped me in mastering SQL skills. From the given data and questions, which columns to consider and how to find the valuable insights which help the business to grow? I learned how the company finds different areas related to the company to improve it further. </a:t>
            </a:r>
          </a:p>
          <a:p>
            <a:r>
              <a:rPr lang="en-IN" dirty="0"/>
              <a:t>I also got to know about the investing metric spike, where there is a boom as well as a dip. </a:t>
            </a:r>
          </a:p>
          <a:p>
            <a:r>
              <a:rPr lang="en-IN" dirty="0"/>
              <a:t>                                                                     Shared the SQL script along with this PowerPoint report over GitHub only. </a:t>
            </a:r>
          </a:p>
        </p:txBody>
      </p:sp>
    </p:spTree>
    <p:extLst>
      <p:ext uri="{BB962C8B-B14F-4D97-AF65-F5344CB8AC3E}">
        <p14:creationId xmlns:p14="http://schemas.microsoft.com/office/powerpoint/2010/main" val="340573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8030-689D-E79F-57CF-C5996387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CF1C-B245-611D-EAD4-947A5928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Operation Analytics is the analysis done for a company's complete end-to-end operations. With the help of this, the company then finds the areas in which it must improve upon.</a:t>
            </a:r>
          </a:p>
          <a:p>
            <a:r>
              <a:rPr lang="en-US" dirty="0">
                <a:solidFill>
                  <a:srgbClr val="8492A6"/>
                </a:solidFill>
                <a:latin typeface="Manrope"/>
              </a:rPr>
              <a:t>This kind of analysis plays a major role in the overall analysis and helps in predicting the overall growth or decline of a company’s fortune. </a:t>
            </a:r>
          </a:p>
          <a:p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Working as a data analyst lead for a company like MICROSOFT, we are required to draw insights and provide answers to the questions asked through two case studies given. </a:t>
            </a:r>
          </a:p>
          <a:p>
            <a:r>
              <a:rPr lang="en-US" dirty="0">
                <a:solidFill>
                  <a:srgbClr val="8492A6"/>
                </a:solidFill>
                <a:latin typeface="Manrope"/>
              </a:rPr>
              <a:t>CASE STUDY 1 relates to the JOB DATA and CASE STUDY 2 is related to INVESTIGATING METRIC SPIKE. </a:t>
            </a: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72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AB7E-6DD6-8893-213A-F1AA2025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7287-5387-C417-3D82-4B376BEE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plan to execute SQL queries on a given database to create insights for the teams to make data-driven decisions. </a:t>
            </a:r>
          </a:p>
          <a:p>
            <a:r>
              <a:rPr lang="en-IN" dirty="0"/>
              <a:t>Downloaded the dataset provided and created a database with the help of the dataset provided for case study 1 (job data).</a:t>
            </a:r>
          </a:p>
          <a:p>
            <a:r>
              <a:rPr lang="en-IN" dirty="0"/>
              <a:t>Uploaded the datasets of case study 2 (investigating metrics spike) to MySQL Workbench.</a:t>
            </a:r>
          </a:p>
          <a:p>
            <a:r>
              <a:rPr lang="en-IN" dirty="0"/>
              <a:t>Wrote the queries to find answers and gathered the data insights. </a:t>
            </a:r>
          </a:p>
          <a:p>
            <a:r>
              <a:rPr lang="en-IN" dirty="0" err="1"/>
              <a:t>Analyzed</a:t>
            </a:r>
            <a:r>
              <a:rPr lang="en-IN" dirty="0"/>
              <a:t> the information and made proper decisions. </a:t>
            </a:r>
          </a:p>
        </p:txBody>
      </p:sp>
    </p:spTree>
    <p:extLst>
      <p:ext uri="{BB962C8B-B14F-4D97-AF65-F5344CB8AC3E}">
        <p14:creationId xmlns:p14="http://schemas.microsoft.com/office/powerpoint/2010/main" val="188726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5B9B-D794-4B38-A5E8-D3A0500F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Tech-stack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0052-1D46-24BD-8C71-02EB37B1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Workbench: MySQL Workbench provides data </a:t>
            </a:r>
            <a:r>
              <a:rPr lang="en-IN" dirty="0" err="1"/>
              <a:t>modeling</a:t>
            </a:r>
            <a:r>
              <a:rPr lang="en-IN" dirty="0"/>
              <a:t>, SQL development, and various administration tools for configuration. It is easy and free to use MySQL to create a database and perform analysis by answering the questions given in the description. It also offers a graphical interface to work with the databases in a structured way. </a:t>
            </a:r>
          </a:p>
          <a:p>
            <a:r>
              <a:rPr lang="en-IN" dirty="0"/>
              <a:t>Microsoft </a:t>
            </a:r>
            <a:r>
              <a:rPr lang="en-IN" dirty="0" err="1"/>
              <a:t>Powerpoint</a:t>
            </a:r>
            <a:r>
              <a:rPr lang="en-IN" dirty="0"/>
              <a:t>: it was used to make a report to be presented to the leadership team. </a:t>
            </a:r>
          </a:p>
        </p:txBody>
      </p:sp>
    </p:spTree>
    <p:extLst>
      <p:ext uri="{BB962C8B-B14F-4D97-AF65-F5344CB8AC3E}">
        <p14:creationId xmlns:p14="http://schemas.microsoft.com/office/powerpoint/2010/main" val="426631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7B22C-AF5E-0CAE-17CA-FB5C92DA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(case study – 1)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858D2D-9D94-36ED-BEB5-CAB217879F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(JOB DATA)</a:t>
            </a:r>
          </a:p>
          <a:p>
            <a:pPr marL="0" indent="0" algn="l">
              <a:buNone/>
            </a:pPr>
            <a:r>
              <a:rPr lang="en-IN" dirty="0"/>
              <a:t>A. </a:t>
            </a: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Number of jobs reviewed: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Amount of jobs reviewed over time.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number of jobs reviewed per hour per day for November 2020.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number of jobs reviewed per hour per day for November 2020 is 83%.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30C44-770E-917E-2552-8529BFA03C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/>
              <a:t>B. </a:t>
            </a: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Throughput: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It is the no. of events happening per second.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Let’s say the above metric is called throughput. Calculate 7-day rolling average of throughput. For throughput, do you prefer daily metric or 7-day rolling and why?</a:t>
            </a:r>
          </a:p>
          <a:p>
            <a:r>
              <a:rPr lang="en-IN" dirty="0"/>
              <a:t>We used 7-day rolling average of throughput as it gives the average for all the days from day 1 to day 7 whereas, the daily metric gives the average for only that particular day itself. </a:t>
            </a:r>
          </a:p>
        </p:txBody>
      </p:sp>
    </p:spTree>
    <p:extLst>
      <p:ext uri="{BB962C8B-B14F-4D97-AF65-F5344CB8AC3E}">
        <p14:creationId xmlns:p14="http://schemas.microsoft.com/office/powerpoint/2010/main" val="326366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EE28-B5F5-E106-98B6-E31F7255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C0D9-381A-AE6D-5D54-477C73EC8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C. </a:t>
            </a: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Percentage share of each language: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Share of each language for different contents.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percentage share of each language in the last 30 days.</a:t>
            </a:r>
          </a:p>
          <a:p>
            <a:r>
              <a:rPr lang="en-IN" dirty="0"/>
              <a:t>The percentage share of the Persian language is the most with 37.5%.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FF91E-59A0-8EC2-8CD6-444D663D0D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D. </a:t>
            </a: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Duplicate rows: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Rows that have the same value present in them.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Let’s say you see some duplicate rows in the data. How will you display duplicates from the table?</a:t>
            </a:r>
          </a:p>
          <a:p>
            <a:r>
              <a:rPr lang="en-IN" dirty="0"/>
              <a:t>There are two duplicate rows if we partition the data by </a:t>
            </a:r>
            <a:r>
              <a:rPr lang="en-IN" dirty="0" err="1"/>
              <a:t>job_id</a:t>
            </a:r>
            <a:r>
              <a:rPr lang="en-IN" dirty="0"/>
              <a:t>. But if we look at the overall columns, all the rows are unique. </a:t>
            </a:r>
          </a:p>
        </p:txBody>
      </p:sp>
    </p:spTree>
    <p:extLst>
      <p:ext uri="{BB962C8B-B14F-4D97-AF65-F5344CB8AC3E}">
        <p14:creationId xmlns:p14="http://schemas.microsoft.com/office/powerpoint/2010/main" val="237072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E88F-AAA7-7F13-3C4B-AA4F22A3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(case study – 2)</a:t>
            </a:r>
            <a:br>
              <a:rPr lang="en-IN" dirty="0"/>
            </a:br>
            <a:r>
              <a:rPr lang="en-IN" dirty="0"/>
              <a:t>investigating metric spike.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AD19-BB35-5572-826C-366F9B5D7F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A. </a:t>
            </a: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User Engagement: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To measure the activeness of a user. Measuring if the user finds quality in a product/service.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weekly user engagement.</a:t>
            </a:r>
          </a:p>
          <a:p>
            <a:r>
              <a:rPr lang="en-IN" dirty="0"/>
              <a:t>The weekly user engagement increased from week 18</a:t>
            </a:r>
            <a:r>
              <a:rPr lang="en-IN" baseline="30000" dirty="0"/>
              <a:t>th</a:t>
            </a:r>
            <a:r>
              <a:rPr lang="en-IN" dirty="0"/>
              <a:t> to week 31</a:t>
            </a:r>
            <a:r>
              <a:rPr lang="en-IN" baseline="30000" dirty="0"/>
              <a:t>st</a:t>
            </a:r>
            <a:r>
              <a:rPr lang="en-IN" dirty="0"/>
              <a:t> and then started declining from then onwards. This means that some of the users did not find much quality in the product or service in the past few weeks.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75774-DE28-BEB5-7663-0CD2D3184C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B. </a:t>
            </a: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User Growth: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Amount of users growing over time for a product.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user growth for product.</a:t>
            </a:r>
          </a:p>
          <a:p>
            <a:r>
              <a:rPr lang="en-IN" dirty="0"/>
              <a:t>There are in total of 9381 active users from the first week of 2013 to the 35</a:t>
            </a:r>
            <a:r>
              <a:rPr lang="en-IN" baseline="30000" dirty="0"/>
              <a:t>th</a:t>
            </a:r>
            <a:r>
              <a:rPr lang="en-IN" dirty="0"/>
              <a:t> week of 2014. </a:t>
            </a:r>
          </a:p>
        </p:txBody>
      </p:sp>
    </p:spTree>
    <p:extLst>
      <p:ext uri="{BB962C8B-B14F-4D97-AF65-F5344CB8AC3E}">
        <p14:creationId xmlns:p14="http://schemas.microsoft.com/office/powerpoint/2010/main" val="272942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60B9-A335-BC57-B1CB-AF5DBA08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786-5AE8-52A4-6508-FC277DB8DE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C. </a:t>
            </a:r>
            <a:r>
              <a:rPr lang="en-US" sz="3200" b="1" i="0" dirty="0">
                <a:solidFill>
                  <a:srgbClr val="8492A6"/>
                </a:solidFill>
                <a:effectLst/>
                <a:latin typeface="Manrope"/>
              </a:rPr>
              <a:t>Weekly Retention: </a:t>
            </a:r>
            <a:r>
              <a:rPr lang="en-US" sz="3200" b="0" i="0" dirty="0">
                <a:solidFill>
                  <a:srgbClr val="8492A6"/>
                </a:solidFill>
                <a:effectLst/>
                <a:latin typeface="Manrope"/>
              </a:rPr>
              <a:t>Users get retained weekly after signing up for a product.</a:t>
            </a:r>
            <a:br>
              <a:rPr lang="en-US" sz="3200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sz="3200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sz="3200" b="0" i="0" dirty="0">
                <a:solidFill>
                  <a:srgbClr val="8492A6"/>
                </a:solidFill>
                <a:effectLst/>
                <a:latin typeface="Manrope"/>
              </a:rPr>
              <a:t> Calculate the weekly retention of users-sign up cohort.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5B121-39EF-F509-D33E-5391528F4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D. </a:t>
            </a: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Weekly Engagement: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To measure the activeness of a user. Measuring if the user finds quality in a product/service weekly.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weekly engagement per device?</a:t>
            </a:r>
          </a:p>
          <a:p>
            <a:r>
              <a:rPr lang="en-IN" dirty="0"/>
              <a:t>The overall count of weekly engagement per device used is the most for MacBook users and iPhone users. </a:t>
            </a:r>
          </a:p>
        </p:txBody>
      </p:sp>
    </p:spTree>
    <p:extLst>
      <p:ext uri="{BB962C8B-B14F-4D97-AF65-F5344CB8AC3E}">
        <p14:creationId xmlns:p14="http://schemas.microsoft.com/office/powerpoint/2010/main" val="363132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74DE-10B8-23ED-96D4-3DCDBE3E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BBA7-B994-EF15-B74F-FF3C1311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E. </a:t>
            </a: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Email Engagement: 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Users engaging with the email service.</a:t>
            </a:r>
            <a:br>
              <a:rPr lang="en-US" b="0" i="0" dirty="0">
                <a:solidFill>
                  <a:srgbClr val="8492A6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Calculate the email engagement metrics.</a:t>
            </a:r>
          </a:p>
          <a:p>
            <a:pPr marL="0" indent="0" algn="l">
              <a:buNone/>
            </a:pPr>
            <a:endParaRPr lang="en-US" dirty="0">
              <a:latin typeface="Manrope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Manrope"/>
              </a:rPr>
              <a:t>The email opening rate is around 34% and the email clicking rate is around 15%. The users are engaging with the email service which is good for the company to expand.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566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431</TotalTime>
  <Words>938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Manrope</vt:lpstr>
      <vt:lpstr>Vapor Trail</vt:lpstr>
      <vt:lpstr>OPERATION ANALYTICS AND INVESTIGATING METRIC SPIKE</vt:lpstr>
      <vt:lpstr>PROJECT DESCRIPTION </vt:lpstr>
      <vt:lpstr>approach</vt:lpstr>
      <vt:lpstr>Tech-stack used</vt:lpstr>
      <vt:lpstr>INSIGHTS (case study – 1) </vt:lpstr>
      <vt:lpstr>insights</vt:lpstr>
      <vt:lpstr>Insights (case study – 2) investigating metric spike. </vt:lpstr>
      <vt:lpstr>Insights </vt:lpstr>
      <vt:lpstr>insights</vt:lpstr>
      <vt:lpstr>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 METRIC SPIKE</dc:title>
  <dc:creator>HARJAS KAUR MATTA (X G)</dc:creator>
  <cp:lastModifiedBy>HARJAS KAUR MATTA (X G)</cp:lastModifiedBy>
  <cp:revision>2</cp:revision>
  <dcterms:created xsi:type="dcterms:W3CDTF">2023-04-05T06:13:32Z</dcterms:created>
  <dcterms:modified xsi:type="dcterms:W3CDTF">2023-04-09T12:53:25Z</dcterms:modified>
</cp:coreProperties>
</file>