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Male</a:t>
            </a:r>
            <a:r>
              <a:rPr lang="en-US" baseline="0" dirty="0"/>
              <a:t> and female Hiring count</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hired</c:v>
                </c:pt>
              </c:strCache>
            </c:strRef>
          </c:tx>
          <c:spPr>
            <a:solidFill>
              <a:schemeClr val="accent1"/>
            </a:solidFill>
            <a:ln>
              <a:noFill/>
            </a:ln>
            <a:effectLst/>
          </c:spPr>
          <c:invertIfNegative val="0"/>
          <c:cat>
            <c:strRef>
              <c:f>Sheet1!$A$3:$A$6</c:f>
              <c:strCache>
                <c:ptCount val="2"/>
                <c:pt idx="0">
                  <c:v>female</c:v>
                </c:pt>
                <c:pt idx="1">
                  <c:v>male</c:v>
                </c:pt>
              </c:strCache>
            </c:strRef>
          </c:cat>
          <c:val>
            <c:numRef>
              <c:f>Sheet1!$B$3:$B$6</c:f>
              <c:numCache>
                <c:formatCode>General</c:formatCode>
                <c:ptCount val="4"/>
                <c:pt idx="0">
                  <c:v>1856</c:v>
                </c:pt>
                <c:pt idx="1">
                  <c:v>2562</c:v>
                </c:pt>
              </c:numCache>
            </c:numRef>
          </c:val>
          <c:extLst>
            <c:ext xmlns:c16="http://schemas.microsoft.com/office/drawing/2014/chart" uri="{C3380CC4-5D6E-409C-BE32-E72D297353CC}">
              <c16:uniqueId val="{00000000-C4A3-4F9F-865F-69CDE837FBD8}"/>
            </c:ext>
          </c:extLst>
        </c:ser>
        <c:ser>
          <c:idx val="1"/>
          <c:order val="1"/>
          <c:tx>
            <c:strRef>
              <c:f>Sheet1!$C$1</c:f>
              <c:strCache>
                <c:ptCount val="1"/>
                <c:pt idx="0">
                  <c:v>rejected</c:v>
                </c:pt>
              </c:strCache>
            </c:strRef>
          </c:tx>
          <c:spPr>
            <a:solidFill>
              <a:schemeClr val="accent2"/>
            </a:solidFill>
            <a:ln>
              <a:noFill/>
            </a:ln>
            <a:effectLst/>
          </c:spPr>
          <c:invertIfNegative val="0"/>
          <c:cat>
            <c:strRef>
              <c:f>Sheet1!$A$3:$A$6</c:f>
              <c:strCache>
                <c:ptCount val="2"/>
                <c:pt idx="0">
                  <c:v>female</c:v>
                </c:pt>
                <c:pt idx="1">
                  <c:v>male</c:v>
                </c:pt>
              </c:strCache>
            </c:strRef>
          </c:cat>
          <c:val>
            <c:numRef>
              <c:f>Sheet1!$C$3:$C$6</c:f>
              <c:numCache>
                <c:formatCode>General</c:formatCode>
                <c:ptCount val="4"/>
                <c:pt idx="0">
                  <c:v>819</c:v>
                </c:pt>
                <c:pt idx="1">
                  <c:v>1521</c:v>
                </c:pt>
              </c:numCache>
            </c:numRef>
          </c:val>
          <c:extLst>
            <c:ext xmlns:c16="http://schemas.microsoft.com/office/drawing/2014/chart" uri="{C3380CC4-5D6E-409C-BE32-E72D297353CC}">
              <c16:uniqueId val="{00000001-C4A3-4F9F-865F-69CDE837FBD8}"/>
            </c:ext>
          </c:extLst>
        </c:ser>
        <c:dLbls>
          <c:showLegendKey val="0"/>
          <c:showVal val="0"/>
          <c:showCatName val="0"/>
          <c:showSerName val="0"/>
          <c:showPercent val="0"/>
          <c:showBubbleSize val="0"/>
        </c:dLbls>
        <c:gapWidth val="219"/>
        <c:overlap val="-27"/>
        <c:axId val="1247945903"/>
        <c:axId val="1247947983"/>
      </c:barChart>
      <c:catAx>
        <c:axId val="1247945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7947983"/>
        <c:crosses val="autoZero"/>
        <c:auto val="1"/>
        <c:lblAlgn val="ctr"/>
        <c:lblOffset val="100"/>
        <c:noMultiLvlLbl val="0"/>
      </c:catAx>
      <c:valAx>
        <c:axId val="1247947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7945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CLASS INTERVALS FOR SALARY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count of offered salary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0-49999</c:v>
                </c:pt>
                <c:pt idx="1">
                  <c:v>50000-99999</c:v>
                </c:pt>
                <c:pt idx="2">
                  <c:v>300000-349999</c:v>
                </c:pt>
                <c:pt idx="3">
                  <c:v>350000-400000</c:v>
                </c:pt>
              </c:strCache>
            </c:strRef>
          </c:cat>
          <c:val>
            <c:numRef>
              <c:f>Sheet1!$B$2:$B$5</c:f>
              <c:numCache>
                <c:formatCode>General</c:formatCode>
                <c:ptCount val="4"/>
                <c:pt idx="0">
                  <c:v>3611</c:v>
                </c:pt>
                <c:pt idx="1">
                  <c:v>3553</c:v>
                </c:pt>
                <c:pt idx="2">
                  <c:v>1</c:v>
                </c:pt>
                <c:pt idx="3">
                  <c:v>4.5</c:v>
                </c:pt>
              </c:numCache>
            </c:numRef>
          </c:val>
          <c:extLst>
            <c:ext xmlns:c16="http://schemas.microsoft.com/office/drawing/2014/chart" uri="{C3380CC4-5D6E-409C-BE32-E72D297353CC}">
              <c16:uniqueId val="{00000000-AF26-43A9-A59D-01724ECB8E70}"/>
            </c:ext>
          </c:extLst>
        </c:ser>
        <c:dLbls>
          <c:dLblPos val="ctr"/>
          <c:showLegendKey val="0"/>
          <c:showVal val="1"/>
          <c:showCatName val="0"/>
          <c:showSerName val="0"/>
          <c:showPercent val="0"/>
          <c:showBubbleSize val="0"/>
        </c:dLbls>
        <c:gapWidth val="150"/>
        <c:overlap val="100"/>
        <c:axId val="1523462863"/>
        <c:axId val="1518106319"/>
      </c:barChart>
      <c:catAx>
        <c:axId val="152346286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SALARY RANGE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8106319"/>
        <c:crosses val="autoZero"/>
        <c:auto val="1"/>
        <c:lblAlgn val="ctr"/>
        <c:lblOffset val="100"/>
        <c:noMultiLvlLbl val="0"/>
      </c:catAx>
      <c:valAx>
        <c:axId val="15181063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NUMBER OF EMPLOYEES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346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COUNT OF DEPARTMENT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E7C-4E60-A314-78E9A8AB516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E7C-4E60-A314-78E9A8AB516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E7C-4E60-A314-78E9A8AB516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E7C-4E60-A314-78E9A8AB516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E7C-4E60-A314-78E9A8AB516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E7C-4E60-A314-78E9A8AB516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E7C-4E60-A314-78E9A8AB516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E7C-4E60-A314-78E9A8AB516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E7C-4E60-A314-78E9A8AB5165}"/>
              </c:ext>
            </c:extLst>
          </c:dPt>
          <c:cat>
            <c:strRef>
              <c:f>Sheet1!$A$2:$A$10</c:f>
              <c:strCache>
                <c:ptCount val="9"/>
                <c:pt idx="0">
                  <c:v>finance department</c:v>
                </c:pt>
                <c:pt idx="1">
                  <c:v>general management</c:v>
                </c:pt>
                <c:pt idx="2">
                  <c:v>HR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Sheet1!$B$2:$B$10</c:f>
              <c:numCache>
                <c:formatCode>General</c:formatCode>
                <c:ptCount val="9"/>
                <c:pt idx="0">
                  <c:v>288</c:v>
                </c:pt>
                <c:pt idx="1">
                  <c:v>172</c:v>
                </c:pt>
                <c:pt idx="2">
                  <c:v>97</c:v>
                </c:pt>
                <c:pt idx="3">
                  <c:v>325</c:v>
                </c:pt>
                <c:pt idx="4">
                  <c:v>2771</c:v>
                </c:pt>
                <c:pt idx="5">
                  <c:v>380</c:v>
                </c:pt>
                <c:pt idx="6">
                  <c:v>333</c:v>
                </c:pt>
                <c:pt idx="7">
                  <c:v>747</c:v>
                </c:pt>
                <c:pt idx="8">
                  <c:v>2055</c:v>
                </c:pt>
              </c:numCache>
            </c:numRef>
          </c:val>
          <c:extLst>
            <c:ext xmlns:c16="http://schemas.microsoft.com/office/drawing/2014/chart" uri="{C3380CC4-5D6E-409C-BE32-E72D297353CC}">
              <c16:uniqueId val="{00000000-A4B5-414D-A5F0-96CF0E1B332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Count of hired and rejected as per post name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hired</c:v>
                </c:pt>
              </c:strCache>
            </c:strRef>
          </c:tx>
          <c:spPr>
            <a:solidFill>
              <a:schemeClr val="accent1"/>
            </a:solidFill>
            <a:ln>
              <a:noFill/>
            </a:ln>
            <a:effectLst/>
          </c:spPr>
          <c:invertIfNegative val="0"/>
          <c:cat>
            <c:strRef>
              <c:f>Sheet1!$A$2:$A$16</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Sheet1!$B$2:$B$16</c:f>
              <c:numCache>
                <c:formatCode>General</c:formatCode>
                <c:ptCount val="15"/>
                <c:pt idx="0">
                  <c:v>308</c:v>
                </c:pt>
                <c:pt idx="1">
                  <c:v>105</c:v>
                </c:pt>
                <c:pt idx="2">
                  <c:v>1182</c:v>
                </c:pt>
                <c:pt idx="3">
                  <c:v>193</c:v>
                </c:pt>
                <c:pt idx="4">
                  <c:v>1239</c:v>
                </c:pt>
                <c:pt idx="5">
                  <c:v>151</c:v>
                </c:pt>
                <c:pt idx="6">
                  <c:v>32</c:v>
                </c:pt>
                <c:pt idx="7">
                  <c:v>511</c:v>
                </c:pt>
                <c:pt idx="8">
                  <c:v>337</c:v>
                </c:pt>
                <c:pt idx="9">
                  <c:v>635</c:v>
                </c:pt>
                <c:pt idx="10">
                  <c:v>2</c:v>
                </c:pt>
                <c:pt idx="13">
                  <c:v>1</c:v>
                </c:pt>
              </c:numCache>
            </c:numRef>
          </c:val>
          <c:extLst>
            <c:ext xmlns:c16="http://schemas.microsoft.com/office/drawing/2014/chart" uri="{C3380CC4-5D6E-409C-BE32-E72D297353CC}">
              <c16:uniqueId val="{00000000-5FCF-4EEC-BCB3-C9DF2243E5B6}"/>
            </c:ext>
          </c:extLst>
        </c:ser>
        <c:ser>
          <c:idx val="1"/>
          <c:order val="1"/>
          <c:tx>
            <c:strRef>
              <c:f>Sheet1!$C$1</c:f>
              <c:strCache>
                <c:ptCount val="1"/>
                <c:pt idx="0">
                  <c:v>rejected</c:v>
                </c:pt>
              </c:strCache>
            </c:strRef>
          </c:tx>
          <c:spPr>
            <a:solidFill>
              <a:schemeClr val="accent2"/>
            </a:solidFill>
            <a:ln>
              <a:noFill/>
            </a:ln>
            <a:effectLst/>
          </c:spPr>
          <c:invertIfNegative val="0"/>
          <c:cat>
            <c:strRef>
              <c:f>Sheet1!$A$2:$A$16</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Sheet1!$C$2:$C$16</c:f>
              <c:numCache>
                <c:formatCode>General</c:formatCode>
                <c:ptCount val="15"/>
                <c:pt idx="0">
                  <c:v>155</c:v>
                </c:pt>
                <c:pt idx="1">
                  <c:v>127</c:v>
                </c:pt>
                <c:pt idx="2">
                  <c:v>565</c:v>
                </c:pt>
                <c:pt idx="3">
                  <c:v>127</c:v>
                </c:pt>
                <c:pt idx="4">
                  <c:v>553</c:v>
                </c:pt>
                <c:pt idx="5">
                  <c:v>71</c:v>
                </c:pt>
                <c:pt idx="6">
                  <c:v>56</c:v>
                </c:pt>
                <c:pt idx="7">
                  <c:v>276</c:v>
                </c:pt>
                <c:pt idx="8">
                  <c:v>190</c:v>
                </c:pt>
                <c:pt idx="9">
                  <c:v>347</c:v>
                </c:pt>
                <c:pt idx="10">
                  <c:v>1</c:v>
                </c:pt>
                <c:pt idx="11">
                  <c:v>1</c:v>
                </c:pt>
                <c:pt idx="12">
                  <c:v>1</c:v>
                </c:pt>
                <c:pt idx="14">
                  <c:v>1</c:v>
                </c:pt>
              </c:numCache>
            </c:numRef>
          </c:val>
          <c:extLst>
            <c:ext xmlns:c16="http://schemas.microsoft.com/office/drawing/2014/chart" uri="{C3380CC4-5D6E-409C-BE32-E72D297353CC}">
              <c16:uniqueId val="{00000001-5FCF-4EEC-BCB3-C9DF2243E5B6}"/>
            </c:ext>
          </c:extLst>
        </c:ser>
        <c:ser>
          <c:idx val="2"/>
          <c:order val="2"/>
          <c:tx>
            <c:strRef>
              <c:f>Sheet1!$D$1</c:f>
              <c:strCache>
                <c:ptCount val="1"/>
                <c:pt idx="0">
                  <c:v>Column1</c:v>
                </c:pt>
              </c:strCache>
            </c:strRef>
          </c:tx>
          <c:spPr>
            <a:solidFill>
              <a:schemeClr val="accent3"/>
            </a:solidFill>
            <a:ln>
              <a:noFill/>
            </a:ln>
            <a:effectLst/>
          </c:spPr>
          <c:invertIfNegative val="0"/>
          <c:cat>
            <c:strRef>
              <c:f>Sheet1!$A$2:$A$16</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Sheet1!$D$2:$D$16</c:f>
              <c:numCache>
                <c:formatCode>General</c:formatCode>
                <c:ptCount val="15"/>
              </c:numCache>
            </c:numRef>
          </c:val>
          <c:extLst>
            <c:ext xmlns:c16="http://schemas.microsoft.com/office/drawing/2014/chart" uri="{C3380CC4-5D6E-409C-BE32-E72D297353CC}">
              <c16:uniqueId val="{00000002-5FCF-4EEC-BCB3-C9DF2243E5B6}"/>
            </c:ext>
          </c:extLst>
        </c:ser>
        <c:dLbls>
          <c:showLegendKey val="0"/>
          <c:showVal val="0"/>
          <c:showCatName val="0"/>
          <c:showSerName val="0"/>
          <c:showPercent val="0"/>
          <c:showBubbleSize val="0"/>
        </c:dLbls>
        <c:gapWidth val="219"/>
        <c:overlap val="-27"/>
        <c:axId val="1818820703"/>
        <c:axId val="1818837343"/>
      </c:barChart>
      <c:catAx>
        <c:axId val="18188207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Post name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8837343"/>
        <c:crosses val="autoZero"/>
        <c:auto val="1"/>
        <c:lblAlgn val="ctr"/>
        <c:lblOffset val="100"/>
        <c:noMultiLvlLbl val="0"/>
      </c:catAx>
      <c:valAx>
        <c:axId val="1818837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Number of employee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8820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47618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ABF594-8114-4ECC-8EAF-EDEB35E989DE}" type="datetimeFigureOut">
              <a:rPr lang="en-IN" smtClean="0"/>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383745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400576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99363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374739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2814777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33647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3688510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355291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155636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344423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ABF594-8114-4ECC-8EAF-EDEB35E989DE}" type="datetimeFigureOut">
              <a:rPr lang="en-IN" smtClean="0"/>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38813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ABF594-8114-4ECC-8EAF-EDEB35E989DE}" type="datetimeFigureOut">
              <a:rPr lang="en-IN" smtClean="0"/>
              <a:t>08-03-2023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181679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9372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247871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CABF594-8114-4ECC-8EAF-EDEB35E989DE}" type="datetimeFigureOut">
              <a:rPr lang="en-IN" smtClean="0"/>
              <a:t>08-03-2023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212177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ABF594-8114-4ECC-8EAF-EDEB35E989DE}" type="datetimeFigureOut">
              <a:rPr lang="en-IN" smtClean="0"/>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D0118-65C6-4F30-BD89-A32E53F4D89E}" type="slidenum">
              <a:rPr lang="en-IN" smtClean="0"/>
              <a:t>‹#›</a:t>
            </a:fld>
            <a:endParaRPr lang="en-IN"/>
          </a:p>
        </p:txBody>
      </p:sp>
    </p:spTree>
    <p:extLst>
      <p:ext uri="{BB962C8B-B14F-4D97-AF65-F5344CB8AC3E}">
        <p14:creationId xmlns:p14="http://schemas.microsoft.com/office/powerpoint/2010/main" val="1772103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ABF594-8114-4ECC-8EAF-EDEB35E989DE}" type="datetimeFigureOut">
              <a:rPr lang="en-IN" smtClean="0"/>
              <a:t>08-03-2023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3D0118-65C6-4F30-BD89-A32E53F4D89E}" type="slidenum">
              <a:rPr lang="en-IN" smtClean="0"/>
              <a:t>‹#›</a:t>
            </a:fld>
            <a:endParaRPr lang="en-IN"/>
          </a:p>
        </p:txBody>
      </p:sp>
    </p:spTree>
    <p:extLst>
      <p:ext uri="{BB962C8B-B14F-4D97-AF65-F5344CB8AC3E}">
        <p14:creationId xmlns:p14="http://schemas.microsoft.com/office/powerpoint/2010/main" val="54432544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CC72-B587-81E7-D667-0297FB1F1AEA}"/>
              </a:ext>
            </a:extLst>
          </p:cNvPr>
          <p:cNvSpPr>
            <a:spLocks noGrp="1"/>
          </p:cNvSpPr>
          <p:nvPr>
            <p:ph type="ctrTitle"/>
          </p:nvPr>
        </p:nvSpPr>
        <p:spPr/>
        <p:txBody>
          <a:bodyPr/>
          <a:lstStyle/>
          <a:p>
            <a:r>
              <a:rPr lang="en-US" dirty="0"/>
              <a:t>HIRING PROCESS ANALYTICS </a:t>
            </a:r>
            <a:endParaRPr lang="en-IN" dirty="0"/>
          </a:p>
        </p:txBody>
      </p:sp>
      <p:sp>
        <p:nvSpPr>
          <p:cNvPr id="3" name="Subtitle 2">
            <a:extLst>
              <a:ext uri="{FF2B5EF4-FFF2-40B4-BE49-F238E27FC236}">
                <a16:creationId xmlns:a16="http://schemas.microsoft.com/office/drawing/2014/main" id="{740545E1-ACB2-3858-C298-0C53D4AC87EB}"/>
              </a:ext>
            </a:extLst>
          </p:cNvPr>
          <p:cNvSpPr>
            <a:spLocks noGrp="1"/>
          </p:cNvSpPr>
          <p:nvPr>
            <p:ph type="subTitle" idx="1"/>
          </p:nvPr>
        </p:nvSpPr>
        <p:spPr/>
        <p:txBody>
          <a:bodyPr/>
          <a:lstStyle/>
          <a:p>
            <a:r>
              <a:rPr lang="en-US" dirty="0"/>
              <a:t>Project 4 , submitted by harjas kaur matta</a:t>
            </a:r>
            <a:endParaRPr lang="en-IN" dirty="0"/>
          </a:p>
        </p:txBody>
      </p:sp>
    </p:spTree>
    <p:extLst>
      <p:ext uri="{BB962C8B-B14F-4D97-AF65-F5344CB8AC3E}">
        <p14:creationId xmlns:p14="http://schemas.microsoft.com/office/powerpoint/2010/main" val="275021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1D7A-FD0C-30C4-0D15-09BCE00C7F32}"/>
              </a:ext>
            </a:extLst>
          </p:cNvPr>
          <p:cNvSpPr>
            <a:spLocks noGrp="1"/>
          </p:cNvSpPr>
          <p:nvPr>
            <p:ph type="title"/>
          </p:nvPr>
        </p:nvSpPr>
        <p:spPr/>
        <p:txBody>
          <a:bodyPr/>
          <a:lstStyle/>
          <a:p>
            <a:r>
              <a:rPr lang="en-IN" sz="2400" dirty="0"/>
              <a:t>Results show that a major portion of the workforce is in the operations department and service departments. </a:t>
            </a:r>
          </a:p>
        </p:txBody>
      </p:sp>
      <p:graphicFrame>
        <p:nvGraphicFramePr>
          <p:cNvPr id="6" name="Content Placeholder 5">
            <a:extLst>
              <a:ext uri="{FF2B5EF4-FFF2-40B4-BE49-F238E27FC236}">
                <a16:creationId xmlns:a16="http://schemas.microsoft.com/office/drawing/2014/main" id="{9DF9D88C-8895-725B-4590-210C6ED74588}"/>
              </a:ext>
            </a:extLst>
          </p:cNvPr>
          <p:cNvGraphicFramePr>
            <a:graphicFrameLocks noGrp="1"/>
          </p:cNvGraphicFramePr>
          <p:nvPr>
            <p:ph idx="1"/>
            <p:extLst>
              <p:ext uri="{D42A27DB-BD31-4B8C-83A1-F6EECF244321}">
                <p14:modId xmlns:p14="http://schemas.microsoft.com/office/powerpoint/2010/main" val="2014490020"/>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673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01C2-B838-38C5-A6F6-FEB17098622B}"/>
              </a:ext>
            </a:extLst>
          </p:cNvPr>
          <p:cNvSpPr>
            <a:spLocks noGrp="1"/>
          </p:cNvSpPr>
          <p:nvPr>
            <p:ph type="title"/>
          </p:nvPr>
        </p:nvSpPr>
        <p:spPr>
          <a:xfrm>
            <a:off x="646111" y="2192784"/>
            <a:ext cx="9404723" cy="3764132"/>
          </a:xfrm>
        </p:spPr>
        <p:txBody>
          <a:bodyPr/>
          <a:lstStyle/>
          <a:p>
            <a:r>
              <a:rPr lang="en-US" sz="4000" b="1" i="0" dirty="0">
                <a:solidFill>
                  <a:schemeClr val="tx1"/>
                </a:solidFill>
                <a:effectLst/>
                <a:latin typeface="Manrope"/>
              </a:rPr>
              <a:t>E. Charts: </a:t>
            </a:r>
            <a:r>
              <a:rPr lang="en-US" sz="4000" b="0" i="0" dirty="0">
                <a:solidFill>
                  <a:schemeClr val="tx1"/>
                </a:solidFill>
                <a:effectLst/>
                <a:latin typeface="Manrope"/>
              </a:rPr>
              <a:t>Use different charts and graphs to perform the task representing the data.</a:t>
            </a:r>
            <a:br>
              <a:rPr lang="en-US" sz="4000" b="0" i="0" dirty="0">
                <a:solidFill>
                  <a:schemeClr val="tx1"/>
                </a:solidFill>
                <a:effectLst/>
                <a:latin typeface="Manrope"/>
              </a:rPr>
            </a:br>
            <a:r>
              <a:rPr lang="en-US" sz="4000" b="1" i="0" dirty="0">
                <a:solidFill>
                  <a:schemeClr val="tx1"/>
                </a:solidFill>
                <a:effectLst/>
                <a:latin typeface="Manrope"/>
              </a:rPr>
              <a:t>Your task: </a:t>
            </a:r>
            <a:r>
              <a:rPr lang="en-US" sz="4000" b="0" i="0" dirty="0">
                <a:solidFill>
                  <a:schemeClr val="tx1"/>
                </a:solidFill>
                <a:effectLst/>
                <a:latin typeface="Manrope"/>
              </a:rPr>
              <a:t>Represent different post tiers using a chart/graph.</a:t>
            </a:r>
            <a:br>
              <a:rPr lang="en-US" sz="4000" b="0" i="0" dirty="0">
                <a:solidFill>
                  <a:schemeClr val="tx1"/>
                </a:solidFill>
                <a:effectLst/>
                <a:highlight>
                  <a:srgbClr val="FF0000"/>
                </a:highlight>
                <a:latin typeface="Manrope"/>
              </a:rPr>
            </a:br>
            <a:r>
              <a:rPr lang="en-US" sz="2000" dirty="0">
                <a:solidFill>
                  <a:schemeClr val="tx1"/>
                </a:solidFill>
                <a:highlight>
                  <a:srgbClr val="FF0000"/>
                </a:highlight>
                <a:latin typeface="Manrope"/>
              </a:rPr>
              <a:t>The result will show that the most common post names are c5 and c9. </a:t>
            </a:r>
            <a:endParaRPr lang="en-IN" dirty="0">
              <a:highlight>
                <a:srgbClr val="FF0000"/>
              </a:highlight>
            </a:endParaRPr>
          </a:p>
        </p:txBody>
      </p:sp>
    </p:spTree>
    <p:extLst>
      <p:ext uri="{BB962C8B-B14F-4D97-AF65-F5344CB8AC3E}">
        <p14:creationId xmlns:p14="http://schemas.microsoft.com/office/powerpoint/2010/main" val="271788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2C27A-00C8-6377-C947-C2E93D67E0B4}"/>
              </a:ext>
            </a:extLst>
          </p:cNvPr>
          <p:cNvSpPr>
            <a:spLocks noGrp="1"/>
          </p:cNvSpPr>
          <p:nvPr>
            <p:ph idx="1"/>
          </p:nvPr>
        </p:nvSpPr>
        <p:spPr>
          <a:xfrm>
            <a:off x="1103312" y="790114"/>
            <a:ext cx="8946541" cy="5458286"/>
          </a:xfrm>
        </p:spPr>
        <p:txBody>
          <a:bodyPr/>
          <a:lstStyle/>
          <a:p>
            <a:r>
              <a:rPr lang="en-US" b="1" i="0" dirty="0">
                <a:effectLst/>
                <a:latin typeface="Manrope"/>
              </a:rPr>
              <a:t>E. Charts: </a:t>
            </a:r>
            <a:r>
              <a:rPr lang="en-US" b="0" i="0" dirty="0">
                <a:effectLst/>
                <a:latin typeface="Manrope"/>
              </a:rPr>
              <a:t>Use different charts and graphs to perform the task representing the data.</a:t>
            </a:r>
            <a:br>
              <a:rPr lang="en-US" b="0" i="0" dirty="0">
                <a:effectLst/>
                <a:latin typeface="Manrope"/>
              </a:rPr>
            </a:br>
            <a:r>
              <a:rPr lang="en-US" b="1" i="0" dirty="0">
                <a:effectLst/>
                <a:latin typeface="Manrope"/>
              </a:rPr>
              <a:t>Your task: </a:t>
            </a:r>
            <a:r>
              <a:rPr lang="en-US" b="0" i="0" dirty="0">
                <a:effectLst/>
                <a:latin typeface="Manrope"/>
              </a:rPr>
              <a:t>Represent different post tiers using a chart/graph.</a:t>
            </a:r>
          </a:p>
          <a:p>
            <a:endParaRPr lang="en-IN" dirty="0"/>
          </a:p>
        </p:txBody>
      </p:sp>
      <p:graphicFrame>
        <p:nvGraphicFramePr>
          <p:cNvPr id="4" name="Table 4">
            <a:extLst>
              <a:ext uri="{FF2B5EF4-FFF2-40B4-BE49-F238E27FC236}">
                <a16:creationId xmlns:a16="http://schemas.microsoft.com/office/drawing/2014/main" id="{376E09C6-277B-E5E5-3254-ED994BA26C9F}"/>
              </a:ext>
            </a:extLst>
          </p:cNvPr>
          <p:cNvGraphicFramePr>
            <a:graphicFrameLocks noGrp="1"/>
          </p:cNvGraphicFramePr>
          <p:nvPr>
            <p:extLst>
              <p:ext uri="{D42A27DB-BD31-4B8C-83A1-F6EECF244321}">
                <p14:modId xmlns:p14="http://schemas.microsoft.com/office/powerpoint/2010/main" val="3990663530"/>
              </p:ext>
            </p:extLst>
          </p:nvPr>
        </p:nvGraphicFramePr>
        <p:xfrm>
          <a:off x="1189607" y="88776"/>
          <a:ext cx="10315852" cy="6683111"/>
        </p:xfrm>
        <a:graphic>
          <a:graphicData uri="http://schemas.openxmlformats.org/drawingml/2006/table">
            <a:tbl>
              <a:tblPr firstRow="1" bandRow="1">
                <a:tableStyleId>{93296810-A885-4BE3-A3E7-6D5BEEA58F35}</a:tableStyleId>
              </a:tblPr>
              <a:tblGrid>
                <a:gridCol w="2578963">
                  <a:extLst>
                    <a:ext uri="{9D8B030D-6E8A-4147-A177-3AD203B41FA5}">
                      <a16:colId xmlns:a16="http://schemas.microsoft.com/office/drawing/2014/main" val="3483645942"/>
                    </a:ext>
                  </a:extLst>
                </a:gridCol>
                <a:gridCol w="2578963">
                  <a:extLst>
                    <a:ext uri="{9D8B030D-6E8A-4147-A177-3AD203B41FA5}">
                      <a16:colId xmlns:a16="http://schemas.microsoft.com/office/drawing/2014/main" val="3460113804"/>
                    </a:ext>
                  </a:extLst>
                </a:gridCol>
                <a:gridCol w="2592281">
                  <a:extLst>
                    <a:ext uri="{9D8B030D-6E8A-4147-A177-3AD203B41FA5}">
                      <a16:colId xmlns:a16="http://schemas.microsoft.com/office/drawing/2014/main" val="1074329176"/>
                    </a:ext>
                  </a:extLst>
                </a:gridCol>
                <a:gridCol w="2565645">
                  <a:extLst>
                    <a:ext uri="{9D8B030D-6E8A-4147-A177-3AD203B41FA5}">
                      <a16:colId xmlns:a16="http://schemas.microsoft.com/office/drawing/2014/main" val="776515110"/>
                    </a:ext>
                  </a:extLst>
                </a:gridCol>
              </a:tblGrid>
              <a:tr h="332222">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27447862"/>
                  </a:ext>
                </a:extLst>
              </a:tr>
              <a:tr h="332222">
                <a:tc>
                  <a:txBody>
                    <a:bodyPr/>
                    <a:lstStyle/>
                    <a:p>
                      <a:r>
                        <a:rPr lang="en-IN" dirty="0"/>
                        <a:t>Row labels </a:t>
                      </a:r>
                    </a:p>
                  </a:txBody>
                  <a:tcPr/>
                </a:tc>
                <a:tc>
                  <a:txBody>
                    <a:bodyPr/>
                    <a:lstStyle/>
                    <a:p>
                      <a:r>
                        <a:rPr lang="en-IN" dirty="0"/>
                        <a:t>HIRED </a:t>
                      </a:r>
                    </a:p>
                  </a:txBody>
                  <a:tcPr/>
                </a:tc>
                <a:tc>
                  <a:txBody>
                    <a:bodyPr/>
                    <a:lstStyle/>
                    <a:p>
                      <a:r>
                        <a:rPr lang="en-IN" dirty="0"/>
                        <a:t>REJECTED</a:t>
                      </a:r>
                    </a:p>
                  </a:txBody>
                  <a:tcPr/>
                </a:tc>
                <a:tc>
                  <a:txBody>
                    <a:bodyPr/>
                    <a:lstStyle/>
                    <a:p>
                      <a:r>
                        <a:rPr lang="en-IN" dirty="0"/>
                        <a:t>GRAND TOTAL</a:t>
                      </a:r>
                    </a:p>
                  </a:txBody>
                  <a:tcPr/>
                </a:tc>
                <a:extLst>
                  <a:ext uri="{0D108BD9-81ED-4DB2-BD59-A6C34878D82A}">
                    <a16:rowId xmlns:a16="http://schemas.microsoft.com/office/drawing/2014/main" val="2694765750"/>
                  </a:ext>
                </a:extLst>
              </a:tr>
              <a:tr h="332222">
                <a:tc>
                  <a:txBody>
                    <a:bodyPr/>
                    <a:lstStyle/>
                    <a:p>
                      <a:r>
                        <a:rPr lang="en-IN" dirty="0"/>
                        <a:t>b9</a:t>
                      </a:r>
                    </a:p>
                  </a:txBody>
                  <a:tcPr/>
                </a:tc>
                <a:tc>
                  <a:txBody>
                    <a:bodyPr/>
                    <a:lstStyle/>
                    <a:p>
                      <a:r>
                        <a:rPr lang="en-IN" dirty="0"/>
                        <a:t>308</a:t>
                      </a:r>
                    </a:p>
                  </a:txBody>
                  <a:tcPr/>
                </a:tc>
                <a:tc>
                  <a:txBody>
                    <a:bodyPr/>
                    <a:lstStyle/>
                    <a:p>
                      <a:r>
                        <a:rPr lang="en-IN" dirty="0"/>
                        <a:t>155</a:t>
                      </a:r>
                    </a:p>
                  </a:txBody>
                  <a:tcPr/>
                </a:tc>
                <a:tc>
                  <a:txBody>
                    <a:bodyPr/>
                    <a:lstStyle/>
                    <a:p>
                      <a:r>
                        <a:rPr lang="en-IN" dirty="0"/>
                        <a:t>463</a:t>
                      </a:r>
                    </a:p>
                  </a:txBody>
                  <a:tcPr/>
                </a:tc>
                <a:extLst>
                  <a:ext uri="{0D108BD9-81ED-4DB2-BD59-A6C34878D82A}">
                    <a16:rowId xmlns:a16="http://schemas.microsoft.com/office/drawing/2014/main" val="3576712701"/>
                  </a:ext>
                </a:extLst>
              </a:tr>
              <a:tr h="465191">
                <a:tc>
                  <a:txBody>
                    <a:bodyPr/>
                    <a:lstStyle/>
                    <a:p>
                      <a:r>
                        <a:rPr lang="en-IN" dirty="0"/>
                        <a:t>c-10</a:t>
                      </a:r>
                    </a:p>
                  </a:txBody>
                  <a:tcPr/>
                </a:tc>
                <a:tc>
                  <a:txBody>
                    <a:bodyPr/>
                    <a:lstStyle/>
                    <a:p>
                      <a:r>
                        <a:rPr lang="en-IN" dirty="0"/>
                        <a:t>105</a:t>
                      </a:r>
                    </a:p>
                  </a:txBody>
                  <a:tcPr/>
                </a:tc>
                <a:tc>
                  <a:txBody>
                    <a:bodyPr/>
                    <a:lstStyle/>
                    <a:p>
                      <a:r>
                        <a:rPr lang="en-IN" dirty="0"/>
                        <a:t>127</a:t>
                      </a:r>
                    </a:p>
                  </a:txBody>
                  <a:tcPr/>
                </a:tc>
                <a:tc>
                  <a:txBody>
                    <a:bodyPr/>
                    <a:lstStyle/>
                    <a:p>
                      <a:r>
                        <a:rPr lang="en-IN" dirty="0"/>
                        <a:t>232</a:t>
                      </a:r>
                    </a:p>
                  </a:txBody>
                  <a:tcPr/>
                </a:tc>
                <a:extLst>
                  <a:ext uri="{0D108BD9-81ED-4DB2-BD59-A6C34878D82A}">
                    <a16:rowId xmlns:a16="http://schemas.microsoft.com/office/drawing/2014/main" val="2502783383"/>
                  </a:ext>
                </a:extLst>
              </a:tr>
              <a:tr h="332222">
                <a:tc>
                  <a:txBody>
                    <a:bodyPr/>
                    <a:lstStyle/>
                    <a:p>
                      <a:r>
                        <a:rPr lang="en-IN" dirty="0">
                          <a:highlight>
                            <a:srgbClr val="FFFF00"/>
                          </a:highlight>
                        </a:rPr>
                        <a:t>c5</a:t>
                      </a:r>
                    </a:p>
                  </a:txBody>
                  <a:tcPr/>
                </a:tc>
                <a:tc>
                  <a:txBody>
                    <a:bodyPr/>
                    <a:lstStyle/>
                    <a:p>
                      <a:r>
                        <a:rPr lang="en-IN" dirty="0"/>
                        <a:t>1182</a:t>
                      </a:r>
                    </a:p>
                  </a:txBody>
                  <a:tcPr/>
                </a:tc>
                <a:tc>
                  <a:txBody>
                    <a:bodyPr/>
                    <a:lstStyle/>
                    <a:p>
                      <a:r>
                        <a:rPr lang="en-IN" dirty="0"/>
                        <a:t>565</a:t>
                      </a:r>
                    </a:p>
                  </a:txBody>
                  <a:tcPr/>
                </a:tc>
                <a:tc>
                  <a:txBody>
                    <a:bodyPr/>
                    <a:lstStyle/>
                    <a:p>
                      <a:r>
                        <a:rPr lang="en-IN" dirty="0">
                          <a:highlight>
                            <a:srgbClr val="FFFF00"/>
                          </a:highlight>
                        </a:rPr>
                        <a:t>1747</a:t>
                      </a:r>
                    </a:p>
                  </a:txBody>
                  <a:tcPr/>
                </a:tc>
                <a:extLst>
                  <a:ext uri="{0D108BD9-81ED-4DB2-BD59-A6C34878D82A}">
                    <a16:rowId xmlns:a16="http://schemas.microsoft.com/office/drawing/2014/main" val="1007676875"/>
                  </a:ext>
                </a:extLst>
              </a:tr>
              <a:tr h="332222">
                <a:tc>
                  <a:txBody>
                    <a:bodyPr/>
                    <a:lstStyle/>
                    <a:p>
                      <a:r>
                        <a:rPr lang="en-IN" dirty="0"/>
                        <a:t>c8</a:t>
                      </a:r>
                    </a:p>
                  </a:txBody>
                  <a:tcPr/>
                </a:tc>
                <a:tc>
                  <a:txBody>
                    <a:bodyPr/>
                    <a:lstStyle/>
                    <a:p>
                      <a:r>
                        <a:rPr lang="en-IN" dirty="0"/>
                        <a:t>193</a:t>
                      </a:r>
                    </a:p>
                  </a:txBody>
                  <a:tcPr/>
                </a:tc>
                <a:tc>
                  <a:txBody>
                    <a:bodyPr/>
                    <a:lstStyle/>
                    <a:p>
                      <a:r>
                        <a:rPr lang="en-IN" dirty="0"/>
                        <a:t>127</a:t>
                      </a:r>
                    </a:p>
                  </a:txBody>
                  <a:tcPr/>
                </a:tc>
                <a:tc>
                  <a:txBody>
                    <a:bodyPr/>
                    <a:lstStyle/>
                    <a:p>
                      <a:r>
                        <a:rPr lang="en-IN" dirty="0"/>
                        <a:t>320</a:t>
                      </a:r>
                    </a:p>
                  </a:txBody>
                  <a:tcPr/>
                </a:tc>
                <a:extLst>
                  <a:ext uri="{0D108BD9-81ED-4DB2-BD59-A6C34878D82A}">
                    <a16:rowId xmlns:a16="http://schemas.microsoft.com/office/drawing/2014/main" val="1261246770"/>
                  </a:ext>
                </a:extLst>
              </a:tr>
              <a:tr h="332222">
                <a:tc>
                  <a:txBody>
                    <a:bodyPr/>
                    <a:lstStyle/>
                    <a:p>
                      <a:r>
                        <a:rPr lang="en-IN" dirty="0">
                          <a:highlight>
                            <a:srgbClr val="FFFF00"/>
                          </a:highlight>
                        </a:rPr>
                        <a:t>c9</a:t>
                      </a:r>
                    </a:p>
                  </a:txBody>
                  <a:tcPr/>
                </a:tc>
                <a:tc>
                  <a:txBody>
                    <a:bodyPr/>
                    <a:lstStyle/>
                    <a:p>
                      <a:r>
                        <a:rPr lang="en-IN" dirty="0"/>
                        <a:t>1239</a:t>
                      </a:r>
                    </a:p>
                  </a:txBody>
                  <a:tcPr/>
                </a:tc>
                <a:tc>
                  <a:txBody>
                    <a:bodyPr/>
                    <a:lstStyle/>
                    <a:p>
                      <a:r>
                        <a:rPr lang="en-IN" dirty="0"/>
                        <a:t>553</a:t>
                      </a:r>
                    </a:p>
                  </a:txBody>
                  <a:tcPr/>
                </a:tc>
                <a:tc>
                  <a:txBody>
                    <a:bodyPr/>
                    <a:lstStyle/>
                    <a:p>
                      <a:r>
                        <a:rPr lang="en-IN" dirty="0">
                          <a:highlight>
                            <a:srgbClr val="FFFF00"/>
                          </a:highlight>
                        </a:rPr>
                        <a:t>1792</a:t>
                      </a:r>
                    </a:p>
                  </a:txBody>
                  <a:tcPr/>
                </a:tc>
                <a:extLst>
                  <a:ext uri="{0D108BD9-81ED-4DB2-BD59-A6C34878D82A}">
                    <a16:rowId xmlns:a16="http://schemas.microsoft.com/office/drawing/2014/main" val="1540254372"/>
                  </a:ext>
                </a:extLst>
              </a:tr>
              <a:tr h="332222">
                <a:tc>
                  <a:txBody>
                    <a:bodyPr/>
                    <a:lstStyle/>
                    <a:p>
                      <a:r>
                        <a:rPr lang="en-IN" dirty="0"/>
                        <a:t>i1</a:t>
                      </a:r>
                    </a:p>
                  </a:txBody>
                  <a:tcPr/>
                </a:tc>
                <a:tc>
                  <a:txBody>
                    <a:bodyPr/>
                    <a:lstStyle/>
                    <a:p>
                      <a:r>
                        <a:rPr lang="en-IN" dirty="0"/>
                        <a:t>151</a:t>
                      </a:r>
                    </a:p>
                  </a:txBody>
                  <a:tcPr/>
                </a:tc>
                <a:tc>
                  <a:txBody>
                    <a:bodyPr/>
                    <a:lstStyle/>
                    <a:p>
                      <a:r>
                        <a:rPr lang="en-IN" dirty="0"/>
                        <a:t>71</a:t>
                      </a:r>
                    </a:p>
                  </a:txBody>
                  <a:tcPr/>
                </a:tc>
                <a:tc>
                  <a:txBody>
                    <a:bodyPr/>
                    <a:lstStyle/>
                    <a:p>
                      <a:r>
                        <a:rPr lang="en-IN" dirty="0"/>
                        <a:t>222</a:t>
                      </a:r>
                    </a:p>
                  </a:txBody>
                  <a:tcPr/>
                </a:tc>
                <a:extLst>
                  <a:ext uri="{0D108BD9-81ED-4DB2-BD59-A6C34878D82A}">
                    <a16:rowId xmlns:a16="http://schemas.microsoft.com/office/drawing/2014/main" val="2311376595"/>
                  </a:ext>
                </a:extLst>
              </a:tr>
              <a:tr h="332222">
                <a:tc>
                  <a:txBody>
                    <a:bodyPr/>
                    <a:lstStyle/>
                    <a:p>
                      <a:r>
                        <a:rPr lang="en-IN" dirty="0"/>
                        <a:t>i4</a:t>
                      </a:r>
                    </a:p>
                  </a:txBody>
                  <a:tcPr/>
                </a:tc>
                <a:tc>
                  <a:txBody>
                    <a:bodyPr/>
                    <a:lstStyle/>
                    <a:p>
                      <a:r>
                        <a:rPr lang="en-IN" dirty="0"/>
                        <a:t>32</a:t>
                      </a:r>
                    </a:p>
                  </a:txBody>
                  <a:tcPr/>
                </a:tc>
                <a:tc>
                  <a:txBody>
                    <a:bodyPr/>
                    <a:lstStyle/>
                    <a:p>
                      <a:r>
                        <a:rPr lang="en-IN" dirty="0"/>
                        <a:t>56</a:t>
                      </a:r>
                    </a:p>
                  </a:txBody>
                  <a:tcPr/>
                </a:tc>
                <a:tc>
                  <a:txBody>
                    <a:bodyPr/>
                    <a:lstStyle/>
                    <a:p>
                      <a:r>
                        <a:rPr lang="en-IN" dirty="0"/>
                        <a:t>88</a:t>
                      </a:r>
                    </a:p>
                  </a:txBody>
                  <a:tcPr/>
                </a:tc>
                <a:extLst>
                  <a:ext uri="{0D108BD9-81ED-4DB2-BD59-A6C34878D82A}">
                    <a16:rowId xmlns:a16="http://schemas.microsoft.com/office/drawing/2014/main" val="2800437970"/>
                  </a:ext>
                </a:extLst>
              </a:tr>
              <a:tr h="332222">
                <a:tc>
                  <a:txBody>
                    <a:bodyPr/>
                    <a:lstStyle/>
                    <a:p>
                      <a:r>
                        <a:rPr lang="en-IN" dirty="0"/>
                        <a:t>i5</a:t>
                      </a:r>
                    </a:p>
                  </a:txBody>
                  <a:tcPr/>
                </a:tc>
                <a:tc>
                  <a:txBody>
                    <a:bodyPr/>
                    <a:lstStyle/>
                    <a:p>
                      <a:r>
                        <a:rPr lang="en-IN" dirty="0"/>
                        <a:t>511</a:t>
                      </a:r>
                    </a:p>
                  </a:txBody>
                  <a:tcPr/>
                </a:tc>
                <a:tc>
                  <a:txBody>
                    <a:bodyPr/>
                    <a:lstStyle/>
                    <a:p>
                      <a:r>
                        <a:rPr lang="en-IN" dirty="0"/>
                        <a:t>276</a:t>
                      </a:r>
                    </a:p>
                  </a:txBody>
                  <a:tcPr/>
                </a:tc>
                <a:tc>
                  <a:txBody>
                    <a:bodyPr/>
                    <a:lstStyle/>
                    <a:p>
                      <a:r>
                        <a:rPr lang="en-IN" dirty="0"/>
                        <a:t>787</a:t>
                      </a:r>
                    </a:p>
                  </a:txBody>
                  <a:tcPr/>
                </a:tc>
                <a:extLst>
                  <a:ext uri="{0D108BD9-81ED-4DB2-BD59-A6C34878D82A}">
                    <a16:rowId xmlns:a16="http://schemas.microsoft.com/office/drawing/2014/main" val="1201251786"/>
                  </a:ext>
                </a:extLst>
              </a:tr>
              <a:tr h="332222">
                <a:tc>
                  <a:txBody>
                    <a:bodyPr/>
                    <a:lstStyle/>
                    <a:p>
                      <a:r>
                        <a:rPr lang="en-IN" dirty="0"/>
                        <a:t>i6</a:t>
                      </a:r>
                    </a:p>
                  </a:txBody>
                  <a:tcPr/>
                </a:tc>
                <a:tc>
                  <a:txBody>
                    <a:bodyPr/>
                    <a:lstStyle/>
                    <a:p>
                      <a:r>
                        <a:rPr lang="en-IN" dirty="0"/>
                        <a:t>337</a:t>
                      </a:r>
                    </a:p>
                  </a:txBody>
                  <a:tcPr/>
                </a:tc>
                <a:tc>
                  <a:txBody>
                    <a:bodyPr/>
                    <a:lstStyle/>
                    <a:p>
                      <a:r>
                        <a:rPr lang="en-IN" dirty="0"/>
                        <a:t>190</a:t>
                      </a:r>
                    </a:p>
                  </a:txBody>
                  <a:tcPr/>
                </a:tc>
                <a:tc>
                  <a:txBody>
                    <a:bodyPr/>
                    <a:lstStyle/>
                    <a:p>
                      <a:r>
                        <a:rPr lang="en-IN" dirty="0"/>
                        <a:t>527</a:t>
                      </a:r>
                    </a:p>
                  </a:txBody>
                  <a:tcPr/>
                </a:tc>
                <a:extLst>
                  <a:ext uri="{0D108BD9-81ED-4DB2-BD59-A6C34878D82A}">
                    <a16:rowId xmlns:a16="http://schemas.microsoft.com/office/drawing/2014/main" val="1239488820"/>
                  </a:ext>
                </a:extLst>
              </a:tr>
              <a:tr h="332222">
                <a:tc>
                  <a:txBody>
                    <a:bodyPr/>
                    <a:lstStyle/>
                    <a:p>
                      <a:r>
                        <a:rPr lang="en-IN" dirty="0"/>
                        <a:t>i7</a:t>
                      </a:r>
                    </a:p>
                  </a:txBody>
                  <a:tcPr/>
                </a:tc>
                <a:tc>
                  <a:txBody>
                    <a:bodyPr/>
                    <a:lstStyle/>
                    <a:p>
                      <a:r>
                        <a:rPr lang="en-IN" dirty="0"/>
                        <a:t>635</a:t>
                      </a:r>
                    </a:p>
                  </a:txBody>
                  <a:tcPr/>
                </a:tc>
                <a:tc>
                  <a:txBody>
                    <a:bodyPr/>
                    <a:lstStyle/>
                    <a:p>
                      <a:r>
                        <a:rPr lang="en-IN" dirty="0"/>
                        <a:t>347</a:t>
                      </a:r>
                    </a:p>
                  </a:txBody>
                  <a:tcPr/>
                </a:tc>
                <a:tc>
                  <a:txBody>
                    <a:bodyPr/>
                    <a:lstStyle/>
                    <a:p>
                      <a:r>
                        <a:rPr lang="en-IN" dirty="0"/>
                        <a:t>982</a:t>
                      </a:r>
                    </a:p>
                  </a:txBody>
                  <a:tcPr/>
                </a:tc>
                <a:extLst>
                  <a:ext uri="{0D108BD9-81ED-4DB2-BD59-A6C34878D82A}">
                    <a16:rowId xmlns:a16="http://schemas.microsoft.com/office/drawing/2014/main" val="2257424874"/>
                  </a:ext>
                </a:extLst>
              </a:tr>
              <a:tr h="332222">
                <a:tc>
                  <a:txBody>
                    <a:bodyPr/>
                    <a:lstStyle/>
                    <a:p>
                      <a:r>
                        <a:rPr lang="en-IN" dirty="0"/>
                        <a:t>m6</a:t>
                      </a:r>
                    </a:p>
                  </a:txBody>
                  <a:tcPr/>
                </a:tc>
                <a:tc>
                  <a:txBody>
                    <a:bodyPr/>
                    <a:lstStyle/>
                    <a:p>
                      <a:r>
                        <a:rPr lang="en-IN" dirty="0"/>
                        <a:t>2</a:t>
                      </a:r>
                    </a:p>
                  </a:txBody>
                  <a:tcPr/>
                </a:tc>
                <a:tc>
                  <a:txBody>
                    <a:bodyPr/>
                    <a:lstStyle/>
                    <a:p>
                      <a:r>
                        <a:rPr lang="en-IN" dirty="0"/>
                        <a:t>1</a:t>
                      </a:r>
                    </a:p>
                  </a:txBody>
                  <a:tcPr/>
                </a:tc>
                <a:tc>
                  <a:txBody>
                    <a:bodyPr/>
                    <a:lstStyle/>
                    <a:p>
                      <a:r>
                        <a:rPr lang="en-IN" dirty="0"/>
                        <a:t>3</a:t>
                      </a:r>
                    </a:p>
                  </a:txBody>
                  <a:tcPr/>
                </a:tc>
                <a:extLst>
                  <a:ext uri="{0D108BD9-81ED-4DB2-BD59-A6C34878D82A}">
                    <a16:rowId xmlns:a16="http://schemas.microsoft.com/office/drawing/2014/main" val="2393818085"/>
                  </a:ext>
                </a:extLst>
              </a:tr>
              <a:tr h="332222">
                <a:tc>
                  <a:txBody>
                    <a:bodyPr/>
                    <a:lstStyle/>
                    <a:p>
                      <a:r>
                        <a:rPr lang="en-IN" dirty="0"/>
                        <a:t>m7</a:t>
                      </a:r>
                    </a:p>
                  </a:txBody>
                  <a:tcPr/>
                </a:tc>
                <a:tc>
                  <a:txBody>
                    <a:bodyPr/>
                    <a:lstStyle/>
                    <a:p>
                      <a:endParaRPr lang="en-IN"/>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2128198636"/>
                  </a:ext>
                </a:extLst>
              </a:tr>
              <a:tr h="332222">
                <a:tc>
                  <a:txBody>
                    <a:bodyPr/>
                    <a:lstStyle/>
                    <a:p>
                      <a:r>
                        <a:rPr lang="en-IN" dirty="0"/>
                        <a:t>n10</a:t>
                      </a:r>
                    </a:p>
                  </a:txBody>
                  <a:tcPr/>
                </a:tc>
                <a:tc>
                  <a:txBody>
                    <a:bodyPr/>
                    <a:lstStyle/>
                    <a:p>
                      <a:endParaRPr lang="en-IN"/>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1448381141"/>
                  </a:ext>
                </a:extLst>
              </a:tr>
              <a:tr h="332222">
                <a:tc>
                  <a:txBody>
                    <a:bodyPr/>
                    <a:lstStyle/>
                    <a:p>
                      <a:r>
                        <a:rPr lang="en-IN" dirty="0"/>
                        <a:t>n6</a:t>
                      </a:r>
                    </a:p>
                  </a:txBody>
                  <a:tcPr/>
                </a:tc>
                <a:tc>
                  <a:txBody>
                    <a:bodyPr/>
                    <a:lstStyle/>
                    <a:p>
                      <a:r>
                        <a:rPr lang="en-IN" dirty="0"/>
                        <a:t>1</a:t>
                      </a:r>
                    </a:p>
                  </a:txBody>
                  <a:tcPr/>
                </a:tc>
                <a:tc>
                  <a:txBody>
                    <a:bodyPr/>
                    <a:lstStyle/>
                    <a:p>
                      <a:endParaRPr lang="en-IN"/>
                    </a:p>
                  </a:txBody>
                  <a:tcPr/>
                </a:tc>
                <a:tc>
                  <a:txBody>
                    <a:bodyPr/>
                    <a:lstStyle/>
                    <a:p>
                      <a:r>
                        <a:rPr lang="en-IN" dirty="0"/>
                        <a:t>1</a:t>
                      </a:r>
                    </a:p>
                  </a:txBody>
                  <a:tcPr/>
                </a:tc>
                <a:extLst>
                  <a:ext uri="{0D108BD9-81ED-4DB2-BD59-A6C34878D82A}">
                    <a16:rowId xmlns:a16="http://schemas.microsoft.com/office/drawing/2014/main" val="2330592904"/>
                  </a:ext>
                </a:extLst>
              </a:tr>
              <a:tr h="332222">
                <a:tc>
                  <a:txBody>
                    <a:bodyPr/>
                    <a:lstStyle/>
                    <a:p>
                      <a:r>
                        <a:rPr lang="en-IN" dirty="0"/>
                        <a:t>n9</a:t>
                      </a:r>
                    </a:p>
                  </a:txBody>
                  <a:tcPr/>
                </a:tc>
                <a:tc>
                  <a:txBody>
                    <a:bodyPr/>
                    <a:lstStyle/>
                    <a:p>
                      <a:endParaRPr lang="en-IN"/>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2947677530"/>
                  </a:ext>
                </a:extLst>
              </a:tr>
              <a:tr h="332222">
                <a:tc>
                  <a:txBody>
                    <a:bodyPr/>
                    <a:lstStyle/>
                    <a:p>
                      <a:r>
                        <a:rPr lang="en-IN" dirty="0"/>
                        <a:t>GRAND TOTAL </a:t>
                      </a:r>
                    </a:p>
                  </a:txBody>
                  <a:tcPr/>
                </a:tc>
                <a:tc>
                  <a:txBody>
                    <a:bodyPr/>
                    <a:lstStyle/>
                    <a:p>
                      <a:endParaRPr lang="en-IN"/>
                    </a:p>
                  </a:txBody>
                  <a:tcPr/>
                </a:tc>
                <a:tc>
                  <a:txBody>
                    <a:bodyPr/>
                    <a:lstStyle/>
                    <a:p>
                      <a:endParaRPr lang="en-IN"/>
                    </a:p>
                  </a:txBody>
                  <a:tcPr/>
                </a:tc>
                <a:tc>
                  <a:txBody>
                    <a:bodyPr/>
                    <a:lstStyle/>
                    <a:p>
                      <a:r>
                        <a:rPr lang="en-IN" dirty="0"/>
                        <a:t>7167</a:t>
                      </a:r>
                    </a:p>
                  </a:txBody>
                  <a:tcPr/>
                </a:tc>
                <a:extLst>
                  <a:ext uri="{0D108BD9-81ED-4DB2-BD59-A6C34878D82A}">
                    <a16:rowId xmlns:a16="http://schemas.microsoft.com/office/drawing/2014/main" val="1640062862"/>
                  </a:ext>
                </a:extLst>
              </a:tr>
            </a:tbl>
          </a:graphicData>
        </a:graphic>
      </p:graphicFrame>
    </p:spTree>
    <p:extLst>
      <p:ext uri="{BB962C8B-B14F-4D97-AF65-F5344CB8AC3E}">
        <p14:creationId xmlns:p14="http://schemas.microsoft.com/office/powerpoint/2010/main" val="354934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3EDB3DA-A8E7-3E86-CC07-354A47174450}"/>
              </a:ext>
            </a:extLst>
          </p:cNvPr>
          <p:cNvGraphicFramePr>
            <a:graphicFrameLocks noGrp="1"/>
          </p:cNvGraphicFramePr>
          <p:nvPr>
            <p:ph idx="1"/>
            <p:extLst>
              <p:ext uri="{D42A27DB-BD31-4B8C-83A1-F6EECF244321}">
                <p14:modId xmlns:p14="http://schemas.microsoft.com/office/powerpoint/2010/main" val="1526734026"/>
              </p:ext>
            </p:extLst>
          </p:nvPr>
        </p:nvGraphicFramePr>
        <p:xfrm>
          <a:off x="1103313" y="860425"/>
          <a:ext cx="8947150" cy="5387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540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FBAE-FAD7-AB0E-DC52-89DCDBAED736}"/>
              </a:ext>
            </a:extLst>
          </p:cNvPr>
          <p:cNvSpPr>
            <a:spLocks noGrp="1"/>
          </p:cNvSpPr>
          <p:nvPr>
            <p:ph type="title"/>
          </p:nvPr>
        </p:nvSpPr>
        <p:spPr>
          <a:xfrm>
            <a:off x="7830105" y="4767309"/>
            <a:ext cx="3826276" cy="1589102"/>
          </a:xfrm>
        </p:spPr>
        <p:txBody>
          <a:bodyPr/>
          <a:lstStyle/>
          <a:p>
            <a:r>
              <a:rPr lang="en-US" dirty="0"/>
              <a:t>THANK YOU </a:t>
            </a:r>
            <a:endParaRPr lang="en-IN" dirty="0"/>
          </a:p>
        </p:txBody>
      </p:sp>
    </p:spTree>
    <p:extLst>
      <p:ext uri="{BB962C8B-B14F-4D97-AF65-F5344CB8AC3E}">
        <p14:creationId xmlns:p14="http://schemas.microsoft.com/office/powerpoint/2010/main" val="336388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C1E-1FAA-334E-5961-3FFCEB962747}"/>
              </a:ext>
            </a:extLst>
          </p:cNvPr>
          <p:cNvSpPr>
            <a:spLocks noGrp="1"/>
          </p:cNvSpPr>
          <p:nvPr>
            <p:ph type="title"/>
          </p:nvPr>
        </p:nvSpPr>
        <p:spPr/>
        <p:txBody>
          <a:bodyPr/>
          <a:lstStyle/>
          <a:p>
            <a:r>
              <a:rPr lang="en-US" dirty="0"/>
              <a:t>PROJECT DESCRIPTION </a:t>
            </a:r>
            <a:endParaRPr lang="en-IN" dirty="0"/>
          </a:p>
        </p:txBody>
      </p:sp>
      <p:sp>
        <p:nvSpPr>
          <p:cNvPr id="3" name="Content Placeholder 2">
            <a:extLst>
              <a:ext uri="{FF2B5EF4-FFF2-40B4-BE49-F238E27FC236}">
                <a16:creationId xmlns:a16="http://schemas.microsoft.com/office/drawing/2014/main" id="{E7B4FF18-E405-7FF0-631F-264947400819}"/>
              </a:ext>
            </a:extLst>
          </p:cNvPr>
          <p:cNvSpPr>
            <a:spLocks noGrp="1"/>
          </p:cNvSpPr>
          <p:nvPr>
            <p:ph idx="1"/>
          </p:nvPr>
        </p:nvSpPr>
        <p:spPr/>
        <p:txBody>
          <a:bodyPr>
            <a:normAutofit fontScale="70000" lnSpcReduction="20000"/>
          </a:bodyPr>
          <a:lstStyle/>
          <a:p>
            <a:r>
              <a:rPr lang="en-US" sz="2400" b="0" i="0" dirty="0">
                <a:effectLst/>
                <a:latin typeface="Manrope"/>
              </a:rPr>
              <a:t>Hiring process is a company's fundamental and most important function. Here, the MNCs learn about the major underlying trends in the hiring process. Trends such as the number of rejections, number of interviews, types of jobs, vacancies, etc. are important for a company to analyze before hiring freshers or any other individual. Thus, making an opportunity for a Data Analyst job here too! </a:t>
            </a:r>
          </a:p>
          <a:p>
            <a:r>
              <a:rPr lang="en-US" sz="2400" b="0" i="0" dirty="0">
                <a:effectLst/>
                <a:latin typeface="Manrope"/>
              </a:rPr>
              <a:t>Being a Data Analyst, </a:t>
            </a:r>
            <a:r>
              <a:rPr lang="en-US" sz="2400" dirty="0">
                <a:latin typeface="Manrope"/>
              </a:rPr>
              <a:t>the </a:t>
            </a:r>
            <a:r>
              <a:rPr lang="en-US" sz="2400" b="0" i="0" dirty="0">
                <a:effectLst/>
                <a:latin typeface="Manrope"/>
              </a:rPr>
              <a:t>job is to go through these trends and draw insights for the hiring department. </a:t>
            </a:r>
          </a:p>
          <a:p>
            <a:r>
              <a:rPr lang="en-US" sz="2400" dirty="0">
                <a:latin typeface="Manrope"/>
              </a:rPr>
              <a:t>The project requires us to understand the following:</a:t>
            </a:r>
          </a:p>
          <a:p>
            <a:pPr algn="l">
              <a:buFont typeface="+mj-lt"/>
              <a:buAutoNum type="arabicPeriod"/>
            </a:pPr>
            <a:r>
              <a:rPr lang="en-US" sz="2400" b="0" i="0" dirty="0">
                <a:effectLst/>
                <a:latin typeface="Manrope"/>
              </a:rPr>
              <a:t>Understanding data columns and data</a:t>
            </a:r>
          </a:p>
          <a:p>
            <a:pPr algn="l">
              <a:buFont typeface="+mj-lt"/>
              <a:buAutoNum type="arabicPeriod"/>
            </a:pPr>
            <a:r>
              <a:rPr lang="en-US" sz="2400" b="0" i="0" dirty="0">
                <a:effectLst/>
                <a:latin typeface="Manrope"/>
              </a:rPr>
              <a:t>Checking for missing data</a:t>
            </a:r>
          </a:p>
          <a:p>
            <a:pPr algn="l">
              <a:buFont typeface="+mj-lt"/>
              <a:buAutoNum type="arabicPeriod"/>
            </a:pPr>
            <a:r>
              <a:rPr lang="en-US" sz="2400" b="0" i="0" dirty="0">
                <a:effectLst/>
                <a:latin typeface="Manrope"/>
              </a:rPr>
              <a:t>Clubbing columns with multiple categories</a:t>
            </a:r>
          </a:p>
          <a:p>
            <a:pPr algn="l">
              <a:buFont typeface="+mj-lt"/>
              <a:buAutoNum type="arabicPeriod"/>
            </a:pPr>
            <a:r>
              <a:rPr lang="en-US" sz="2400" b="0" i="0" dirty="0">
                <a:effectLst/>
                <a:latin typeface="Manrope"/>
              </a:rPr>
              <a:t>Checking for outliers</a:t>
            </a:r>
          </a:p>
          <a:p>
            <a:pPr algn="l">
              <a:buFont typeface="+mj-lt"/>
              <a:buAutoNum type="arabicPeriod"/>
            </a:pPr>
            <a:r>
              <a:rPr lang="en-US" sz="2400" b="0" i="0" dirty="0">
                <a:effectLst/>
                <a:latin typeface="Manrope"/>
              </a:rPr>
              <a:t>Removing outliers</a:t>
            </a:r>
          </a:p>
          <a:p>
            <a:pPr algn="l">
              <a:buFont typeface="+mj-lt"/>
              <a:buAutoNum type="arabicPeriod"/>
            </a:pPr>
            <a:r>
              <a:rPr lang="en-US" sz="2400" b="0" i="0" dirty="0">
                <a:effectLst/>
                <a:latin typeface="Manrope"/>
              </a:rPr>
              <a:t>Drawing Data Summary</a:t>
            </a:r>
          </a:p>
          <a:p>
            <a:endParaRPr lang="en-IN" dirty="0"/>
          </a:p>
        </p:txBody>
      </p:sp>
    </p:spTree>
    <p:extLst>
      <p:ext uri="{BB962C8B-B14F-4D97-AF65-F5344CB8AC3E}">
        <p14:creationId xmlns:p14="http://schemas.microsoft.com/office/powerpoint/2010/main" val="177074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4643-C234-BA6A-CC93-E8CA0D2ED7A7}"/>
              </a:ext>
            </a:extLst>
          </p:cNvPr>
          <p:cNvSpPr>
            <a:spLocks noGrp="1"/>
          </p:cNvSpPr>
          <p:nvPr>
            <p:ph type="title"/>
          </p:nvPr>
        </p:nvSpPr>
        <p:spPr/>
        <p:txBody>
          <a:bodyPr/>
          <a:lstStyle/>
          <a:p>
            <a:r>
              <a:rPr lang="en-US" dirty="0"/>
              <a:t>APPROACH </a:t>
            </a:r>
            <a:endParaRPr lang="en-IN" dirty="0"/>
          </a:p>
        </p:txBody>
      </p:sp>
      <p:sp>
        <p:nvSpPr>
          <p:cNvPr id="3" name="Content Placeholder 2">
            <a:extLst>
              <a:ext uri="{FF2B5EF4-FFF2-40B4-BE49-F238E27FC236}">
                <a16:creationId xmlns:a16="http://schemas.microsoft.com/office/drawing/2014/main" id="{D7FA65D6-C593-480C-7928-96A13964EF12}"/>
              </a:ext>
            </a:extLst>
          </p:cNvPr>
          <p:cNvSpPr>
            <a:spLocks noGrp="1"/>
          </p:cNvSpPr>
          <p:nvPr>
            <p:ph idx="1"/>
          </p:nvPr>
        </p:nvSpPr>
        <p:spPr/>
        <p:txBody>
          <a:bodyPr/>
          <a:lstStyle/>
          <a:p>
            <a:r>
              <a:rPr lang="en-US" dirty="0"/>
              <a:t>The project approach included the use of Microsoft Excel to understand and analyze the dataset provided. The study of data correctly and properly.</a:t>
            </a:r>
          </a:p>
          <a:p>
            <a:r>
              <a:rPr lang="en-US" dirty="0"/>
              <a:t>It also involved the understanding of the problem statement and an attempt to analyze the questions asked. </a:t>
            </a:r>
          </a:p>
          <a:p>
            <a:r>
              <a:rPr lang="en-US" dirty="0"/>
              <a:t>Analyses was done using pivot table; bar charts, and pie charts.</a:t>
            </a:r>
          </a:p>
          <a:p>
            <a:r>
              <a:rPr lang="en-US" dirty="0"/>
              <a:t>Creation of the dashboard proved to be very interactive. </a:t>
            </a:r>
            <a:endParaRPr lang="en-IN" dirty="0"/>
          </a:p>
        </p:txBody>
      </p:sp>
    </p:spTree>
    <p:extLst>
      <p:ext uri="{BB962C8B-B14F-4D97-AF65-F5344CB8AC3E}">
        <p14:creationId xmlns:p14="http://schemas.microsoft.com/office/powerpoint/2010/main" val="277245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E366-B3FF-74E4-1668-441EABE3A043}"/>
              </a:ext>
            </a:extLst>
          </p:cNvPr>
          <p:cNvSpPr>
            <a:spLocks noGrp="1"/>
          </p:cNvSpPr>
          <p:nvPr>
            <p:ph type="title"/>
          </p:nvPr>
        </p:nvSpPr>
        <p:spPr/>
        <p:txBody>
          <a:bodyPr/>
          <a:lstStyle/>
          <a:p>
            <a:r>
              <a:rPr lang="en-US" dirty="0"/>
              <a:t>TECH – STACK USED</a:t>
            </a:r>
            <a:endParaRPr lang="en-IN" dirty="0"/>
          </a:p>
        </p:txBody>
      </p:sp>
      <p:sp>
        <p:nvSpPr>
          <p:cNvPr id="3" name="Content Placeholder 2">
            <a:extLst>
              <a:ext uri="{FF2B5EF4-FFF2-40B4-BE49-F238E27FC236}">
                <a16:creationId xmlns:a16="http://schemas.microsoft.com/office/drawing/2014/main" id="{9B132801-1C62-1161-5BD5-6B446FC92FF5}"/>
              </a:ext>
            </a:extLst>
          </p:cNvPr>
          <p:cNvSpPr>
            <a:spLocks noGrp="1"/>
          </p:cNvSpPr>
          <p:nvPr>
            <p:ph idx="1"/>
          </p:nvPr>
        </p:nvSpPr>
        <p:spPr/>
        <p:txBody>
          <a:bodyPr/>
          <a:lstStyle/>
          <a:p>
            <a:r>
              <a:rPr lang="en-US" dirty="0"/>
              <a:t>Microsoft Excel was used for performing the analysis of the dataset and providing the correct answers to the questions asked. Microsoft Excel was used as it is a major tool for analysis and one of the major tools for data analysts to understand and analyze the data. It incorporates a lot of formulas and visualization charts that make understanding big and huge data easy, understandable, and accessible. </a:t>
            </a:r>
          </a:p>
          <a:p>
            <a:r>
              <a:rPr lang="en-US" dirty="0"/>
              <a:t>Microsoft PowerPoint was used to summarize the insights and create the report to present to the company. </a:t>
            </a:r>
          </a:p>
          <a:p>
            <a:pPr marL="0" indent="0">
              <a:buNone/>
            </a:pPr>
            <a:r>
              <a:rPr lang="en-US" dirty="0"/>
              <a:t> </a:t>
            </a:r>
            <a:endParaRPr lang="en-IN" dirty="0"/>
          </a:p>
        </p:txBody>
      </p:sp>
    </p:spTree>
    <p:extLst>
      <p:ext uri="{BB962C8B-B14F-4D97-AF65-F5344CB8AC3E}">
        <p14:creationId xmlns:p14="http://schemas.microsoft.com/office/powerpoint/2010/main" val="13996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3E1C-0EBD-94BF-6FDF-4A1BB347D6A5}"/>
              </a:ext>
            </a:extLst>
          </p:cNvPr>
          <p:cNvSpPr>
            <a:spLocks noGrp="1"/>
          </p:cNvSpPr>
          <p:nvPr>
            <p:ph type="title"/>
          </p:nvPr>
        </p:nvSpPr>
        <p:spPr/>
        <p:txBody>
          <a:bodyPr/>
          <a:lstStyle/>
          <a:p>
            <a:r>
              <a:rPr lang="en-US" dirty="0"/>
              <a:t>INSIGHTS and RESULTS </a:t>
            </a:r>
            <a:endParaRPr lang="en-IN" dirty="0"/>
          </a:p>
        </p:txBody>
      </p:sp>
      <p:sp>
        <p:nvSpPr>
          <p:cNvPr id="3" name="Content Placeholder 2">
            <a:extLst>
              <a:ext uri="{FF2B5EF4-FFF2-40B4-BE49-F238E27FC236}">
                <a16:creationId xmlns:a16="http://schemas.microsoft.com/office/drawing/2014/main" id="{21D83C87-FAF4-71B9-9634-17C6B05D0C5E}"/>
              </a:ext>
            </a:extLst>
          </p:cNvPr>
          <p:cNvSpPr>
            <a:spLocks noGrp="1"/>
          </p:cNvSpPr>
          <p:nvPr>
            <p:ph idx="1"/>
          </p:nvPr>
        </p:nvSpPr>
        <p:spPr/>
        <p:txBody>
          <a:bodyPr/>
          <a:lstStyle/>
          <a:p>
            <a:r>
              <a:rPr lang="en-US" dirty="0"/>
              <a:t>The knowledge gained through this project was - how to create the charts, how to use pivot tables, and how to use data for a better experience, and better understanding. </a:t>
            </a:r>
          </a:p>
          <a:p>
            <a:r>
              <a:rPr lang="en-US" dirty="0"/>
              <a:t>The result part included the analysis of the data, it helped me analyze data with the help of excel. This project made me understand the functioning and tools of Excel. I experienced how to work on Excel, conduct functions and perform analysis. This project helped me increase my knowledge of Excel. </a:t>
            </a:r>
            <a:endParaRPr lang="en-IN" dirty="0"/>
          </a:p>
        </p:txBody>
      </p:sp>
    </p:spTree>
    <p:extLst>
      <p:ext uri="{BB962C8B-B14F-4D97-AF65-F5344CB8AC3E}">
        <p14:creationId xmlns:p14="http://schemas.microsoft.com/office/powerpoint/2010/main" val="14652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4A00-B31D-DBDA-4283-AF6E2A790812}"/>
              </a:ext>
            </a:extLst>
          </p:cNvPr>
          <p:cNvSpPr>
            <a:spLocks noGrp="1"/>
          </p:cNvSpPr>
          <p:nvPr>
            <p:ph type="title"/>
          </p:nvPr>
        </p:nvSpPr>
        <p:spPr/>
        <p:txBody>
          <a:bodyPr/>
          <a:lstStyle/>
          <a:p>
            <a:r>
              <a:rPr lang="en-US" dirty="0"/>
              <a:t>Hiring Process Analytics</a:t>
            </a:r>
            <a:endParaRPr lang="en-IN" dirty="0"/>
          </a:p>
        </p:txBody>
      </p:sp>
      <p:sp>
        <p:nvSpPr>
          <p:cNvPr id="3" name="Content Placeholder 2">
            <a:extLst>
              <a:ext uri="{FF2B5EF4-FFF2-40B4-BE49-F238E27FC236}">
                <a16:creationId xmlns:a16="http://schemas.microsoft.com/office/drawing/2014/main" id="{BAFF9757-E222-BC69-D7F0-9DF236C40F3B}"/>
              </a:ext>
            </a:extLst>
          </p:cNvPr>
          <p:cNvSpPr>
            <a:spLocks noGrp="1"/>
          </p:cNvSpPr>
          <p:nvPr>
            <p:ph idx="1"/>
          </p:nvPr>
        </p:nvSpPr>
        <p:spPr/>
        <p:txBody>
          <a:bodyPr/>
          <a:lstStyle/>
          <a:p>
            <a:r>
              <a:rPr lang="en-US" b="1" i="0" dirty="0">
                <a:effectLst/>
                <a:latin typeface="Manrope"/>
              </a:rPr>
              <a:t>A. Hiring:</a:t>
            </a:r>
            <a:r>
              <a:rPr lang="en-US" b="0" i="0" dirty="0">
                <a:effectLst/>
                <a:latin typeface="Manrope"/>
              </a:rPr>
              <a:t> Process of intaking people into an organization for different kinds of positions.</a:t>
            </a:r>
            <a:br>
              <a:rPr lang="en-US" b="0" i="0" dirty="0">
                <a:effectLst/>
                <a:latin typeface="Manrope"/>
              </a:rPr>
            </a:br>
            <a:r>
              <a:rPr lang="en-US" b="1" i="0" dirty="0">
                <a:effectLst/>
                <a:latin typeface="Manrope"/>
              </a:rPr>
              <a:t>Your task:</a:t>
            </a:r>
            <a:r>
              <a:rPr lang="en-US" b="0" i="0" dirty="0">
                <a:effectLst/>
                <a:latin typeface="Manrope"/>
              </a:rPr>
              <a:t> How many males and females are Hired?</a:t>
            </a:r>
          </a:p>
          <a:p>
            <a:r>
              <a:rPr lang="en-US" dirty="0">
                <a:latin typeface="Manrope"/>
              </a:rPr>
              <a:t>The result shows that males were hired more than females.</a:t>
            </a:r>
            <a:endParaRPr lang="en-US" b="0" i="0" dirty="0">
              <a:effectLst/>
              <a:latin typeface="Manrope"/>
            </a:endParaRPr>
          </a:p>
          <a:p>
            <a:endParaRPr lang="en-US" b="0" i="0" dirty="0">
              <a:effectLst/>
              <a:latin typeface="Manrope"/>
            </a:endParaRPr>
          </a:p>
          <a:p>
            <a:endParaRPr lang="en-US" b="0" i="0" dirty="0">
              <a:effectLst/>
              <a:latin typeface="Manrope"/>
            </a:endParaRPr>
          </a:p>
          <a:p>
            <a:pPr marL="0" indent="0">
              <a:buNone/>
            </a:pPr>
            <a:endParaRPr lang="en-US" b="0" i="0" dirty="0">
              <a:effectLst/>
              <a:latin typeface="Manrope"/>
            </a:endParaRPr>
          </a:p>
          <a:p>
            <a:endParaRPr lang="en-IN" dirty="0"/>
          </a:p>
        </p:txBody>
      </p:sp>
      <p:graphicFrame>
        <p:nvGraphicFramePr>
          <p:cNvPr id="5" name="Table 5">
            <a:extLst>
              <a:ext uri="{FF2B5EF4-FFF2-40B4-BE49-F238E27FC236}">
                <a16:creationId xmlns:a16="http://schemas.microsoft.com/office/drawing/2014/main" id="{004157CB-E31B-EBFB-A89C-B18AEBB3F79B}"/>
              </a:ext>
            </a:extLst>
          </p:cNvPr>
          <p:cNvGraphicFramePr>
            <a:graphicFrameLocks noGrp="1"/>
          </p:cNvGraphicFramePr>
          <p:nvPr>
            <p:extLst>
              <p:ext uri="{D42A27DB-BD31-4B8C-83A1-F6EECF244321}">
                <p14:modId xmlns:p14="http://schemas.microsoft.com/office/powerpoint/2010/main" val="4107067661"/>
              </p:ext>
            </p:extLst>
          </p:nvPr>
        </p:nvGraphicFramePr>
        <p:xfrm>
          <a:off x="932156" y="3546627"/>
          <a:ext cx="4918228" cy="2560320"/>
        </p:xfrm>
        <a:graphic>
          <a:graphicData uri="http://schemas.openxmlformats.org/drawingml/2006/table">
            <a:tbl>
              <a:tblPr firstRow="1" bandRow="1">
                <a:tableStyleId>{5C22544A-7EE6-4342-B048-85BDC9FD1C3A}</a:tableStyleId>
              </a:tblPr>
              <a:tblGrid>
                <a:gridCol w="1215478">
                  <a:extLst>
                    <a:ext uri="{9D8B030D-6E8A-4147-A177-3AD203B41FA5}">
                      <a16:colId xmlns:a16="http://schemas.microsoft.com/office/drawing/2014/main" val="871283727"/>
                    </a:ext>
                  </a:extLst>
                </a:gridCol>
                <a:gridCol w="1234250">
                  <a:extLst>
                    <a:ext uri="{9D8B030D-6E8A-4147-A177-3AD203B41FA5}">
                      <a16:colId xmlns:a16="http://schemas.microsoft.com/office/drawing/2014/main" val="2630819191"/>
                    </a:ext>
                  </a:extLst>
                </a:gridCol>
                <a:gridCol w="1234250">
                  <a:extLst>
                    <a:ext uri="{9D8B030D-6E8A-4147-A177-3AD203B41FA5}">
                      <a16:colId xmlns:a16="http://schemas.microsoft.com/office/drawing/2014/main" val="1548810580"/>
                    </a:ext>
                  </a:extLst>
                </a:gridCol>
                <a:gridCol w="1234250">
                  <a:extLst>
                    <a:ext uri="{9D8B030D-6E8A-4147-A177-3AD203B41FA5}">
                      <a16:colId xmlns:a16="http://schemas.microsoft.com/office/drawing/2014/main" val="1875151669"/>
                    </a:ext>
                  </a:extLst>
                </a:gridCol>
              </a:tblGrid>
              <a:tr h="847183">
                <a:tc>
                  <a:txBody>
                    <a:bodyPr/>
                    <a:lstStyle/>
                    <a:p>
                      <a:r>
                        <a:rPr lang="en-US" dirty="0"/>
                        <a:t>Count of event_name</a:t>
                      </a:r>
                      <a:endParaRPr lang="en-IN" dirty="0"/>
                    </a:p>
                  </a:txBody>
                  <a:tcPr/>
                </a:tc>
                <a:tc>
                  <a:txBody>
                    <a:bodyPr/>
                    <a:lstStyle/>
                    <a:p>
                      <a:r>
                        <a:rPr lang="en-US" dirty="0"/>
                        <a:t>Column labels</a:t>
                      </a:r>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32594373"/>
                  </a:ext>
                </a:extLst>
              </a:tr>
              <a:tr h="593028">
                <a:tc>
                  <a:txBody>
                    <a:bodyPr/>
                    <a:lstStyle/>
                    <a:p>
                      <a:r>
                        <a:rPr lang="en-US" dirty="0"/>
                        <a:t>Row labels</a:t>
                      </a:r>
                      <a:endParaRPr lang="en-IN" dirty="0"/>
                    </a:p>
                  </a:txBody>
                  <a:tcPr/>
                </a:tc>
                <a:tc>
                  <a:txBody>
                    <a:bodyPr/>
                    <a:lstStyle/>
                    <a:p>
                      <a:r>
                        <a:rPr lang="en-US" dirty="0"/>
                        <a:t>Female</a:t>
                      </a:r>
                      <a:endParaRPr lang="en-IN" dirty="0"/>
                    </a:p>
                  </a:txBody>
                  <a:tcPr/>
                </a:tc>
                <a:tc>
                  <a:txBody>
                    <a:bodyPr/>
                    <a:lstStyle/>
                    <a:p>
                      <a:r>
                        <a:rPr lang="en-US" dirty="0"/>
                        <a:t>Male</a:t>
                      </a:r>
                      <a:endParaRPr lang="en-IN" dirty="0"/>
                    </a:p>
                  </a:txBody>
                  <a:tcPr/>
                </a:tc>
                <a:tc>
                  <a:txBody>
                    <a:bodyPr/>
                    <a:lstStyle/>
                    <a:p>
                      <a:r>
                        <a:rPr lang="en-US" dirty="0"/>
                        <a:t>Grand Total</a:t>
                      </a:r>
                      <a:endParaRPr lang="en-IN" dirty="0"/>
                    </a:p>
                  </a:txBody>
                  <a:tcPr/>
                </a:tc>
                <a:extLst>
                  <a:ext uri="{0D108BD9-81ED-4DB2-BD59-A6C34878D82A}">
                    <a16:rowId xmlns:a16="http://schemas.microsoft.com/office/drawing/2014/main" val="363324466"/>
                  </a:ext>
                </a:extLst>
              </a:tr>
              <a:tr h="338873">
                <a:tc>
                  <a:txBody>
                    <a:bodyPr/>
                    <a:lstStyle/>
                    <a:p>
                      <a:r>
                        <a:rPr lang="en-US" dirty="0"/>
                        <a:t>Hired</a:t>
                      </a:r>
                      <a:endParaRPr lang="en-IN" dirty="0"/>
                    </a:p>
                  </a:txBody>
                  <a:tcPr/>
                </a:tc>
                <a:tc>
                  <a:txBody>
                    <a:bodyPr/>
                    <a:lstStyle/>
                    <a:p>
                      <a:r>
                        <a:rPr lang="en-US" dirty="0"/>
                        <a:t>1856</a:t>
                      </a:r>
                      <a:endParaRPr lang="en-IN" dirty="0"/>
                    </a:p>
                  </a:txBody>
                  <a:tcPr/>
                </a:tc>
                <a:tc>
                  <a:txBody>
                    <a:bodyPr/>
                    <a:lstStyle/>
                    <a:p>
                      <a:r>
                        <a:rPr lang="en-US" dirty="0"/>
                        <a:t>2563</a:t>
                      </a:r>
                      <a:endParaRPr lang="en-IN" dirty="0"/>
                    </a:p>
                  </a:txBody>
                  <a:tcPr/>
                </a:tc>
                <a:tc>
                  <a:txBody>
                    <a:bodyPr/>
                    <a:lstStyle/>
                    <a:p>
                      <a:r>
                        <a:rPr lang="en-US" dirty="0"/>
                        <a:t>4419</a:t>
                      </a:r>
                      <a:endParaRPr lang="en-IN" dirty="0"/>
                    </a:p>
                  </a:txBody>
                  <a:tcPr/>
                </a:tc>
                <a:extLst>
                  <a:ext uri="{0D108BD9-81ED-4DB2-BD59-A6C34878D82A}">
                    <a16:rowId xmlns:a16="http://schemas.microsoft.com/office/drawing/2014/main" val="2921922518"/>
                  </a:ext>
                </a:extLst>
              </a:tr>
              <a:tr h="593028">
                <a:tc>
                  <a:txBody>
                    <a:bodyPr/>
                    <a:lstStyle/>
                    <a:p>
                      <a:r>
                        <a:rPr lang="en-US" dirty="0"/>
                        <a:t>Grand Total</a:t>
                      </a:r>
                      <a:endParaRPr lang="en-IN" dirty="0"/>
                    </a:p>
                  </a:txBody>
                  <a:tcPr/>
                </a:tc>
                <a:tc>
                  <a:txBody>
                    <a:bodyPr/>
                    <a:lstStyle/>
                    <a:p>
                      <a:r>
                        <a:rPr lang="en-US" dirty="0"/>
                        <a:t>2675</a:t>
                      </a:r>
                      <a:endParaRPr lang="en-IN" dirty="0"/>
                    </a:p>
                  </a:txBody>
                  <a:tcPr/>
                </a:tc>
                <a:tc>
                  <a:txBody>
                    <a:bodyPr/>
                    <a:lstStyle/>
                    <a:p>
                      <a:r>
                        <a:rPr lang="en-US" dirty="0"/>
                        <a:t>4085</a:t>
                      </a:r>
                      <a:endParaRPr lang="en-IN" dirty="0"/>
                    </a:p>
                  </a:txBody>
                  <a:tcPr/>
                </a:tc>
                <a:tc>
                  <a:txBody>
                    <a:bodyPr/>
                    <a:lstStyle/>
                    <a:p>
                      <a:r>
                        <a:rPr lang="en-US" dirty="0"/>
                        <a:t>6760</a:t>
                      </a:r>
                      <a:endParaRPr lang="en-IN" dirty="0"/>
                    </a:p>
                  </a:txBody>
                  <a:tcPr/>
                </a:tc>
                <a:extLst>
                  <a:ext uri="{0D108BD9-81ED-4DB2-BD59-A6C34878D82A}">
                    <a16:rowId xmlns:a16="http://schemas.microsoft.com/office/drawing/2014/main" val="1094938512"/>
                  </a:ext>
                </a:extLst>
              </a:tr>
            </a:tbl>
          </a:graphicData>
        </a:graphic>
      </p:graphicFrame>
      <p:graphicFrame>
        <p:nvGraphicFramePr>
          <p:cNvPr id="16" name="Chart 15">
            <a:extLst>
              <a:ext uri="{FF2B5EF4-FFF2-40B4-BE49-F238E27FC236}">
                <a16:creationId xmlns:a16="http://schemas.microsoft.com/office/drawing/2014/main" id="{CC16384F-8ADF-BD28-60CF-8F8E274CD045}"/>
              </a:ext>
            </a:extLst>
          </p:cNvPr>
          <p:cNvGraphicFramePr/>
          <p:nvPr>
            <p:extLst>
              <p:ext uri="{D42A27DB-BD31-4B8C-83A1-F6EECF244321}">
                <p14:modId xmlns:p14="http://schemas.microsoft.com/office/powerpoint/2010/main" val="2371096111"/>
              </p:ext>
            </p:extLst>
          </p:nvPr>
        </p:nvGraphicFramePr>
        <p:xfrm>
          <a:off x="6001304" y="3546625"/>
          <a:ext cx="5628443" cy="32004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617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D21BE-0674-DCC4-B13A-4CF1A723167C}"/>
              </a:ext>
            </a:extLst>
          </p:cNvPr>
          <p:cNvSpPr>
            <a:spLocks noGrp="1"/>
          </p:cNvSpPr>
          <p:nvPr>
            <p:ph idx="1"/>
          </p:nvPr>
        </p:nvSpPr>
        <p:spPr>
          <a:xfrm>
            <a:off x="1103312" y="1083076"/>
            <a:ext cx="8946541" cy="5165323"/>
          </a:xfrm>
        </p:spPr>
        <p:txBody>
          <a:bodyPr/>
          <a:lstStyle/>
          <a:p>
            <a:r>
              <a:rPr lang="en-US" b="1" i="0" dirty="0">
                <a:effectLst/>
                <a:latin typeface="Manrope"/>
              </a:rPr>
              <a:t>B. Average Salary:</a:t>
            </a:r>
            <a:r>
              <a:rPr lang="en-US" b="0" i="0" dirty="0">
                <a:effectLst/>
                <a:latin typeface="Manrope"/>
              </a:rPr>
              <a:t> Adding all the salaries for a select group of employees and then dividing the sum by the number of employees in the group.</a:t>
            </a:r>
            <a:br>
              <a:rPr lang="en-US" b="0" i="0" dirty="0">
                <a:effectLst/>
                <a:latin typeface="Manrope"/>
              </a:rPr>
            </a:br>
            <a:r>
              <a:rPr lang="en-US" b="1" i="0" dirty="0">
                <a:effectLst/>
                <a:latin typeface="Manrope"/>
              </a:rPr>
              <a:t>Your task:</a:t>
            </a:r>
            <a:r>
              <a:rPr lang="en-US" b="0" i="0" dirty="0">
                <a:effectLst/>
                <a:latin typeface="Manrope"/>
              </a:rPr>
              <a:t> What is the average salary offered in this company?</a:t>
            </a:r>
          </a:p>
          <a:p>
            <a:endParaRPr lang="en-US" b="0" i="0" dirty="0">
              <a:effectLst/>
              <a:latin typeface="Manrope"/>
            </a:endParaRPr>
          </a:p>
          <a:p>
            <a:r>
              <a:rPr lang="en-IN" sz="1800" b="0" i="0" u="none" strike="noStrike" dirty="0">
                <a:solidFill>
                  <a:srgbClr val="000000"/>
                </a:solidFill>
                <a:effectLst/>
                <a:latin typeface="Calibri" panose="020F0502020204030204" pitchFamily="34" charset="0"/>
              </a:rPr>
              <a:t>49983.02902</a:t>
            </a:r>
            <a:r>
              <a:rPr lang="en-IN" dirty="0"/>
              <a:t> comes out to be the average salary offered in this company without considering the outliers. </a:t>
            </a:r>
          </a:p>
          <a:p>
            <a:r>
              <a:rPr lang="en-IN" b="0" i="0" dirty="0">
                <a:effectLst/>
                <a:latin typeface="Manrope"/>
              </a:rPr>
              <a:t>The data contains outliers, however, there is not much difference between the average salary after considering the outliers and the average salary before considering the </a:t>
            </a:r>
            <a:r>
              <a:rPr lang="en-IN" dirty="0">
                <a:latin typeface="Manrope"/>
              </a:rPr>
              <a:t>outliers. </a:t>
            </a:r>
            <a:endParaRPr lang="en-US" b="0" i="0" dirty="0">
              <a:effectLst/>
              <a:latin typeface="Manrope"/>
            </a:endParaRPr>
          </a:p>
          <a:p>
            <a:r>
              <a:rPr lang="en-IN" dirty="0"/>
              <a:t>If the outliers are excluded from the calculation, the average salary is </a:t>
            </a:r>
            <a:r>
              <a:rPr lang="en-IN" sz="1800" b="0" i="0" u="none" strike="noStrike" dirty="0">
                <a:solidFill>
                  <a:srgbClr val="000000"/>
                </a:solidFill>
                <a:effectLst/>
                <a:latin typeface="Calibri" panose="020F0502020204030204" pitchFamily="34" charset="0"/>
              </a:rPr>
              <a:t>49892.13474</a:t>
            </a:r>
            <a:r>
              <a:rPr lang="en-IN" dirty="0"/>
              <a:t> </a:t>
            </a:r>
          </a:p>
        </p:txBody>
      </p:sp>
    </p:spTree>
    <p:extLst>
      <p:ext uri="{BB962C8B-B14F-4D97-AF65-F5344CB8AC3E}">
        <p14:creationId xmlns:p14="http://schemas.microsoft.com/office/powerpoint/2010/main" val="22849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049B7-5191-974F-241C-6261B701FA4B}"/>
              </a:ext>
            </a:extLst>
          </p:cNvPr>
          <p:cNvSpPr>
            <a:spLocks noGrp="1"/>
          </p:cNvSpPr>
          <p:nvPr>
            <p:ph idx="1"/>
          </p:nvPr>
        </p:nvSpPr>
        <p:spPr>
          <a:xfrm>
            <a:off x="1103312" y="1038688"/>
            <a:ext cx="8946541" cy="5209712"/>
          </a:xfrm>
        </p:spPr>
        <p:txBody>
          <a:bodyPr/>
          <a:lstStyle/>
          <a:p>
            <a:r>
              <a:rPr lang="en-US" b="1" dirty="0">
                <a:latin typeface="Manrope"/>
              </a:rPr>
              <a:t>C. </a:t>
            </a:r>
            <a:r>
              <a:rPr lang="en-US" b="1" i="0" dirty="0">
                <a:effectLst/>
                <a:latin typeface="Manrope"/>
              </a:rPr>
              <a:t>Class Intervals:</a:t>
            </a:r>
            <a:r>
              <a:rPr lang="en-US" b="0" i="0" dirty="0">
                <a:effectLst/>
                <a:latin typeface="Manrope"/>
              </a:rPr>
              <a:t> The class interval is the difference between the upper-class limit and the lower-class limit.</a:t>
            </a:r>
            <a:br>
              <a:rPr lang="en-US" b="0" i="0" dirty="0">
                <a:effectLst/>
                <a:latin typeface="Manrope"/>
              </a:rPr>
            </a:br>
            <a:r>
              <a:rPr lang="en-US" b="1" i="0" dirty="0">
                <a:effectLst/>
                <a:latin typeface="Manrope"/>
              </a:rPr>
              <a:t>Your task: </a:t>
            </a:r>
            <a:r>
              <a:rPr lang="en-US" b="0" i="0" dirty="0">
                <a:effectLst/>
                <a:latin typeface="Manrope"/>
              </a:rPr>
              <a:t>Draw the class intervals for salary in the company.</a:t>
            </a:r>
          </a:p>
          <a:p>
            <a:r>
              <a:rPr lang="en-IN" dirty="0">
                <a:highlight>
                  <a:srgbClr val="FF0000"/>
                </a:highlight>
              </a:rPr>
              <a:t>The result is that most of the employees have salaries lying between 0 - 1,00,000 INR.</a:t>
            </a:r>
          </a:p>
        </p:txBody>
      </p:sp>
      <p:graphicFrame>
        <p:nvGraphicFramePr>
          <p:cNvPr id="4" name="Table 4">
            <a:extLst>
              <a:ext uri="{FF2B5EF4-FFF2-40B4-BE49-F238E27FC236}">
                <a16:creationId xmlns:a16="http://schemas.microsoft.com/office/drawing/2014/main" id="{6FF9EF64-5D81-B858-B5CA-2E84246769C3}"/>
              </a:ext>
            </a:extLst>
          </p:cNvPr>
          <p:cNvGraphicFramePr>
            <a:graphicFrameLocks noGrp="1"/>
          </p:cNvGraphicFramePr>
          <p:nvPr>
            <p:extLst>
              <p:ext uri="{D42A27DB-BD31-4B8C-83A1-F6EECF244321}">
                <p14:modId xmlns:p14="http://schemas.microsoft.com/office/powerpoint/2010/main" val="646833900"/>
              </p:ext>
            </p:extLst>
          </p:nvPr>
        </p:nvGraphicFramePr>
        <p:xfrm>
          <a:off x="363984" y="3240350"/>
          <a:ext cx="5095784" cy="3266390"/>
        </p:xfrm>
        <a:graphic>
          <a:graphicData uri="http://schemas.openxmlformats.org/drawingml/2006/table">
            <a:tbl>
              <a:tblPr firstRow="1" bandRow="1">
                <a:tableStyleId>{5C22544A-7EE6-4342-B048-85BDC9FD1C3A}</a:tableStyleId>
              </a:tblPr>
              <a:tblGrid>
                <a:gridCol w="2547892">
                  <a:extLst>
                    <a:ext uri="{9D8B030D-6E8A-4147-A177-3AD203B41FA5}">
                      <a16:colId xmlns:a16="http://schemas.microsoft.com/office/drawing/2014/main" val="2370155574"/>
                    </a:ext>
                  </a:extLst>
                </a:gridCol>
                <a:gridCol w="2547892">
                  <a:extLst>
                    <a:ext uri="{9D8B030D-6E8A-4147-A177-3AD203B41FA5}">
                      <a16:colId xmlns:a16="http://schemas.microsoft.com/office/drawing/2014/main" val="3934236492"/>
                    </a:ext>
                  </a:extLst>
                </a:gridCol>
              </a:tblGrid>
              <a:tr h="525262">
                <a:tc>
                  <a:txBody>
                    <a:bodyPr/>
                    <a:lstStyle/>
                    <a:p>
                      <a:r>
                        <a:rPr lang="en-IN" dirty="0"/>
                        <a:t>ROW LABELS</a:t>
                      </a:r>
                    </a:p>
                  </a:txBody>
                  <a:tcPr/>
                </a:tc>
                <a:tc>
                  <a:txBody>
                    <a:bodyPr/>
                    <a:lstStyle/>
                    <a:p>
                      <a:r>
                        <a:rPr lang="en-IN" dirty="0"/>
                        <a:t>COUNT OF OFFERED SALARY</a:t>
                      </a:r>
                    </a:p>
                  </a:txBody>
                  <a:tcPr/>
                </a:tc>
                <a:extLst>
                  <a:ext uri="{0D108BD9-81ED-4DB2-BD59-A6C34878D82A}">
                    <a16:rowId xmlns:a16="http://schemas.microsoft.com/office/drawing/2014/main" val="2193545923"/>
                  </a:ext>
                </a:extLst>
              </a:tr>
              <a:tr h="525262">
                <a:tc>
                  <a:txBody>
                    <a:bodyPr/>
                    <a:lstStyle/>
                    <a:p>
                      <a:r>
                        <a:rPr lang="en-IN" dirty="0"/>
                        <a:t>0 – 49999</a:t>
                      </a:r>
                    </a:p>
                  </a:txBody>
                  <a:tcPr/>
                </a:tc>
                <a:tc>
                  <a:txBody>
                    <a:bodyPr/>
                    <a:lstStyle/>
                    <a:p>
                      <a:r>
                        <a:rPr lang="en-IN" dirty="0"/>
                        <a:t>3611</a:t>
                      </a:r>
                    </a:p>
                  </a:txBody>
                  <a:tcPr/>
                </a:tc>
                <a:extLst>
                  <a:ext uri="{0D108BD9-81ED-4DB2-BD59-A6C34878D82A}">
                    <a16:rowId xmlns:a16="http://schemas.microsoft.com/office/drawing/2014/main" val="1241133291"/>
                  </a:ext>
                </a:extLst>
              </a:tr>
              <a:tr h="525262">
                <a:tc>
                  <a:txBody>
                    <a:bodyPr/>
                    <a:lstStyle/>
                    <a:p>
                      <a:r>
                        <a:rPr lang="en-IN" dirty="0"/>
                        <a:t>50000 - 99999</a:t>
                      </a:r>
                    </a:p>
                  </a:txBody>
                  <a:tcPr/>
                </a:tc>
                <a:tc>
                  <a:txBody>
                    <a:bodyPr/>
                    <a:lstStyle/>
                    <a:p>
                      <a:r>
                        <a:rPr lang="en-IN" dirty="0"/>
                        <a:t>3553</a:t>
                      </a:r>
                    </a:p>
                  </a:txBody>
                  <a:tcPr/>
                </a:tc>
                <a:extLst>
                  <a:ext uri="{0D108BD9-81ED-4DB2-BD59-A6C34878D82A}">
                    <a16:rowId xmlns:a16="http://schemas.microsoft.com/office/drawing/2014/main" val="3369019230"/>
                  </a:ext>
                </a:extLst>
              </a:tr>
              <a:tr h="525262">
                <a:tc>
                  <a:txBody>
                    <a:bodyPr/>
                    <a:lstStyle/>
                    <a:p>
                      <a:r>
                        <a:rPr lang="en-IN" dirty="0"/>
                        <a:t>300000 - 349999</a:t>
                      </a:r>
                    </a:p>
                  </a:txBody>
                  <a:tcPr/>
                </a:tc>
                <a:tc>
                  <a:txBody>
                    <a:bodyPr/>
                    <a:lstStyle/>
                    <a:p>
                      <a:r>
                        <a:rPr lang="en-IN" dirty="0"/>
                        <a:t>1</a:t>
                      </a:r>
                    </a:p>
                  </a:txBody>
                  <a:tcPr/>
                </a:tc>
                <a:extLst>
                  <a:ext uri="{0D108BD9-81ED-4DB2-BD59-A6C34878D82A}">
                    <a16:rowId xmlns:a16="http://schemas.microsoft.com/office/drawing/2014/main" val="3524858376"/>
                  </a:ext>
                </a:extLst>
              </a:tr>
              <a:tr h="525262">
                <a:tc>
                  <a:txBody>
                    <a:bodyPr/>
                    <a:lstStyle/>
                    <a:p>
                      <a:r>
                        <a:rPr lang="en-IN" dirty="0"/>
                        <a:t>350000 - 400000</a:t>
                      </a:r>
                    </a:p>
                  </a:txBody>
                  <a:tcPr/>
                </a:tc>
                <a:tc>
                  <a:txBody>
                    <a:bodyPr/>
                    <a:lstStyle/>
                    <a:p>
                      <a:r>
                        <a:rPr lang="en-IN" dirty="0"/>
                        <a:t>1</a:t>
                      </a:r>
                    </a:p>
                  </a:txBody>
                  <a:tcPr/>
                </a:tc>
                <a:extLst>
                  <a:ext uri="{0D108BD9-81ED-4DB2-BD59-A6C34878D82A}">
                    <a16:rowId xmlns:a16="http://schemas.microsoft.com/office/drawing/2014/main" val="1613453379"/>
                  </a:ext>
                </a:extLst>
              </a:tr>
              <a:tr h="525262">
                <a:tc>
                  <a:txBody>
                    <a:bodyPr/>
                    <a:lstStyle/>
                    <a:p>
                      <a:r>
                        <a:rPr lang="en-IN" dirty="0"/>
                        <a:t>Grand total </a:t>
                      </a:r>
                    </a:p>
                  </a:txBody>
                  <a:tcPr/>
                </a:tc>
                <a:tc>
                  <a:txBody>
                    <a:bodyPr/>
                    <a:lstStyle/>
                    <a:p>
                      <a:r>
                        <a:rPr lang="en-IN" dirty="0"/>
                        <a:t>7167</a:t>
                      </a:r>
                    </a:p>
                  </a:txBody>
                  <a:tcPr/>
                </a:tc>
                <a:extLst>
                  <a:ext uri="{0D108BD9-81ED-4DB2-BD59-A6C34878D82A}">
                    <a16:rowId xmlns:a16="http://schemas.microsoft.com/office/drawing/2014/main" val="170557680"/>
                  </a:ext>
                </a:extLst>
              </a:tr>
            </a:tbl>
          </a:graphicData>
        </a:graphic>
      </p:graphicFrame>
      <p:graphicFrame>
        <p:nvGraphicFramePr>
          <p:cNvPr id="6" name="Chart 5">
            <a:extLst>
              <a:ext uri="{FF2B5EF4-FFF2-40B4-BE49-F238E27FC236}">
                <a16:creationId xmlns:a16="http://schemas.microsoft.com/office/drawing/2014/main" id="{BEC80A84-1563-619B-434E-2F8520A3B9C9}"/>
              </a:ext>
            </a:extLst>
          </p:cNvPr>
          <p:cNvGraphicFramePr/>
          <p:nvPr>
            <p:extLst>
              <p:ext uri="{D42A27DB-BD31-4B8C-83A1-F6EECF244321}">
                <p14:modId xmlns:p14="http://schemas.microsoft.com/office/powerpoint/2010/main" val="554889305"/>
              </p:ext>
            </p:extLst>
          </p:nvPr>
        </p:nvGraphicFramePr>
        <p:xfrm>
          <a:off x="5877017" y="2769832"/>
          <a:ext cx="5211670" cy="37369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188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C04B12-20A4-4EFC-9893-67C40334D227}"/>
              </a:ext>
            </a:extLst>
          </p:cNvPr>
          <p:cNvSpPr>
            <a:spLocks noGrp="1"/>
          </p:cNvSpPr>
          <p:nvPr>
            <p:ph idx="1"/>
          </p:nvPr>
        </p:nvSpPr>
        <p:spPr>
          <a:xfrm>
            <a:off x="1103313" y="719138"/>
            <a:ext cx="8947150" cy="5529262"/>
          </a:xfrm>
        </p:spPr>
        <p:txBody>
          <a:bodyPr/>
          <a:lstStyle/>
          <a:p>
            <a:r>
              <a:rPr lang="en-US" sz="1800" b="1" i="0" dirty="0">
                <a:effectLst/>
                <a:latin typeface="Manrope"/>
              </a:rPr>
              <a:t>D. Charts and Plots: </a:t>
            </a:r>
            <a:r>
              <a:rPr lang="en-US" sz="1800" b="0" i="0" dirty="0">
                <a:effectLst/>
                <a:latin typeface="Manrope"/>
              </a:rPr>
              <a:t>This is one of the most important parts of analysis to visualize the data.</a:t>
            </a:r>
            <a:br>
              <a:rPr lang="en-US" sz="1800" b="0" i="0" dirty="0">
                <a:effectLst/>
                <a:latin typeface="Manrope"/>
              </a:rPr>
            </a:br>
            <a:r>
              <a:rPr lang="en-US" sz="1800" b="1" i="0" dirty="0">
                <a:effectLst/>
                <a:latin typeface="Manrope"/>
              </a:rPr>
              <a:t>Your task: </a:t>
            </a:r>
            <a:r>
              <a:rPr lang="en-US" sz="1800" b="0" i="0" dirty="0">
                <a:effectLst/>
                <a:latin typeface="Manrope"/>
              </a:rPr>
              <a:t>Draw a Pie Chart / Bar Graph ( or any other graph ) to show the proportion of people working in different departments.</a:t>
            </a:r>
          </a:p>
          <a:p>
            <a:endParaRPr lang="en-US" sz="1800" b="0" i="0" dirty="0">
              <a:effectLst/>
              <a:latin typeface="Manrope"/>
            </a:endParaRPr>
          </a:p>
          <a:p>
            <a:endParaRPr lang="en-IN" dirty="0"/>
          </a:p>
        </p:txBody>
      </p:sp>
      <p:graphicFrame>
        <p:nvGraphicFramePr>
          <p:cNvPr id="6" name="Table 6">
            <a:extLst>
              <a:ext uri="{FF2B5EF4-FFF2-40B4-BE49-F238E27FC236}">
                <a16:creationId xmlns:a16="http://schemas.microsoft.com/office/drawing/2014/main" id="{F9D442EF-51AA-14C7-BA81-97E3F4F482BF}"/>
              </a:ext>
            </a:extLst>
          </p:cNvPr>
          <p:cNvGraphicFramePr>
            <a:graphicFrameLocks noGrp="1"/>
          </p:cNvGraphicFramePr>
          <p:nvPr>
            <p:extLst>
              <p:ext uri="{D42A27DB-BD31-4B8C-83A1-F6EECF244321}">
                <p14:modId xmlns:p14="http://schemas.microsoft.com/office/powerpoint/2010/main" val="1529462715"/>
              </p:ext>
            </p:extLst>
          </p:nvPr>
        </p:nvGraphicFramePr>
        <p:xfrm>
          <a:off x="870012" y="2166151"/>
          <a:ext cx="10866268" cy="4333012"/>
        </p:xfrm>
        <a:graphic>
          <a:graphicData uri="http://schemas.openxmlformats.org/drawingml/2006/table">
            <a:tbl>
              <a:tblPr firstRow="1" bandRow="1">
                <a:tableStyleId>{5C22544A-7EE6-4342-B048-85BDC9FD1C3A}</a:tableStyleId>
              </a:tblPr>
              <a:tblGrid>
                <a:gridCol w="5433134">
                  <a:extLst>
                    <a:ext uri="{9D8B030D-6E8A-4147-A177-3AD203B41FA5}">
                      <a16:colId xmlns:a16="http://schemas.microsoft.com/office/drawing/2014/main" val="2149787611"/>
                    </a:ext>
                  </a:extLst>
                </a:gridCol>
                <a:gridCol w="5433134">
                  <a:extLst>
                    <a:ext uri="{9D8B030D-6E8A-4147-A177-3AD203B41FA5}">
                      <a16:colId xmlns:a16="http://schemas.microsoft.com/office/drawing/2014/main" val="2666342823"/>
                    </a:ext>
                  </a:extLst>
                </a:gridCol>
              </a:tblGrid>
              <a:tr h="443173">
                <a:tc>
                  <a:txBody>
                    <a:bodyPr/>
                    <a:lstStyle/>
                    <a:p>
                      <a:r>
                        <a:rPr lang="en-IN" dirty="0"/>
                        <a:t>ROW LABELS (DEPARTMENT) </a:t>
                      </a:r>
                    </a:p>
                  </a:txBody>
                  <a:tcPr/>
                </a:tc>
                <a:tc>
                  <a:txBody>
                    <a:bodyPr/>
                    <a:lstStyle/>
                    <a:p>
                      <a:r>
                        <a:rPr lang="en-IN" dirty="0"/>
                        <a:t>COUNT OF DEPARTMENT</a:t>
                      </a:r>
                    </a:p>
                  </a:txBody>
                  <a:tcPr/>
                </a:tc>
                <a:extLst>
                  <a:ext uri="{0D108BD9-81ED-4DB2-BD59-A6C34878D82A}">
                    <a16:rowId xmlns:a16="http://schemas.microsoft.com/office/drawing/2014/main" val="146662786"/>
                  </a:ext>
                </a:extLst>
              </a:tr>
              <a:tr h="365659">
                <a:tc>
                  <a:txBody>
                    <a:bodyPr/>
                    <a:lstStyle/>
                    <a:p>
                      <a:r>
                        <a:rPr lang="en-IN" dirty="0"/>
                        <a:t>Finance department</a:t>
                      </a:r>
                    </a:p>
                  </a:txBody>
                  <a:tcPr/>
                </a:tc>
                <a:tc>
                  <a:txBody>
                    <a:bodyPr/>
                    <a:lstStyle/>
                    <a:p>
                      <a:r>
                        <a:rPr lang="en-IN" dirty="0"/>
                        <a:t>288</a:t>
                      </a:r>
                    </a:p>
                  </a:txBody>
                  <a:tcPr/>
                </a:tc>
                <a:extLst>
                  <a:ext uri="{0D108BD9-81ED-4DB2-BD59-A6C34878D82A}">
                    <a16:rowId xmlns:a16="http://schemas.microsoft.com/office/drawing/2014/main" val="2471068355"/>
                  </a:ext>
                </a:extLst>
              </a:tr>
              <a:tr h="443173">
                <a:tc>
                  <a:txBody>
                    <a:bodyPr/>
                    <a:lstStyle/>
                    <a:p>
                      <a:r>
                        <a:rPr lang="en-IN" dirty="0"/>
                        <a:t>General Management</a:t>
                      </a:r>
                    </a:p>
                  </a:txBody>
                  <a:tcPr/>
                </a:tc>
                <a:tc>
                  <a:txBody>
                    <a:bodyPr/>
                    <a:lstStyle/>
                    <a:p>
                      <a:r>
                        <a:rPr lang="en-IN" dirty="0"/>
                        <a:t>172</a:t>
                      </a:r>
                    </a:p>
                  </a:txBody>
                  <a:tcPr/>
                </a:tc>
                <a:extLst>
                  <a:ext uri="{0D108BD9-81ED-4DB2-BD59-A6C34878D82A}">
                    <a16:rowId xmlns:a16="http://schemas.microsoft.com/office/drawing/2014/main" val="3399628902"/>
                  </a:ext>
                </a:extLst>
              </a:tr>
              <a:tr h="443173">
                <a:tc>
                  <a:txBody>
                    <a:bodyPr/>
                    <a:lstStyle/>
                    <a:p>
                      <a:r>
                        <a:rPr lang="en-IN" dirty="0"/>
                        <a:t>Human Resource Department</a:t>
                      </a:r>
                    </a:p>
                  </a:txBody>
                  <a:tcPr/>
                </a:tc>
                <a:tc>
                  <a:txBody>
                    <a:bodyPr/>
                    <a:lstStyle/>
                    <a:p>
                      <a:r>
                        <a:rPr lang="en-IN" dirty="0"/>
                        <a:t>97</a:t>
                      </a:r>
                    </a:p>
                  </a:txBody>
                  <a:tcPr/>
                </a:tc>
                <a:extLst>
                  <a:ext uri="{0D108BD9-81ED-4DB2-BD59-A6C34878D82A}">
                    <a16:rowId xmlns:a16="http://schemas.microsoft.com/office/drawing/2014/main" val="3245361713"/>
                  </a:ext>
                </a:extLst>
              </a:tr>
              <a:tr h="443173">
                <a:tc>
                  <a:txBody>
                    <a:bodyPr/>
                    <a:lstStyle/>
                    <a:p>
                      <a:r>
                        <a:rPr lang="en-IN" dirty="0"/>
                        <a:t>Marketing Department</a:t>
                      </a:r>
                    </a:p>
                  </a:txBody>
                  <a:tcPr/>
                </a:tc>
                <a:tc>
                  <a:txBody>
                    <a:bodyPr/>
                    <a:lstStyle/>
                    <a:p>
                      <a:r>
                        <a:rPr lang="en-IN" dirty="0"/>
                        <a:t>325</a:t>
                      </a:r>
                    </a:p>
                  </a:txBody>
                  <a:tcPr/>
                </a:tc>
                <a:extLst>
                  <a:ext uri="{0D108BD9-81ED-4DB2-BD59-A6C34878D82A}">
                    <a16:rowId xmlns:a16="http://schemas.microsoft.com/office/drawing/2014/main" val="2970703273"/>
                  </a:ext>
                </a:extLst>
              </a:tr>
              <a:tr h="914147">
                <a:tc>
                  <a:txBody>
                    <a:bodyPr/>
                    <a:lstStyle/>
                    <a:p>
                      <a:r>
                        <a:rPr lang="en-IN" dirty="0"/>
                        <a:t>Operations department</a:t>
                      </a:r>
                    </a:p>
                    <a:p>
                      <a:r>
                        <a:rPr lang="en-IN" dirty="0"/>
                        <a:t>Production department</a:t>
                      </a:r>
                    </a:p>
                  </a:txBody>
                  <a:tcPr/>
                </a:tc>
                <a:tc>
                  <a:txBody>
                    <a:bodyPr/>
                    <a:lstStyle/>
                    <a:p>
                      <a:r>
                        <a:rPr lang="en-IN" dirty="0"/>
                        <a:t>2771</a:t>
                      </a:r>
                    </a:p>
                    <a:p>
                      <a:endParaRPr lang="en-IN" dirty="0"/>
                    </a:p>
                    <a:p>
                      <a:r>
                        <a:rPr lang="en-IN" dirty="0"/>
                        <a:t>380</a:t>
                      </a:r>
                    </a:p>
                  </a:txBody>
                  <a:tcPr/>
                </a:tc>
                <a:extLst>
                  <a:ext uri="{0D108BD9-81ED-4DB2-BD59-A6C34878D82A}">
                    <a16:rowId xmlns:a16="http://schemas.microsoft.com/office/drawing/2014/main" val="43803601"/>
                  </a:ext>
                </a:extLst>
              </a:tr>
              <a:tr h="639903">
                <a:tc>
                  <a:txBody>
                    <a:bodyPr/>
                    <a:lstStyle/>
                    <a:p>
                      <a:r>
                        <a:rPr lang="en-IN" dirty="0"/>
                        <a:t>Purchase department</a:t>
                      </a:r>
                    </a:p>
                    <a:p>
                      <a:r>
                        <a:rPr lang="en-IN" dirty="0"/>
                        <a:t>Sales department </a:t>
                      </a:r>
                    </a:p>
                  </a:txBody>
                  <a:tcPr/>
                </a:tc>
                <a:tc>
                  <a:txBody>
                    <a:bodyPr/>
                    <a:lstStyle/>
                    <a:p>
                      <a:r>
                        <a:rPr lang="en-IN" dirty="0"/>
                        <a:t>333</a:t>
                      </a:r>
                    </a:p>
                    <a:p>
                      <a:r>
                        <a:rPr lang="en-IN" dirty="0"/>
                        <a:t>747</a:t>
                      </a:r>
                    </a:p>
                  </a:txBody>
                  <a:tcPr/>
                </a:tc>
                <a:extLst>
                  <a:ext uri="{0D108BD9-81ED-4DB2-BD59-A6C34878D82A}">
                    <a16:rowId xmlns:a16="http://schemas.microsoft.com/office/drawing/2014/main" val="3513228772"/>
                  </a:ext>
                </a:extLst>
              </a:tr>
              <a:tr h="639903">
                <a:tc>
                  <a:txBody>
                    <a:bodyPr/>
                    <a:lstStyle/>
                    <a:p>
                      <a:r>
                        <a:rPr lang="en-IN" dirty="0"/>
                        <a:t>Service department</a:t>
                      </a:r>
                    </a:p>
                    <a:p>
                      <a:r>
                        <a:rPr lang="en-IN" dirty="0"/>
                        <a:t>Grand total</a:t>
                      </a:r>
                    </a:p>
                  </a:txBody>
                  <a:tcPr/>
                </a:tc>
                <a:tc>
                  <a:txBody>
                    <a:bodyPr/>
                    <a:lstStyle/>
                    <a:p>
                      <a:r>
                        <a:rPr lang="en-IN" dirty="0"/>
                        <a:t>2055</a:t>
                      </a:r>
                    </a:p>
                    <a:p>
                      <a:r>
                        <a:rPr lang="en-IN" dirty="0"/>
                        <a:t>7168</a:t>
                      </a:r>
                    </a:p>
                  </a:txBody>
                  <a:tcPr/>
                </a:tc>
                <a:extLst>
                  <a:ext uri="{0D108BD9-81ED-4DB2-BD59-A6C34878D82A}">
                    <a16:rowId xmlns:a16="http://schemas.microsoft.com/office/drawing/2014/main" val="3828694885"/>
                  </a:ext>
                </a:extLst>
              </a:tr>
            </a:tbl>
          </a:graphicData>
        </a:graphic>
      </p:graphicFrame>
      <p:graphicFrame>
        <p:nvGraphicFramePr>
          <p:cNvPr id="7" name="Object 6">
            <a:extLst>
              <a:ext uri="{FF2B5EF4-FFF2-40B4-BE49-F238E27FC236}">
                <a16:creationId xmlns:a16="http://schemas.microsoft.com/office/drawing/2014/main" id="{05E8B09E-8384-BA35-E623-D68C183DD1D7}"/>
              </a:ext>
            </a:extLst>
          </p:cNvPr>
          <p:cNvGraphicFramePr>
            <a:graphicFrameLocks noChangeAspect="1"/>
          </p:cNvGraphicFramePr>
          <p:nvPr>
            <p:extLst>
              <p:ext uri="{D42A27DB-BD31-4B8C-83A1-F6EECF244321}">
                <p14:modId xmlns:p14="http://schemas.microsoft.com/office/powerpoint/2010/main" val="1679614786"/>
              </p:ext>
            </p:extLst>
          </p:nvPr>
        </p:nvGraphicFramePr>
        <p:xfrm>
          <a:off x="5481638" y="3241675"/>
          <a:ext cx="1227137" cy="373063"/>
        </p:xfrm>
        <a:graphic>
          <a:graphicData uri="http://schemas.openxmlformats.org/presentationml/2006/ole">
            <mc:AlternateContent xmlns:mc="http://schemas.openxmlformats.org/markup-compatibility/2006">
              <mc:Choice xmlns:v="urn:schemas-microsoft-com:vml" Requires="v">
                <p:oleObj name="Worksheet" r:id="rId2" imgW="1226997" imgH="373530" progId="Excel.Sheet.12">
                  <p:embed/>
                </p:oleObj>
              </mc:Choice>
              <mc:Fallback>
                <p:oleObj name="Worksheet" r:id="rId2" imgW="1226997" imgH="373530" progId="Excel.Sheet.12">
                  <p:embed/>
                  <p:pic>
                    <p:nvPicPr>
                      <p:cNvPr id="0" name=""/>
                      <p:cNvPicPr/>
                      <p:nvPr/>
                    </p:nvPicPr>
                    <p:blipFill>
                      <a:blip r:embed="rId3"/>
                      <a:stretch>
                        <a:fillRect/>
                      </a:stretch>
                    </p:blipFill>
                    <p:spPr>
                      <a:xfrm>
                        <a:off x="5481638" y="3241675"/>
                        <a:ext cx="1227137" cy="373063"/>
                      </a:xfrm>
                      <a:prstGeom prst="rect">
                        <a:avLst/>
                      </a:prstGeom>
                    </p:spPr>
                  </p:pic>
                </p:oleObj>
              </mc:Fallback>
            </mc:AlternateContent>
          </a:graphicData>
        </a:graphic>
      </p:graphicFrame>
    </p:spTree>
    <p:extLst>
      <p:ext uri="{BB962C8B-B14F-4D97-AF65-F5344CB8AC3E}">
        <p14:creationId xmlns:p14="http://schemas.microsoft.com/office/powerpoint/2010/main" val="3618104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484</TotalTime>
  <Words>922</Words>
  <Application>Microsoft Office PowerPoint</Application>
  <PresentationFormat>Widescreen</PresentationFormat>
  <Paragraphs>160</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Century Gothic</vt:lpstr>
      <vt:lpstr>Manrope</vt:lpstr>
      <vt:lpstr>Wingdings 3</vt:lpstr>
      <vt:lpstr>Ion</vt:lpstr>
      <vt:lpstr>Worksheet</vt:lpstr>
      <vt:lpstr>HIRING PROCESS ANALYTICS </vt:lpstr>
      <vt:lpstr>PROJECT DESCRIPTION </vt:lpstr>
      <vt:lpstr>APPROACH </vt:lpstr>
      <vt:lpstr>TECH – STACK USED</vt:lpstr>
      <vt:lpstr>INSIGHTS and RESULTS </vt:lpstr>
      <vt:lpstr>Hiring Process Analytics</vt:lpstr>
      <vt:lpstr>PowerPoint Presentation</vt:lpstr>
      <vt:lpstr>PowerPoint Presentation</vt:lpstr>
      <vt:lpstr>PowerPoint Presentation</vt:lpstr>
      <vt:lpstr>Results show that a major portion of the workforce is in the operations department and service departments. </vt:lpstr>
      <vt:lpstr>E. Charts: Use different charts and graphs to perform the task representing the data. Your task: Represent different post tiers using a chart/graph. The result will show that the most common post names are c5 and c9. </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 </dc:title>
  <dc:creator>GURDEEP MATTA</dc:creator>
  <cp:lastModifiedBy>GURDEEP MATTA</cp:lastModifiedBy>
  <cp:revision>3</cp:revision>
  <dcterms:created xsi:type="dcterms:W3CDTF">2023-03-06T16:14:06Z</dcterms:created>
  <dcterms:modified xsi:type="dcterms:W3CDTF">2023-03-08T07:31:07Z</dcterms:modified>
</cp:coreProperties>
</file>