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579079" y="-1549981"/>
            <a:ext cx="50338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002060"/>
              </a:buClr>
              <a:buSzPts val="4400"/>
              <a:buFont typeface="Calibri"/>
              <a:buNone/>
              <a:defRPr b="1" i="0" sz="4400" u="none" cap="none" strike="noStrik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B5FF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B5FF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B5FF3"/>
                </a:solidFill>
                <a:latin typeface="Calibri"/>
                <a:ea typeface="Calibri"/>
                <a:cs typeface="Calibri"/>
                <a:sym typeface="Calibri"/>
              </a:defRPr>
            </a:lvl1pPr>
            <a:lvl2pPr indent="0" lvl="1" marL="0" marR="0" rtl="0" algn="r">
              <a:spcBef>
                <a:spcPts val="0"/>
              </a:spcBef>
              <a:buNone/>
              <a:defRPr b="1" i="0" sz="1200" u="none" cap="none" strike="noStrike">
                <a:solidFill>
                  <a:srgbClr val="2B5FF3"/>
                </a:solidFill>
                <a:latin typeface="Calibri"/>
                <a:ea typeface="Calibri"/>
                <a:cs typeface="Calibri"/>
                <a:sym typeface="Calibri"/>
              </a:defRPr>
            </a:lvl2pPr>
            <a:lvl3pPr indent="0" lvl="2" marL="0" marR="0" rtl="0" algn="r">
              <a:spcBef>
                <a:spcPts val="0"/>
              </a:spcBef>
              <a:buNone/>
              <a:defRPr b="1" i="0" sz="1200" u="none" cap="none" strike="noStrike">
                <a:solidFill>
                  <a:srgbClr val="2B5FF3"/>
                </a:solidFill>
                <a:latin typeface="Calibri"/>
                <a:ea typeface="Calibri"/>
                <a:cs typeface="Calibri"/>
                <a:sym typeface="Calibri"/>
              </a:defRPr>
            </a:lvl3pPr>
            <a:lvl4pPr indent="0" lvl="3" marL="0" marR="0" rtl="0" algn="r">
              <a:spcBef>
                <a:spcPts val="0"/>
              </a:spcBef>
              <a:buNone/>
              <a:defRPr b="1" i="0" sz="1200" u="none" cap="none" strike="noStrike">
                <a:solidFill>
                  <a:srgbClr val="2B5FF3"/>
                </a:solidFill>
                <a:latin typeface="Calibri"/>
                <a:ea typeface="Calibri"/>
                <a:cs typeface="Calibri"/>
                <a:sym typeface="Calibri"/>
              </a:defRPr>
            </a:lvl4pPr>
            <a:lvl5pPr indent="0" lvl="4" marL="0" marR="0" rtl="0" algn="r">
              <a:spcBef>
                <a:spcPts val="0"/>
              </a:spcBef>
              <a:buNone/>
              <a:defRPr b="1" i="0" sz="1200" u="none" cap="none" strike="noStrike">
                <a:solidFill>
                  <a:srgbClr val="2B5FF3"/>
                </a:solidFill>
                <a:latin typeface="Calibri"/>
                <a:ea typeface="Calibri"/>
                <a:cs typeface="Calibri"/>
                <a:sym typeface="Calibri"/>
              </a:defRPr>
            </a:lvl5pPr>
            <a:lvl6pPr indent="0" lvl="5" marL="0" marR="0" rtl="0" algn="r">
              <a:spcBef>
                <a:spcPts val="0"/>
              </a:spcBef>
              <a:buNone/>
              <a:defRPr b="1" i="0" sz="1200" u="none" cap="none" strike="noStrike">
                <a:solidFill>
                  <a:srgbClr val="2B5FF3"/>
                </a:solidFill>
                <a:latin typeface="Calibri"/>
                <a:ea typeface="Calibri"/>
                <a:cs typeface="Calibri"/>
                <a:sym typeface="Calibri"/>
              </a:defRPr>
            </a:lvl6pPr>
            <a:lvl7pPr indent="0" lvl="6" marL="0" marR="0" rtl="0" algn="r">
              <a:spcBef>
                <a:spcPts val="0"/>
              </a:spcBef>
              <a:buNone/>
              <a:defRPr b="1" i="0" sz="1200" u="none" cap="none" strike="noStrike">
                <a:solidFill>
                  <a:srgbClr val="2B5FF3"/>
                </a:solidFill>
                <a:latin typeface="Calibri"/>
                <a:ea typeface="Calibri"/>
                <a:cs typeface="Calibri"/>
                <a:sym typeface="Calibri"/>
              </a:defRPr>
            </a:lvl7pPr>
            <a:lvl8pPr indent="0" lvl="7" marL="0" marR="0" rtl="0" algn="r">
              <a:spcBef>
                <a:spcPts val="0"/>
              </a:spcBef>
              <a:buNone/>
              <a:defRPr b="1" i="0" sz="1200" u="none" cap="none" strike="noStrike">
                <a:solidFill>
                  <a:srgbClr val="2B5FF3"/>
                </a:solidFill>
                <a:latin typeface="Calibri"/>
                <a:ea typeface="Calibri"/>
                <a:cs typeface="Calibri"/>
                <a:sym typeface="Calibri"/>
              </a:defRPr>
            </a:lvl8pPr>
            <a:lvl9pPr indent="0" lvl="8" marL="0" marR="0" rtl="0" algn="r">
              <a:spcBef>
                <a:spcPts val="0"/>
              </a:spcBef>
              <a:buNone/>
              <a:defRPr b="1" i="0" sz="12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ogo, company name&#10;&#10;Description automatically generated" id="15" name="Google Shape;15;p1"/>
          <p:cNvPicPr preferRelativeResize="0"/>
          <p:nvPr/>
        </p:nvPicPr>
        <p:blipFill rotWithShape="1">
          <a:blip r:embed="rId1">
            <a:alphaModFix/>
          </a:blip>
          <a:srcRect b="0" l="0" r="0" t="0"/>
          <a:stretch/>
        </p:blipFill>
        <p:spPr>
          <a:xfrm>
            <a:off x="0" y="0"/>
            <a:ext cx="838094" cy="548680"/>
          </a:xfrm>
          <a:prstGeom prst="rect">
            <a:avLst/>
          </a:prstGeom>
          <a:noFill/>
          <a:ln>
            <a:noFill/>
          </a:ln>
        </p:spPr>
      </p:pic>
      <p:pic>
        <p:nvPicPr>
          <p:cNvPr descr="A picture containing calendar&#10;&#10;Description automatically generated" id="16" name="Google Shape;16;p1"/>
          <p:cNvPicPr preferRelativeResize="0"/>
          <p:nvPr/>
        </p:nvPicPr>
        <p:blipFill rotWithShape="1">
          <a:blip r:embed="rId2">
            <a:alphaModFix/>
          </a:blip>
          <a:srcRect b="0" l="0" r="0" t="0"/>
          <a:stretch/>
        </p:blipFill>
        <p:spPr>
          <a:xfrm>
            <a:off x="11476139" y="18044"/>
            <a:ext cx="693483" cy="694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flutter.dev/" TargetMode="External"/><Relationship Id="rId4" Type="http://schemas.openxmlformats.org/officeDocument/2006/relationships/hyperlink" Target="https://developers.google.com/learn/pathways/intro-to-flut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ctrTitle"/>
          </p:nvPr>
        </p:nvSpPr>
        <p:spPr>
          <a:xfrm>
            <a:off x="0" y="2247592"/>
            <a:ext cx="12192000" cy="128588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3400"/>
              <a:buFont typeface="Calibri"/>
              <a:buNone/>
            </a:pPr>
            <a:r>
              <a:rPr lang="en-US" sz="3400" u="sng">
                <a:solidFill>
                  <a:srgbClr val="FF0000"/>
                </a:solidFill>
              </a:rPr>
              <a:t>Alarm Clock App using Flutter</a:t>
            </a:r>
            <a:br>
              <a:rPr lang="en-US" sz="3400" u="sng">
                <a:solidFill>
                  <a:srgbClr val="FF0000"/>
                </a:solidFill>
              </a:rPr>
            </a:br>
            <a:endParaRPr sz="3400" u="sng">
              <a:solidFill>
                <a:srgbClr val="FF0000"/>
              </a:solidFill>
            </a:endParaRPr>
          </a:p>
        </p:txBody>
      </p:sp>
      <p:sp>
        <p:nvSpPr>
          <p:cNvPr id="92" name="Google Shape;92;p13"/>
          <p:cNvSpPr txBox="1"/>
          <p:nvPr>
            <p:ph idx="1" type="subTitle"/>
          </p:nvPr>
        </p:nvSpPr>
        <p:spPr>
          <a:xfrm>
            <a:off x="3867148" y="3426452"/>
            <a:ext cx="4457704" cy="82488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None/>
            </a:pPr>
            <a:r>
              <a:rPr b="1" lang="en-US">
                <a:solidFill>
                  <a:srgbClr val="C00000"/>
                </a:solidFill>
                <a:latin typeface="Times New Roman"/>
                <a:ea typeface="Times New Roman"/>
                <a:cs typeface="Times New Roman"/>
                <a:sym typeface="Times New Roman"/>
              </a:rPr>
              <a:t>HARSH GUPTA</a:t>
            </a:r>
            <a:endParaRPr b="1" sz="2400">
              <a:solidFill>
                <a:srgbClr val="C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000066"/>
              </a:buClr>
              <a:buSzPts val="2400"/>
              <a:buNone/>
            </a:pPr>
            <a:r>
              <a:rPr b="1" lang="en-US" sz="2400">
                <a:solidFill>
                  <a:srgbClr val="000066"/>
                </a:solidFill>
                <a:latin typeface="Times New Roman"/>
                <a:ea typeface="Times New Roman"/>
                <a:cs typeface="Times New Roman"/>
                <a:sym typeface="Times New Roman"/>
              </a:rPr>
              <a:t>USN: 1RN18IS0</a:t>
            </a:r>
            <a:r>
              <a:rPr b="1" lang="en-US">
                <a:solidFill>
                  <a:srgbClr val="000066"/>
                </a:solidFill>
                <a:latin typeface="Times New Roman"/>
                <a:ea typeface="Times New Roman"/>
                <a:cs typeface="Times New Roman"/>
                <a:sym typeface="Times New Roman"/>
              </a:rPr>
              <a:t>49</a:t>
            </a:r>
            <a:endParaRPr b="1" sz="2400">
              <a:solidFill>
                <a:srgbClr val="000066"/>
              </a:solidFill>
            </a:endParaRPr>
          </a:p>
        </p:txBody>
      </p:sp>
      <p:sp>
        <p:nvSpPr>
          <p:cNvPr id="93" name="Google Shape;93;p13"/>
          <p:cNvSpPr/>
          <p:nvPr/>
        </p:nvSpPr>
        <p:spPr>
          <a:xfrm>
            <a:off x="0" y="-24735"/>
            <a:ext cx="121920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a:p>
          <a:p>
            <a:pPr indent="0" lvl="0" marL="0" marR="0" rtl="0" algn="ctr">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1" i="0" sz="2400" u="none" cap="none" strike="noStrike">
              <a:solidFill>
                <a:srgbClr val="000066"/>
              </a:solidFill>
              <a:latin typeface="Times New Roman"/>
              <a:ea typeface="Times New Roman"/>
              <a:cs typeface="Times New Roman"/>
              <a:sym typeface="Times New Roman"/>
            </a:endParaRPr>
          </a:p>
        </p:txBody>
      </p:sp>
      <p:sp>
        <p:nvSpPr>
          <p:cNvPr id="94" name="Google Shape;94;p13"/>
          <p:cNvSpPr/>
          <p:nvPr/>
        </p:nvSpPr>
        <p:spPr>
          <a:xfrm>
            <a:off x="0" y="983917"/>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a:p>
        </p:txBody>
      </p:sp>
      <p:sp>
        <p:nvSpPr>
          <p:cNvPr id="95" name="Google Shape;95;p13"/>
          <p:cNvSpPr/>
          <p:nvPr/>
        </p:nvSpPr>
        <p:spPr>
          <a:xfrm>
            <a:off x="2279576" y="1785927"/>
            <a:ext cx="67687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          Presentation on Internship</a:t>
            </a:r>
            <a:endParaRPr/>
          </a:p>
        </p:txBody>
      </p:sp>
      <p:sp>
        <p:nvSpPr>
          <p:cNvPr id="96" name="Google Shape;96;p13"/>
          <p:cNvSpPr/>
          <p:nvPr/>
        </p:nvSpPr>
        <p:spPr>
          <a:xfrm>
            <a:off x="35659" y="5269170"/>
            <a:ext cx="5128891"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Mrs. </a:t>
            </a:r>
            <a:r>
              <a:rPr b="1" lang="en-US" sz="2000">
                <a:solidFill>
                  <a:srgbClr val="000066"/>
                </a:solidFill>
                <a:latin typeface="Times New Roman"/>
                <a:ea typeface="Times New Roman"/>
                <a:cs typeface="Times New Roman"/>
                <a:sym typeface="Times New Roman"/>
              </a:rPr>
              <a:t>Vinutha G K</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Assistant Prof, Dept of  ISE, RNSIT</a:t>
            </a:r>
            <a:endParaRPr b="0" i="0" sz="1800" u="none" cap="none" strike="noStrike">
              <a:solidFill>
                <a:srgbClr val="262626"/>
              </a:solidFill>
              <a:latin typeface="Times New Roman"/>
              <a:ea typeface="Times New Roman"/>
              <a:cs typeface="Times New Roman"/>
              <a:sym typeface="Times New Roman"/>
            </a:endParaRPr>
          </a:p>
        </p:txBody>
      </p:sp>
      <p:sp>
        <p:nvSpPr>
          <p:cNvPr id="97" name="Google Shape;97;p13"/>
          <p:cNvSpPr/>
          <p:nvPr/>
        </p:nvSpPr>
        <p:spPr>
          <a:xfrm>
            <a:off x="6456040" y="5244054"/>
            <a:ext cx="5710063" cy="123110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Akshay D R </a:t>
            </a:r>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Co-Founder &amp; CEO, Enmaz Engineering Services Pvt. Ltd., Bangalore</a:t>
            </a:r>
            <a:endParaRPr b="0" i="0" sz="1800" u="none" cap="none" strike="noStrike">
              <a:solidFill>
                <a:srgbClr val="262626"/>
              </a:solidFill>
              <a:latin typeface="Times New Roman"/>
              <a:ea typeface="Times New Roman"/>
              <a:cs typeface="Times New Roman"/>
              <a:sym typeface="Times New Roman"/>
            </a:endParaRPr>
          </a:p>
        </p:txBody>
      </p:sp>
      <p:sp>
        <p:nvSpPr>
          <p:cNvPr id="98" name="Google Shape;98;p13"/>
          <p:cNvSpPr txBox="1"/>
          <p:nvPr/>
        </p:nvSpPr>
        <p:spPr>
          <a:xfrm>
            <a:off x="7777792" y="4787579"/>
            <a:ext cx="37188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C00000"/>
                </a:solidFill>
                <a:latin typeface="Calibri"/>
                <a:ea typeface="Calibri"/>
                <a:cs typeface="Calibri"/>
                <a:sym typeface="Calibri"/>
              </a:rPr>
              <a:t>ENMAZ Engineering Services Pvt. Ltd. </a:t>
            </a:r>
            <a:endParaRPr b="1" i="0" sz="1800" u="none" cap="none" strike="noStrike">
              <a:solidFill>
                <a:srgbClr val="C00000"/>
              </a:solidFill>
              <a:latin typeface="Calibri"/>
              <a:ea typeface="Calibri"/>
              <a:cs typeface="Calibri"/>
              <a:sym typeface="Calibri"/>
            </a:endParaRPr>
          </a:p>
        </p:txBody>
      </p:sp>
      <p:pic>
        <p:nvPicPr>
          <p:cNvPr id="99" name="Google Shape;99;p13"/>
          <p:cNvPicPr preferRelativeResize="0"/>
          <p:nvPr/>
        </p:nvPicPr>
        <p:blipFill rotWithShape="1">
          <a:blip r:embed="rId3">
            <a:alphaModFix/>
          </a:blip>
          <a:srcRect b="0" l="0" r="0" t="0"/>
          <a:stretch/>
        </p:blipFill>
        <p:spPr>
          <a:xfrm>
            <a:off x="8338880" y="4190801"/>
            <a:ext cx="2600688" cy="6573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F5496"/>
              </a:buClr>
              <a:buSzPts val="3600"/>
              <a:buFont typeface="Times New Roman"/>
              <a:buNone/>
            </a:pPr>
            <a:r>
              <a:rPr lang="en-US" sz="3600">
                <a:solidFill>
                  <a:srgbClr val="2F5496"/>
                </a:solidFill>
                <a:latin typeface="Times New Roman"/>
                <a:ea typeface="Times New Roman"/>
                <a:cs typeface="Times New Roman"/>
                <a:sym typeface="Times New Roman"/>
              </a:rPr>
              <a:t>                   </a:t>
            </a:r>
            <a:r>
              <a:rPr lang="en-US" sz="3200">
                <a:solidFill>
                  <a:srgbClr val="2F5496"/>
                </a:solidFill>
                <a:latin typeface="Times New Roman"/>
                <a:ea typeface="Times New Roman"/>
                <a:cs typeface="Times New Roman"/>
                <a:sym typeface="Times New Roman"/>
              </a:rPr>
              <a:t>IMPLEMENTATION/CODING</a:t>
            </a:r>
            <a:endParaRPr sz="3200"/>
          </a:p>
        </p:txBody>
      </p:sp>
      <p:sp>
        <p:nvSpPr>
          <p:cNvPr id="184" name="Google Shape;184;p2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85" name="Google Shape;18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86" name="Google Shape;18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22"/>
          <p:cNvSpPr txBox="1"/>
          <p:nvPr/>
        </p:nvSpPr>
        <p:spPr>
          <a:xfrm>
            <a:off x="479376" y="746886"/>
            <a:ext cx="11233248" cy="5609463"/>
          </a:xfrm>
          <a:prstGeom prst="rect">
            <a:avLst/>
          </a:prstGeom>
          <a:noFill/>
          <a:ln>
            <a:noFill/>
          </a:ln>
        </p:spPr>
        <p:txBody>
          <a:bodyPr anchorCtr="0" anchor="t" bIns="45700" lIns="91425" spcFirstLastPara="1" rIns="91425" wrap="square" tIns="45700">
            <a:normAutofit/>
          </a:bodyPr>
          <a:lstStyle/>
          <a:p>
            <a:pPr indent="0" lvl="0" marL="0" marR="0" rtl="0" algn="l">
              <a:lnSpc>
                <a:spcPct val="29687"/>
              </a:lnSpc>
              <a:spcBef>
                <a:spcPts val="0"/>
              </a:spcBef>
              <a:spcAft>
                <a:spcPts val="0"/>
              </a:spcAft>
              <a:buClr>
                <a:srgbClr val="D4D4D4"/>
              </a:buClr>
              <a:buSzPts val="4800"/>
              <a:buFont typeface="Arial"/>
              <a:buNone/>
            </a:pPr>
            <a:r>
              <a:rPr b="0" i="0" lang="en-US" sz="4800" u="none" cap="none" strike="noStrike">
                <a:solidFill>
                  <a:srgbClr val="D4D4D4"/>
                </a:solidFill>
                <a:latin typeface="Consolas"/>
                <a:ea typeface="Consolas"/>
                <a:cs typeface="Consolas"/>
                <a:sym typeface="Consolas"/>
              </a:rPr>
              <a:t> </a:t>
            </a:r>
            <a:endParaRPr b="0" i="0" sz="4800" u="none" cap="none" strike="noStrike">
              <a:solidFill>
                <a:schemeClr val="dk1"/>
              </a:solidFill>
              <a:latin typeface="Calibri"/>
              <a:ea typeface="Calibri"/>
              <a:cs typeface="Calibri"/>
              <a:sym typeface="Calibri"/>
            </a:endParaRPr>
          </a:p>
          <a:p>
            <a:pPr indent="0" lvl="0" marL="0" marR="0" rtl="0" algn="l">
              <a:lnSpc>
                <a:spcPct val="120000"/>
              </a:lnSpc>
              <a:spcBef>
                <a:spcPts val="1750"/>
              </a:spcBef>
              <a:spcAft>
                <a:spcPts val="0"/>
              </a:spcAft>
              <a:buClr>
                <a:schemeClr val="dk1"/>
              </a:buClr>
              <a:buSzPts val="4800"/>
              <a:buFont typeface="Arial"/>
              <a:buNone/>
            </a:pPr>
            <a:r>
              <a:t/>
            </a:r>
            <a:endParaRPr b="1" i="0" sz="4800" u="none" cap="none" strike="noStrike">
              <a:solidFill>
                <a:srgbClr val="3F3F3F"/>
              </a:solidFill>
              <a:latin typeface="Times New Roman"/>
              <a:ea typeface="Times New Roman"/>
              <a:cs typeface="Times New Roman"/>
              <a:sym typeface="Times New Roman"/>
            </a:endParaRPr>
          </a:p>
        </p:txBody>
      </p:sp>
      <p:sp>
        <p:nvSpPr>
          <p:cNvPr id="188" name="Google Shape;188;p22"/>
          <p:cNvSpPr txBox="1"/>
          <p:nvPr>
            <p:ph idx="1" type="body"/>
          </p:nvPr>
        </p:nvSpPr>
        <p:spPr>
          <a:xfrm>
            <a:off x="983432" y="1190897"/>
            <a:ext cx="10515600" cy="5033842"/>
          </a:xfrm>
          <a:prstGeom prst="rect">
            <a:avLst/>
          </a:prstGeom>
          <a:noFill/>
          <a:ln>
            <a:noFill/>
          </a:ln>
        </p:spPr>
        <p:txBody>
          <a:bodyPr anchorCtr="0" anchor="t" bIns="45700" lIns="91425" spcFirstLastPara="1" rIns="91425" wrap="square" tIns="45700">
            <a:normAutofit fontScale="47500" lnSpcReduction="20000"/>
          </a:bodyPr>
          <a:lstStyle/>
          <a:p>
            <a:pPr indent="-228631" lvl="0" marL="228600" rtl="0" algn="l">
              <a:lnSpc>
                <a:spcPct val="90000"/>
              </a:lnSpc>
              <a:spcBef>
                <a:spcPts val="0"/>
              </a:spcBef>
              <a:spcAft>
                <a:spcPts val="0"/>
              </a:spcAft>
              <a:buClr>
                <a:schemeClr val="dk1"/>
              </a:buClr>
              <a:buSzPct val="100000"/>
              <a:buChar char="•"/>
            </a:pPr>
            <a:r>
              <a:rPr b="1" lang="en-US" sz="5900">
                <a:latin typeface="Times New Roman"/>
                <a:ea typeface="Times New Roman"/>
                <a:cs typeface="Times New Roman"/>
                <a:sym typeface="Times New Roman"/>
              </a:rPr>
              <a:t>main.dart</a:t>
            </a:r>
            <a:endParaRPr b="1" sz="5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'package:clock_app/enums.dart';</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'package:clock_app/models/menu_info.dart';</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'package:flutter/material.dart';</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'package:flutter_local_notifications/flutter_local_notifications.dart';</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'package:provider/provider.dart';</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import 'views/homepage.dart';</a:t>
            </a:r>
            <a:br>
              <a:rPr b="0" lang="en-US" sz="3800">
                <a:latin typeface="Times New Roman"/>
                <a:ea typeface="Times New Roman"/>
                <a:cs typeface="Times New Roman"/>
                <a:sym typeface="Times New Roman"/>
              </a:rPr>
            </a:br>
            <a:br>
              <a:rPr b="0" lang="en-US" sz="3800">
                <a:latin typeface="Times New Roman"/>
                <a:ea typeface="Times New Roman"/>
                <a:cs typeface="Times New Roman"/>
                <a:sym typeface="Times New Roman"/>
              </a:rPr>
            </a:br>
            <a:r>
              <a:rPr b="0" lang="en-US" sz="3800">
                <a:latin typeface="Times New Roman"/>
                <a:ea typeface="Times New Roman"/>
                <a:cs typeface="Times New Roman"/>
                <a:sym typeface="Times New Roman"/>
              </a:rPr>
              <a:t>final FlutterLocalNotificationsPlugin flutterLocalNotificationsPlugin =</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    FlutterLocalNotificationsPlugin();</a:t>
            </a:r>
            <a:endParaRPr/>
          </a:p>
          <a:p>
            <a:pPr indent="0" lvl="0" marL="0" rtl="0" algn="l">
              <a:lnSpc>
                <a:spcPct val="90000"/>
              </a:lnSpc>
              <a:spcBef>
                <a:spcPts val="1000"/>
              </a:spcBef>
              <a:spcAft>
                <a:spcPts val="0"/>
              </a:spcAft>
              <a:buClr>
                <a:schemeClr val="dk1"/>
              </a:buClr>
              <a:buSzPct val="100000"/>
              <a:buNone/>
            </a:pPr>
            <a:r>
              <a:t/>
            </a:r>
            <a:endParaRPr b="0" sz="3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void main() async {</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  WidgetsFlutterBinding.ensureInitialized();</a:t>
            </a:r>
            <a:endParaRPr/>
          </a:p>
          <a:p>
            <a:pPr indent="0" lvl="0" marL="0" rtl="0" algn="l">
              <a:lnSpc>
                <a:spcPct val="90000"/>
              </a:lnSpc>
              <a:spcBef>
                <a:spcPts val="1000"/>
              </a:spcBef>
              <a:spcAft>
                <a:spcPts val="0"/>
              </a:spcAft>
              <a:buClr>
                <a:schemeClr val="dk1"/>
              </a:buClr>
              <a:buSzPct val="100000"/>
              <a:buNone/>
            </a:pPr>
            <a:r>
              <a:t/>
            </a:r>
            <a:endParaRPr b="0" sz="3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  var initializationSettingsAndroid =</a:t>
            </a:r>
            <a:endParaRPr/>
          </a:p>
          <a:p>
            <a:pPr indent="0" lvl="0" marL="0" rtl="0" algn="l">
              <a:lnSpc>
                <a:spcPct val="90000"/>
              </a:lnSpc>
              <a:spcBef>
                <a:spcPts val="1000"/>
              </a:spcBef>
              <a:spcAft>
                <a:spcPts val="0"/>
              </a:spcAft>
              <a:buClr>
                <a:schemeClr val="dk1"/>
              </a:buClr>
              <a:buSzPct val="100000"/>
              <a:buNone/>
            </a:pPr>
            <a:r>
              <a:rPr b="0" lang="en-US" sz="3800">
                <a:latin typeface="Times New Roman"/>
                <a:ea typeface="Times New Roman"/>
                <a:cs typeface="Times New Roman"/>
                <a:sym typeface="Times New Roman"/>
              </a:rPr>
              <a:t>      AndroidInitializationSettings('codex_logo');</a:t>
            </a:r>
            <a:endParaRPr/>
          </a:p>
          <a:p>
            <a:pPr indent="-132080" lvl="0" marL="228600" rtl="0" algn="l">
              <a:lnSpc>
                <a:spcPct val="90000"/>
              </a:lnSpc>
              <a:spcBef>
                <a:spcPts val="1000"/>
              </a:spcBef>
              <a:spcAft>
                <a:spcPts val="0"/>
              </a:spcAft>
              <a:buClr>
                <a:schemeClr val="dk1"/>
              </a:buClr>
              <a:buSzPct val="100000"/>
              <a:buNone/>
            </a:pPr>
            <a:r>
              <a:t/>
            </a:r>
            <a:endParaRPr b="1" sz="3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95" name="Google Shape;19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96" name="Google Shape;19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23"/>
          <p:cNvSpPr txBox="1"/>
          <p:nvPr/>
        </p:nvSpPr>
        <p:spPr>
          <a:xfrm>
            <a:off x="479376" y="746886"/>
            <a:ext cx="11233248" cy="5609463"/>
          </a:xfrm>
          <a:prstGeom prst="rect">
            <a:avLst/>
          </a:prstGeom>
          <a:noFill/>
          <a:ln>
            <a:noFill/>
          </a:ln>
        </p:spPr>
        <p:txBody>
          <a:bodyPr anchorCtr="0" anchor="t" bIns="45700" lIns="91425" spcFirstLastPara="1" rIns="91425" wrap="square" tIns="45700">
            <a:normAutofit/>
          </a:bodyPr>
          <a:lstStyle/>
          <a:p>
            <a:pPr indent="0" lvl="0" marL="0" marR="0" rtl="0" algn="l">
              <a:lnSpc>
                <a:spcPct val="29687"/>
              </a:lnSpc>
              <a:spcBef>
                <a:spcPts val="0"/>
              </a:spcBef>
              <a:spcAft>
                <a:spcPts val="0"/>
              </a:spcAft>
              <a:buClr>
                <a:srgbClr val="D4D4D4"/>
              </a:buClr>
              <a:buSzPts val="4800"/>
              <a:buFont typeface="Arial"/>
              <a:buNone/>
            </a:pPr>
            <a:r>
              <a:rPr b="0" i="0" lang="en-US" sz="4800" u="none" cap="none" strike="noStrike">
                <a:solidFill>
                  <a:srgbClr val="D4D4D4"/>
                </a:solidFill>
                <a:latin typeface="Consolas"/>
                <a:ea typeface="Consolas"/>
                <a:cs typeface="Consolas"/>
                <a:sym typeface="Consolas"/>
              </a:rPr>
              <a:t> </a:t>
            </a:r>
            <a:endParaRPr b="0" i="0" sz="4800" u="none" cap="none" strike="noStrike">
              <a:solidFill>
                <a:schemeClr val="dk1"/>
              </a:solidFill>
              <a:latin typeface="Calibri"/>
              <a:ea typeface="Calibri"/>
              <a:cs typeface="Calibri"/>
              <a:sym typeface="Calibri"/>
            </a:endParaRPr>
          </a:p>
          <a:p>
            <a:pPr indent="0" lvl="0" marL="0" marR="0" rtl="0" algn="l">
              <a:lnSpc>
                <a:spcPct val="120000"/>
              </a:lnSpc>
              <a:spcBef>
                <a:spcPts val="1750"/>
              </a:spcBef>
              <a:spcAft>
                <a:spcPts val="0"/>
              </a:spcAft>
              <a:buClr>
                <a:schemeClr val="dk1"/>
              </a:buClr>
              <a:buSzPts val="4800"/>
              <a:buFont typeface="Arial"/>
              <a:buNone/>
            </a:pPr>
            <a:r>
              <a:t/>
            </a:r>
            <a:endParaRPr b="1" i="0" sz="4800" u="none" cap="none" strike="noStrike">
              <a:solidFill>
                <a:srgbClr val="3F3F3F"/>
              </a:solidFill>
              <a:latin typeface="Times New Roman"/>
              <a:ea typeface="Times New Roman"/>
              <a:cs typeface="Times New Roman"/>
              <a:sym typeface="Times New Roman"/>
            </a:endParaRPr>
          </a:p>
        </p:txBody>
      </p:sp>
      <p:sp>
        <p:nvSpPr>
          <p:cNvPr id="198" name="Google Shape;198;p23"/>
          <p:cNvSpPr txBox="1"/>
          <p:nvPr>
            <p:ph idx="1" type="body"/>
          </p:nvPr>
        </p:nvSpPr>
        <p:spPr>
          <a:xfrm>
            <a:off x="983432" y="548680"/>
            <a:ext cx="10348292" cy="503384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Times New Roman"/>
                <a:ea typeface="Times New Roman"/>
                <a:cs typeface="Times New Roman"/>
                <a:sym typeface="Times New Roman"/>
              </a:rPr>
              <a:t>var initializationSettingsIOS = IOSInitializationSettings(</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requestAlertPermission: true,</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requestBadgePermission: true,</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requestSoundPermission: true,</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onDidReceiveLocalNotification:</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(int id, String title, String body, String payload) async {});</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var initializationSettings = InitializationSettings(</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initializationSettingsAndroid, initializationSettingsIOS);</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await flutterLocalNotificationsPlugin.initialize(initializationSettings,</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onSelectNotification: (String payload) async {</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if (payload != null) {</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debugPrint('notification payload: ' + payload);</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  runApp(MyApp());</a:t>
            </a:r>
            <a:endParaRPr/>
          </a:p>
          <a:p>
            <a:pPr indent="0" lvl="0" marL="0" rtl="0" algn="l">
              <a:lnSpc>
                <a:spcPct val="90000"/>
              </a:lnSpc>
              <a:spcBef>
                <a:spcPts val="1000"/>
              </a:spcBef>
              <a:spcAft>
                <a:spcPts val="0"/>
              </a:spcAft>
              <a:buClr>
                <a:schemeClr val="dk1"/>
              </a:buClr>
              <a:buSzPts val="1500"/>
              <a:buNone/>
            </a:pPr>
            <a:r>
              <a:rPr lang="en-US" sz="1500">
                <a:latin typeface="Times New Roman"/>
                <a:ea typeface="Times New Roman"/>
                <a:cs typeface="Times New Roman"/>
                <a:sym typeface="Times New Roma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05" name="Google Shape;2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06" name="Google Shape;20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24"/>
          <p:cNvSpPr txBox="1"/>
          <p:nvPr/>
        </p:nvSpPr>
        <p:spPr>
          <a:xfrm>
            <a:off x="479376" y="746886"/>
            <a:ext cx="11233248" cy="5609463"/>
          </a:xfrm>
          <a:prstGeom prst="rect">
            <a:avLst/>
          </a:prstGeom>
          <a:noFill/>
          <a:ln>
            <a:noFill/>
          </a:ln>
        </p:spPr>
        <p:txBody>
          <a:bodyPr anchorCtr="0" anchor="t" bIns="45700" lIns="91425" spcFirstLastPara="1" rIns="91425" wrap="square" tIns="45700">
            <a:normAutofit/>
          </a:bodyPr>
          <a:lstStyle/>
          <a:p>
            <a:pPr indent="0" lvl="0" marL="0" marR="0" rtl="0" algn="l">
              <a:lnSpc>
                <a:spcPct val="29687"/>
              </a:lnSpc>
              <a:spcBef>
                <a:spcPts val="0"/>
              </a:spcBef>
              <a:spcAft>
                <a:spcPts val="0"/>
              </a:spcAft>
              <a:buClr>
                <a:srgbClr val="D4D4D4"/>
              </a:buClr>
              <a:buSzPts val="4800"/>
              <a:buFont typeface="Arial"/>
              <a:buNone/>
            </a:pPr>
            <a:r>
              <a:rPr b="0" i="0" lang="en-US" sz="4800" u="none" cap="none" strike="noStrike">
                <a:solidFill>
                  <a:srgbClr val="D4D4D4"/>
                </a:solidFill>
                <a:latin typeface="Consolas"/>
                <a:ea typeface="Consolas"/>
                <a:cs typeface="Consolas"/>
                <a:sym typeface="Consolas"/>
              </a:rPr>
              <a:t> </a:t>
            </a:r>
            <a:endParaRPr b="0" i="0" sz="4800" u="none" cap="none" strike="noStrike">
              <a:solidFill>
                <a:schemeClr val="dk1"/>
              </a:solidFill>
              <a:latin typeface="Calibri"/>
              <a:ea typeface="Calibri"/>
              <a:cs typeface="Calibri"/>
              <a:sym typeface="Calibri"/>
            </a:endParaRPr>
          </a:p>
          <a:p>
            <a:pPr indent="0" lvl="0" marL="0" marR="0" rtl="0" algn="l">
              <a:lnSpc>
                <a:spcPct val="120000"/>
              </a:lnSpc>
              <a:spcBef>
                <a:spcPts val="1750"/>
              </a:spcBef>
              <a:spcAft>
                <a:spcPts val="0"/>
              </a:spcAft>
              <a:buClr>
                <a:schemeClr val="dk1"/>
              </a:buClr>
              <a:buSzPts val="4800"/>
              <a:buFont typeface="Arial"/>
              <a:buNone/>
            </a:pPr>
            <a:r>
              <a:t/>
            </a:r>
            <a:endParaRPr b="1" i="0" sz="4800" u="none" cap="none" strike="noStrike">
              <a:solidFill>
                <a:srgbClr val="3F3F3F"/>
              </a:solidFill>
              <a:latin typeface="Times New Roman"/>
              <a:ea typeface="Times New Roman"/>
              <a:cs typeface="Times New Roman"/>
              <a:sym typeface="Times New Roman"/>
            </a:endParaRPr>
          </a:p>
        </p:txBody>
      </p:sp>
      <p:sp>
        <p:nvSpPr>
          <p:cNvPr id="208" name="Google Shape;208;p24"/>
          <p:cNvSpPr txBox="1"/>
          <p:nvPr>
            <p:ph idx="1" type="body"/>
          </p:nvPr>
        </p:nvSpPr>
        <p:spPr>
          <a:xfrm>
            <a:off x="983432" y="743487"/>
            <a:ext cx="10515600" cy="5033842"/>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en-US" sz="3200">
                <a:latin typeface="Times New Roman"/>
                <a:ea typeface="Times New Roman"/>
                <a:cs typeface="Times New Roman"/>
                <a:sym typeface="Times New Roman"/>
              </a:rPr>
              <a:t>class MyApp extends StatelessWidget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 This widget is the root of your application.</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@override</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Widget build(BuildContext context)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return MaterialApp(</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title: 'Flutter Demo',</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theme: ThemeData(</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primarySwatch: Colors.blue,</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visualDensity: VisualDensity.adaptivePlatformDensity,</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home: ChangeNotifierProvider&lt;MenuInfo&gt;(</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create: (context) =&gt; MenuInfo(MenuType.clock),</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child: HomePage(),</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38200" y="174101"/>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215" name="Google Shape;215;p2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16" name="Google Shape;21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17" name="Google Shape;21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5"/>
          <p:cNvSpPr txBox="1"/>
          <p:nvPr/>
        </p:nvSpPr>
        <p:spPr>
          <a:xfrm>
            <a:off x="5231904" y="5703737"/>
            <a:ext cx="246679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chemeClr val="dk1"/>
                </a:solidFill>
                <a:latin typeface="Times New Roman"/>
                <a:ea typeface="Times New Roman"/>
                <a:cs typeface="Times New Roman"/>
                <a:sym typeface="Times New Roman"/>
              </a:rPr>
              <a:t>1. Clock Page</a:t>
            </a:r>
            <a:endParaRPr b="1" sz="2200">
              <a:solidFill>
                <a:schemeClr val="dk1"/>
              </a:solidFill>
              <a:latin typeface="Times New Roman"/>
              <a:ea typeface="Times New Roman"/>
              <a:cs typeface="Times New Roman"/>
              <a:sym typeface="Times New Roman"/>
            </a:endParaRPr>
          </a:p>
        </p:txBody>
      </p:sp>
      <p:pic>
        <p:nvPicPr>
          <p:cNvPr descr="A screenshot of a cell phone&#10;&#10;Description automatically generated with medium confidence" id="219" name="Google Shape;219;p25"/>
          <p:cNvPicPr preferRelativeResize="0"/>
          <p:nvPr/>
        </p:nvPicPr>
        <p:blipFill rotWithShape="1">
          <a:blip r:embed="rId3">
            <a:alphaModFix/>
          </a:blip>
          <a:srcRect b="0" l="0" r="0" t="0"/>
          <a:stretch/>
        </p:blipFill>
        <p:spPr>
          <a:xfrm>
            <a:off x="4997358" y="820885"/>
            <a:ext cx="2197283" cy="4882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767408" y="0"/>
            <a:ext cx="10515600" cy="694162"/>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rgbClr val="002060"/>
              </a:buClr>
              <a:buSzPct val="100000"/>
              <a:buFont typeface="Times New Roman"/>
              <a:buNone/>
            </a:pPr>
            <a:r>
              <a:rPr lang="en-US">
                <a:latin typeface="Times New Roman"/>
                <a:ea typeface="Times New Roman"/>
                <a:cs typeface="Times New Roman"/>
                <a:sym typeface="Times New Roman"/>
              </a:rPr>
              <a:t> </a:t>
            </a:r>
            <a:endParaRPr/>
          </a:p>
        </p:txBody>
      </p:sp>
      <p:sp>
        <p:nvSpPr>
          <p:cNvPr id="225" name="Google Shape;225;p2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26" name="Google Shape;22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27" name="Google Shape;22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6"/>
          <p:cNvSpPr txBox="1"/>
          <p:nvPr/>
        </p:nvSpPr>
        <p:spPr>
          <a:xfrm>
            <a:off x="5303912" y="5905740"/>
            <a:ext cx="195363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2. Alarm Page</a:t>
            </a:r>
            <a:endParaRPr b="1" sz="2200">
              <a:solidFill>
                <a:schemeClr val="dk1"/>
              </a:solidFill>
              <a:latin typeface="Times New Roman"/>
              <a:ea typeface="Times New Roman"/>
              <a:cs typeface="Times New Roman"/>
              <a:sym typeface="Times New Roman"/>
            </a:endParaRPr>
          </a:p>
        </p:txBody>
      </p:sp>
      <p:pic>
        <p:nvPicPr>
          <p:cNvPr descr="Graphical user interface, application&#10;&#10;Description automatically generated" id="229" name="Google Shape;229;p26"/>
          <p:cNvPicPr preferRelativeResize="0"/>
          <p:nvPr/>
        </p:nvPicPr>
        <p:blipFill rotWithShape="1">
          <a:blip r:embed="rId3">
            <a:alphaModFix/>
          </a:blip>
          <a:srcRect b="0" l="0" r="0" t="0"/>
          <a:stretch/>
        </p:blipFill>
        <p:spPr>
          <a:xfrm>
            <a:off x="3287688" y="800833"/>
            <a:ext cx="2288333" cy="5085184"/>
          </a:xfrm>
          <a:prstGeom prst="rect">
            <a:avLst/>
          </a:prstGeom>
          <a:noFill/>
          <a:ln>
            <a:noFill/>
          </a:ln>
        </p:spPr>
      </p:pic>
      <p:pic>
        <p:nvPicPr>
          <p:cNvPr descr="Graphical user interface, application&#10;&#10;Description automatically generated" id="230" name="Google Shape;230;p26"/>
          <p:cNvPicPr preferRelativeResize="0"/>
          <p:nvPr/>
        </p:nvPicPr>
        <p:blipFill rotWithShape="1">
          <a:blip r:embed="rId4">
            <a:alphaModFix/>
          </a:blip>
          <a:srcRect b="0" l="0" r="0" t="0"/>
          <a:stretch/>
        </p:blipFill>
        <p:spPr>
          <a:xfrm>
            <a:off x="6816080" y="800833"/>
            <a:ext cx="2288333" cy="50851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libri"/>
              <a:buNone/>
            </a:pPr>
            <a:r>
              <a:rPr lang="en-US"/>
              <a:t> </a:t>
            </a:r>
            <a:endParaRPr/>
          </a:p>
        </p:txBody>
      </p:sp>
      <p:sp>
        <p:nvSpPr>
          <p:cNvPr id="236" name="Google Shape;236;p27"/>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sp>
        <p:nvSpPr>
          <p:cNvPr id="237" name="Google Shape;237;p27"/>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38" name="Google Shape;2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39" name="Google Shape;2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27"/>
          <p:cNvSpPr txBox="1"/>
          <p:nvPr/>
        </p:nvSpPr>
        <p:spPr>
          <a:xfrm>
            <a:off x="767408" y="0"/>
            <a:ext cx="10515600" cy="694162"/>
          </a:xfrm>
          <a:prstGeom prst="rect">
            <a:avLst/>
          </a:prstGeom>
          <a:noFill/>
          <a:ln>
            <a:noFill/>
          </a:ln>
        </p:spPr>
        <p:txBody>
          <a:bodyPr anchorCtr="0" anchor="t" bIns="45700" lIns="91425" spcFirstLastPara="1" rIns="91425" wrap="square" tIns="45700">
            <a:normAutofit fontScale="97500"/>
          </a:bodyPr>
          <a:lstStyle/>
          <a:p>
            <a:pPr indent="0" lvl="0" marL="0" marR="0" rtl="0" algn="ctr">
              <a:lnSpc>
                <a:spcPct val="90000"/>
              </a:lnSpc>
              <a:spcBef>
                <a:spcPts val="0"/>
              </a:spcBef>
              <a:spcAft>
                <a:spcPts val="0"/>
              </a:spcAft>
              <a:buClr>
                <a:srgbClr val="002060"/>
              </a:buClr>
              <a:buSzPct val="100000"/>
              <a:buFont typeface="Times New Roman"/>
              <a:buNone/>
            </a:pPr>
            <a:r>
              <a:rPr b="1" lang="en-US" sz="4400">
                <a:solidFill>
                  <a:srgbClr val="002060"/>
                </a:solidFill>
                <a:latin typeface="Times New Roman"/>
                <a:ea typeface="Times New Roman"/>
                <a:cs typeface="Times New Roman"/>
                <a:sym typeface="Times New Roman"/>
              </a:rPr>
              <a:t> </a:t>
            </a:r>
            <a:endParaRPr b="1" sz="4400">
              <a:solidFill>
                <a:srgbClr val="002060"/>
              </a:solidFill>
              <a:latin typeface="Times New Roman"/>
              <a:ea typeface="Times New Roman"/>
              <a:cs typeface="Times New Roman"/>
              <a:sym typeface="Times New Roman"/>
            </a:endParaRPr>
          </a:p>
        </p:txBody>
      </p:sp>
      <p:sp>
        <p:nvSpPr>
          <p:cNvPr id="241" name="Google Shape;241;p27"/>
          <p:cNvSpPr txBox="1"/>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rgbClr val="2B5FF3"/>
                </a:solidFill>
                <a:latin typeface="Calibri"/>
                <a:ea typeface="Calibri"/>
                <a:cs typeface="Calibri"/>
                <a:sym typeface="Calibri"/>
              </a:rPr>
              <a:t>VIII Semester, Department of ISE, RNSIT</a:t>
            </a:r>
            <a:endParaRPr b="1" sz="1200">
              <a:solidFill>
                <a:srgbClr val="2B5FF3"/>
              </a:solidFill>
              <a:latin typeface="Calibri"/>
              <a:ea typeface="Calibri"/>
              <a:cs typeface="Calibri"/>
              <a:sym typeface="Calibri"/>
            </a:endParaRPr>
          </a:p>
        </p:txBody>
      </p:sp>
      <p:sp>
        <p:nvSpPr>
          <p:cNvPr id="242" name="Google Shape;242;p27"/>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2B5FF3"/>
                </a:solidFill>
                <a:latin typeface="Calibri"/>
                <a:ea typeface="Calibri"/>
                <a:cs typeface="Calibri"/>
                <a:sym typeface="Calibri"/>
              </a:rPr>
              <a:t>2021 - 2022</a:t>
            </a:r>
            <a:endParaRPr b="1" sz="1200">
              <a:solidFill>
                <a:srgbClr val="2B5FF3"/>
              </a:solidFill>
              <a:latin typeface="Calibri"/>
              <a:ea typeface="Calibri"/>
              <a:cs typeface="Calibri"/>
              <a:sym typeface="Calibri"/>
            </a:endParaRPr>
          </a:p>
        </p:txBody>
      </p:sp>
      <p:sp>
        <p:nvSpPr>
          <p:cNvPr id="243" name="Google Shape;243;p2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2B5FF3"/>
                </a:solidFill>
                <a:latin typeface="Calibri"/>
                <a:ea typeface="Calibri"/>
                <a:cs typeface="Calibri"/>
                <a:sym typeface="Calibri"/>
              </a:rPr>
              <a:t>‹#›</a:t>
            </a:fld>
            <a:endParaRPr b="1" sz="1200">
              <a:solidFill>
                <a:srgbClr val="2B5FF3"/>
              </a:solidFill>
              <a:latin typeface="Calibri"/>
              <a:ea typeface="Calibri"/>
              <a:cs typeface="Calibri"/>
              <a:sym typeface="Calibri"/>
            </a:endParaRPr>
          </a:p>
        </p:txBody>
      </p:sp>
      <p:sp>
        <p:nvSpPr>
          <p:cNvPr id="244" name="Google Shape;244;p27"/>
          <p:cNvSpPr txBox="1"/>
          <p:nvPr/>
        </p:nvSpPr>
        <p:spPr>
          <a:xfrm>
            <a:off x="4671872" y="5702510"/>
            <a:ext cx="241468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3. Creating Alarm</a:t>
            </a:r>
            <a:endParaRPr b="1" sz="2200">
              <a:solidFill>
                <a:schemeClr val="dk1"/>
              </a:solidFill>
              <a:latin typeface="Times New Roman"/>
              <a:ea typeface="Times New Roman"/>
              <a:cs typeface="Times New Roman"/>
              <a:sym typeface="Times New Roman"/>
            </a:endParaRPr>
          </a:p>
        </p:txBody>
      </p:sp>
      <p:pic>
        <p:nvPicPr>
          <p:cNvPr descr="Graphical user interface, text, application, chat or text message&#10;&#10;Description automatically generated" id="245" name="Google Shape;245;p27"/>
          <p:cNvPicPr preferRelativeResize="0"/>
          <p:nvPr/>
        </p:nvPicPr>
        <p:blipFill rotWithShape="1">
          <a:blip r:embed="rId3">
            <a:alphaModFix/>
          </a:blip>
          <a:srcRect b="0" l="0" r="0" t="0"/>
          <a:stretch/>
        </p:blipFill>
        <p:spPr>
          <a:xfrm>
            <a:off x="4799856" y="738539"/>
            <a:ext cx="2158718" cy="47971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libri"/>
              <a:buNone/>
            </a:pPr>
            <a:r>
              <a:rPr lang="en-US"/>
              <a:t> </a:t>
            </a:r>
            <a:endParaRPr/>
          </a:p>
        </p:txBody>
      </p:sp>
      <p:sp>
        <p:nvSpPr>
          <p:cNvPr id="251" name="Google Shape;251;p28"/>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sp>
        <p:nvSpPr>
          <p:cNvPr id="252" name="Google Shape;252;p2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53" name="Google Shape;25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54" name="Google Shape;25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8"/>
          <p:cNvSpPr txBox="1"/>
          <p:nvPr/>
        </p:nvSpPr>
        <p:spPr>
          <a:xfrm>
            <a:off x="767408" y="0"/>
            <a:ext cx="10515600" cy="694162"/>
          </a:xfrm>
          <a:prstGeom prst="rect">
            <a:avLst/>
          </a:prstGeom>
          <a:noFill/>
          <a:ln>
            <a:noFill/>
          </a:ln>
        </p:spPr>
        <p:txBody>
          <a:bodyPr anchorCtr="0" anchor="t" bIns="45700" lIns="91425" spcFirstLastPara="1" rIns="91425" wrap="square" tIns="45700">
            <a:normAutofit fontScale="97500"/>
          </a:bodyPr>
          <a:lstStyle/>
          <a:p>
            <a:pPr indent="0" lvl="0" marL="0" marR="0" rtl="0" algn="ctr">
              <a:lnSpc>
                <a:spcPct val="90000"/>
              </a:lnSpc>
              <a:spcBef>
                <a:spcPts val="0"/>
              </a:spcBef>
              <a:spcAft>
                <a:spcPts val="0"/>
              </a:spcAft>
              <a:buClr>
                <a:srgbClr val="002060"/>
              </a:buClr>
              <a:buSzPct val="100000"/>
              <a:buFont typeface="Times New Roman"/>
              <a:buNone/>
            </a:pPr>
            <a:r>
              <a:rPr b="1" lang="en-US" sz="4400">
                <a:solidFill>
                  <a:srgbClr val="002060"/>
                </a:solidFill>
                <a:latin typeface="Times New Roman"/>
                <a:ea typeface="Times New Roman"/>
                <a:cs typeface="Times New Roman"/>
                <a:sym typeface="Times New Roman"/>
              </a:rPr>
              <a:t> </a:t>
            </a:r>
            <a:endParaRPr b="1" sz="4400">
              <a:solidFill>
                <a:srgbClr val="002060"/>
              </a:solidFill>
              <a:latin typeface="Times New Roman"/>
              <a:ea typeface="Times New Roman"/>
              <a:cs typeface="Times New Roman"/>
              <a:sym typeface="Times New Roman"/>
            </a:endParaRPr>
          </a:p>
        </p:txBody>
      </p:sp>
      <p:sp>
        <p:nvSpPr>
          <p:cNvPr id="256" name="Google Shape;256;p28"/>
          <p:cNvSpPr txBox="1"/>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rgbClr val="2B5FF3"/>
                </a:solidFill>
                <a:latin typeface="Calibri"/>
                <a:ea typeface="Calibri"/>
                <a:cs typeface="Calibri"/>
                <a:sym typeface="Calibri"/>
              </a:rPr>
              <a:t>VIII Semester, Department of ISE, RNSIT</a:t>
            </a:r>
            <a:endParaRPr b="1" sz="1200">
              <a:solidFill>
                <a:srgbClr val="2B5FF3"/>
              </a:solidFill>
              <a:latin typeface="Calibri"/>
              <a:ea typeface="Calibri"/>
              <a:cs typeface="Calibri"/>
              <a:sym typeface="Calibri"/>
            </a:endParaRPr>
          </a:p>
        </p:txBody>
      </p:sp>
      <p:sp>
        <p:nvSpPr>
          <p:cNvPr id="257" name="Google Shape;257;p28"/>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2B5FF3"/>
                </a:solidFill>
                <a:latin typeface="Calibri"/>
                <a:ea typeface="Calibri"/>
                <a:cs typeface="Calibri"/>
                <a:sym typeface="Calibri"/>
              </a:rPr>
              <a:t>2021 - 2022</a:t>
            </a:r>
            <a:endParaRPr b="1" sz="1200">
              <a:solidFill>
                <a:srgbClr val="2B5FF3"/>
              </a:solidFill>
              <a:latin typeface="Calibri"/>
              <a:ea typeface="Calibri"/>
              <a:cs typeface="Calibri"/>
              <a:sym typeface="Calibri"/>
            </a:endParaRPr>
          </a:p>
        </p:txBody>
      </p:sp>
      <p:sp>
        <p:nvSpPr>
          <p:cNvPr id="258" name="Google Shape;258;p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2B5FF3"/>
                </a:solidFill>
                <a:latin typeface="Calibri"/>
                <a:ea typeface="Calibri"/>
                <a:cs typeface="Calibri"/>
                <a:sym typeface="Calibri"/>
              </a:rPr>
              <a:t>‹#›</a:t>
            </a:fld>
            <a:endParaRPr b="1" sz="1200">
              <a:solidFill>
                <a:srgbClr val="2B5FF3"/>
              </a:solidFill>
              <a:latin typeface="Calibri"/>
              <a:ea typeface="Calibri"/>
              <a:cs typeface="Calibri"/>
              <a:sym typeface="Calibri"/>
            </a:endParaRPr>
          </a:p>
        </p:txBody>
      </p:sp>
      <p:sp>
        <p:nvSpPr>
          <p:cNvPr id="259" name="Google Shape;259;p28"/>
          <p:cNvSpPr txBox="1"/>
          <p:nvPr/>
        </p:nvSpPr>
        <p:spPr>
          <a:xfrm>
            <a:off x="2373355" y="5678616"/>
            <a:ext cx="395498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3a. By pointing directly to time</a:t>
            </a:r>
            <a:endParaRPr b="1" sz="2200">
              <a:solidFill>
                <a:schemeClr val="dk1"/>
              </a:solidFill>
              <a:latin typeface="Times New Roman"/>
              <a:ea typeface="Times New Roman"/>
              <a:cs typeface="Times New Roman"/>
              <a:sym typeface="Times New Roman"/>
            </a:endParaRPr>
          </a:p>
        </p:txBody>
      </p:sp>
      <p:pic>
        <p:nvPicPr>
          <p:cNvPr descr="Graphical user interface&#10;&#10;Description automatically generated with low confidence" id="260" name="Google Shape;260;p28"/>
          <p:cNvPicPr preferRelativeResize="0"/>
          <p:nvPr/>
        </p:nvPicPr>
        <p:blipFill rotWithShape="1">
          <a:blip r:embed="rId3">
            <a:alphaModFix/>
          </a:blip>
          <a:srcRect b="0" l="0" r="0" t="0"/>
          <a:stretch/>
        </p:blipFill>
        <p:spPr>
          <a:xfrm>
            <a:off x="3287688" y="825772"/>
            <a:ext cx="2126315" cy="4725144"/>
          </a:xfrm>
          <a:prstGeom prst="rect">
            <a:avLst/>
          </a:prstGeom>
          <a:noFill/>
          <a:ln>
            <a:noFill/>
          </a:ln>
        </p:spPr>
      </p:pic>
      <p:pic>
        <p:nvPicPr>
          <p:cNvPr descr="Graphical user interface, application&#10;&#10;Description automatically generated" id="261" name="Google Shape;261;p28"/>
          <p:cNvPicPr preferRelativeResize="0"/>
          <p:nvPr/>
        </p:nvPicPr>
        <p:blipFill rotWithShape="1">
          <a:blip r:embed="rId4">
            <a:alphaModFix/>
          </a:blip>
          <a:srcRect b="0" l="0" r="0" t="0"/>
          <a:stretch/>
        </p:blipFill>
        <p:spPr>
          <a:xfrm>
            <a:off x="7464152" y="825772"/>
            <a:ext cx="2126315" cy="4725145"/>
          </a:xfrm>
          <a:prstGeom prst="rect">
            <a:avLst/>
          </a:prstGeom>
          <a:noFill/>
          <a:ln>
            <a:noFill/>
          </a:ln>
        </p:spPr>
      </p:pic>
      <p:sp>
        <p:nvSpPr>
          <p:cNvPr id="262" name="Google Shape;262;p28"/>
          <p:cNvSpPr txBox="1"/>
          <p:nvPr/>
        </p:nvSpPr>
        <p:spPr>
          <a:xfrm>
            <a:off x="7087149" y="5682594"/>
            <a:ext cx="288031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3b. By using keyboard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TESTING</a:t>
            </a:r>
            <a:endParaRPr sz="3200">
              <a:latin typeface="Times New Roman"/>
              <a:ea typeface="Times New Roman"/>
              <a:cs typeface="Times New Roman"/>
              <a:sym typeface="Times New Roman"/>
            </a:endParaRPr>
          </a:p>
        </p:txBody>
      </p:sp>
      <p:sp>
        <p:nvSpPr>
          <p:cNvPr id="268" name="Google Shape;268;p29"/>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69" name="Google Shape;26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70" name="Google Shape;27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29"/>
          <p:cNvSpPr txBox="1"/>
          <p:nvPr/>
        </p:nvSpPr>
        <p:spPr>
          <a:xfrm>
            <a:off x="623392" y="944724"/>
            <a:ext cx="11089232" cy="52925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Testing is a process of executing a program with the interest of finding an error. Levels Of Testing</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Unit Testing</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Integration Testing</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Validation Testing</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Output Testing</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User Acceptance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2362200" y="476672"/>
            <a:ext cx="7467600" cy="714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CONCLUSIONS</a:t>
            </a:r>
            <a:endParaRPr sz="3200">
              <a:solidFill>
                <a:srgbClr val="2F5496"/>
              </a:solidFill>
              <a:latin typeface="Times New Roman"/>
              <a:ea typeface="Times New Roman"/>
              <a:cs typeface="Times New Roman"/>
              <a:sym typeface="Times New Roman"/>
            </a:endParaRPr>
          </a:p>
        </p:txBody>
      </p:sp>
      <p:sp>
        <p:nvSpPr>
          <p:cNvPr id="278" name="Google Shape;278;p30"/>
          <p:cNvSpPr txBox="1"/>
          <p:nvPr>
            <p:ph idx="1" type="body"/>
          </p:nvPr>
        </p:nvSpPr>
        <p:spPr>
          <a:xfrm>
            <a:off x="551384" y="1565412"/>
            <a:ext cx="11089232" cy="4527884"/>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This application is beneficial for the us as we can get a reminder for our tasks.</a:t>
            </a:r>
            <a:endParaRPr sz="2600">
              <a:latin typeface="Times New Roman"/>
              <a:ea typeface="Times New Roman"/>
              <a:cs typeface="Times New Roman"/>
              <a:sym typeface="Times New Roman"/>
            </a:endParaRPr>
          </a:p>
          <a:p>
            <a:pPr indent="-342900" lvl="0" marL="342900" rtl="0" algn="l">
              <a:lnSpc>
                <a:spcPct val="115000"/>
              </a:lnSpc>
              <a:spcBef>
                <a:spcPts val="2000"/>
              </a:spcBef>
              <a:spcAft>
                <a:spcPts val="0"/>
              </a:spcAft>
              <a:buClr>
                <a:srgbClr val="273239"/>
              </a:buClr>
              <a:buSzPts val="2600"/>
              <a:buFont typeface="Noto Sans Symbols"/>
              <a:buChar char="∙"/>
            </a:pPr>
            <a:r>
              <a:rPr lang="en-US" sz="2600">
                <a:solidFill>
                  <a:srgbClr val="273239"/>
                </a:solidFill>
                <a:latin typeface="Times New Roman"/>
                <a:ea typeface="Times New Roman"/>
                <a:cs typeface="Times New Roman"/>
                <a:sym typeface="Times New Roman"/>
              </a:rPr>
              <a:t>It is helpful in planning our daily schedules. We can add and delete the alarms.</a:t>
            </a:r>
            <a:endParaRPr sz="2600">
              <a:latin typeface="Times New Roman"/>
              <a:ea typeface="Times New Roman"/>
              <a:cs typeface="Times New Roman"/>
              <a:sym typeface="Times New Roman"/>
            </a:endParaRPr>
          </a:p>
          <a:p>
            <a:pPr indent="-342900" lvl="0" marL="342900" rtl="0" algn="l">
              <a:lnSpc>
                <a:spcPct val="115000"/>
              </a:lnSpc>
              <a:spcBef>
                <a:spcPts val="200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It also helps us to know the current day, date and time.</a:t>
            </a:r>
            <a:endParaRPr sz="2600">
              <a:latin typeface="Times New Roman"/>
              <a:ea typeface="Times New Roman"/>
              <a:cs typeface="Times New Roman"/>
              <a:sym typeface="Times New Roman"/>
            </a:endParaRPr>
          </a:p>
          <a:p>
            <a:pPr indent="-76200" lvl="0" marL="228600" rtl="0" algn="l">
              <a:lnSpc>
                <a:spcPct val="150000"/>
              </a:lnSpc>
              <a:spcBef>
                <a:spcPts val="2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79" name="Google Shape;279;p30"/>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80" name="Google Shape;28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81" name="Google Shape;28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2362200" y="404664"/>
            <a:ext cx="7467600" cy="714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88" name="Google Shape;288;p31"/>
          <p:cNvSpPr txBox="1"/>
          <p:nvPr>
            <p:ph idx="1" type="body"/>
          </p:nvPr>
        </p:nvSpPr>
        <p:spPr>
          <a:xfrm>
            <a:off x="437303" y="1649790"/>
            <a:ext cx="11317394" cy="4140460"/>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rgbClr val="292929"/>
              </a:buClr>
              <a:buSzPts val="2400"/>
              <a:buFont typeface="Noto Sans Symbols"/>
              <a:buChar char="∙"/>
            </a:pPr>
            <a:r>
              <a:rPr lang="en-US" sz="2400">
                <a:solidFill>
                  <a:srgbClr val="292929"/>
                </a:solidFill>
                <a:latin typeface="Times New Roman"/>
                <a:ea typeface="Times New Roman"/>
                <a:cs typeface="Times New Roman"/>
                <a:sym typeface="Times New Roman"/>
              </a:rPr>
              <a:t>We can add some extra buttons for stop and snooze. </a:t>
            </a:r>
            <a:endParaRPr sz="2400">
              <a:solidFill>
                <a:srgbClr val="292929"/>
              </a:solidFill>
              <a:latin typeface="Times New Roman"/>
              <a:ea typeface="Times New Roman"/>
              <a:cs typeface="Times New Roman"/>
              <a:sym typeface="Times New Roman"/>
            </a:endParaRPr>
          </a:p>
          <a:p>
            <a:pPr indent="-342900" lvl="0" marL="342900" rtl="0" algn="l">
              <a:lnSpc>
                <a:spcPct val="115000"/>
              </a:lnSpc>
              <a:spcBef>
                <a:spcPts val="2000"/>
              </a:spcBef>
              <a:spcAft>
                <a:spcPts val="0"/>
              </a:spcAft>
              <a:buClr>
                <a:srgbClr val="292929"/>
              </a:buClr>
              <a:buSzPts val="2400"/>
              <a:buFont typeface="Noto Sans Symbols"/>
              <a:buChar char="∙"/>
            </a:pPr>
            <a:r>
              <a:rPr b="0" lang="en-US" sz="2400">
                <a:solidFill>
                  <a:srgbClr val="292929"/>
                </a:solidFill>
                <a:latin typeface="Times New Roman"/>
                <a:ea typeface="Times New Roman"/>
                <a:cs typeface="Times New Roman"/>
                <a:sym typeface="Times New Roman"/>
              </a:rPr>
              <a:t>We can further add features like changing different songs for the alarm.</a:t>
            </a:r>
            <a:endParaRPr sz="2400">
              <a:solidFill>
                <a:srgbClr val="273239"/>
              </a:solidFill>
              <a:latin typeface="Times New Roman"/>
              <a:ea typeface="Times New Roman"/>
              <a:cs typeface="Times New Roman"/>
              <a:sym typeface="Times New Roman"/>
            </a:endParaRPr>
          </a:p>
          <a:p>
            <a:pPr indent="-342900" lvl="0" marL="342900" rtl="0" algn="l">
              <a:lnSpc>
                <a:spcPct val="115000"/>
              </a:lnSpc>
              <a:spcBef>
                <a:spcPts val="2000"/>
              </a:spcBef>
              <a:spcAft>
                <a:spcPts val="0"/>
              </a:spcAft>
              <a:buClr>
                <a:srgbClr val="292929"/>
              </a:buClr>
              <a:buSzPts val="2400"/>
              <a:buFont typeface="Noto Sans Symbols"/>
              <a:buChar char="∙"/>
            </a:pPr>
            <a:r>
              <a:rPr b="0" lang="en-US" sz="2400">
                <a:solidFill>
                  <a:srgbClr val="292929"/>
                </a:solidFill>
                <a:latin typeface="Times New Roman"/>
                <a:ea typeface="Times New Roman"/>
                <a:cs typeface="Times New Roman"/>
                <a:sym typeface="Times New Roman"/>
              </a:rPr>
              <a:t>We can add the ability to change th</a:t>
            </a:r>
            <a:r>
              <a:rPr lang="en-US" sz="2400">
                <a:solidFill>
                  <a:srgbClr val="292929"/>
                </a:solidFill>
                <a:latin typeface="Times New Roman"/>
                <a:ea typeface="Times New Roman"/>
                <a:cs typeface="Times New Roman"/>
                <a:sym typeface="Times New Roman"/>
              </a:rPr>
              <a:t>e time zones to see the time of different countries in Analog Clock</a:t>
            </a:r>
            <a:r>
              <a:rPr b="0" lang="en-US" sz="2400">
                <a:solidFill>
                  <a:srgbClr val="292929"/>
                </a:solidFill>
                <a:latin typeface="Times New Roman"/>
                <a:ea typeface="Times New Roman"/>
                <a:cs typeface="Times New Roman"/>
                <a:sym typeface="Times New Roman"/>
              </a:rPr>
              <a:t>.</a:t>
            </a:r>
            <a:endParaRPr/>
          </a:p>
          <a:p>
            <a:pPr indent="-342900" lvl="0" marL="342900" rtl="0" algn="l">
              <a:lnSpc>
                <a:spcPct val="115000"/>
              </a:lnSpc>
              <a:spcBef>
                <a:spcPts val="2000"/>
              </a:spcBef>
              <a:spcAft>
                <a:spcPts val="0"/>
              </a:spcAft>
              <a:buClr>
                <a:srgbClr val="292929"/>
              </a:buClr>
              <a:buSzPts val="2400"/>
              <a:buFont typeface="Noto Sans Symbols"/>
              <a:buChar char="∙"/>
            </a:pPr>
            <a:r>
              <a:rPr lang="en-US" sz="2400">
                <a:solidFill>
                  <a:srgbClr val="292929"/>
                </a:solidFill>
                <a:latin typeface="Times New Roman"/>
                <a:ea typeface="Times New Roman"/>
                <a:cs typeface="Times New Roman"/>
                <a:sym typeface="Times New Roman"/>
              </a:rPr>
              <a:t>We can add pages like Stopwatch and Timer.</a:t>
            </a:r>
            <a:endParaRPr sz="2400">
              <a:solidFill>
                <a:srgbClr val="273239"/>
              </a:solidFill>
              <a:latin typeface="Times New Roman"/>
              <a:ea typeface="Times New Roman"/>
              <a:cs typeface="Times New Roman"/>
              <a:sym typeface="Times New Roman"/>
            </a:endParaRPr>
          </a:p>
          <a:p>
            <a:pPr indent="-76200" lvl="0" marL="228600" rtl="0" algn="l">
              <a:lnSpc>
                <a:spcPct val="150000"/>
              </a:lnSpc>
              <a:spcBef>
                <a:spcPts val="2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150000"/>
              </a:lnSpc>
              <a:spcBef>
                <a:spcPts val="1000"/>
              </a:spcBef>
              <a:spcAft>
                <a:spcPts val="0"/>
              </a:spcAft>
              <a:buClr>
                <a:schemeClr val="dk1"/>
              </a:buClr>
              <a:buSzPts val="2400"/>
              <a:buNone/>
            </a:pPr>
            <a:r>
              <a:t/>
            </a:r>
            <a:endParaRPr sz="2400"/>
          </a:p>
        </p:txBody>
      </p:sp>
      <p:sp>
        <p:nvSpPr>
          <p:cNvPr id="289" name="Google Shape;289;p3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90" name="Google Shape;29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91" name="Google Shape;29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2279576" y="286196"/>
            <a:ext cx="7467600" cy="69453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AGENDA</a:t>
            </a:r>
            <a:endParaRPr/>
          </a:p>
        </p:txBody>
      </p:sp>
      <p:sp>
        <p:nvSpPr>
          <p:cNvPr id="105" name="Google Shape;105;p14"/>
          <p:cNvSpPr txBox="1"/>
          <p:nvPr>
            <p:ph idx="1" type="body"/>
          </p:nvPr>
        </p:nvSpPr>
        <p:spPr>
          <a:xfrm>
            <a:off x="1343472" y="764704"/>
            <a:ext cx="8695878" cy="5412261"/>
          </a:xfrm>
          <a:prstGeom prst="rect">
            <a:avLst/>
          </a:prstGeom>
          <a:noFill/>
          <a:ln>
            <a:noFill/>
          </a:ln>
        </p:spPr>
        <p:txBody>
          <a:bodyPr anchorCtr="0" anchor="t" bIns="45700" lIns="91425" spcFirstLastPara="1" rIns="91425" wrap="square" tIns="45700">
            <a:normAutofit fontScale="77500" lnSpcReduction="20000"/>
          </a:bodyPr>
          <a:lstStyle/>
          <a:p>
            <a:pPr indent="-355600" lvl="0" marL="355600" rtl="0" algn="l">
              <a:lnSpc>
                <a:spcPct val="11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Abstract</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About the Company</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Introduction</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Requirements</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System Design</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Implementation</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Results</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Testing</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Conclusion and Future Enhancements</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References</a:t>
            </a:r>
            <a:endParaRPr/>
          </a:p>
          <a:p>
            <a:pPr indent="-355600" lvl="0" marL="355600" rtl="0" algn="l">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Q &amp; A</a:t>
            </a:r>
            <a:endParaRPr/>
          </a:p>
          <a:p>
            <a:pPr indent="0" lvl="0" marL="0" rtl="0" algn="l">
              <a:lnSpc>
                <a:spcPct val="90000"/>
              </a:lnSpc>
              <a:spcBef>
                <a:spcPts val="1000"/>
              </a:spcBef>
              <a:spcAft>
                <a:spcPts val="0"/>
              </a:spcAft>
              <a:buClr>
                <a:schemeClr val="dk1"/>
              </a:buClr>
              <a:buSzPct val="100000"/>
              <a:buNone/>
            </a:pPr>
            <a:r>
              <a:t/>
            </a:r>
            <a:endParaRPr>
              <a:solidFill>
                <a:srgbClr val="3F3F3F"/>
              </a:solidFill>
            </a:endParaRPr>
          </a:p>
        </p:txBody>
      </p:sp>
      <p:sp>
        <p:nvSpPr>
          <p:cNvPr id="106" name="Google Shape;106;p1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07" name="Google Shape;1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08" name="Google Shape;1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idx="1" type="body"/>
          </p:nvPr>
        </p:nvSpPr>
        <p:spPr>
          <a:xfrm>
            <a:off x="983432" y="136525"/>
            <a:ext cx="10370368" cy="6219825"/>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3200"/>
              <a:buNone/>
            </a:pPr>
            <a:r>
              <a:t/>
            </a:r>
            <a:endParaRPr b="1" sz="3200">
              <a:solidFill>
                <a:srgbClr val="2F5496"/>
              </a:solidFill>
              <a:latin typeface="Times New Roman"/>
              <a:ea typeface="Times New Roman"/>
              <a:cs typeface="Times New Roman"/>
              <a:sym typeface="Times New Roman"/>
            </a:endParaRPr>
          </a:p>
          <a:p>
            <a:pPr indent="-228600" lvl="0" marL="228600" rtl="0" algn="ctr">
              <a:lnSpc>
                <a:spcPct val="90000"/>
              </a:lnSpc>
              <a:spcBef>
                <a:spcPts val="1000"/>
              </a:spcBef>
              <a:spcAft>
                <a:spcPts val="0"/>
              </a:spcAft>
              <a:buClr>
                <a:srgbClr val="2F5496"/>
              </a:buClr>
              <a:buSzPts val="3200"/>
              <a:buNone/>
            </a:pPr>
            <a:r>
              <a:rPr b="1" lang="en-US" sz="3200">
                <a:solidFill>
                  <a:srgbClr val="2F5496"/>
                </a:solidFill>
                <a:latin typeface="Times New Roman"/>
                <a:ea typeface="Times New Roman"/>
                <a:cs typeface="Times New Roman"/>
                <a:sym typeface="Times New Roman"/>
              </a:rPr>
              <a:t>REFERENCES</a:t>
            </a:r>
            <a:endParaRPr/>
          </a:p>
          <a:p>
            <a:pPr indent="-228600" lvl="0" marL="228600" rtl="0" algn="l">
              <a:lnSpc>
                <a:spcPct val="90000"/>
              </a:lnSpc>
              <a:spcBef>
                <a:spcPts val="1000"/>
              </a:spcBef>
              <a:spcAft>
                <a:spcPts val="0"/>
              </a:spcAft>
              <a:buClr>
                <a:srgbClr val="3F3F3F"/>
              </a:buClr>
              <a:buSzPts val="1800"/>
              <a:buNone/>
            </a:pPr>
            <a:r>
              <a:rPr lang="en-US" sz="1800">
                <a:solidFill>
                  <a:srgbClr val="3F3F3F"/>
                </a:solidFill>
              </a:rPr>
              <a:t> </a:t>
            </a:r>
            <a:endParaRPr/>
          </a:p>
          <a:p>
            <a:pPr indent="0" lvl="0" marL="0" rtl="0" algn="l">
              <a:lnSpc>
                <a:spcPct val="150000"/>
              </a:lnSpc>
              <a:spcBef>
                <a:spcPts val="1000"/>
              </a:spcBef>
              <a:spcAft>
                <a:spcPts val="0"/>
              </a:spcAft>
              <a:buClr>
                <a:srgbClr val="3F3F3F"/>
              </a:buClr>
              <a:buSzPts val="2400"/>
              <a:buNone/>
            </a:pPr>
            <a:r>
              <a:rPr b="1" lang="en-US" sz="2400">
                <a:solidFill>
                  <a:srgbClr val="3F3F3F"/>
                </a:solidFill>
                <a:latin typeface="Times New Roman"/>
                <a:ea typeface="Times New Roman"/>
                <a:cs typeface="Times New Roman"/>
                <a:sym typeface="Times New Roman"/>
              </a:rPr>
              <a:t>[1]</a:t>
            </a:r>
            <a:r>
              <a:rPr lang="en-US" sz="2400">
                <a:latin typeface="Times New Roman"/>
                <a:ea typeface="Times New Roman"/>
                <a:cs typeface="Times New Roman"/>
                <a:sym typeface="Times New Roman"/>
              </a:rPr>
              <a:t>    </a:t>
            </a:r>
            <a:r>
              <a:rPr lang="en-US" sz="2400" u="sng">
                <a:solidFill>
                  <a:schemeClr val="hlink"/>
                </a:solidFill>
                <a:latin typeface="Times New Roman"/>
                <a:ea typeface="Times New Roman"/>
                <a:cs typeface="Times New Roman"/>
                <a:sym typeface="Times New Roman"/>
                <a:hlinkClick r:id="rId3"/>
              </a:rPr>
              <a:t>https://flutter.dev/</a:t>
            </a:r>
            <a:endParaRPr sz="2400" u="sng">
              <a:solidFill>
                <a:srgbClr val="0000FF"/>
              </a:solidFill>
              <a:latin typeface="Calibri"/>
              <a:ea typeface="Calibri"/>
              <a:cs typeface="Calibri"/>
              <a:sym typeface="Calibri"/>
            </a:endParaRPr>
          </a:p>
          <a:p>
            <a:pPr indent="0" lvl="0" marL="0" rtl="0" algn="l">
              <a:lnSpc>
                <a:spcPct val="150000"/>
              </a:lnSpc>
              <a:spcBef>
                <a:spcPts val="1000"/>
              </a:spcBef>
              <a:spcAft>
                <a:spcPts val="0"/>
              </a:spcAft>
              <a:buClr>
                <a:srgbClr val="3F3F3F"/>
              </a:buClr>
              <a:buSzPts val="2400"/>
              <a:buNone/>
            </a:pPr>
            <a:r>
              <a:rPr b="1" lang="en-US" sz="2400">
                <a:solidFill>
                  <a:srgbClr val="3F3F3F"/>
                </a:solidFill>
                <a:latin typeface="Times New Roman"/>
                <a:ea typeface="Times New Roman"/>
                <a:cs typeface="Times New Roman"/>
                <a:sym typeface="Times New Roman"/>
              </a:rPr>
              <a:t>[2]    </a:t>
            </a:r>
            <a:r>
              <a:rPr lang="en-US" sz="2400" u="sng">
                <a:solidFill>
                  <a:schemeClr val="hlink"/>
                </a:solidFill>
                <a:latin typeface="Times New Roman"/>
                <a:ea typeface="Times New Roman"/>
                <a:cs typeface="Times New Roman"/>
                <a:sym typeface="Times New Roman"/>
                <a:hlinkClick r:id="rId4"/>
              </a:rPr>
              <a:t>https://developers.google.com/learn/pathways/intro-to-flutter</a:t>
            </a:r>
            <a:endParaRPr b="1" sz="2400">
              <a:solidFill>
                <a:srgbClr val="3F3F3F"/>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rgbClr val="3F3F3F"/>
              </a:buClr>
              <a:buSzPts val="2400"/>
              <a:buNone/>
            </a:pPr>
            <a:r>
              <a:rPr b="1" lang="en-US" sz="2400">
                <a:solidFill>
                  <a:srgbClr val="3F3F3F"/>
                </a:solidFill>
                <a:latin typeface="Times New Roman"/>
                <a:ea typeface="Times New Roman"/>
                <a:cs typeface="Times New Roman"/>
                <a:sym typeface="Times New Roman"/>
              </a:rPr>
              <a:t>[3]    </a:t>
            </a:r>
            <a:r>
              <a:rPr lang="en-US" sz="2400">
                <a:solidFill>
                  <a:srgbClr val="0A3FC2"/>
                </a:solidFill>
                <a:latin typeface="Times New Roman"/>
                <a:ea typeface="Times New Roman"/>
                <a:cs typeface="Times New Roman"/>
                <a:sym typeface="Times New Roman"/>
              </a:rPr>
              <a:t>Beginning Flutter: A Hands On Guide to App Development by Marco L  </a:t>
            </a:r>
            <a:endParaRPr/>
          </a:p>
          <a:p>
            <a:pPr indent="0" lvl="0" marL="0" rtl="0" algn="l">
              <a:lnSpc>
                <a:spcPct val="150000"/>
              </a:lnSpc>
              <a:spcBef>
                <a:spcPts val="1000"/>
              </a:spcBef>
              <a:spcAft>
                <a:spcPts val="0"/>
              </a:spcAft>
              <a:buClr>
                <a:srgbClr val="0A3FC2"/>
              </a:buClr>
              <a:buSzPts val="2400"/>
              <a:buNone/>
            </a:pPr>
            <a:r>
              <a:rPr lang="en-US" sz="2400">
                <a:solidFill>
                  <a:srgbClr val="0A3FC2"/>
                </a:solidFill>
                <a:latin typeface="Times New Roman"/>
                <a:ea typeface="Times New Roman"/>
                <a:cs typeface="Times New Roman"/>
                <a:sym typeface="Times New Roman"/>
              </a:rPr>
              <a:t>         Napoli</a:t>
            </a:r>
            <a:endParaRPr/>
          </a:p>
          <a:p>
            <a:pPr indent="0" lvl="0" marL="0" rtl="0" algn="l">
              <a:lnSpc>
                <a:spcPct val="90000"/>
              </a:lnSpc>
              <a:spcBef>
                <a:spcPts val="1000"/>
              </a:spcBef>
              <a:spcAft>
                <a:spcPts val="0"/>
              </a:spcAft>
              <a:buClr>
                <a:srgbClr val="3F3F3F"/>
              </a:buClr>
              <a:buSzPts val="2400"/>
              <a:buNone/>
            </a:pPr>
            <a:r>
              <a:rPr b="1" lang="en-US" sz="2400">
                <a:solidFill>
                  <a:srgbClr val="3F3F3F"/>
                </a:solidFill>
                <a:latin typeface="Times New Roman"/>
                <a:ea typeface="Times New Roman"/>
                <a:cs typeface="Times New Roman"/>
                <a:sym typeface="Times New Roman"/>
              </a:rPr>
              <a:t>[4]    </a:t>
            </a:r>
            <a:r>
              <a:rPr lang="en-US" sz="2400" u="sng">
                <a:solidFill>
                  <a:srgbClr val="0A3FC2"/>
                </a:solidFill>
                <a:latin typeface="Times New Roman"/>
                <a:ea typeface="Times New Roman"/>
                <a:cs typeface="Times New Roman"/>
                <a:sym typeface="Times New Roman"/>
              </a:rPr>
              <a:t>https://stackoverflow.com/</a:t>
            </a:r>
            <a:endParaRPr/>
          </a:p>
          <a:p>
            <a:pPr indent="0" lvl="0" marL="0" rtl="0" algn="l">
              <a:lnSpc>
                <a:spcPct val="90000"/>
              </a:lnSpc>
              <a:spcBef>
                <a:spcPts val="1000"/>
              </a:spcBef>
              <a:spcAft>
                <a:spcPts val="0"/>
              </a:spcAft>
              <a:buClr>
                <a:schemeClr val="dk1"/>
              </a:buClr>
              <a:buSzPts val="2000"/>
              <a:buNone/>
            </a:pPr>
            <a:r>
              <a:t/>
            </a:r>
            <a:endParaRPr sz="2000">
              <a:solidFill>
                <a:srgbClr val="3F3F3F"/>
              </a:solidFill>
              <a:latin typeface="Times New Roman"/>
              <a:ea typeface="Times New Roman"/>
              <a:cs typeface="Times New Roman"/>
              <a:sym typeface="Times New Roman"/>
            </a:endParaRPr>
          </a:p>
        </p:txBody>
      </p:sp>
      <p:sp>
        <p:nvSpPr>
          <p:cNvPr id="297" name="Google Shape;297;p3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98" name="Google Shape;29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99" name="Google Shape;29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2881908" y="2348880"/>
            <a:ext cx="6428184" cy="9906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rgbClr val="000066"/>
              </a:buClr>
              <a:buSzPct val="100000"/>
              <a:buFont typeface="Times New Roman"/>
              <a:buNone/>
            </a:pPr>
            <a:r>
              <a:rPr lang="en-US" sz="4800">
                <a:solidFill>
                  <a:srgbClr val="000066"/>
                </a:solidFill>
                <a:latin typeface="Times New Roman"/>
                <a:ea typeface="Times New Roman"/>
                <a:cs typeface="Times New Roman"/>
                <a:sym typeface="Times New Roman"/>
              </a:rPr>
              <a:t>QUESTION AND ANSWERS</a:t>
            </a:r>
            <a:endParaRPr b="1" sz="4800">
              <a:solidFill>
                <a:srgbClr val="000066"/>
              </a:solidFill>
              <a:latin typeface="Times New Roman"/>
              <a:ea typeface="Times New Roman"/>
              <a:cs typeface="Times New Roman"/>
              <a:sym typeface="Times New Roman"/>
            </a:endParaRPr>
          </a:p>
        </p:txBody>
      </p:sp>
      <p:sp>
        <p:nvSpPr>
          <p:cNvPr id="305" name="Google Shape;305;p33"/>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306" name="Google Shape;30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307" name="Google Shape;30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2819400" y="2492896"/>
            <a:ext cx="6553200" cy="75442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66"/>
              </a:buClr>
              <a:buSzPts val="4800"/>
              <a:buFont typeface="Times New Roman"/>
              <a:buNone/>
            </a:pPr>
            <a:r>
              <a:rPr b="1" lang="en-US" sz="4800">
                <a:solidFill>
                  <a:srgbClr val="000066"/>
                </a:solidFill>
                <a:latin typeface="Times New Roman"/>
                <a:ea typeface="Times New Roman"/>
                <a:cs typeface="Times New Roman"/>
                <a:sym typeface="Times New Roman"/>
              </a:rPr>
              <a:t>THANK YOU</a:t>
            </a:r>
            <a:endParaRPr/>
          </a:p>
        </p:txBody>
      </p:sp>
      <p:sp>
        <p:nvSpPr>
          <p:cNvPr id="313" name="Google Shape;313;p3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314" name="Google Shape;31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315" name="Google Shape;31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2423592" y="332656"/>
            <a:ext cx="7467600" cy="90423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ABSTRACT</a:t>
            </a:r>
            <a:br>
              <a:rPr b="1" lang="en-US" sz="3200" u="sng">
                <a:solidFill>
                  <a:srgbClr val="2F5496"/>
                </a:solidFill>
                <a:latin typeface="Times New Roman"/>
                <a:ea typeface="Times New Roman"/>
                <a:cs typeface="Times New Roman"/>
                <a:sym typeface="Times New Roman"/>
              </a:rPr>
            </a:br>
            <a:endParaRPr b="1" sz="3200" u="sng">
              <a:solidFill>
                <a:srgbClr val="2F5496"/>
              </a:solidFill>
              <a:latin typeface="Times New Roman"/>
              <a:ea typeface="Times New Roman"/>
              <a:cs typeface="Times New Roman"/>
              <a:sym typeface="Times New Roman"/>
            </a:endParaRPr>
          </a:p>
        </p:txBody>
      </p:sp>
      <p:sp>
        <p:nvSpPr>
          <p:cNvPr id="114" name="Google Shape;114;p15"/>
          <p:cNvSpPr txBox="1"/>
          <p:nvPr>
            <p:ph idx="1" type="body"/>
          </p:nvPr>
        </p:nvSpPr>
        <p:spPr>
          <a:xfrm>
            <a:off x="983432" y="1236888"/>
            <a:ext cx="10082336" cy="438422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The goal of this app is to enable us to set alarm in mobile phones.</a:t>
            </a:r>
            <a:endParaRPr/>
          </a:p>
          <a:p>
            <a:pPr indent="-228600" lvl="0" marL="228600" rtl="0" algn="l">
              <a:lnSpc>
                <a:spcPct val="15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 We can set the alarm for any time and the alarm with remind us of our task.</a:t>
            </a:r>
            <a:endParaRPr/>
          </a:p>
          <a:p>
            <a:pPr indent="-228600" lvl="0" marL="228600" rtl="0" algn="l">
              <a:lnSpc>
                <a:spcPct val="150000"/>
              </a:lnSpc>
              <a:spcBef>
                <a:spcPts val="1000"/>
              </a:spcBef>
              <a:spcAft>
                <a:spcPts val="0"/>
              </a:spcAft>
              <a:buClr>
                <a:srgbClr val="292929"/>
              </a:buClr>
              <a:buSzPts val="2600"/>
              <a:buChar char="•"/>
            </a:pPr>
            <a:r>
              <a:rPr b="0" i="0" lang="en-US" sz="2600">
                <a:solidFill>
                  <a:srgbClr val="292929"/>
                </a:solidFill>
                <a:latin typeface="Times New Roman"/>
                <a:ea typeface="Times New Roman"/>
                <a:cs typeface="Times New Roman"/>
                <a:sym typeface="Times New Roman"/>
              </a:rPr>
              <a:t>It has an additional feature that shows an analog clock which tells us Indian time, day and date.</a:t>
            </a:r>
            <a:endParaRPr/>
          </a:p>
          <a:p>
            <a:pPr indent="-76200" lvl="0" marL="228600" rtl="0" algn="l">
              <a:lnSpc>
                <a:spcPct val="150000"/>
              </a:lnSpc>
              <a:spcBef>
                <a:spcPts val="1000"/>
              </a:spcBef>
              <a:spcAft>
                <a:spcPts val="0"/>
              </a:spcAft>
              <a:buClr>
                <a:schemeClr val="dk1"/>
              </a:buClr>
              <a:buSzPts val="2400"/>
              <a:buNone/>
            </a:pPr>
            <a:r>
              <a:t/>
            </a:r>
            <a:endParaRPr b="1" sz="2400">
              <a:latin typeface="Calibri"/>
              <a:ea typeface="Calibri"/>
              <a:cs typeface="Calibri"/>
              <a:sym typeface="Calibri"/>
            </a:endParaRPr>
          </a:p>
          <a:p>
            <a:pPr indent="-114300" lvl="0" marL="228600" rtl="0" algn="just">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114300" lvl="0" marL="228600" rtl="0" algn="just">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just">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just">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sp>
        <p:nvSpPr>
          <p:cNvPr id="115" name="Google Shape;115;p1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16" name="Google Shape;11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17" name="Google Shape;11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2291408" y="279179"/>
            <a:ext cx="7467600" cy="10081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THE COMPANY</a:t>
            </a:r>
            <a:endParaRPr/>
          </a:p>
        </p:txBody>
      </p:sp>
      <p:sp>
        <p:nvSpPr>
          <p:cNvPr id="123" name="Google Shape;123;p16"/>
          <p:cNvSpPr txBox="1"/>
          <p:nvPr>
            <p:ph idx="1" type="body"/>
          </p:nvPr>
        </p:nvSpPr>
        <p:spPr>
          <a:xfrm>
            <a:off x="696616" y="1277058"/>
            <a:ext cx="10657184" cy="5322912"/>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just">
              <a:lnSpc>
                <a:spcPct val="120000"/>
              </a:lnSpc>
              <a:spcBef>
                <a:spcPts val="0"/>
              </a:spcBef>
              <a:spcAft>
                <a:spcPts val="0"/>
              </a:spcAft>
              <a:buClr>
                <a:schemeClr val="dk1"/>
              </a:buClr>
              <a:buSzPct val="100000"/>
              <a:buChar char="•"/>
            </a:pPr>
            <a:r>
              <a:rPr lang="en-US" sz="9600">
                <a:latin typeface="Times New Roman"/>
                <a:ea typeface="Times New Roman"/>
                <a:cs typeface="Times New Roman"/>
                <a:sym typeface="Times New Roman"/>
              </a:rPr>
              <a:t>Enmaz Engineering Pvt. Ltd is a Service based company founded in the year 2019.</a:t>
            </a:r>
            <a:endParaRPr/>
          </a:p>
          <a:p>
            <a:pPr indent="-228600" lvl="0" marL="228600" rtl="0" algn="just">
              <a:lnSpc>
                <a:spcPct val="120000"/>
              </a:lnSpc>
              <a:spcBef>
                <a:spcPts val="1000"/>
              </a:spcBef>
              <a:spcAft>
                <a:spcPts val="0"/>
              </a:spcAft>
              <a:buClr>
                <a:schemeClr val="dk1"/>
              </a:buClr>
              <a:buSzPct val="100000"/>
              <a:buChar char="•"/>
            </a:pPr>
            <a:r>
              <a:rPr lang="en-US" sz="9600">
                <a:latin typeface="Times New Roman"/>
                <a:ea typeface="Times New Roman"/>
                <a:cs typeface="Times New Roman"/>
                <a:sym typeface="Times New Roman"/>
              </a:rPr>
              <a:t>It specializes in </a:t>
            </a:r>
            <a:endParaRPr/>
          </a:p>
          <a:p>
            <a:pPr indent="-228600" lvl="0" marL="228600" rtl="0" algn="just">
              <a:lnSpc>
                <a:spcPct val="120000"/>
              </a:lnSpc>
              <a:spcBef>
                <a:spcPts val="1000"/>
              </a:spcBef>
              <a:spcAft>
                <a:spcPts val="0"/>
              </a:spcAft>
              <a:buClr>
                <a:schemeClr val="dk1"/>
              </a:buClr>
              <a:buSzPct val="100000"/>
              <a:buFont typeface="Noto Sans Symbols"/>
              <a:buChar char="⮚"/>
            </a:pPr>
            <a:r>
              <a:rPr b="0" i="0" lang="en-US" sz="9600">
                <a:latin typeface="Times New Roman"/>
                <a:ea typeface="Times New Roman"/>
                <a:cs typeface="Times New Roman"/>
                <a:sym typeface="Times New Roman"/>
              </a:rPr>
              <a:t>    Embedded H/W Development </a:t>
            </a:r>
            <a:endParaRPr/>
          </a:p>
          <a:p>
            <a:pPr indent="-228600" lvl="0" marL="228600" rtl="0" algn="just">
              <a:lnSpc>
                <a:spcPct val="120000"/>
              </a:lnSpc>
              <a:spcBef>
                <a:spcPts val="1000"/>
              </a:spcBef>
              <a:spcAft>
                <a:spcPts val="0"/>
              </a:spcAft>
              <a:buClr>
                <a:schemeClr val="dk1"/>
              </a:buClr>
              <a:buSzPct val="100000"/>
              <a:buFont typeface="Noto Sans Symbols"/>
              <a:buChar char="⮚"/>
            </a:pPr>
            <a:r>
              <a:rPr b="0" i="0" lang="en-US" sz="9600">
                <a:latin typeface="Times New Roman"/>
                <a:ea typeface="Times New Roman"/>
                <a:cs typeface="Times New Roman"/>
                <a:sym typeface="Times New Roman"/>
              </a:rPr>
              <a:t>    Embedded Firmware Development </a:t>
            </a:r>
            <a:endParaRPr/>
          </a:p>
          <a:p>
            <a:pPr indent="-228600" lvl="0" marL="228600" rtl="0" algn="just">
              <a:lnSpc>
                <a:spcPct val="120000"/>
              </a:lnSpc>
              <a:spcBef>
                <a:spcPts val="1000"/>
              </a:spcBef>
              <a:spcAft>
                <a:spcPts val="0"/>
              </a:spcAft>
              <a:buClr>
                <a:schemeClr val="dk1"/>
              </a:buClr>
              <a:buSzPct val="100000"/>
              <a:buFont typeface="Noto Sans Symbols"/>
              <a:buChar char="⮚"/>
            </a:pPr>
            <a:r>
              <a:rPr lang="en-US" sz="9600">
                <a:latin typeface="Times New Roman"/>
                <a:ea typeface="Times New Roman"/>
                <a:cs typeface="Times New Roman"/>
                <a:sym typeface="Times New Roman"/>
              </a:rPr>
              <a:t>    </a:t>
            </a:r>
            <a:r>
              <a:rPr b="0" i="0" lang="en-US" sz="9600">
                <a:latin typeface="Times New Roman"/>
                <a:ea typeface="Times New Roman"/>
                <a:cs typeface="Times New Roman"/>
                <a:sym typeface="Times New Roman"/>
              </a:rPr>
              <a:t>Cloud support </a:t>
            </a:r>
            <a:endParaRPr/>
          </a:p>
          <a:p>
            <a:pPr indent="-228600" lvl="0" marL="228600" rtl="0" algn="just">
              <a:lnSpc>
                <a:spcPct val="120000"/>
              </a:lnSpc>
              <a:spcBef>
                <a:spcPts val="1000"/>
              </a:spcBef>
              <a:spcAft>
                <a:spcPts val="0"/>
              </a:spcAft>
              <a:buClr>
                <a:schemeClr val="dk1"/>
              </a:buClr>
              <a:buSzPct val="100000"/>
              <a:buFont typeface="Noto Sans Symbols"/>
              <a:buChar char="⮚"/>
            </a:pPr>
            <a:r>
              <a:rPr b="0" i="0" lang="en-US" sz="9600">
                <a:latin typeface="Times New Roman"/>
                <a:ea typeface="Times New Roman"/>
                <a:cs typeface="Times New Roman"/>
                <a:sym typeface="Times New Roman"/>
              </a:rPr>
              <a:t>    Big Data Analysis and Reporting </a:t>
            </a:r>
            <a:endParaRPr/>
          </a:p>
          <a:p>
            <a:pPr indent="-228600" lvl="0" marL="228600" rtl="0" algn="just">
              <a:lnSpc>
                <a:spcPct val="120000"/>
              </a:lnSpc>
              <a:spcBef>
                <a:spcPts val="1000"/>
              </a:spcBef>
              <a:spcAft>
                <a:spcPts val="0"/>
              </a:spcAft>
              <a:buClr>
                <a:schemeClr val="dk1"/>
              </a:buClr>
              <a:buSzPct val="100000"/>
              <a:buFont typeface="Noto Sans Symbols"/>
              <a:buChar char="⮚"/>
            </a:pPr>
            <a:r>
              <a:rPr lang="en-US" sz="9600">
                <a:latin typeface="Times New Roman"/>
                <a:ea typeface="Times New Roman"/>
                <a:cs typeface="Times New Roman"/>
                <a:sym typeface="Times New Roman"/>
              </a:rPr>
              <a:t>    </a:t>
            </a:r>
            <a:r>
              <a:rPr b="0" i="0" lang="en-US" sz="9600">
                <a:latin typeface="Times New Roman"/>
                <a:ea typeface="Times New Roman"/>
                <a:cs typeface="Times New Roman"/>
                <a:sym typeface="Times New Roman"/>
              </a:rPr>
              <a:t>Dashboard UX/UI design and development </a:t>
            </a:r>
            <a:endParaRPr/>
          </a:p>
          <a:p>
            <a:pPr indent="-228600" lvl="0" marL="228600" rtl="0" algn="just">
              <a:lnSpc>
                <a:spcPct val="120000"/>
              </a:lnSpc>
              <a:spcBef>
                <a:spcPts val="1000"/>
              </a:spcBef>
              <a:spcAft>
                <a:spcPts val="0"/>
              </a:spcAft>
              <a:buClr>
                <a:schemeClr val="dk1"/>
              </a:buClr>
              <a:buSzPct val="100000"/>
              <a:buFont typeface="Noto Sans Symbols"/>
              <a:buChar char="⮚"/>
            </a:pPr>
            <a:r>
              <a:rPr b="0" i="0" lang="en-US" sz="9600">
                <a:latin typeface="Times New Roman"/>
                <a:ea typeface="Times New Roman"/>
                <a:cs typeface="Times New Roman"/>
                <a:sym typeface="Times New Roman"/>
              </a:rPr>
              <a:t>    Model Analysis.</a:t>
            </a:r>
            <a:endParaRPr sz="9600">
              <a:latin typeface="Times New Roman"/>
              <a:ea typeface="Times New Roman"/>
              <a:cs typeface="Times New Roman"/>
              <a:sym typeface="Times New Roman"/>
            </a:endParaRPr>
          </a:p>
          <a:p>
            <a:pPr indent="-200025" lvl="0" marL="228600" rtl="0" algn="just">
              <a:lnSpc>
                <a:spcPct val="90000"/>
              </a:lnSpc>
              <a:spcBef>
                <a:spcPts val="1000"/>
              </a:spcBef>
              <a:spcAft>
                <a:spcPts val="0"/>
              </a:spcAft>
              <a:buClr>
                <a:schemeClr val="dk1"/>
              </a:buClr>
              <a:buSzPct val="100000"/>
              <a:buFont typeface="Courier New"/>
              <a:buNone/>
            </a:pPr>
            <a:r>
              <a:t/>
            </a:r>
            <a:endParaRPr b="1" sz="1800">
              <a:solidFill>
                <a:srgbClr val="3F3F3F"/>
              </a:solidFill>
              <a:latin typeface="Times New Roman"/>
              <a:ea typeface="Times New Roman"/>
              <a:cs typeface="Times New Roman"/>
              <a:sym typeface="Times New Roman"/>
            </a:endParaRPr>
          </a:p>
          <a:p>
            <a:pPr indent="-200025" lvl="0" marL="228600" rtl="0" algn="just">
              <a:lnSpc>
                <a:spcPct val="90000"/>
              </a:lnSpc>
              <a:spcBef>
                <a:spcPts val="1000"/>
              </a:spcBef>
              <a:spcAft>
                <a:spcPts val="0"/>
              </a:spcAft>
              <a:buClr>
                <a:schemeClr val="dk1"/>
              </a:buClr>
              <a:buSzPct val="100000"/>
              <a:buFont typeface="Noto Sans Symbols"/>
              <a:buNone/>
            </a:pPr>
            <a:r>
              <a:t/>
            </a:r>
            <a:endParaRPr b="1" sz="1800">
              <a:solidFill>
                <a:srgbClr val="3F3F3F"/>
              </a:solidFill>
              <a:latin typeface="Times New Roman"/>
              <a:ea typeface="Times New Roman"/>
              <a:cs typeface="Times New Roman"/>
              <a:sym typeface="Times New Roman"/>
            </a:endParaRPr>
          </a:p>
          <a:p>
            <a:pPr indent="-200025" lvl="0" marL="228600" rtl="0" algn="just">
              <a:lnSpc>
                <a:spcPct val="90000"/>
              </a:lnSpc>
              <a:spcBef>
                <a:spcPts val="1000"/>
              </a:spcBef>
              <a:spcAft>
                <a:spcPts val="0"/>
              </a:spcAft>
              <a:buClr>
                <a:schemeClr val="dk1"/>
              </a:buClr>
              <a:buSzPct val="100000"/>
              <a:buFont typeface="Noto Sans Symbols"/>
              <a:buNone/>
            </a:pPr>
            <a:r>
              <a:t/>
            </a:r>
            <a:endParaRPr b="1" sz="1800">
              <a:solidFill>
                <a:srgbClr val="3F3F3F"/>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3F3F3F"/>
              </a:buClr>
              <a:buSzPct val="100000"/>
              <a:buNone/>
            </a:pPr>
            <a:r>
              <a:rPr b="1" lang="en-US" sz="1800">
                <a:solidFill>
                  <a:srgbClr val="3F3F3F"/>
                </a:solidFill>
                <a:latin typeface="Times New Roman"/>
                <a:ea typeface="Times New Roman"/>
                <a:cs typeface="Times New Roman"/>
                <a:sym typeface="Times New Roman"/>
              </a:rPr>
              <a:t>    </a:t>
            </a:r>
            <a:endParaRPr b="1" sz="2000">
              <a:solidFill>
                <a:srgbClr val="3F3F3F"/>
              </a:solidFill>
              <a:latin typeface="Times New Roman"/>
              <a:ea typeface="Times New Roman"/>
              <a:cs typeface="Times New Roman"/>
              <a:sym typeface="Times New Roman"/>
            </a:endParaRPr>
          </a:p>
          <a:p>
            <a:pPr indent="-200025" lvl="0" marL="228600" rtl="0" algn="just">
              <a:lnSpc>
                <a:spcPct val="90000"/>
              </a:lnSpc>
              <a:spcBef>
                <a:spcPts val="1000"/>
              </a:spcBef>
              <a:spcAft>
                <a:spcPts val="0"/>
              </a:spcAft>
              <a:buClr>
                <a:schemeClr val="dk1"/>
              </a:buClr>
              <a:buSzPct val="100000"/>
              <a:buNone/>
            </a:pPr>
            <a:r>
              <a:t/>
            </a:r>
            <a:endParaRPr sz="1800"/>
          </a:p>
          <a:p>
            <a:pPr indent="-200025" lvl="0" marL="228600" rtl="0" algn="just">
              <a:lnSpc>
                <a:spcPct val="90000"/>
              </a:lnSpc>
              <a:spcBef>
                <a:spcPts val="1000"/>
              </a:spcBef>
              <a:spcAft>
                <a:spcPts val="0"/>
              </a:spcAft>
              <a:buClr>
                <a:schemeClr val="dk1"/>
              </a:buClr>
              <a:buSzPct val="100000"/>
              <a:buNone/>
            </a:pPr>
            <a:r>
              <a:t/>
            </a:r>
            <a:endParaRPr sz="1800"/>
          </a:p>
          <a:p>
            <a:pPr indent="-200025" lvl="0" marL="228600" rtl="0" algn="just">
              <a:lnSpc>
                <a:spcPct val="90000"/>
              </a:lnSpc>
              <a:spcBef>
                <a:spcPts val="1000"/>
              </a:spcBef>
              <a:spcAft>
                <a:spcPts val="0"/>
              </a:spcAft>
              <a:buClr>
                <a:schemeClr val="dk1"/>
              </a:buClr>
              <a:buSzPct val="100000"/>
              <a:buNone/>
            </a:pPr>
            <a:r>
              <a:t/>
            </a:r>
            <a:endParaRPr sz="1800"/>
          </a:p>
          <a:p>
            <a:pPr indent="-200025" lvl="0" marL="228600" rtl="0" algn="just">
              <a:lnSpc>
                <a:spcPct val="90000"/>
              </a:lnSpc>
              <a:spcBef>
                <a:spcPts val="1000"/>
              </a:spcBef>
              <a:spcAft>
                <a:spcPts val="0"/>
              </a:spcAft>
              <a:buClr>
                <a:schemeClr val="dk1"/>
              </a:buClr>
              <a:buSzPct val="100000"/>
              <a:buNone/>
            </a:pPr>
            <a:r>
              <a:t/>
            </a:r>
            <a:endParaRPr sz="1800"/>
          </a:p>
        </p:txBody>
      </p:sp>
      <p:sp>
        <p:nvSpPr>
          <p:cNvPr id="124" name="Google Shape;124;p1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25" name="Google Shape;1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2147392" y="245936"/>
            <a:ext cx="7467600" cy="108012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INTRODUCTION</a:t>
            </a:r>
            <a:br>
              <a:rPr b="1" lang="en-US" sz="3200" u="sng">
                <a:solidFill>
                  <a:srgbClr val="2F5496"/>
                </a:solidFill>
                <a:latin typeface="Times New Roman"/>
                <a:ea typeface="Times New Roman"/>
                <a:cs typeface="Times New Roman"/>
                <a:sym typeface="Times New Roman"/>
              </a:rPr>
            </a:br>
            <a:endParaRPr b="1" sz="3200" u="sng">
              <a:solidFill>
                <a:srgbClr val="2F5496"/>
              </a:solidFill>
              <a:latin typeface="Times New Roman"/>
              <a:ea typeface="Times New Roman"/>
              <a:cs typeface="Times New Roman"/>
              <a:sym typeface="Times New Roman"/>
            </a:endParaRPr>
          </a:p>
        </p:txBody>
      </p:sp>
      <p:sp>
        <p:nvSpPr>
          <p:cNvPr id="132" name="Google Shape;132;p17"/>
          <p:cNvSpPr txBox="1"/>
          <p:nvPr>
            <p:ph idx="1" type="body"/>
          </p:nvPr>
        </p:nvSpPr>
        <p:spPr>
          <a:xfrm>
            <a:off x="408584" y="1341765"/>
            <a:ext cx="10945216" cy="445881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lang="en-US" sz="2400">
                <a:latin typeface="Times New Roman"/>
                <a:ea typeface="Times New Roman"/>
                <a:cs typeface="Times New Roman"/>
                <a:sym typeface="Times New Roman"/>
              </a:rPr>
              <a:t>Social media and other easily accessible online distractions makes it hard for us to stay focused on our tasks and make it difficult for us to do our work efficiently.</a:t>
            </a:r>
            <a:endParaRPr/>
          </a:p>
          <a:p>
            <a:pPr indent="-228600" lvl="0" marL="228600" rtl="0" algn="l">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It is more important for us to get a reminder for our tasks and so we can use this app to get those reminders by setting up alarm. </a:t>
            </a:r>
            <a:endParaRPr/>
          </a:p>
          <a:p>
            <a:pPr indent="-228600" lvl="0" marL="228600" rtl="0" algn="l">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It also helps us to do the most basic task of waking us up.</a:t>
            </a:r>
            <a:endParaRPr sz="24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Such an app is </a:t>
            </a:r>
            <a:r>
              <a:rPr lang="en-US" sz="2400">
                <a:solidFill>
                  <a:srgbClr val="273239"/>
                </a:solidFill>
                <a:latin typeface="Times New Roman"/>
                <a:ea typeface="Times New Roman"/>
                <a:cs typeface="Times New Roman"/>
                <a:sym typeface="Times New Roman"/>
              </a:rPr>
              <a:t>helpful in coordinating our daily schedules. This app with impressive layout makes it easy for us to set alarm.</a:t>
            </a:r>
            <a:endParaRPr/>
          </a:p>
          <a:p>
            <a:pPr indent="-228600" lvl="0" marL="228600" rtl="0" algn="l">
              <a:lnSpc>
                <a:spcPct val="150000"/>
              </a:lnSpc>
              <a:spcBef>
                <a:spcPts val="1000"/>
              </a:spcBef>
              <a:spcAft>
                <a:spcPts val="0"/>
              </a:spcAft>
              <a:buClr>
                <a:srgbClr val="273239"/>
              </a:buClr>
              <a:buSzPct val="100000"/>
              <a:buChar char="•"/>
            </a:pPr>
            <a:r>
              <a:rPr lang="en-US" sz="2400">
                <a:solidFill>
                  <a:srgbClr val="273239"/>
                </a:solidFill>
                <a:latin typeface="Times New Roman"/>
                <a:ea typeface="Times New Roman"/>
                <a:cs typeface="Times New Roman"/>
                <a:sym typeface="Times New Roman"/>
              </a:rPr>
              <a:t>It also makes it easy for us to know the current time, day and date using the Analog Clock.</a:t>
            </a:r>
            <a:endParaRPr sz="2400">
              <a:latin typeface="Times New Roman"/>
              <a:ea typeface="Times New Roman"/>
              <a:cs typeface="Times New Roman"/>
              <a:sym typeface="Times New Roman"/>
            </a:endParaRPr>
          </a:p>
          <a:p>
            <a:pPr indent="-87629" lvl="0" marL="228600" rtl="0" algn="l">
              <a:lnSpc>
                <a:spcPct val="150000"/>
              </a:lnSpc>
              <a:spcBef>
                <a:spcPts val="1000"/>
              </a:spcBef>
              <a:spcAft>
                <a:spcPts val="0"/>
              </a:spcAft>
              <a:buClr>
                <a:schemeClr val="dk1"/>
              </a:buClr>
              <a:buSzPct val="100000"/>
              <a:buNone/>
            </a:pPr>
            <a:r>
              <a:t/>
            </a:r>
            <a:endParaRPr b="1" sz="2400">
              <a:latin typeface="Times New Roman"/>
              <a:ea typeface="Times New Roman"/>
              <a:cs typeface="Times New Roman"/>
              <a:sym typeface="Times New Roman"/>
            </a:endParaRPr>
          </a:p>
          <a:p>
            <a:pPr indent="-122872" lvl="0" marL="228600" rtl="0" algn="l">
              <a:lnSpc>
                <a:spcPct val="120000"/>
              </a:lnSpc>
              <a:spcBef>
                <a:spcPts val="1000"/>
              </a:spcBef>
              <a:spcAft>
                <a:spcPts val="0"/>
              </a:spcAft>
              <a:buClr>
                <a:schemeClr val="dk1"/>
              </a:buClr>
              <a:buSzPct val="100000"/>
              <a:buFont typeface="Noto Sans Symbols"/>
              <a:buNone/>
            </a:pPr>
            <a:r>
              <a:t/>
            </a:r>
            <a:endParaRPr sz="1800"/>
          </a:p>
        </p:txBody>
      </p:sp>
      <p:sp>
        <p:nvSpPr>
          <p:cNvPr id="133" name="Google Shape;133;p17"/>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34" name="Google Shape;1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35" name="Google Shape;1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055440" y="430931"/>
            <a:ext cx="10515600" cy="6941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                           LITERATURE SURVEY</a:t>
            </a:r>
            <a:endParaRPr sz="3200"/>
          </a:p>
        </p:txBody>
      </p:sp>
      <p:sp>
        <p:nvSpPr>
          <p:cNvPr id="141" name="Google Shape;141;p18"/>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latin typeface="Times"/>
                <a:ea typeface="Times"/>
                <a:cs typeface="Times"/>
                <a:sym typeface="Times"/>
              </a:rPr>
              <a:t> BEDRUNNER: AN INTELLIGENT RUNNING ALARM CLOCK by Lee Kien Ee, Norshuhani Zamin, Izzatdin Abdul Aziz, Nazleeni Samiha Haron, Mazlina Mehat  and Norzatul Natrah Ismail(Department of Computer and Information Sciences, Universiti Teknologi Petronas, Malaysia).</a:t>
            </a:r>
            <a:endParaRPr/>
          </a:p>
          <a:p>
            <a:pPr indent="-76200" lvl="0" marL="228600" rtl="0" algn="l">
              <a:lnSpc>
                <a:spcPct val="90000"/>
              </a:lnSpc>
              <a:spcBef>
                <a:spcPts val="1000"/>
              </a:spcBef>
              <a:spcAft>
                <a:spcPts val="0"/>
              </a:spcAft>
              <a:buClr>
                <a:schemeClr val="dk1"/>
              </a:buClr>
              <a:buSzPts val="2400"/>
              <a:buNone/>
            </a:pPr>
            <a:r>
              <a:t/>
            </a:r>
            <a:endParaRPr b="0" i="0" sz="2400" u="none" strike="noStrike">
              <a:latin typeface="Times"/>
              <a:ea typeface="Times"/>
              <a:cs typeface="Times"/>
              <a:sym typeface="Times"/>
            </a:endParaRPr>
          </a:p>
          <a:p>
            <a:pPr indent="-228600" lvl="0" marL="228600" rtl="0" algn="l">
              <a:lnSpc>
                <a:spcPct val="90000"/>
              </a:lnSpc>
              <a:spcBef>
                <a:spcPts val="1000"/>
              </a:spcBef>
              <a:spcAft>
                <a:spcPts val="0"/>
              </a:spcAft>
              <a:buClr>
                <a:schemeClr val="dk1"/>
              </a:buClr>
              <a:buSzPts val="2400"/>
              <a:buChar char="•"/>
            </a:pPr>
            <a:r>
              <a:rPr i="0" lang="en-US" sz="2400" u="none" strike="noStrike">
                <a:latin typeface="Times"/>
                <a:ea typeface="Times"/>
                <a:cs typeface="Times"/>
                <a:sym typeface="Times"/>
              </a:rPr>
              <a:t>Firstly,  there  is  a  problem  of  oversleeping  which  is  a common  problem  which  affects  everyone.  Oversleeping refers to an intentional or unintentional act of sleeping beyond one’s intended time for waking  or  intended  time  for  getting  up.</a:t>
            </a:r>
            <a:endParaRPr/>
          </a:p>
          <a:p>
            <a:pPr indent="-76200" lvl="0" marL="228600" rtl="0" algn="l">
              <a:lnSpc>
                <a:spcPct val="90000"/>
              </a:lnSpc>
              <a:spcBef>
                <a:spcPts val="1000"/>
              </a:spcBef>
              <a:spcAft>
                <a:spcPts val="0"/>
              </a:spcAft>
              <a:buClr>
                <a:schemeClr val="dk1"/>
              </a:buClr>
              <a:buSzPts val="2400"/>
              <a:buNone/>
            </a:pPr>
            <a:r>
              <a:t/>
            </a:r>
            <a:endParaRPr sz="2400">
              <a:latin typeface="Times"/>
              <a:ea typeface="Times"/>
              <a:cs typeface="Times"/>
              <a:sym typeface="Times"/>
            </a:endParaRPr>
          </a:p>
          <a:p>
            <a:pPr indent="-228600" lvl="0" marL="228600" rtl="0" algn="l">
              <a:lnSpc>
                <a:spcPct val="90000"/>
              </a:lnSpc>
              <a:spcBef>
                <a:spcPts val="1000"/>
              </a:spcBef>
              <a:spcAft>
                <a:spcPts val="0"/>
              </a:spcAft>
              <a:buClr>
                <a:schemeClr val="dk1"/>
              </a:buClr>
              <a:buSzPts val="2400"/>
              <a:buChar char="•"/>
            </a:pPr>
            <a:r>
              <a:rPr i="0" lang="en-US" sz="2400" u="none" strike="noStrike">
                <a:latin typeface="Times"/>
                <a:ea typeface="Times"/>
                <a:cs typeface="Times"/>
                <a:sym typeface="Times"/>
              </a:rPr>
              <a:t>Alarm Clock can also be used to remind us to do our tasks at a particular time. This will help us to concentrate on our task.</a:t>
            </a:r>
            <a:endParaRPr sz="2400">
              <a:latin typeface="Times New Roman"/>
              <a:ea typeface="Times New Roman"/>
              <a:cs typeface="Times New Roman"/>
              <a:sym typeface="Times New Roman"/>
            </a:endParaRPr>
          </a:p>
        </p:txBody>
      </p:sp>
      <p:sp>
        <p:nvSpPr>
          <p:cNvPr id="142" name="Google Shape;142;p1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43" name="Google Shape;1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44" name="Google Shape;1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2362200" y="286922"/>
            <a:ext cx="7467600" cy="78656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REQUIREMENTS</a:t>
            </a:r>
            <a:endParaRPr/>
          </a:p>
        </p:txBody>
      </p:sp>
      <p:sp>
        <p:nvSpPr>
          <p:cNvPr id="150" name="Google Shape;150;p19"/>
          <p:cNvSpPr txBox="1"/>
          <p:nvPr>
            <p:ph idx="1" type="body"/>
          </p:nvPr>
        </p:nvSpPr>
        <p:spPr>
          <a:xfrm>
            <a:off x="767409" y="932605"/>
            <a:ext cx="10729192" cy="52451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Hardware Requirements</a:t>
            </a:r>
            <a:endParaRPr/>
          </a:p>
          <a:p>
            <a:pPr indent="-228600" lvl="3" marL="1600200" rtl="0" algn="l">
              <a:lnSpc>
                <a:spcPct val="100000"/>
              </a:lnSpc>
              <a:spcBef>
                <a:spcPts val="705"/>
              </a:spcBef>
              <a:spcAft>
                <a:spcPts val="0"/>
              </a:spcAft>
              <a:buClr>
                <a:schemeClr val="dk1"/>
              </a:buClr>
              <a:buSzPts val="2000"/>
              <a:buFont typeface="Arial"/>
              <a:buChar char="•"/>
            </a:pPr>
            <a:r>
              <a:rPr b="1" lang="en-US" sz="2000">
                <a:latin typeface="Times New Roman"/>
                <a:ea typeface="Times New Roman"/>
                <a:cs typeface="Times New Roman"/>
                <a:sym typeface="Times New Roman"/>
              </a:rPr>
              <a:t>CPU</a:t>
            </a:r>
            <a:r>
              <a:rPr lang="en-US" sz="2000">
                <a:latin typeface="Times New Roman"/>
                <a:ea typeface="Times New Roman"/>
                <a:cs typeface="Times New Roman"/>
                <a:sym typeface="Times New Roman"/>
              </a:rPr>
              <a:t>: Pentium processor and above</a:t>
            </a:r>
            <a:endParaRPr sz="2000">
              <a:latin typeface="Calibri"/>
              <a:ea typeface="Calibri"/>
              <a:cs typeface="Calibri"/>
              <a:sym typeface="Calibri"/>
            </a:endParaRPr>
          </a:p>
          <a:p>
            <a:pPr indent="-228600" lvl="3" marL="1600200" rtl="0" algn="l">
              <a:lnSpc>
                <a:spcPct val="100000"/>
              </a:lnSpc>
              <a:spcBef>
                <a:spcPts val="1650"/>
              </a:spcBef>
              <a:spcAft>
                <a:spcPts val="0"/>
              </a:spcAft>
              <a:buClr>
                <a:schemeClr val="dk1"/>
              </a:buClr>
              <a:buSzPts val="2000"/>
              <a:buFont typeface="Arial"/>
              <a:buChar char="•"/>
            </a:pPr>
            <a:r>
              <a:rPr b="1" lang="en-US" sz="2000">
                <a:latin typeface="Times New Roman"/>
                <a:ea typeface="Times New Roman"/>
                <a:cs typeface="Times New Roman"/>
                <a:sym typeface="Times New Roman"/>
              </a:rPr>
              <a:t>RAM</a:t>
            </a:r>
            <a:r>
              <a:rPr lang="en-US" sz="2000">
                <a:latin typeface="Times New Roman"/>
                <a:ea typeface="Times New Roman"/>
                <a:cs typeface="Times New Roman"/>
                <a:sym typeface="Times New Roman"/>
              </a:rPr>
              <a:t>: 4 GB</a:t>
            </a:r>
            <a:endParaRPr sz="2000">
              <a:latin typeface="Calibri"/>
              <a:ea typeface="Calibri"/>
              <a:cs typeface="Calibri"/>
              <a:sym typeface="Calibri"/>
            </a:endParaRPr>
          </a:p>
          <a:p>
            <a:pPr indent="-228600" lvl="3" marL="1600200" rtl="0" algn="l">
              <a:lnSpc>
                <a:spcPct val="100000"/>
              </a:lnSpc>
              <a:spcBef>
                <a:spcPts val="1640"/>
              </a:spcBef>
              <a:spcAft>
                <a:spcPts val="0"/>
              </a:spcAft>
              <a:buClr>
                <a:schemeClr val="dk1"/>
              </a:buClr>
              <a:buSzPts val="2000"/>
              <a:buFont typeface="Arial"/>
              <a:buChar char="•"/>
            </a:pPr>
            <a:r>
              <a:rPr b="1" lang="en-US" sz="2000">
                <a:latin typeface="Times New Roman"/>
                <a:ea typeface="Times New Roman"/>
                <a:cs typeface="Times New Roman"/>
                <a:sym typeface="Times New Roman"/>
              </a:rPr>
              <a:t>HDD</a:t>
            </a:r>
            <a:r>
              <a:rPr lang="en-US" sz="2000">
                <a:latin typeface="Times New Roman"/>
                <a:ea typeface="Times New Roman"/>
                <a:cs typeface="Times New Roman"/>
                <a:sym typeface="Times New Roman"/>
              </a:rPr>
              <a:t>: 40 GB</a:t>
            </a:r>
            <a:endParaRPr sz="2000">
              <a:latin typeface="Calibri"/>
              <a:ea typeface="Calibri"/>
              <a:cs typeface="Calibri"/>
              <a:sym typeface="Calibri"/>
            </a:endParaRPr>
          </a:p>
          <a:p>
            <a:pPr indent="0" lvl="0" marL="0" rtl="0" algn="l">
              <a:lnSpc>
                <a:spcPct val="100000"/>
              </a:lnSpc>
              <a:spcBef>
                <a:spcPts val="200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Software Requirements</a:t>
            </a:r>
            <a:endParaRPr/>
          </a:p>
          <a:p>
            <a:pPr indent="-228600" lvl="3" marL="1600200" rtl="0" algn="l">
              <a:lnSpc>
                <a:spcPct val="100000"/>
              </a:lnSpc>
              <a:spcBef>
                <a:spcPts val="705"/>
              </a:spcBef>
              <a:spcAft>
                <a:spcPts val="0"/>
              </a:spcAft>
              <a:buClr>
                <a:schemeClr val="dk1"/>
              </a:buClr>
              <a:buSzPts val="2000"/>
              <a:buFont typeface="Arial"/>
              <a:buChar char="•"/>
            </a:pPr>
            <a:r>
              <a:rPr b="1" lang="en-US" sz="2000">
                <a:latin typeface="Times New Roman"/>
                <a:ea typeface="Times New Roman"/>
                <a:cs typeface="Times New Roman"/>
                <a:sym typeface="Times New Roman"/>
              </a:rPr>
              <a:t>Operating System: </a:t>
            </a:r>
            <a:r>
              <a:rPr lang="en-US" sz="2000">
                <a:latin typeface="Times New Roman"/>
                <a:ea typeface="Times New Roman"/>
                <a:cs typeface="Times New Roman"/>
                <a:sym typeface="Times New Roman"/>
              </a:rPr>
              <a:t>Windows 8 and above</a:t>
            </a:r>
            <a:endParaRPr sz="2000">
              <a:latin typeface="Calibri"/>
              <a:ea typeface="Calibri"/>
              <a:cs typeface="Calibri"/>
              <a:sym typeface="Calibri"/>
            </a:endParaRPr>
          </a:p>
          <a:p>
            <a:pPr indent="-228600" lvl="3" marL="1600200" rtl="0" algn="l">
              <a:lnSpc>
                <a:spcPct val="100000"/>
              </a:lnSpc>
              <a:spcBef>
                <a:spcPts val="1640"/>
              </a:spcBef>
              <a:spcAft>
                <a:spcPts val="0"/>
              </a:spcAft>
              <a:buClr>
                <a:schemeClr val="dk1"/>
              </a:buClr>
              <a:buSzPts val="2000"/>
              <a:buFont typeface="Arial"/>
              <a:buChar char="•"/>
            </a:pPr>
            <a:r>
              <a:rPr b="1" lang="en-US" sz="2000">
                <a:latin typeface="Times New Roman"/>
                <a:ea typeface="Times New Roman"/>
                <a:cs typeface="Times New Roman"/>
                <a:sym typeface="Times New Roman"/>
              </a:rPr>
              <a:t>Editor:</a:t>
            </a:r>
            <a:r>
              <a:rPr lang="en-US" sz="2000">
                <a:latin typeface="Times New Roman"/>
                <a:ea typeface="Times New Roman"/>
                <a:cs typeface="Times New Roman"/>
                <a:sym typeface="Times New Roman"/>
              </a:rPr>
              <a:t>  Visual Studio Code</a:t>
            </a:r>
            <a:endParaRPr sz="2000">
              <a:latin typeface="Calibri"/>
              <a:ea typeface="Calibri"/>
              <a:cs typeface="Calibri"/>
              <a:sym typeface="Calibri"/>
            </a:endParaRPr>
          </a:p>
          <a:p>
            <a:pPr indent="-228600" lvl="3" marL="1600200" rtl="0" algn="l">
              <a:lnSpc>
                <a:spcPct val="100000"/>
              </a:lnSpc>
              <a:spcBef>
                <a:spcPts val="1640"/>
              </a:spcBef>
              <a:spcAft>
                <a:spcPts val="0"/>
              </a:spcAft>
              <a:buClr>
                <a:schemeClr val="dk1"/>
              </a:buClr>
              <a:buSzPts val="2000"/>
              <a:buFont typeface="Arial"/>
              <a:buChar char="•"/>
            </a:pPr>
            <a:r>
              <a:rPr b="1" lang="en-US" sz="2000">
                <a:latin typeface="Times New Roman"/>
                <a:ea typeface="Times New Roman"/>
                <a:cs typeface="Times New Roman"/>
                <a:sym typeface="Times New Roman"/>
              </a:rPr>
              <a:t>IDE:</a:t>
            </a:r>
            <a:r>
              <a:rPr lang="en-US" sz="2000">
                <a:latin typeface="Times New Roman"/>
                <a:ea typeface="Times New Roman"/>
                <a:cs typeface="Times New Roman"/>
                <a:sym typeface="Times New Roman"/>
              </a:rPr>
              <a:t> VS Code</a:t>
            </a:r>
            <a:endParaRPr sz="2000">
              <a:latin typeface="Calibri"/>
              <a:ea typeface="Calibri"/>
              <a:cs typeface="Calibri"/>
              <a:sym typeface="Calibri"/>
            </a:endParaRPr>
          </a:p>
          <a:p>
            <a:pPr indent="-228600" lvl="3" marL="1600200" rtl="0" algn="l">
              <a:lnSpc>
                <a:spcPct val="100000"/>
              </a:lnSpc>
              <a:spcBef>
                <a:spcPts val="1640"/>
              </a:spcBef>
              <a:spcAft>
                <a:spcPts val="0"/>
              </a:spcAft>
              <a:buClr>
                <a:schemeClr val="dk1"/>
              </a:buClr>
              <a:buSzPts val="2000"/>
              <a:buFont typeface="Arial"/>
              <a:buChar char="•"/>
            </a:pPr>
            <a:r>
              <a:rPr b="1" lang="en-US" sz="2000">
                <a:latin typeface="Times New Roman"/>
                <a:ea typeface="Times New Roman"/>
                <a:cs typeface="Times New Roman"/>
                <a:sym typeface="Times New Roman"/>
              </a:rPr>
              <a:t>Front-end Language</a:t>
            </a:r>
            <a:r>
              <a:rPr lang="en-US" sz="2000">
                <a:latin typeface="Times New Roman"/>
                <a:ea typeface="Times New Roman"/>
                <a:cs typeface="Times New Roman"/>
                <a:sym typeface="Times New Roman"/>
              </a:rPr>
              <a:t>: Dart</a:t>
            </a:r>
            <a:endParaRPr/>
          </a:p>
          <a:p>
            <a:pPr indent="-228600" lvl="3" marL="1600200" rtl="0" algn="l">
              <a:lnSpc>
                <a:spcPct val="100000"/>
              </a:lnSpc>
              <a:spcBef>
                <a:spcPts val="1640"/>
              </a:spcBef>
              <a:spcAft>
                <a:spcPts val="0"/>
              </a:spcAft>
              <a:buClr>
                <a:schemeClr val="dk1"/>
              </a:buClr>
              <a:buSzPts val="2000"/>
              <a:buFont typeface="Arial"/>
              <a:buChar char="•"/>
            </a:pPr>
            <a:r>
              <a:rPr b="1" lang="en-US" sz="2000">
                <a:latin typeface="Times New Roman"/>
                <a:ea typeface="Times New Roman"/>
                <a:cs typeface="Times New Roman"/>
                <a:sym typeface="Times New Roman"/>
              </a:rPr>
              <a:t>Minimum Android Version </a:t>
            </a:r>
            <a:r>
              <a:rPr lang="en-US" sz="2000">
                <a:latin typeface="Times New Roman"/>
                <a:ea typeface="Times New Roman"/>
                <a:cs typeface="Times New Roman"/>
                <a:sym typeface="Times New Roman"/>
              </a:rPr>
              <a:t>: Froyo (API Level 8)</a:t>
            </a:r>
            <a:endParaRPr sz="2000">
              <a:latin typeface="Times New Roman"/>
              <a:ea typeface="Times New Roman"/>
              <a:cs typeface="Times New Roman"/>
              <a:sym typeface="Times New Roman"/>
            </a:endParaRPr>
          </a:p>
          <a:p>
            <a:pPr indent="-76200" lvl="3" marL="1600200" rtl="0" algn="l">
              <a:lnSpc>
                <a:spcPct val="115000"/>
              </a:lnSpc>
              <a:spcBef>
                <a:spcPts val="1640"/>
              </a:spcBef>
              <a:spcAft>
                <a:spcPts val="0"/>
              </a:spcAft>
              <a:buClr>
                <a:schemeClr val="dk1"/>
              </a:buClr>
              <a:buSzPts val="2400"/>
              <a:buFont typeface="Arial"/>
              <a:buNone/>
            </a:pPr>
            <a:r>
              <a:t/>
            </a:r>
            <a:endParaRPr sz="2400">
              <a:latin typeface="Calibri"/>
              <a:ea typeface="Calibri"/>
              <a:cs typeface="Calibri"/>
              <a:sym typeface="Calibri"/>
            </a:endParaRPr>
          </a:p>
          <a:p>
            <a:pPr indent="0" lvl="0" marL="0" rtl="0" algn="l">
              <a:lnSpc>
                <a:spcPct val="150000"/>
              </a:lnSpc>
              <a:spcBef>
                <a:spcPts val="2000"/>
              </a:spcBef>
              <a:spcAft>
                <a:spcPts val="0"/>
              </a:spcAft>
              <a:buClr>
                <a:schemeClr val="dk1"/>
              </a:buClr>
              <a:buSzPts val="2400"/>
              <a:buNone/>
            </a:pPr>
            <a:r>
              <a:t/>
            </a:r>
            <a:endParaRPr b="1" sz="2400">
              <a:solidFill>
                <a:srgbClr val="3F3F3F"/>
              </a:solidFill>
              <a:latin typeface="Times New Roman"/>
              <a:ea typeface="Times New Roman"/>
              <a:cs typeface="Times New Roman"/>
              <a:sym typeface="Times New Roman"/>
            </a:endParaRPr>
          </a:p>
          <a:p>
            <a:pPr indent="-203200" lvl="0" marL="355600" rtl="0" algn="l">
              <a:lnSpc>
                <a:spcPct val="150000"/>
              </a:lnSpc>
              <a:spcBef>
                <a:spcPts val="1000"/>
              </a:spcBef>
              <a:spcAft>
                <a:spcPts val="0"/>
              </a:spcAft>
              <a:buClr>
                <a:schemeClr val="dk1"/>
              </a:buClr>
              <a:buSzPts val="2400"/>
              <a:buFont typeface="Noto Sans Symbols"/>
              <a:buNone/>
            </a:pPr>
            <a:r>
              <a:t/>
            </a:r>
            <a:endParaRPr b="1" sz="2400">
              <a:solidFill>
                <a:srgbClr val="3F3F3F"/>
              </a:solidFill>
              <a:latin typeface="Times New Roman"/>
              <a:ea typeface="Times New Roman"/>
              <a:cs typeface="Times New Roman"/>
              <a:sym typeface="Times New Roman"/>
            </a:endParaRPr>
          </a:p>
          <a:p>
            <a:pPr indent="-203200" lvl="0" marL="355600" rtl="0" algn="l">
              <a:lnSpc>
                <a:spcPct val="150000"/>
              </a:lnSpc>
              <a:spcBef>
                <a:spcPts val="1000"/>
              </a:spcBef>
              <a:spcAft>
                <a:spcPts val="0"/>
              </a:spcAft>
              <a:buClr>
                <a:schemeClr val="dk1"/>
              </a:buClr>
              <a:buSzPts val="2400"/>
              <a:buFont typeface="Noto Sans Symbols"/>
              <a:buNone/>
            </a:pPr>
            <a:r>
              <a:t/>
            </a:r>
            <a:endParaRPr b="1" sz="2400">
              <a:solidFill>
                <a:srgbClr val="3F3F3F"/>
              </a:solidFill>
              <a:latin typeface="Times New Roman"/>
              <a:ea typeface="Times New Roman"/>
              <a:cs typeface="Times New Roman"/>
              <a:sym typeface="Times New Roman"/>
            </a:endParaRPr>
          </a:p>
        </p:txBody>
      </p:sp>
      <p:sp>
        <p:nvSpPr>
          <p:cNvPr id="151" name="Google Shape;151;p19"/>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52" name="Google Shape;1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53" name="Google Shape;1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867519" y="253175"/>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SYSTEM DESIGN</a:t>
            </a: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160" name="Google Shape;160;p20"/>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61" name="Google Shape;16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62" name="Google Shape;162;p20"/>
          <p:cNvSpPr txBox="1"/>
          <p:nvPr/>
        </p:nvSpPr>
        <p:spPr>
          <a:xfrm>
            <a:off x="335878" y="992124"/>
            <a:ext cx="11304738" cy="517318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1800"/>
              <a:buFont typeface="Arial"/>
              <a:buNone/>
            </a:pPr>
            <a:r>
              <a:t/>
            </a:r>
            <a:endParaRPr b="1" i="0" sz="1800" u="none" cap="none" strike="noStrike">
              <a:solidFill>
                <a:srgbClr val="3F3F3F"/>
              </a:solidFill>
              <a:latin typeface="Times New Roman"/>
              <a:ea typeface="Times New Roman"/>
              <a:cs typeface="Times New Roman"/>
              <a:sym typeface="Times New Roman"/>
            </a:endParaRPr>
          </a:p>
        </p:txBody>
      </p:sp>
      <p:sp>
        <p:nvSpPr>
          <p:cNvPr id="163" name="Google Shape;16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20"/>
          <p:cNvSpPr txBox="1"/>
          <p:nvPr/>
        </p:nvSpPr>
        <p:spPr>
          <a:xfrm>
            <a:off x="850032" y="2951946"/>
            <a:ext cx="3888432" cy="9541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Widget Tree for Clock Page</a:t>
            </a:r>
            <a:endParaRPr b="1" i="0" sz="2800" u="none" cap="none" strike="noStrike">
              <a:solidFill>
                <a:schemeClr val="dk1"/>
              </a:solidFill>
              <a:latin typeface="Times New Roman"/>
              <a:ea typeface="Times New Roman"/>
              <a:cs typeface="Times New Roman"/>
              <a:sym typeface="Times New Roman"/>
            </a:endParaRPr>
          </a:p>
        </p:txBody>
      </p:sp>
      <p:pic>
        <p:nvPicPr>
          <p:cNvPr descr="Diagram&#10;&#10;Description automatically generated" id="165" name="Google Shape;165;p20"/>
          <p:cNvPicPr preferRelativeResize="0"/>
          <p:nvPr/>
        </p:nvPicPr>
        <p:blipFill rotWithShape="1">
          <a:blip r:embed="rId3">
            <a:alphaModFix/>
          </a:blip>
          <a:srcRect b="0" l="0" r="0" t="0"/>
          <a:stretch/>
        </p:blipFill>
        <p:spPr>
          <a:xfrm>
            <a:off x="4070817" y="1916832"/>
            <a:ext cx="7818040" cy="375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867519" y="253175"/>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Times New Roman"/>
              <a:buNone/>
            </a:pP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172" name="Google Shape;172;p2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73" name="Google Shape;1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74" name="Google Shape;174;p21"/>
          <p:cNvSpPr txBox="1"/>
          <p:nvPr/>
        </p:nvSpPr>
        <p:spPr>
          <a:xfrm>
            <a:off x="335878" y="992124"/>
            <a:ext cx="11304738" cy="517318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1800"/>
              <a:buFont typeface="Arial"/>
              <a:buNone/>
            </a:pPr>
            <a:r>
              <a:t/>
            </a:r>
            <a:endParaRPr b="1" i="0" sz="1800" u="none" cap="none" strike="noStrike">
              <a:solidFill>
                <a:srgbClr val="3F3F3F"/>
              </a:solidFill>
              <a:latin typeface="Times New Roman"/>
              <a:ea typeface="Times New Roman"/>
              <a:cs typeface="Times New Roman"/>
              <a:sym typeface="Times New Roman"/>
            </a:endParaRPr>
          </a:p>
        </p:txBody>
      </p:sp>
      <p:sp>
        <p:nvSpPr>
          <p:cNvPr id="175" name="Google Shape;1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21"/>
          <p:cNvSpPr txBox="1"/>
          <p:nvPr/>
        </p:nvSpPr>
        <p:spPr>
          <a:xfrm>
            <a:off x="842789" y="2951946"/>
            <a:ext cx="3888432" cy="9541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Widget Tree for Alarm Page</a:t>
            </a:r>
            <a:endParaRPr b="1" i="0" sz="2800" u="none" cap="none" strike="noStrike">
              <a:solidFill>
                <a:schemeClr val="dk1"/>
              </a:solidFill>
              <a:latin typeface="Times New Roman"/>
              <a:ea typeface="Times New Roman"/>
              <a:cs typeface="Times New Roman"/>
              <a:sym typeface="Times New Roman"/>
            </a:endParaRPr>
          </a:p>
        </p:txBody>
      </p:sp>
      <p:pic>
        <p:nvPicPr>
          <p:cNvPr id="177" name="Google Shape;177;p21"/>
          <p:cNvPicPr preferRelativeResize="0"/>
          <p:nvPr/>
        </p:nvPicPr>
        <p:blipFill rotWithShape="1">
          <a:blip r:embed="rId3">
            <a:alphaModFix/>
          </a:blip>
          <a:srcRect b="0" l="0" r="0" t="0"/>
          <a:stretch/>
        </p:blipFill>
        <p:spPr>
          <a:xfrm>
            <a:off x="5015880" y="1704974"/>
            <a:ext cx="6038850" cy="34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