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9" r:id="rId6"/>
    <p:sldId id="260" r:id="rId7"/>
    <p:sldId id="262" r:id="rId8"/>
    <p:sldId id="267" r:id="rId9"/>
    <p:sldId id="266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1669-EF41-77D7-B1AD-25E1F8B96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40330-81F9-2510-0E03-82D25CD7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4F51-C1B7-1564-23A6-8D736D01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50027-B412-550F-C029-4E265940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D46D-B23C-129E-44A4-60B92ED1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4BBD-3F0D-5A99-3517-62A3FDFF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F8F96-3148-0684-051F-052DF249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3EC1-13B7-F157-7036-E9AE2F6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985C-9C26-3B99-D3FC-8ADF62F4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3DF9-B11B-8F0D-A2C7-21BA7B1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4775-1108-4194-5718-16558ADD6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D31AE-E4A4-3DDD-4931-19C8B670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D91A-FABA-8B81-3186-BCBBAB61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E278-4F3D-62DA-5C7B-A182D156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AD96-2C0F-15E8-98A0-9D07027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811F-47DF-269D-639A-C3D7BF58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96C1-0065-E17A-C1F6-CFCE1608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8ECB-E261-DCEC-3401-406F9372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AC92-0F9D-EE92-0DF1-E057A373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65B1-8BAE-ADD3-77CB-C866585F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07B3-A675-6143-9FF5-88D70723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6680F-AB34-D69A-C2EE-45BB470A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58D4-5C06-F17F-7660-831479AA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53B7-5C2F-ABE1-9A49-EB3D5134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18B1-1452-E11F-E3A0-EFE7940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CA6F-FABE-01D3-04B9-2F054F18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68D9-3C8A-DFFE-87E9-2B0EF4AD7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91C9-325E-26FE-BF83-F8EFA19FB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856CB-EB10-2AB8-28C6-FF7A8AE3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8DB6-F635-B4B2-A62F-35CA2810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FBB8E-9AF3-39DE-C20B-6B8ED89E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243B-061A-A76D-8B15-337A1625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9B4D-9E22-8969-E9F1-E1966241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8D968-683B-23C8-2785-B9CD3F86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BEA14-8D62-9A5E-7C0C-E2FC7B17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07707-D554-E96A-491C-57D53B26F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561D3-D69D-7F5A-178B-2C27D40C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6B6A-63FD-2238-1FE0-E1B750BD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4042B-E6AF-3FE4-D00E-27A9001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9BF9-FEF2-6E36-3F43-741436C5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C8105-5252-7156-5758-5154ECE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1C073-EC33-B892-7F6B-5FC4F18C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D2D1-2BAD-2988-61C0-F0FB8DD8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DC516-AF02-7E72-E7DA-138B4F43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2906A-B9D8-8188-E99B-EB9466A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0AD02-096D-BD15-546A-B1EF138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008-4AC6-7AF1-6114-9C919C51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7BAC-AD87-C1C9-D0A2-D681E727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41FA8-5B99-CABF-4A0C-E2F9710C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E852-B47E-AD26-6F19-3BCAD9D4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FB7D-5FC2-03F3-B94B-E2FB2475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7D29-9042-5AD5-BF25-B4D2338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9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95D7-1C99-6FF9-C7A5-3148AF6F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A123-7D96-ED9B-143A-D74FAFC2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C7F24-20FA-1DA3-D15C-963A206BA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B2553-518B-5250-BC20-901CFCF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6748-782C-CD63-6FC7-2555E023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B73FC-D371-9B7B-4D80-16B8D55C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328F0-DB6D-91D2-37FB-56C9B2F4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7B29-B413-FE0D-58CE-33174F21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3773-3310-CE90-2736-E143BFF29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AB8F-691C-4117-9982-0F49C32C51DE}" type="datetimeFigureOut">
              <a:rPr lang="en-US" smtClean="0"/>
              <a:t>26-Oct-23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387D-0DEE-46C0-EE98-33EE9D4D8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397-8A5D-7B8C-858D-BF5B2763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91C62-E9FB-4894-9210-AFF16624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605-7AEE-1B64-137C-7A8693A9E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module</a:t>
            </a:r>
          </a:p>
        </p:txBody>
      </p:sp>
    </p:spTree>
    <p:extLst>
      <p:ext uri="{BB962C8B-B14F-4D97-AF65-F5344CB8AC3E}">
        <p14:creationId xmlns:p14="http://schemas.microsoft.com/office/powerpoint/2010/main" val="6929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54C-679F-12BC-2A5E-CBEAEA9A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353550"/>
            <a:ext cx="10515600" cy="1325563"/>
          </a:xfrm>
        </p:spPr>
        <p:txBody>
          <a:bodyPr/>
          <a:lstStyle/>
          <a:p>
            <a:r>
              <a:rPr lang="en-US" dirty="0"/>
              <a:t>Benefits: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5357-CE1A-9D16-E20C-7980DAE9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5" y="1501535"/>
            <a:ext cx="10515600" cy="4351338"/>
          </a:xfrm>
        </p:spPr>
        <p:txBody>
          <a:bodyPr/>
          <a:lstStyle/>
          <a:p>
            <a:r>
              <a:rPr lang="en-US" u="sng" dirty="0"/>
              <a:t>Asymmetric:</a:t>
            </a:r>
            <a:r>
              <a:rPr lang="en-US" dirty="0"/>
              <a:t> only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focusses its search time in more relevant parts of the tree.</a:t>
            </a:r>
            <a:r>
              <a:rPr lang="en-US" dirty="0"/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90A80E2-7E96-926C-5455-107385654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4750" y="2114550"/>
            <a:ext cx="4762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B033E-C1F5-51C0-3E5F-7203C32A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06" y="2433562"/>
            <a:ext cx="6782388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6253-EC86-B66D-BB6E-A77F1ADA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4508-91A2-341D-0470-CDC53B5C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01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be combined with Monte Carlo Tree Search (MCTS) to </a:t>
            </a:r>
            <a:r>
              <a:rPr lang="en-US" u="sng" dirty="0"/>
              <a:t>enhance its decision-making capabilities </a:t>
            </a:r>
            <a:r>
              <a:rPr lang="en-US" dirty="0"/>
              <a:t>in complex environments. </a:t>
            </a:r>
          </a:p>
          <a:p>
            <a:r>
              <a:rPr lang="en-US" dirty="0"/>
              <a:t>Integrating RL with MCTS can be computationally expensive, so it's important to strike a balance between exploration and exploitation.</a:t>
            </a:r>
          </a:p>
          <a:p>
            <a:pPr marL="0" indent="0">
              <a:buNone/>
            </a:pPr>
            <a:r>
              <a:rPr lang="en-US" u="sng" dirty="0"/>
              <a:t>Exploration</a:t>
            </a:r>
            <a:r>
              <a:rPr lang="en-US" dirty="0"/>
              <a:t>: choosing actions that may be suboptimal but need further exploration</a:t>
            </a:r>
          </a:p>
          <a:p>
            <a:pPr marL="0" indent="0">
              <a:buNone/>
            </a:pPr>
            <a:r>
              <a:rPr lang="en-US" u="sng" dirty="0"/>
              <a:t>Exploitation</a:t>
            </a:r>
            <a:r>
              <a:rPr lang="en-US" dirty="0"/>
              <a:t>: choosing actions that are known to be good (balance these aspects using methods like UCB)</a:t>
            </a:r>
          </a:p>
          <a:p>
            <a:r>
              <a:rPr lang="en-US" b="1" dirty="0"/>
              <a:t>Repeat and Learn: </a:t>
            </a:r>
            <a:r>
              <a:rPr lang="en-US" dirty="0"/>
              <a:t>Over multiple iterations, agent will learn better strategies for choosing actions and will refine its decision-making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Reinforcement learning with MCTS wrapper: The RL agent with MCTS... |  Download Scientific Diagram">
            <a:extLst>
              <a:ext uri="{FF2B5EF4-FFF2-40B4-BE49-F238E27FC236}">
                <a16:creationId xmlns:a16="http://schemas.microsoft.com/office/drawing/2014/main" id="{1623F489-DF08-3DE5-ED0B-88A05F29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74" y="279766"/>
            <a:ext cx="3818226" cy="135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5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A05A-ED54-4A6D-D8AC-990E4838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14999-39FF-F689-2C04-5F6204FD5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6" b="23769"/>
          <a:stretch/>
        </p:blipFill>
        <p:spPr>
          <a:xfrm>
            <a:off x="569372" y="1718397"/>
            <a:ext cx="11053255" cy="375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615F7-5930-DFB5-BB45-83D98E3F5035}"/>
              </a:ext>
            </a:extLst>
          </p:cNvPr>
          <p:cNvSpPr txBox="1"/>
          <p:nvPr/>
        </p:nvSpPr>
        <p:spPr>
          <a:xfrm>
            <a:off x="4963159" y="5618480"/>
            <a:ext cx="226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</a:t>
            </a:r>
            <a:r>
              <a:rPr lang="en-US" sz="3200" b="1" dirty="0" err="1"/>
              <a:t>Mùa</a:t>
            </a:r>
            <a:r>
              <a:rPr lang="en-US" sz="3200" b="1" dirty="0"/>
              <a:t> </a:t>
            </a:r>
            <a:r>
              <a:rPr lang="en-US" sz="3200" b="1" dirty="0" err="1"/>
              <a:t>Vàng</a:t>
            </a:r>
            <a:r>
              <a:rPr lang="en-US" sz="32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3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2A77-B97F-AE29-57B7-8202ED26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D23B-7DA5-B318-6C20-E48462B9A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3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Monte Carlo Tree Search (MCTS) is a method for </a:t>
            </a:r>
            <a:r>
              <a:rPr lang="en-US" u="sng" dirty="0"/>
              <a:t>making optimal decisions</a:t>
            </a:r>
            <a:r>
              <a:rPr lang="en-US" dirty="0"/>
              <a:t> in artificial intelligence (AI) problems, typically move planning in combinatorial games. </a:t>
            </a:r>
          </a:p>
          <a:p>
            <a:r>
              <a:rPr lang="en-US" dirty="0"/>
              <a:t>A search tree is built, node by node, according to the outcomes of simulated playouts. The process can be broken down into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 </a:t>
            </a:r>
            <a:r>
              <a:rPr lang="en-US" dirty="0" err="1"/>
              <a:t>Propogation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7241-E036-E4BB-7EBC-C2F6BB9F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8668DB-0346-4514-A485-D8A32B84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1579852"/>
            <a:ext cx="99155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cision Trees Explained With a Practical Example">
            <a:extLst>
              <a:ext uri="{FF2B5EF4-FFF2-40B4-BE49-F238E27FC236}">
                <a16:creationId xmlns:a16="http://schemas.microsoft.com/office/drawing/2014/main" id="{19F002F5-DC0E-9F2C-0A1B-42905E5A3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" b="1239"/>
          <a:stretch/>
        </p:blipFill>
        <p:spPr bwMode="auto">
          <a:xfrm>
            <a:off x="0" y="1290320"/>
            <a:ext cx="12192000" cy="55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47907-EDC6-3541-D611-A00613E18EFE}"/>
              </a:ext>
            </a:extLst>
          </p:cNvPr>
          <p:cNvSpPr txBox="1"/>
          <p:nvPr/>
        </p:nvSpPr>
        <p:spPr>
          <a:xfrm>
            <a:off x="477520" y="304800"/>
            <a:ext cx="710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Problem of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7669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54C-679F-12BC-2A5E-CBEAEA9A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UCB Value (Upper Confident Bound)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974B64-C3CE-0837-E015-455051992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96" y="2095634"/>
            <a:ext cx="3733992" cy="1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4A01F2-EE68-941C-F2A7-82864DBDC840}"/>
              </a:ext>
            </a:extLst>
          </p:cNvPr>
          <p:cNvSpPr txBox="1"/>
          <p:nvPr/>
        </p:nvSpPr>
        <p:spPr>
          <a:xfrm>
            <a:off x="800196" y="1631551"/>
            <a:ext cx="10030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Chooses which node to visit next based on the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D9E62-2B5E-7974-CDF4-6A8879A780C7}"/>
              </a:ext>
            </a:extLst>
          </p:cNvPr>
          <p:cNvSpPr txBox="1"/>
          <p:nvPr/>
        </p:nvSpPr>
        <p:spPr>
          <a:xfrm>
            <a:off x="921152" y="3560457"/>
            <a:ext cx="1068825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where,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Vi is the average reward/value of all nodes beneath this node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 is the number of times the parent node has been visited, and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ni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is the number of times the child node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has been visited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4B2CB6-2477-EFB1-267B-B305F53E50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2" y="923931"/>
            <a:ext cx="2740241" cy="23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C08C784-E41B-4304-F070-620CA80B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602" y="923931"/>
            <a:ext cx="2740241" cy="42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5B659A0-A329-76C2-6931-04D824D6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14" y="923931"/>
            <a:ext cx="2863595" cy="21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A7D26-6BA1-6D5B-5136-21B248BEFE48}"/>
              </a:ext>
            </a:extLst>
          </p:cNvPr>
          <p:cNvSpPr txBox="1"/>
          <p:nvPr/>
        </p:nvSpPr>
        <p:spPr>
          <a:xfrm>
            <a:off x="674012" y="462266"/>
            <a:ext cx="53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Iteration 1: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9F5AD-02D7-C864-04DE-94BD47F82F12}"/>
              </a:ext>
            </a:extLst>
          </p:cNvPr>
          <p:cNvSpPr txBox="1"/>
          <p:nvPr/>
        </p:nvSpPr>
        <p:spPr>
          <a:xfrm>
            <a:off x="7991014" y="3304796"/>
            <a:ext cx="337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Post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Backpropogation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75C39-D0A7-3C7B-3472-D6F6716981B6}"/>
              </a:ext>
            </a:extLst>
          </p:cNvPr>
          <p:cNvSpPr txBox="1"/>
          <p:nvPr/>
        </p:nvSpPr>
        <p:spPr>
          <a:xfrm>
            <a:off x="4686517" y="5174101"/>
            <a:ext cx="286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Rollout from S1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AF8BD-6EE0-9E7F-7340-EC3D81B5456F}"/>
              </a:ext>
            </a:extLst>
          </p:cNvPr>
          <p:cNvSpPr txBox="1"/>
          <p:nvPr/>
        </p:nvSpPr>
        <p:spPr>
          <a:xfrm>
            <a:off x="1241544" y="3429000"/>
            <a:ext cx="286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Initial 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4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A7D26-6BA1-6D5B-5136-21B248BEFE48}"/>
              </a:ext>
            </a:extLst>
          </p:cNvPr>
          <p:cNvSpPr txBox="1"/>
          <p:nvPr/>
        </p:nvSpPr>
        <p:spPr>
          <a:xfrm>
            <a:off x="373062" y="323366"/>
            <a:ext cx="53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Iteration 2 &amp; 3: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384AE0-B62B-44E7-BD98-716FAE85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8" y="691152"/>
            <a:ext cx="5545143" cy="30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B83828C-9098-72AA-C155-979D495B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67" y="2448044"/>
            <a:ext cx="70675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3B496-44DC-5DC4-08E3-9D0200AAEB1F}"/>
              </a:ext>
            </a:extLst>
          </p:cNvPr>
          <p:cNvSpPr txBox="1"/>
          <p:nvPr/>
        </p:nvSpPr>
        <p:spPr>
          <a:xfrm>
            <a:off x="922117" y="3667910"/>
            <a:ext cx="53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Backpropogation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from S2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98E16-EB30-D617-DFA5-6F91E578A605}"/>
              </a:ext>
            </a:extLst>
          </p:cNvPr>
          <p:cNvSpPr txBox="1"/>
          <p:nvPr/>
        </p:nvSpPr>
        <p:spPr>
          <a:xfrm>
            <a:off x="5960600" y="6048494"/>
            <a:ext cx="53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S1 has a higher UCB1, so repeat: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72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554C-679F-12BC-2A5E-CBEAEA9A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5357-CE1A-9D16-E20C-7980DAE9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6347691" cy="4351338"/>
          </a:xfrm>
        </p:spPr>
        <p:txBody>
          <a:bodyPr/>
          <a:lstStyle/>
          <a:p>
            <a:r>
              <a:rPr lang="en-US" dirty="0"/>
              <a:t>Until we reach the leaf node, we randomly choose an action at each step and simulate this action to receive an average reward when the game is over.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Loop Forever: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if Si is a terminal state: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	return Value(Si)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Ai = random(</a:t>
            </a:r>
            <a:r>
              <a:rPr lang="en-US" sz="1600" dirty="0" err="1">
                <a:latin typeface="Ubuntu Mono" panose="020B0509030602030204" pitchFamily="49" charset="0"/>
              </a:rPr>
              <a:t>available_actions</a:t>
            </a:r>
            <a:r>
              <a:rPr lang="en-US" sz="1600" dirty="0">
                <a:latin typeface="Ubuntu Mono" panose="020B0509030602030204" pitchFamily="49" charset="0"/>
              </a:rPr>
              <a:t>(Si))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Si = Simulate(Si, Ai)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This loop will run forever until you reach a terminal state.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DC6173-4865-38DA-0324-45469535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26" y="681037"/>
            <a:ext cx="4406466" cy="52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8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366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Ubuntu Mono</vt:lpstr>
      <vt:lpstr>Wingdings</vt:lpstr>
      <vt:lpstr>Office Theme</vt:lpstr>
      <vt:lpstr>AI module</vt:lpstr>
      <vt:lpstr>Goal State:</vt:lpstr>
      <vt:lpstr>Monte Carlo Tree Search (MCTS):</vt:lpstr>
      <vt:lpstr>Basic Algorithm</vt:lpstr>
      <vt:lpstr>PowerPoint Presentation</vt:lpstr>
      <vt:lpstr>UCB Value (Upper Confident Bound)</vt:lpstr>
      <vt:lpstr>PowerPoint Presentation</vt:lpstr>
      <vt:lpstr>PowerPoint Presentation</vt:lpstr>
      <vt:lpstr>Rollout</vt:lpstr>
      <vt:lpstr>Benefits:</vt:lpstr>
      <vt:lpstr>Reinforcement Learning (RL):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module</dc:title>
  <dc:creator>12102080501023</dc:creator>
  <cp:lastModifiedBy>12102080501023</cp:lastModifiedBy>
  <cp:revision>16</cp:revision>
  <dcterms:created xsi:type="dcterms:W3CDTF">2023-10-26T06:24:57Z</dcterms:created>
  <dcterms:modified xsi:type="dcterms:W3CDTF">2023-10-26T18:02:36Z</dcterms:modified>
</cp:coreProperties>
</file>