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368675"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402138" y="0"/>
            <a:ext cx="3368675" cy="5048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77875" y="4840288"/>
            <a:ext cx="6216650" cy="39608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53575"/>
            <a:ext cx="3368675" cy="504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402138" y="9553575"/>
            <a:ext cx="3368675" cy="5048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d3bf514c7_0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ad3bf514c7_0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347d16690_0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347d16690_0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a347d16690_0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0: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d3bf514c7_1_48: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ad3bf514c7_1_4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347d16690_1_5: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a347d16690_1_5: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d3bf514c7_1_5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ad3bf514c7_1_5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347d16690_1_1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a347d16690_1_1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d3bf514c7_1_6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ad3bf514c7_1_6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347d16690_1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a347d16690_1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d3bf514c7_1_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ad3bf514c7_1_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d3bf514c7_1_75: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ad3bf514c7_1_75: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347d16690_1_2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a347d16690_1_2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347d16690_1_3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a347d16690_1_3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d3bf514c7_1_8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ad3bf514c7_1_8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3bf514c7_1_27: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ad3bf514c7_1_27: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3bf514c7_1_3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ad3bf514c7_1_3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3bf514c7_1_1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ad3bf514c7_1_1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3: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d3bf514c7_1_4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ad3bf514c7_1_4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4: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txBox="1"/>
          <p:nvPr>
            <p:ph idx="1" type="body"/>
          </p:nvPr>
        </p:nvSpPr>
        <p:spPr>
          <a:xfrm>
            <a:off x="3352800" y="5410200"/>
            <a:ext cx="8026400" cy="533400"/>
          </a:xfrm>
          <a:prstGeom prst="rect">
            <a:avLst/>
          </a:prstGeom>
          <a:noFill/>
          <a:ln>
            <a:noFill/>
          </a:ln>
        </p:spPr>
        <p:txBody>
          <a:bodyPr anchorCtr="0" anchor="b" bIns="0" lIns="0" spcFirstLastPara="1" rIns="0" wrap="square" tIns="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
          <p:cNvSpPr txBox="1"/>
          <p:nvPr>
            <p:ph type="title"/>
          </p:nvPr>
        </p:nvSpPr>
        <p:spPr>
          <a:xfrm>
            <a:off x="3352800" y="3810000"/>
            <a:ext cx="8026400" cy="1524000"/>
          </a:xfrm>
          <a:prstGeom prst="rect">
            <a:avLst/>
          </a:prstGeom>
          <a:noFill/>
          <a:ln>
            <a:noFill/>
          </a:ln>
        </p:spPr>
        <p:txBody>
          <a:bodyPr anchorCtr="0" anchor="ctr" bIns="0" lIns="0" spcFirstLastPara="1" rIns="0" wrap="square" tIns="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BITS_university_logo_whitevert.png" id="26" name="Google Shape;26;p2"/>
          <p:cNvPicPr preferRelativeResize="0"/>
          <p:nvPr/>
        </p:nvPicPr>
        <p:blipFill rotWithShape="1">
          <a:blip r:embed="rId3">
            <a:alphaModFix/>
          </a:blip>
          <a:srcRect b="28592" l="0" r="0" t="2"/>
          <a:stretch/>
        </p:blipFill>
        <p:spPr>
          <a:xfrm>
            <a:off x="101600" y="3352800"/>
            <a:ext cx="2743200" cy="1980000"/>
          </a:xfrm>
          <a:prstGeom prst="rect">
            <a:avLst/>
          </a:prstGeom>
          <a:noFill/>
          <a:ln>
            <a:noFill/>
          </a:ln>
        </p:spPr>
      </p:pic>
      <p:sp>
        <p:nvSpPr>
          <p:cNvPr id="27" name="Google Shape;27;p2"/>
          <p:cNvSpPr txBox="1"/>
          <p:nvPr/>
        </p:nvSpPr>
        <p:spPr>
          <a:xfrm>
            <a:off x="-101600" y="5257800"/>
            <a:ext cx="2946400"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900" u="none" cap="none" strike="noStrike">
                <a:solidFill>
                  <a:schemeClr val="lt1"/>
                </a:solidFill>
                <a:latin typeface="Arial"/>
                <a:ea typeface="Arial"/>
                <a:cs typeface="Arial"/>
                <a:sym typeface="Arial"/>
              </a:rPr>
              <a:t>BITS</a:t>
            </a:r>
            <a:r>
              <a:rPr b="0" i="0" lang="en-IN" sz="2900" u="none" cap="none" strike="noStrike">
                <a:solidFill>
                  <a:schemeClr val="lt1"/>
                </a:solidFill>
                <a:latin typeface="Arial"/>
                <a:ea typeface="Arial"/>
                <a:cs typeface="Arial"/>
                <a:sym typeface="Arial"/>
              </a:rPr>
              <a:t> Pilani</a:t>
            </a:r>
            <a:endParaRPr/>
          </a:p>
        </p:txBody>
      </p:sp>
      <p:sp>
        <p:nvSpPr>
          <p:cNvPr id="28" name="Google Shape;28;p2"/>
          <p:cNvSpPr txBox="1"/>
          <p:nvPr/>
        </p:nvSpPr>
        <p:spPr>
          <a:xfrm>
            <a:off x="203200" y="5666602"/>
            <a:ext cx="25400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rgbClr val="FFFFFF"/>
              </a:solidFill>
              <a:latin typeface="Arial"/>
              <a:ea typeface="Arial"/>
              <a:cs typeface="Arial"/>
              <a:sym typeface="Arial"/>
            </a:endParaRPr>
          </a:p>
        </p:txBody>
      </p:sp>
      <p:sp>
        <p:nvSpPr>
          <p:cNvPr id="29" name="Google Shape;29;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7" name="Shape 57"/>
        <p:cNvGrpSpPr/>
        <p:nvPr/>
      </p:nvGrpSpPr>
      <p:grpSpPr>
        <a:xfrm>
          <a:off x="0" y="0"/>
          <a:ext cx="0" cy="0"/>
          <a:chOff x="0" y="0"/>
          <a:chExt cx="0" cy="0"/>
        </a:xfrm>
      </p:grpSpPr>
      <p:sp>
        <p:nvSpPr>
          <p:cNvPr id="58" name="Google Shape;58;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2" name="Shape 62"/>
        <p:cNvGrpSpPr/>
        <p:nvPr/>
      </p:nvGrpSpPr>
      <p:grpSpPr>
        <a:xfrm>
          <a:off x="0" y="0"/>
          <a:ext cx="0" cy="0"/>
          <a:chOff x="0" y="0"/>
          <a:chExt cx="0" cy="0"/>
        </a:xfrm>
      </p:grpSpPr>
      <p:sp>
        <p:nvSpPr>
          <p:cNvPr id="63" name="Google Shape;63;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2"/>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2" name="Shape 72"/>
        <p:cNvGrpSpPr/>
        <p:nvPr/>
      </p:nvGrpSpPr>
      <p:grpSpPr>
        <a:xfrm>
          <a:off x="0" y="0"/>
          <a:ext cx="0" cy="0"/>
          <a:chOff x="0" y="0"/>
          <a:chExt cx="0" cy="0"/>
        </a:xfrm>
      </p:grpSpPr>
      <p:sp>
        <p:nvSpPr>
          <p:cNvPr id="73" name="Google Shape;7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4"/>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4"/>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4"/>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grpSp>
        <p:nvGrpSpPr>
          <p:cNvPr id="98" name="Google Shape;98;p16"/>
          <p:cNvGrpSpPr/>
          <p:nvPr/>
        </p:nvGrpSpPr>
        <p:grpSpPr>
          <a:xfrm>
            <a:off x="2778517" y="6550672"/>
            <a:ext cx="9413483" cy="48665"/>
            <a:chOff x="2083888" y="6550671"/>
            <a:chExt cx="7060112" cy="48665"/>
          </a:xfrm>
        </p:grpSpPr>
        <p:sp>
          <p:nvSpPr>
            <p:cNvPr id="99" name="Google Shape;99;p16"/>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16"/>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6"/>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Picture 7.png" id="102" name="Google Shape;102;p16"/>
          <p:cNvPicPr preferRelativeResize="0"/>
          <p:nvPr/>
        </p:nvPicPr>
        <p:blipFill rotWithShape="1">
          <a:blip r:embed="rId2">
            <a:alphaModFix/>
          </a:blip>
          <a:srcRect b="5335" l="1923" r="0" t="0"/>
          <a:stretch/>
        </p:blipFill>
        <p:spPr>
          <a:xfrm>
            <a:off x="8839201" y="-1"/>
            <a:ext cx="2924257" cy="692697"/>
          </a:xfrm>
          <a:prstGeom prst="rect">
            <a:avLst/>
          </a:prstGeom>
          <a:noFill/>
          <a:ln>
            <a:noFill/>
          </a:ln>
        </p:spPr>
      </p:pic>
      <p:grpSp>
        <p:nvGrpSpPr>
          <p:cNvPr id="103" name="Google Shape;103;p16"/>
          <p:cNvGrpSpPr/>
          <p:nvPr/>
        </p:nvGrpSpPr>
        <p:grpSpPr>
          <a:xfrm>
            <a:off x="2844800" y="6553201"/>
            <a:ext cx="9347201" cy="45719"/>
            <a:chOff x="1905000" y="6553200"/>
            <a:chExt cx="7010400" cy="45719"/>
          </a:xfrm>
        </p:grpSpPr>
        <p:sp>
          <p:nvSpPr>
            <p:cNvPr id="104" name="Google Shape;104;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7" name="Google Shape;107;p16"/>
          <p:cNvGrpSpPr/>
          <p:nvPr/>
        </p:nvGrpSpPr>
        <p:grpSpPr>
          <a:xfrm>
            <a:off x="0" y="1295401"/>
            <a:ext cx="9347201" cy="45719"/>
            <a:chOff x="1905000" y="6553200"/>
            <a:chExt cx="7010400" cy="45719"/>
          </a:xfrm>
        </p:grpSpPr>
        <p:sp>
          <p:nvSpPr>
            <p:cNvPr id="108" name="Google Shape;108;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1" name="Google Shape;111;p16"/>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6"/>
          <p:cNvSpPr txBox="1"/>
          <p:nvPr>
            <p:ph idx="11" type="ftr"/>
          </p:nvPr>
        </p:nvSpPr>
        <p:spPr>
          <a:xfrm>
            <a:off x="0" y="6554056"/>
            <a:ext cx="12192000" cy="30394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6"/>
          <p:cNvSpPr txBox="1"/>
          <p:nvPr>
            <p:ph idx="12" type="sldNum"/>
          </p:nvPr>
        </p:nvSpPr>
        <p:spPr>
          <a:xfrm>
            <a:off x="11815" y="6554055"/>
            <a:ext cx="12180184" cy="26161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9"/>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0"/>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2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3"/>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4"/>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4"/>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5"/>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6"/>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6"/>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7"/>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7"/>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7"/>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7"/>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8"/>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8"/>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8"/>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8"/>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8"/>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8"/>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2" name="Shape 162"/>
        <p:cNvGrpSpPr/>
        <p:nvPr/>
      </p:nvGrpSpPr>
      <p:grpSpPr>
        <a:xfrm>
          <a:off x="0" y="0"/>
          <a:ext cx="0" cy="0"/>
          <a:chOff x="0" y="0"/>
          <a:chExt cx="0" cy="0"/>
        </a:xfrm>
      </p:grpSpPr>
      <p:sp>
        <p:nvSpPr>
          <p:cNvPr id="163" name="Google Shape;163;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5" name="Shape 45"/>
        <p:cNvGrpSpPr/>
        <p:nvPr/>
      </p:nvGrpSpPr>
      <p:grpSpPr>
        <a:xfrm>
          <a:off x="0" y="0"/>
          <a:ext cx="0" cy="0"/>
          <a:chOff x="0" y="0"/>
          <a:chExt cx="0" cy="0"/>
        </a:xfrm>
      </p:grpSpPr>
      <p:sp>
        <p:nvSpPr>
          <p:cNvPr id="46" name="Google Shape;46;p8"/>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7" name="Shape 47"/>
        <p:cNvGrpSpPr/>
        <p:nvPr/>
      </p:nvGrpSpPr>
      <p:grpSpPr>
        <a:xfrm>
          <a:off x="0" y="0"/>
          <a:ext cx="0" cy="0"/>
          <a:chOff x="0" y="0"/>
          <a:chExt cx="0" cy="0"/>
        </a:xfrm>
      </p:grpSpPr>
      <p:sp>
        <p:nvSpPr>
          <p:cNvPr id="48" name="Google Shape;48;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9"/>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0"/>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2.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0" y="3352680"/>
            <a:ext cx="11581200" cy="2742120"/>
          </a:xfrm>
          <a:prstGeom prst="rect">
            <a:avLst/>
          </a:prstGeom>
          <a:solidFill>
            <a:srgbClr val="101141"/>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860640" y="6095880"/>
            <a:ext cx="3859560" cy="752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6095880"/>
            <a:ext cx="3859560" cy="752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7721640" y="6095880"/>
            <a:ext cx="3859560" cy="752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1"/>
          <p:cNvPicPr preferRelativeResize="0"/>
          <p:nvPr/>
        </p:nvPicPr>
        <p:blipFill rotWithShape="1">
          <a:blip r:embed="rId2">
            <a:alphaModFix/>
          </a:blip>
          <a:srcRect b="28589" l="0" r="0" t="0"/>
          <a:stretch/>
        </p:blipFill>
        <p:spPr>
          <a:xfrm>
            <a:off x="101520" y="3352680"/>
            <a:ext cx="2742120" cy="1978920"/>
          </a:xfrm>
          <a:prstGeom prst="rect">
            <a:avLst/>
          </a:prstGeom>
          <a:noFill/>
          <a:ln>
            <a:noFill/>
          </a:ln>
        </p:spPr>
      </p:pic>
      <p:sp>
        <p:nvSpPr>
          <p:cNvPr id="15" name="Google Shape;15;p1"/>
          <p:cNvSpPr/>
          <p:nvPr/>
        </p:nvSpPr>
        <p:spPr>
          <a:xfrm>
            <a:off x="-101520" y="5257800"/>
            <a:ext cx="2945160" cy="5313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2900" u="none" cap="none" strike="noStrike">
                <a:solidFill>
                  <a:srgbClr val="FFFFFF"/>
                </a:solidFill>
                <a:latin typeface="Arial"/>
                <a:ea typeface="Arial"/>
                <a:cs typeface="Arial"/>
                <a:sym typeface="Arial"/>
              </a:rPr>
              <a:t>BITS</a:t>
            </a:r>
            <a:r>
              <a:rPr b="0" i="0" lang="en-IN" sz="2900" u="none" cap="none" strike="noStrike">
                <a:solidFill>
                  <a:srgbClr val="FFFFFF"/>
                </a:solidFill>
                <a:latin typeface="Arial"/>
                <a:ea typeface="Arial"/>
                <a:cs typeface="Arial"/>
                <a:sym typeface="Arial"/>
              </a:rPr>
              <a:t> Pilani</a:t>
            </a:r>
            <a:endParaRPr b="0" i="0" sz="2900" u="none" cap="none" strike="noStrike">
              <a:solidFill>
                <a:schemeClr val="dk1"/>
              </a:solidFill>
              <a:latin typeface="Arial"/>
              <a:ea typeface="Arial"/>
              <a:cs typeface="Arial"/>
              <a:sym typeface="Arial"/>
            </a:endParaRPr>
          </a:p>
        </p:txBody>
      </p:sp>
      <p:sp>
        <p:nvSpPr>
          <p:cNvPr id="16" name="Google Shape;16;p1"/>
          <p:cNvSpPr/>
          <p:nvPr/>
        </p:nvSpPr>
        <p:spPr>
          <a:xfrm>
            <a:off x="203040" y="5666760"/>
            <a:ext cx="25390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chemeClr val="dk1"/>
              </a:solidFill>
              <a:latin typeface="Arial"/>
              <a:ea typeface="Arial"/>
              <a:cs typeface="Arial"/>
              <a:sym typeface="Arial"/>
            </a:endParaRPr>
          </a:p>
        </p:txBody>
      </p:sp>
      <p:sp>
        <p:nvSpPr>
          <p:cNvPr id="17" name="Google Shape;17;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5"/>
          <p:cNvSpPr/>
          <p:nvPr/>
        </p:nvSpPr>
        <p:spPr>
          <a:xfrm>
            <a:off x="4368960" y="6596280"/>
            <a:ext cx="7822080" cy="2570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IN" sz="1100" strike="noStrike">
                <a:solidFill>
                  <a:srgbClr val="101141"/>
                </a:solidFill>
                <a:latin typeface="Arial"/>
                <a:ea typeface="Arial"/>
                <a:cs typeface="Arial"/>
                <a:sym typeface="Arial"/>
              </a:rPr>
              <a:t>BITS </a:t>
            </a:r>
            <a:r>
              <a:rPr b="0" lang="en-IN" sz="1100" strike="noStrike">
                <a:solidFill>
                  <a:srgbClr val="101141"/>
                </a:solidFill>
                <a:latin typeface="Arial"/>
                <a:ea typeface="Arial"/>
                <a:cs typeface="Arial"/>
                <a:sym typeface="Arial"/>
              </a:rPr>
              <a:t>Pilani, Pilani Campus</a:t>
            </a:r>
            <a:endParaRPr b="0" sz="1100" strike="noStrike">
              <a:solidFill>
                <a:schemeClr val="dk1"/>
              </a:solidFill>
              <a:latin typeface="Arial"/>
              <a:ea typeface="Arial"/>
              <a:cs typeface="Arial"/>
              <a:sym typeface="Arial"/>
            </a:endParaRPr>
          </a:p>
        </p:txBody>
      </p:sp>
      <p:grpSp>
        <p:nvGrpSpPr>
          <p:cNvPr id="82" name="Google Shape;82;p15"/>
          <p:cNvGrpSpPr/>
          <p:nvPr/>
        </p:nvGrpSpPr>
        <p:grpSpPr>
          <a:xfrm>
            <a:off x="2778480" y="6550560"/>
            <a:ext cx="9412560" cy="47520"/>
            <a:chOff x="2778480" y="6550560"/>
            <a:chExt cx="9412560" cy="47520"/>
          </a:xfrm>
        </p:grpSpPr>
        <p:sp>
          <p:nvSpPr>
            <p:cNvPr id="83" name="Google Shape;83;p15"/>
            <p:cNvSpPr/>
            <p:nvPr/>
          </p:nvSpPr>
          <p:spPr>
            <a:xfrm>
              <a:off x="6174000" y="6550560"/>
              <a:ext cx="3103560" cy="4752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9210600" y="6550560"/>
              <a:ext cx="2980440" cy="44640"/>
            </a:xfrm>
            <a:prstGeom prst="rect">
              <a:avLst/>
            </a:prstGeom>
            <a:solidFill>
              <a:srgbClr val="E31C24"/>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2778480" y="6550560"/>
              <a:ext cx="3439800" cy="4752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 name="Google Shape;86;p15"/>
          <p:cNvPicPr preferRelativeResize="0"/>
          <p:nvPr/>
        </p:nvPicPr>
        <p:blipFill rotWithShape="1">
          <a:blip r:embed="rId1">
            <a:alphaModFix/>
          </a:blip>
          <a:srcRect b="5315" l="1916" r="0" t="0"/>
          <a:stretch/>
        </p:blipFill>
        <p:spPr>
          <a:xfrm>
            <a:off x="8839080" y="0"/>
            <a:ext cx="2923200" cy="691560"/>
          </a:xfrm>
          <a:prstGeom prst="rect">
            <a:avLst/>
          </a:prstGeom>
          <a:noFill/>
          <a:ln>
            <a:noFill/>
          </a:ln>
        </p:spPr>
      </p:pic>
      <p:grpSp>
        <p:nvGrpSpPr>
          <p:cNvPr id="87" name="Google Shape;87;p15"/>
          <p:cNvGrpSpPr/>
          <p:nvPr/>
        </p:nvGrpSpPr>
        <p:grpSpPr>
          <a:xfrm>
            <a:off x="2844720" y="6553080"/>
            <a:ext cx="9345960" cy="44640"/>
            <a:chOff x="2844720" y="6553080"/>
            <a:chExt cx="9345960" cy="44640"/>
          </a:xfrm>
        </p:grpSpPr>
        <p:sp>
          <p:nvSpPr>
            <p:cNvPr id="88" name="Google Shape;88;p15"/>
            <p:cNvSpPr/>
            <p:nvPr/>
          </p:nvSpPr>
          <p:spPr>
            <a:xfrm>
              <a:off x="5994360" y="65530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44720" y="65530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9087120" y="65530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5"/>
          <p:cNvGrpSpPr/>
          <p:nvPr/>
        </p:nvGrpSpPr>
        <p:grpSpPr>
          <a:xfrm>
            <a:off x="0" y="1295280"/>
            <a:ext cx="9345960" cy="44640"/>
            <a:chOff x="0" y="1295280"/>
            <a:chExt cx="9345960" cy="44640"/>
          </a:xfrm>
        </p:grpSpPr>
        <p:sp>
          <p:nvSpPr>
            <p:cNvPr id="92" name="Google Shape;92;p15"/>
            <p:cNvSpPr/>
            <p:nvPr/>
          </p:nvSpPr>
          <p:spPr>
            <a:xfrm>
              <a:off x="3149640" y="12952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0" y="12952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6242400" y="12952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surprise.readthedocs.io/en/stable/algobase.html#surprise.prediction_algorithms.algo_base.AlgoBase" TargetMode="External"/><Relationship Id="rId4" Type="http://schemas.openxmlformats.org/officeDocument/2006/relationships/image" Target="../media/image13.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810000" y="4496800"/>
            <a:ext cx="6324600" cy="1446900"/>
          </a:xfrm>
          <a:prstGeom prst="rect">
            <a:avLst/>
          </a:prstGeom>
          <a:noFill/>
          <a:ln>
            <a:noFill/>
          </a:ln>
        </p:spPr>
        <p:txBody>
          <a:bodyPr anchorCtr="0" anchor="b" bIns="0" lIns="0" spcFirstLastPara="1" rIns="0" wrap="square" tIns="0">
            <a:noAutofit/>
          </a:bodyPr>
          <a:lstStyle/>
          <a:p>
            <a:pPr indent="0" lvl="0" marL="0" rtl="0" algn="l">
              <a:lnSpc>
                <a:spcPct val="112500"/>
              </a:lnSpc>
              <a:spcBef>
                <a:spcPts val="0"/>
              </a:spcBef>
              <a:spcAft>
                <a:spcPts val="0"/>
              </a:spcAft>
              <a:buClr>
                <a:schemeClr val="lt1"/>
              </a:buClr>
              <a:buSzPts val="1600"/>
              <a:buNone/>
            </a:pPr>
            <a:r>
              <a:rPr lang="en-IN" sz="1600"/>
              <a:t>Devesh Darshan		2018A5PS0978P </a:t>
            </a:r>
            <a:endParaRPr sz="1600"/>
          </a:p>
          <a:p>
            <a:pPr indent="0" lvl="0" marL="0" rtl="0" algn="l">
              <a:lnSpc>
                <a:spcPct val="112500"/>
              </a:lnSpc>
              <a:spcBef>
                <a:spcPts val="0"/>
              </a:spcBef>
              <a:spcAft>
                <a:spcPts val="0"/>
              </a:spcAft>
              <a:buClr>
                <a:schemeClr val="lt1"/>
              </a:buClr>
              <a:buSzPts val="1600"/>
              <a:buNone/>
            </a:pPr>
            <a:r>
              <a:rPr lang="en-IN" sz="1600"/>
              <a:t>Harshita Gupta			2018A2PS0147P  </a:t>
            </a:r>
            <a:endParaRPr sz="1600"/>
          </a:p>
          <a:p>
            <a:pPr indent="0" lvl="0" marL="0" rtl="0" algn="l">
              <a:lnSpc>
                <a:spcPct val="112500"/>
              </a:lnSpc>
              <a:spcBef>
                <a:spcPts val="0"/>
              </a:spcBef>
              <a:spcAft>
                <a:spcPts val="0"/>
              </a:spcAft>
              <a:buClr>
                <a:schemeClr val="lt1"/>
              </a:buClr>
              <a:buSzPts val="1600"/>
              <a:buNone/>
            </a:pPr>
            <a:r>
              <a:rPr lang="en-IN" sz="1600"/>
              <a:t>Hemant Bhartiya		2018A1PS0006P    </a:t>
            </a:r>
            <a:endParaRPr sz="1600"/>
          </a:p>
          <a:p>
            <a:pPr indent="0" lvl="0" marL="0" rtl="0" algn="l">
              <a:lnSpc>
                <a:spcPct val="112500"/>
              </a:lnSpc>
              <a:spcBef>
                <a:spcPts val="0"/>
              </a:spcBef>
              <a:spcAft>
                <a:spcPts val="0"/>
              </a:spcAft>
              <a:buClr>
                <a:schemeClr val="lt1"/>
              </a:buClr>
              <a:buSzPts val="1600"/>
              <a:buNone/>
            </a:pPr>
            <a:r>
              <a:rPr lang="en-IN" sz="1600"/>
              <a:t>Ishita Singhal			2018A8PS0349P</a:t>
            </a:r>
            <a:endParaRPr sz="1600"/>
          </a:p>
          <a:p>
            <a:pPr indent="0" lvl="0" marL="0" rtl="0" algn="l">
              <a:lnSpc>
                <a:spcPct val="112500"/>
              </a:lnSpc>
              <a:spcBef>
                <a:spcPts val="0"/>
              </a:spcBef>
              <a:spcAft>
                <a:spcPts val="0"/>
              </a:spcAft>
              <a:buClr>
                <a:schemeClr val="lt1"/>
              </a:buClr>
              <a:buSzPts val="1600"/>
              <a:buNone/>
            </a:pPr>
            <a:r>
              <a:rPr lang="en-IN" sz="1600"/>
              <a:t>Ishanuj Hazarika</a:t>
            </a:r>
            <a:r>
              <a:rPr lang="en-IN" sz="1600">
                <a:latin typeface="Arial"/>
                <a:ea typeface="Arial"/>
                <a:cs typeface="Arial"/>
                <a:sym typeface="Arial"/>
              </a:rPr>
              <a:t> 		</a:t>
            </a:r>
            <a:r>
              <a:rPr lang="en-IN" sz="1600"/>
              <a:t>2018A2PS0690P</a:t>
            </a:r>
            <a:endParaRPr/>
          </a:p>
        </p:txBody>
      </p:sp>
      <p:sp>
        <p:nvSpPr>
          <p:cNvPr id="169" name="Google Shape;169;p30"/>
          <p:cNvSpPr txBox="1"/>
          <p:nvPr/>
        </p:nvSpPr>
        <p:spPr>
          <a:xfrm>
            <a:off x="3657598" y="3749850"/>
            <a:ext cx="6477000"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2000">
                <a:solidFill>
                  <a:schemeClr val="lt1"/>
                </a:solidFill>
              </a:rPr>
              <a:t>UB-CF BASED RECOMMENDER SYSTEMS</a:t>
            </a:r>
            <a:endParaRPr b="1" i="1" sz="1400">
              <a:solidFill>
                <a:schemeClr val="lt1"/>
              </a:solidFill>
              <a:latin typeface="Times New Roman"/>
              <a:ea typeface="Times New Roman"/>
              <a:cs typeface="Times New Roman"/>
              <a:sym typeface="Times New Roman"/>
            </a:endParaRPr>
          </a:p>
        </p:txBody>
      </p:sp>
      <p:sp>
        <p:nvSpPr>
          <p:cNvPr id="170" name="Google Shape;170;p30"/>
          <p:cNvSpPr txBox="1"/>
          <p:nvPr/>
        </p:nvSpPr>
        <p:spPr>
          <a:xfrm>
            <a:off x="3733799" y="3352801"/>
            <a:ext cx="670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idx="1" type="body"/>
          </p:nvPr>
        </p:nvSpPr>
        <p:spPr>
          <a:xfrm>
            <a:off x="406400" y="152400"/>
            <a:ext cx="84327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Results</a:t>
            </a:r>
            <a:endParaRPr/>
          </a:p>
        </p:txBody>
      </p:sp>
      <p:sp>
        <p:nvSpPr>
          <p:cNvPr id="235" name="Google Shape;235;p39"/>
          <p:cNvSpPr txBox="1"/>
          <p:nvPr/>
        </p:nvSpPr>
        <p:spPr>
          <a:xfrm>
            <a:off x="864700" y="1638225"/>
            <a:ext cx="10992900" cy="408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236" name="Google Shape;236;p39"/>
          <p:cNvPicPr preferRelativeResize="0"/>
          <p:nvPr/>
        </p:nvPicPr>
        <p:blipFill>
          <a:blip r:embed="rId3">
            <a:alphaModFix/>
          </a:blip>
          <a:stretch>
            <a:fillRect/>
          </a:stretch>
        </p:blipFill>
        <p:spPr>
          <a:xfrm>
            <a:off x="864700" y="3433700"/>
            <a:ext cx="10577725" cy="2071475"/>
          </a:xfrm>
          <a:prstGeom prst="rect">
            <a:avLst/>
          </a:prstGeom>
          <a:noFill/>
          <a:ln>
            <a:noFill/>
          </a:ln>
        </p:spPr>
      </p:pic>
      <p:sp>
        <p:nvSpPr>
          <p:cNvPr id="237" name="Google Shape;237;p39"/>
          <p:cNvSpPr txBox="1"/>
          <p:nvPr/>
        </p:nvSpPr>
        <p:spPr>
          <a:xfrm>
            <a:off x="744150" y="1250250"/>
            <a:ext cx="9904500" cy="2071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IN" sz="2400">
                <a:solidFill>
                  <a:schemeClr val="dk1"/>
                </a:solidFill>
              </a:rPr>
              <a:t>Along with this, we also predicted top-5 movies for 10 randomly chosen users which were not the part of the training phase. </a:t>
            </a:r>
            <a:endParaRPr sz="2400">
              <a:solidFill>
                <a:schemeClr val="dk1"/>
              </a:solidFill>
            </a:endParaRPr>
          </a:p>
          <a:p>
            <a:pPr indent="-317500" lvl="0" marL="457200" rtl="0" algn="l">
              <a:lnSpc>
                <a:spcPct val="115000"/>
              </a:lnSpc>
              <a:spcBef>
                <a:spcPts val="0"/>
              </a:spcBef>
              <a:spcAft>
                <a:spcPts val="0"/>
              </a:spcAft>
              <a:buSzPts val="1400"/>
              <a:buFont typeface="Times New Roman"/>
              <a:buChar char="●"/>
            </a:pPr>
            <a:r>
              <a:rPr lang="en-IN" sz="2400">
                <a:solidFill>
                  <a:schemeClr val="dk1"/>
                </a:solidFill>
              </a:rPr>
              <a:t>The obtained results are saved in ‘output.csv’ . </a:t>
            </a:r>
            <a:endParaRPr sz="2400">
              <a:solidFill>
                <a:schemeClr val="dk1"/>
              </a:solidFill>
            </a:endParaRPr>
          </a:p>
          <a:p>
            <a:pPr indent="-317500" lvl="0" marL="457200" rtl="0" algn="l">
              <a:lnSpc>
                <a:spcPct val="115000"/>
              </a:lnSpc>
              <a:spcBef>
                <a:spcPts val="0"/>
              </a:spcBef>
              <a:spcAft>
                <a:spcPts val="0"/>
              </a:spcAft>
              <a:buSzPts val="1400"/>
              <a:buFont typeface="Times New Roman"/>
              <a:buChar char="●"/>
            </a:pPr>
            <a:r>
              <a:rPr lang="en-IN" sz="2400">
                <a:solidFill>
                  <a:schemeClr val="dk1"/>
                </a:solidFill>
              </a:rPr>
              <a:t>For example, for user </a:t>
            </a:r>
            <a:r>
              <a:rPr b="1" lang="en-IN" sz="2400">
                <a:solidFill>
                  <a:schemeClr val="dk1"/>
                </a:solidFill>
              </a:rPr>
              <a:t>ID = 456</a:t>
            </a:r>
            <a:r>
              <a:rPr lang="en-IN" sz="2400">
                <a:solidFill>
                  <a:schemeClr val="dk1"/>
                </a:solidFill>
              </a:rPr>
              <a:t>, this is the obtained result :</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Contd.</a:t>
            </a:r>
            <a:endParaRPr/>
          </a:p>
        </p:txBody>
      </p:sp>
      <p:pic>
        <p:nvPicPr>
          <p:cNvPr id="244" name="Google Shape;244;p40"/>
          <p:cNvPicPr preferRelativeResize="0"/>
          <p:nvPr/>
        </p:nvPicPr>
        <p:blipFill>
          <a:blip r:embed="rId3">
            <a:alphaModFix/>
          </a:blip>
          <a:stretch>
            <a:fillRect/>
          </a:stretch>
        </p:blipFill>
        <p:spPr>
          <a:xfrm>
            <a:off x="0" y="1414475"/>
            <a:ext cx="5970725" cy="4296750"/>
          </a:xfrm>
          <a:prstGeom prst="rect">
            <a:avLst/>
          </a:prstGeom>
          <a:noFill/>
          <a:ln>
            <a:noFill/>
          </a:ln>
        </p:spPr>
      </p:pic>
      <p:pic>
        <p:nvPicPr>
          <p:cNvPr id="245" name="Google Shape;245;p40"/>
          <p:cNvPicPr preferRelativeResize="0"/>
          <p:nvPr/>
        </p:nvPicPr>
        <p:blipFill>
          <a:blip r:embed="rId4">
            <a:alphaModFix/>
          </a:blip>
          <a:stretch>
            <a:fillRect/>
          </a:stretch>
        </p:blipFill>
        <p:spPr>
          <a:xfrm>
            <a:off x="6163525" y="1414475"/>
            <a:ext cx="5970725" cy="5138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Limitations</a:t>
            </a:r>
            <a:endParaRPr/>
          </a:p>
        </p:txBody>
      </p:sp>
      <p:sp>
        <p:nvSpPr>
          <p:cNvPr id="251" name="Google Shape;251;p41"/>
          <p:cNvSpPr txBox="1"/>
          <p:nvPr/>
        </p:nvSpPr>
        <p:spPr>
          <a:xfrm>
            <a:off x="477325" y="1371375"/>
            <a:ext cx="10411200" cy="5264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IN" sz="2400">
                <a:solidFill>
                  <a:schemeClr val="dk1"/>
                </a:solidFill>
              </a:rPr>
              <a:t>UBCF is easy to implement and have greater diversity but it faces the following challenges -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381000" lvl="0" marL="914400" rtl="0" algn="l">
              <a:lnSpc>
                <a:spcPct val="150000"/>
              </a:lnSpc>
              <a:spcBef>
                <a:spcPts val="0"/>
              </a:spcBef>
              <a:spcAft>
                <a:spcPts val="0"/>
              </a:spcAft>
              <a:buClr>
                <a:schemeClr val="dk1"/>
              </a:buClr>
              <a:buSzPts val="2400"/>
              <a:buChar char="●"/>
            </a:pPr>
            <a:r>
              <a:rPr b="1" lang="en-IN" sz="2400">
                <a:solidFill>
                  <a:schemeClr val="dk1"/>
                </a:solidFill>
              </a:rPr>
              <a:t>Sparsity</a:t>
            </a:r>
            <a:r>
              <a:rPr lang="en-IN" sz="2400">
                <a:solidFill>
                  <a:schemeClr val="dk1"/>
                </a:solidFill>
              </a:rPr>
              <a:t>, as the very less percentage of people rate the items</a:t>
            </a:r>
            <a:endParaRPr sz="2400">
              <a:solidFill>
                <a:schemeClr val="dk1"/>
              </a:solidFill>
            </a:endParaRPr>
          </a:p>
          <a:p>
            <a:pPr indent="-381000" lvl="0" marL="914400" rtl="0" algn="l">
              <a:lnSpc>
                <a:spcPct val="150000"/>
              </a:lnSpc>
              <a:spcBef>
                <a:spcPts val="0"/>
              </a:spcBef>
              <a:spcAft>
                <a:spcPts val="0"/>
              </a:spcAft>
              <a:buClr>
                <a:schemeClr val="dk1"/>
              </a:buClr>
              <a:buSzPts val="2400"/>
              <a:buChar char="●"/>
            </a:pPr>
            <a:r>
              <a:rPr b="1" lang="en-IN" sz="2400">
                <a:solidFill>
                  <a:schemeClr val="dk1"/>
                </a:solidFill>
              </a:rPr>
              <a:t>Cold-start</a:t>
            </a:r>
            <a:r>
              <a:rPr lang="en-IN" sz="2400">
                <a:solidFill>
                  <a:schemeClr val="dk1"/>
                </a:solidFill>
              </a:rPr>
              <a:t>, as for making predictions for a new user ,we have almost no information to find out its neighbours for prediction</a:t>
            </a:r>
            <a:endParaRPr sz="2400">
              <a:solidFill>
                <a:schemeClr val="dk1"/>
              </a:solidFill>
            </a:endParaRPr>
          </a:p>
          <a:p>
            <a:pPr indent="-381000" lvl="0" marL="914400" rtl="0" algn="l">
              <a:lnSpc>
                <a:spcPct val="150000"/>
              </a:lnSpc>
              <a:spcBef>
                <a:spcPts val="0"/>
              </a:spcBef>
              <a:spcAft>
                <a:spcPts val="0"/>
              </a:spcAft>
              <a:buClr>
                <a:schemeClr val="dk1"/>
              </a:buClr>
              <a:buSzPts val="2400"/>
              <a:buChar char="●"/>
            </a:pPr>
            <a:r>
              <a:rPr lang="en-IN" sz="2400">
                <a:solidFill>
                  <a:schemeClr val="dk1"/>
                </a:solidFill>
              </a:rPr>
              <a:t>More the number of users in our data, more the </a:t>
            </a:r>
            <a:r>
              <a:rPr b="1" lang="en-IN" sz="2400">
                <a:solidFill>
                  <a:schemeClr val="dk1"/>
                </a:solidFill>
              </a:rPr>
              <a:t>computational cost</a:t>
            </a:r>
            <a:r>
              <a:rPr lang="en-IN" sz="2400">
                <a:solidFill>
                  <a:schemeClr val="dk1"/>
                </a:solidFill>
              </a:rPr>
              <a:t> for finding nearest neighbours.</a:t>
            </a:r>
            <a:endParaRPr sz="2400">
              <a:solidFill>
                <a:schemeClr val="dk1"/>
              </a:solidFill>
            </a:endParaRPr>
          </a:p>
          <a:p>
            <a:pPr indent="0" lvl="0" marL="0" marR="0" rtl="0" algn="l">
              <a:spcBef>
                <a:spcPts val="0"/>
              </a:spcBef>
              <a:spcAft>
                <a:spcPts val="0"/>
              </a:spcAft>
              <a:buNone/>
            </a:pPr>
            <a:r>
              <a:t/>
            </a:r>
            <a:endParaRPr sz="2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Contd.</a:t>
            </a:r>
            <a:endParaRPr/>
          </a:p>
        </p:txBody>
      </p:sp>
      <p:sp>
        <p:nvSpPr>
          <p:cNvPr id="257" name="Google Shape;257;p42"/>
          <p:cNvSpPr txBox="1"/>
          <p:nvPr/>
        </p:nvSpPr>
        <p:spPr>
          <a:xfrm>
            <a:off x="489650" y="1852550"/>
            <a:ext cx="10992900" cy="4083600"/>
          </a:xfrm>
          <a:prstGeom prst="rect">
            <a:avLst/>
          </a:prstGeom>
          <a:noFill/>
          <a:ln>
            <a:noFill/>
          </a:ln>
        </p:spPr>
        <p:txBody>
          <a:bodyPr anchorCtr="0" anchor="t" bIns="45700" lIns="91425" spcFirstLastPara="1" rIns="91425" wrap="square" tIns="45700">
            <a:noAutofit/>
          </a:bodyPr>
          <a:lstStyle/>
          <a:p>
            <a:pPr indent="-381000" lvl="0" marL="914400" rtl="0" algn="l">
              <a:lnSpc>
                <a:spcPct val="150000"/>
              </a:lnSpc>
              <a:spcBef>
                <a:spcPts val="0"/>
              </a:spcBef>
              <a:spcAft>
                <a:spcPts val="0"/>
              </a:spcAft>
              <a:buClr>
                <a:schemeClr val="dk1"/>
              </a:buClr>
              <a:buSzPts val="2400"/>
              <a:buChar char="●"/>
            </a:pPr>
            <a:r>
              <a:rPr lang="en-IN" sz="2400">
                <a:solidFill>
                  <a:schemeClr val="dk1"/>
                </a:solidFill>
              </a:rPr>
              <a:t>High maintenance costs, as it requires more frequent computation of user neighbours with the addition of new users.</a:t>
            </a:r>
            <a:endParaRPr sz="2400">
              <a:solidFill>
                <a:schemeClr val="dk1"/>
              </a:solidFill>
            </a:endParaRPr>
          </a:p>
          <a:p>
            <a:pPr indent="-381000" lvl="0" marL="914400" rtl="0" algn="l">
              <a:lnSpc>
                <a:spcPct val="150000"/>
              </a:lnSpc>
              <a:spcBef>
                <a:spcPts val="0"/>
              </a:spcBef>
              <a:spcAft>
                <a:spcPts val="0"/>
              </a:spcAft>
              <a:buClr>
                <a:schemeClr val="dk1"/>
              </a:buClr>
              <a:buSzPts val="2400"/>
              <a:buChar char="●"/>
            </a:pPr>
            <a:r>
              <a:rPr lang="en-IN" sz="2400">
                <a:solidFill>
                  <a:schemeClr val="dk1"/>
                </a:solidFill>
              </a:rPr>
              <a:t>More space requirements when compared to item based approaches, as generally there are more number of users then the number of items.</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idx="1" type="body"/>
          </p:nvPr>
        </p:nvSpPr>
        <p:spPr>
          <a:xfrm>
            <a:off x="406400" y="286650"/>
            <a:ext cx="8432700" cy="9429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2000"/>
              </a:spcBef>
              <a:spcAft>
                <a:spcPts val="0"/>
              </a:spcAft>
              <a:buClr>
                <a:schemeClr val="dk1"/>
              </a:buClr>
              <a:buSzPts val="1100"/>
              <a:buNone/>
            </a:pPr>
            <a:r>
              <a:t/>
            </a:r>
            <a:endParaRPr/>
          </a:p>
          <a:p>
            <a:pPr indent="0" lvl="0" marL="0" rtl="0" algn="l">
              <a:lnSpc>
                <a:spcPct val="115000"/>
              </a:lnSpc>
              <a:spcBef>
                <a:spcPts val="2000"/>
              </a:spcBef>
              <a:spcAft>
                <a:spcPts val="0"/>
              </a:spcAft>
              <a:buClr>
                <a:schemeClr val="dk1"/>
              </a:buClr>
              <a:buSzPts val="1100"/>
              <a:buFont typeface="Arial"/>
              <a:buNone/>
            </a:pPr>
            <a:r>
              <a:rPr lang="en-IN"/>
              <a:t>Improvements</a:t>
            </a:r>
            <a:endParaRPr sz="2200" u="sng">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3600"/>
              <a:buNone/>
            </a:pPr>
            <a:r>
              <a:t/>
            </a:r>
            <a:endParaRPr/>
          </a:p>
        </p:txBody>
      </p:sp>
      <p:sp>
        <p:nvSpPr>
          <p:cNvPr id="263" name="Google Shape;263;p43"/>
          <p:cNvSpPr txBox="1"/>
          <p:nvPr/>
        </p:nvSpPr>
        <p:spPr>
          <a:xfrm>
            <a:off x="489650" y="1403750"/>
            <a:ext cx="10992900" cy="47550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FF"/>
              </a:buClr>
              <a:buSzPts val="2400"/>
              <a:buAutoNum type="arabicPeriod"/>
            </a:pPr>
            <a:r>
              <a:rPr b="1" lang="en-IN" sz="2400" u="sng">
                <a:solidFill>
                  <a:srgbClr val="0000FF"/>
                </a:solidFill>
              </a:rPr>
              <a:t>Removing movies that have been rated by less than 3 users</a:t>
            </a:r>
            <a:endParaRPr b="1" i="1" sz="2300" u="sng">
              <a:solidFill>
                <a:srgbClr val="0000FF"/>
              </a:solidFill>
              <a:latin typeface="Times New Roman"/>
              <a:ea typeface="Times New Roman"/>
              <a:cs typeface="Times New Roman"/>
              <a:sym typeface="Times New Roman"/>
            </a:endParaRPr>
          </a:p>
          <a:p>
            <a:pPr indent="-317500" lvl="0" marL="914400" rtl="0" algn="l">
              <a:lnSpc>
                <a:spcPct val="115000"/>
              </a:lnSpc>
              <a:spcBef>
                <a:spcPts val="0"/>
              </a:spcBef>
              <a:spcAft>
                <a:spcPts val="0"/>
              </a:spcAft>
              <a:buClr>
                <a:schemeClr val="dk1"/>
              </a:buClr>
              <a:buSzPts val="1400"/>
              <a:buFont typeface="Times New Roman"/>
              <a:buChar char="●"/>
            </a:pPr>
            <a:r>
              <a:rPr lang="en-IN" sz="2400">
                <a:solidFill>
                  <a:schemeClr val="dk1"/>
                </a:solidFill>
              </a:rPr>
              <a:t>The probability of a movie being recommended which has been only rated by less than 3 users is very less as it is very less viewed compared to other movies. </a:t>
            </a:r>
            <a:endParaRPr sz="2400">
              <a:solidFill>
                <a:schemeClr val="dk1"/>
              </a:solidFill>
            </a:endParaRPr>
          </a:p>
          <a:p>
            <a:pPr indent="-317500" lvl="0" marL="914400" rtl="0" algn="l">
              <a:lnSpc>
                <a:spcPct val="115000"/>
              </a:lnSpc>
              <a:spcBef>
                <a:spcPts val="0"/>
              </a:spcBef>
              <a:spcAft>
                <a:spcPts val="0"/>
              </a:spcAft>
              <a:buClr>
                <a:schemeClr val="dk1"/>
              </a:buClr>
              <a:buSzPts val="1400"/>
              <a:buFont typeface="Times New Roman"/>
              <a:buChar char="●"/>
            </a:pPr>
            <a:r>
              <a:rPr lang="en-IN" sz="2400">
                <a:solidFill>
                  <a:schemeClr val="dk1"/>
                </a:solidFill>
              </a:rPr>
              <a:t>This method significantly reduces the sparsity, resulting in better results as well as less time.</a:t>
            </a:r>
            <a:endParaRPr sz="2400">
              <a:solidFill>
                <a:schemeClr val="dk1"/>
              </a:solidFill>
            </a:endParaRPr>
          </a:p>
          <a:p>
            <a:pPr indent="0" lvl="0" marL="91440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IN" sz="2400">
                <a:solidFill>
                  <a:schemeClr val="dk1"/>
                </a:solidFill>
              </a:rPr>
              <a:t>   </a:t>
            </a:r>
            <a:r>
              <a:rPr lang="en-IN" sz="2400" u="sng">
                <a:solidFill>
                  <a:schemeClr val="dk1"/>
                </a:solidFill>
              </a:rPr>
              <a:t> 	</a:t>
            </a:r>
            <a:r>
              <a:rPr b="1" lang="en-IN" sz="2400" u="sng">
                <a:solidFill>
                  <a:srgbClr val="FF0000"/>
                </a:solidFill>
              </a:rPr>
              <a:t>Problem with the approach:</a:t>
            </a:r>
            <a:endParaRPr b="1" sz="2400" u="sng">
              <a:solidFill>
                <a:srgbClr val="FF0000"/>
              </a:solidFill>
            </a:endParaRPr>
          </a:p>
          <a:p>
            <a:pPr indent="-317500" lvl="0" marL="914400" rtl="0" algn="l">
              <a:lnSpc>
                <a:spcPct val="115000"/>
              </a:lnSpc>
              <a:spcBef>
                <a:spcPts val="0"/>
              </a:spcBef>
              <a:spcAft>
                <a:spcPts val="0"/>
              </a:spcAft>
              <a:buClr>
                <a:schemeClr val="dk1"/>
              </a:buClr>
              <a:buSzPts val="1400"/>
              <a:buFont typeface="Times New Roman"/>
              <a:buChar char="●"/>
            </a:pPr>
            <a:r>
              <a:rPr lang="en-IN" sz="2400">
                <a:solidFill>
                  <a:schemeClr val="dk1"/>
                </a:solidFill>
              </a:rPr>
              <a:t>This method although reduces the sparsity in the data, but by a very crude way of eliminating data points, hence this method does not use the whole information provided to us.</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idx="1" type="body"/>
          </p:nvPr>
        </p:nvSpPr>
        <p:spPr>
          <a:xfrm>
            <a:off x="406400" y="286650"/>
            <a:ext cx="8432700" cy="9429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2000"/>
              </a:spcBef>
              <a:spcAft>
                <a:spcPts val="0"/>
              </a:spcAft>
              <a:buClr>
                <a:schemeClr val="dk1"/>
              </a:buClr>
              <a:buSzPts val="1100"/>
              <a:buNone/>
            </a:pPr>
            <a:r>
              <a:t/>
            </a:r>
            <a:endParaRPr/>
          </a:p>
          <a:p>
            <a:pPr indent="0" lvl="0" marL="0" rtl="0" algn="l">
              <a:lnSpc>
                <a:spcPct val="115000"/>
              </a:lnSpc>
              <a:spcBef>
                <a:spcPts val="2000"/>
              </a:spcBef>
              <a:spcAft>
                <a:spcPts val="0"/>
              </a:spcAft>
              <a:buClr>
                <a:schemeClr val="dk1"/>
              </a:buClr>
              <a:buSzPts val="1100"/>
              <a:buFont typeface="Arial"/>
              <a:buNone/>
            </a:pPr>
            <a:r>
              <a:rPr lang="en-IN">
                <a:solidFill>
                  <a:srgbClr val="0000FF"/>
                </a:solidFill>
              </a:rPr>
              <a:t>Implementation</a:t>
            </a:r>
            <a:endParaRPr sz="2200" u="sng">
              <a:solidFill>
                <a:srgbClr val="0000FF"/>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3600"/>
              <a:buNone/>
            </a:pPr>
            <a:r>
              <a:t/>
            </a:r>
            <a:endParaRPr/>
          </a:p>
        </p:txBody>
      </p:sp>
      <p:sp>
        <p:nvSpPr>
          <p:cNvPr id="269" name="Google Shape;269;p44"/>
          <p:cNvSpPr txBox="1"/>
          <p:nvPr/>
        </p:nvSpPr>
        <p:spPr>
          <a:xfrm>
            <a:off x="489650" y="1403750"/>
            <a:ext cx="10992900" cy="4755000"/>
          </a:xfrm>
          <a:prstGeom prst="rect">
            <a:avLst/>
          </a:prstGeom>
          <a:noFill/>
          <a:ln>
            <a:noFill/>
          </a:ln>
        </p:spPr>
        <p:txBody>
          <a:bodyPr anchorCtr="0" anchor="t" bIns="45700" lIns="91425" spcFirstLastPara="1" rIns="91425" wrap="square" tIns="45700">
            <a:noAutofit/>
          </a:bodyPr>
          <a:lstStyle/>
          <a:p>
            <a:pPr indent="0" lvl="0" marL="914400" rtl="0" algn="l">
              <a:lnSpc>
                <a:spcPct val="115000"/>
              </a:lnSpc>
              <a:spcBef>
                <a:spcPts val="0"/>
              </a:spcBef>
              <a:spcAft>
                <a:spcPts val="0"/>
              </a:spcAft>
              <a:buNone/>
            </a:pPr>
            <a:r>
              <a:t/>
            </a:r>
            <a:endParaRPr sz="2400">
              <a:solidFill>
                <a:schemeClr val="dk1"/>
              </a:solidFill>
            </a:endParaRPr>
          </a:p>
        </p:txBody>
      </p:sp>
      <p:pic>
        <p:nvPicPr>
          <p:cNvPr id="270" name="Google Shape;270;p44"/>
          <p:cNvPicPr preferRelativeResize="0"/>
          <p:nvPr/>
        </p:nvPicPr>
        <p:blipFill>
          <a:blip r:embed="rId3">
            <a:alphaModFix/>
          </a:blip>
          <a:stretch>
            <a:fillRect/>
          </a:stretch>
        </p:blipFill>
        <p:spPr>
          <a:xfrm>
            <a:off x="406400" y="1484125"/>
            <a:ext cx="10228850" cy="493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1" type="body"/>
          </p:nvPr>
        </p:nvSpPr>
        <p:spPr>
          <a:xfrm>
            <a:off x="406400" y="286650"/>
            <a:ext cx="8432700" cy="9429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2000"/>
              </a:spcBef>
              <a:spcAft>
                <a:spcPts val="0"/>
              </a:spcAft>
              <a:buClr>
                <a:schemeClr val="dk1"/>
              </a:buClr>
              <a:buSzPts val="1100"/>
              <a:buNone/>
            </a:pPr>
            <a:r>
              <a:t/>
            </a:r>
            <a:endParaRPr/>
          </a:p>
          <a:p>
            <a:pPr indent="0" lvl="0" marL="0" rtl="0" algn="l">
              <a:lnSpc>
                <a:spcPct val="115000"/>
              </a:lnSpc>
              <a:spcBef>
                <a:spcPts val="2000"/>
              </a:spcBef>
              <a:spcAft>
                <a:spcPts val="0"/>
              </a:spcAft>
              <a:buClr>
                <a:schemeClr val="dk1"/>
              </a:buClr>
              <a:buSzPts val="1100"/>
              <a:buNone/>
            </a:pPr>
            <a:r>
              <a:rPr lang="en-IN"/>
              <a:t>Improvements</a:t>
            </a:r>
            <a:endParaRPr sz="2200" u="sng">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3600"/>
              <a:buNone/>
            </a:pPr>
            <a:r>
              <a:t/>
            </a:r>
            <a:endParaRPr/>
          </a:p>
        </p:txBody>
      </p:sp>
      <p:sp>
        <p:nvSpPr>
          <p:cNvPr id="276" name="Google Shape;276;p45"/>
          <p:cNvSpPr txBox="1"/>
          <p:nvPr/>
        </p:nvSpPr>
        <p:spPr>
          <a:xfrm>
            <a:off x="489650" y="1403750"/>
            <a:ext cx="10992900" cy="4755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IN" sz="2400">
                <a:solidFill>
                  <a:srgbClr val="0000FF"/>
                </a:solidFill>
              </a:rPr>
              <a:t>2.</a:t>
            </a:r>
            <a:r>
              <a:rPr b="1" lang="en-IN" sz="2400">
                <a:solidFill>
                  <a:srgbClr val="0000FF"/>
                </a:solidFill>
              </a:rPr>
              <a:t> </a:t>
            </a:r>
            <a:r>
              <a:rPr b="1" lang="en-IN" sz="2400" u="sng">
                <a:solidFill>
                  <a:srgbClr val="0000FF"/>
                </a:solidFill>
              </a:rPr>
              <a:t>Using cosine similarity on the above obtained dataset</a:t>
            </a:r>
            <a:endParaRPr b="1" sz="2400" u="sng">
              <a:solidFill>
                <a:srgbClr val="0000FF"/>
              </a:solidFill>
            </a:endParaRPr>
          </a:p>
          <a:p>
            <a:pPr indent="-381000" lvl="0" marL="914400" rtl="0" algn="l">
              <a:lnSpc>
                <a:spcPct val="115000"/>
              </a:lnSpc>
              <a:spcBef>
                <a:spcPts val="0"/>
              </a:spcBef>
              <a:spcAft>
                <a:spcPts val="0"/>
              </a:spcAft>
              <a:buClr>
                <a:schemeClr val="dk1"/>
              </a:buClr>
              <a:buSzPts val="2400"/>
              <a:buChar char="●"/>
            </a:pPr>
            <a:r>
              <a:rPr lang="en-IN" sz="2400">
                <a:solidFill>
                  <a:schemeClr val="dk1"/>
                </a:solidFill>
              </a:rPr>
              <a:t>One advantage of cosine similarity is its low-complexity, especially for sparse vectors: only the non-zero dimensions need to be considered.</a:t>
            </a:r>
            <a:endParaRPr sz="2400">
              <a:solidFill>
                <a:schemeClr val="dk1"/>
              </a:solidFill>
            </a:endParaRPr>
          </a:p>
          <a:p>
            <a:pPr indent="-381000" lvl="0" marL="914400" rtl="0" algn="l">
              <a:lnSpc>
                <a:spcPct val="115000"/>
              </a:lnSpc>
              <a:spcBef>
                <a:spcPts val="0"/>
              </a:spcBef>
              <a:spcAft>
                <a:spcPts val="0"/>
              </a:spcAft>
              <a:buClr>
                <a:schemeClr val="dk1"/>
              </a:buClr>
              <a:buSzPts val="2400"/>
              <a:buChar char="●"/>
            </a:pPr>
            <a:r>
              <a:rPr lang="en-IN" sz="2400">
                <a:solidFill>
                  <a:schemeClr val="dk1"/>
                </a:solidFill>
              </a:rPr>
              <a:t>Smaller cosine angle implies greater similarity between the two users.</a:t>
            </a:r>
            <a:endParaRPr sz="2400">
              <a:solidFill>
                <a:schemeClr val="dk1"/>
              </a:solidFill>
            </a:endParaRPr>
          </a:p>
          <a:p>
            <a:pPr indent="-381000" lvl="0" marL="914400" rtl="0" algn="l">
              <a:lnSpc>
                <a:spcPct val="115000"/>
              </a:lnSpc>
              <a:spcBef>
                <a:spcPts val="0"/>
              </a:spcBef>
              <a:spcAft>
                <a:spcPts val="0"/>
              </a:spcAft>
              <a:buClr>
                <a:schemeClr val="dk1"/>
              </a:buClr>
              <a:buSzPts val="2400"/>
              <a:buChar char="●"/>
            </a:pPr>
            <a:r>
              <a:rPr lang="en-IN" sz="2400">
                <a:solidFill>
                  <a:schemeClr val="dk1"/>
                </a:solidFill>
              </a:rPr>
              <a:t>In cosine similarity, a subset of a larger data set clusters in the same way it did in the large set, because the data is not centered and normalized again (which is what Pearson would do).</a:t>
            </a:r>
            <a:endParaRPr>
              <a:solidFill>
                <a:schemeClr val="dk1"/>
              </a:solidFill>
            </a:endParaRPr>
          </a:p>
          <a:p>
            <a:pPr indent="0" lvl="0" marL="0" rtl="0" algn="l">
              <a:lnSpc>
                <a:spcPct val="115000"/>
              </a:lnSpc>
              <a:spcBef>
                <a:spcPts val="0"/>
              </a:spcBef>
              <a:spcAft>
                <a:spcPts val="0"/>
              </a:spcAft>
              <a:buNone/>
            </a:pPr>
            <a:r>
              <a:rPr b="1" lang="en-IN" sz="2400" u="sng">
                <a:solidFill>
                  <a:srgbClr val="FF0000"/>
                </a:solidFill>
              </a:rPr>
              <a:t>Problem with the approach:</a:t>
            </a:r>
            <a:endParaRPr b="1" sz="2400" u="sng">
              <a:solidFill>
                <a:srgbClr val="FF0000"/>
              </a:solidFill>
            </a:endParaRPr>
          </a:p>
          <a:p>
            <a:pPr indent="0" lvl="0" marL="914400" rtl="0" algn="l">
              <a:lnSpc>
                <a:spcPct val="115000"/>
              </a:lnSpc>
              <a:spcBef>
                <a:spcPts val="0"/>
              </a:spcBef>
              <a:spcAft>
                <a:spcPts val="0"/>
              </a:spcAft>
              <a:buNone/>
            </a:pPr>
            <a:r>
              <a:rPr lang="en-IN" sz="2400">
                <a:solidFill>
                  <a:schemeClr val="dk1"/>
                </a:solidFill>
              </a:rPr>
              <a:t>Since it considers only the common ratings between the users, it will not take into account the rating given by a user if it’s unrated by the other and count it as zero. </a:t>
            </a:r>
            <a:endParaRPr sz="2400">
              <a:solidFill>
                <a:schemeClr val="dk1"/>
              </a:solidFill>
            </a:endParaRPr>
          </a:p>
          <a:p>
            <a:pPr indent="0" lvl="0" marL="914400" rtl="0" algn="l">
              <a:lnSpc>
                <a:spcPct val="115000"/>
              </a:lnSpc>
              <a:spcBef>
                <a:spcPts val="0"/>
              </a:spcBef>
              <a:spcAft>
                <a:spcPts val="0"/>
              </a:spcAft>
              <a:buNone/>
            </a:pPr>
            <a:r>
              <a:t/>
            </a:r>
            <a:endParaRPr>
              <a:solidFill>
                <a:schemeClr val="dk1"/>
              </a:solidFill>
            </a:endParaRPr>
          </a:p>
          <a:p>
            <a:pPr indent="0" lvl="0" marL="914400" marR="0" rtl="0" algn="l">
              <a:lnSpc>
                <a:spcPct val="115000"/>
              </a:lnSpc>
              <a:spcBef>
                <a:spcPts val="0"/>
              </a:spcBef>
              <a:spcAft>
                <a:spcPts val="0"/>
              </a:spcAft>
              <a:buNone/>
            </a:pPr>
            <a:r>
              <a:t/>
            </a:r>
            <a:endParaRPr sz="2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idx="1" type="body"/>
          </p:nvPr>
        </p:nvSpPr>
        <p:spPr>
          <a:xfrm>
            <a:off x="406400" y="286650"/>
            <a:ext cx="8432700" cy="9429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2000"/>
              </a:spcBef>
              <a:spcAft>
                <a:spcPts val="0"/>
              </a:spcAft>
              <a:buClr>
                <a:schemeClr val="dk1"/>
              </a:buClr>
              <a:buSzPts val="1100"/>
              <a:buNone/>
            </a:pPr>
            <a:r>
              <a:t/>
            </a:r>
            <a:endParaRPr/>
          </a:p>
          <a:p>
            <a:pPr indent="0" lvl="0" marL="0" rtl="0" algn="l">
              <a:lnSpc>
                <a:spcPct val="115000"/>
              </a:lnSpc>
              <a:spcBef>
                <a:spcPts val="2000"/>
              </a:spcBef>
              <a:spcAft>
                <a:spcPts val="0"/>
              </a:spcAft>
              <a:buClr>
                <a:schemeClr val="dk1"/>
              </a:buClr>
              <a:buSzPts val="1100"/>
              <a:buNone/>
            </a:pPr>
            <a:r>
              <a:rPr lang="en-IN">
                <a:solidFill>
                  <a:srgbClr val="0000FF"/>
                </a:solidFill>
              </a:rPr>
              <a:t>Implementation</a:t>
            </a:r>
            <a:endParaRPr sz="2200" u="sng">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3600"/>
              <a:buNone/>
            </a:pPr>
            <a:r>
              <a:t/>
            </a:r>
            <a:endParaRPr/>
          </a:p>
        </p:txBody>
      </p:sp>
      <p:sp>
        <p:nvSpPr>
          <p:cNvPr id="282" name="Google Shape;282;p46"/>
          <p:cNvSpPr txBox="1"/>
          <p:nvPr/>
        </p:nvSpPr>
        <p:spPr>
          <a:xfrm>
            <a:off x="489650" y="1403750"/>
            <a:ext cx="10992900" cy="4755000"/>
          </a:xfrm>
          <a:prstGeom prst="rect">
            <a:avLst/>
          </a:prstGeom>
          <a:noFill/>
          <a:ln>
            <a:noFill/>
          </a:ln>
        </p:spPr>
        <p:txBody>
          <a:bodyPr anchorCtr="0" anchor="t" bIns="45700" lIns="91425" spcFirstLastPara="1" rIns="91425" wrap="square" tIns="45700">
            <a:noAutofit/>
          </a:bodyPr>
          <a:lstStyle/>
          <a:p>
            <a:pPr indent="0" lvl="0" marL="914400" rtl="0" algn="l">
              <a:lnSpc>
                <a:spcPct val="115000"/>
              </a:lnSpc>
              <a:spcBef>
                <a:spcPts val="0"/>
              </a:spcBef>
              <a:spcAft>
                <a:spcPts val="0"/>
              </a:spcAft>
              <a:buNone/>
            </a:pPr>
            <a:r>
              <a:t/>
            </a:r>
            <a:endParaRPr>
              <a:solidFill>
                <a:schemeClr val="dk1"/>
              </a:solidFill>
            </a:endParaRPr>
          </a:p>
          <a:p>
            <a:pPr indent="0" lvl="0" marL="914400" marR="0" rtl="0" algn="l">
              <a:lnSpc>
                <a:spcPct val="115000"/>
              </a:lnSpc>
              <a:spcBef>
                <a:spcPts val="0"/>
              </a:spcBef>
              <a:spcAft>
                <a:spcPts val="0"/>
              </a:spcAft>
              <a:buNone/>
            </a:pPr>
            <a:r>
              <a:t/>
            </a:r>
            <a:endParaRPr sz="2200">
              <a:solidFill>
                <a:schemeClr val="dk1"/>
              </a:solidFill>
            </a:endParaRPr>
          </a:p>
        </p:txBody>
      </p:sp>
      <p:pic>
        <p:nvPicPr>
          <p:cNvPr id="283" name="Google Shape;283;p46"/>
          <p:cNvPicPr preferRelativeResize="0"/>
          <p:nvPr/>
        </p:nvPicPr>
        <p:blipFill>
          <a:blip r:embed="rId3">
            <a:alphaModFix/>
          </a:blip>
          <a:stretch>
            <a:fillRect/>
          </a:stretch>
        </p:blipFill>
        <p:spPr>
          <a:xfrm>
            <a:off x="406400" y="1530500"/>
            <a:ext cx="7783550" cy="4628250"/>
          </a:xfrm>
          <a:prstGeom prst="rect">
            <a:avLst/>
          </a:prstGeom>
          <a:noFill/>
          <a:ln>
            <a:noFill/>
          </a:ln>
        </p:spPr>
      </p:pic>
      <p:pic>
        <p:nvPicPr>
          <p:cNvPr id="284" name="Google Shape;284;p46"/>
          <p:cNvPicPr preferRelativeResize="0"/>
          <p:nvPr/>
        </p:nvPicPr>
        <p:blipFill>
          <a:blip r:embed="rId4">
            <a:alphaModFix/>
          </a:blip>
          <a:stretch>
            <a:fillRect/>
          </a:stretch>
        </p:blipFill>
        <p:spPr>
          <a:xfrm>
            <a:off x="7791700" y="2117550"/>
            <a:ext cx="4022300" cy="3099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idx="1" type="body"/>
          </p:nvPr>
        </p:nvSpPr>
        <p:spPr>
          <a:xfrm>
            <a:off x="406400" y="286650"/>
            <a:ext cx="8432700" cy="9429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2000"/>
              </a:spcBef>
              <a:spcAft>
                <a:spcPts val="0"/>
              </a:spcAft>
              <a:buClr>
                <a:schemeClr val="dk1"/>
              </a:buClr>
              <a:buSzPts val="1100"/>
              <a:buNone/>
            </a:pPr>
            <a:r>
              <a:t/>
            </a:r>
            <a:endParaRPr/>
          </a:p>
          <a:p>
            <a:pPr indent="0" lvl="0" marL="0" rtl="0" algn="l">
              <a:lnSpc>
                <a:spcPct val="115000"/>
              </a:lnSpc>
              <a:spcBef>
                <a:spcPts val="2000"/>
              </a:spcBef>
              <a:spcAft>
                <a:spcPts val="0"/>
              </a:spcAft>
              <a:buClr>
                <a:schemeClr val="dk1"/>
              </a:buClr>
              <a:buSzPts val="1100"/>
              <a:buNone/>
            </a:pPr>
            <a:r>
              <a:rPr lang="en-IN"/>
              <a:t>Improvements</a:t>
            </a:r>
            <a:endParaRPr sz="2200" u="sng">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3600"/>
              <a:buNone/>
            </a:pPr>
            <a:r>
              <a:t/>
            </a:r>
            <a:endParaRPr/>
          </a:p>
        </p:txBody>
      </p:sp>
      <p:sp>
        <p:nvSpPr>
          <p:cNvPr id="290" name="Google Shape;290;p47"/>
          <p:cNvSpPr txBox="1"/>
          <p:nvPr/>
        </p:nvSpPr>
        <p:spPr>
          <a:xfrm>
            <a:off x="489650" y="1403750"/>
            <a:ext cx="10992900" cy="506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b="1" sz="2400">
              <a:solidFill>
                <a:srgbClr val="0000FF"/>
              </a:solidFill>
            </a:endParaRPr>
          </a:p>
          <a:p>
            <a:pPr indent="0" lvl="0" marL="0" rtl="0" algn="l">
              <a:lnSpc>
                <a:spcPct val="115000"/>
              </a:lnSpc>
              <a:spcBef>
                <a:spcPts val="0"/>
              </a:spcBef>
              <a:spcAft>
                <a:spcPts val="0"/>
              </a:spcAft>
              <a:buNone/>
            </a:pPr>
            <a:r>
              <a:rPr b="1" lang="en-IN" sz="2400">
                <a:solidFill>
                  <a:srgbClr val="0000FF"/>
                </a:solidFill>
              </a:rPr>
              <a:t>3. 	</a:t>
            </a:r>
            <a:r>
              <a:rPr b="1" lang="en-IN" sz="2400" u="sng">
                <a:solidFill>
                  <a:srgbClr val="0000FF"/>
                </a:solidFill>
              </a:rPr>
              <a:t>Using KNN-algo with pearson similarity and item based CF                          </a:t>
            </a:r>
            <a:endParaRPr sz="2400">
              <a:solidFill>
                <a:schemeClr val="dk1"/>
              </a:solidFill>
            </a:endParaRPr>
          </a:p>
          <a:p>
            <a:pPr indent="-292100" lvl="0" marL="914400" marR="0" rtl="0" algn="l">
              <a:lnSpc>
                <a:spcPct val="115000"/>
              </a:lnSpc>
              <a:spcBef>
                <a:spcPts val="0"/>
              </a:spcBef>
              <a:spcAft>
                <a:spcPts val="0"/>
              </a:spcAft>
              <a:buClr>
                <a:schemeClr val="dk1"/>
              </a:buClr>
              <a:buSzPts val="1000"/>
              <a:buFont typeface="Times New Roman"/>
              <a:buChar char="●"/>
            </a:pPr>
            <a:r>
              <a:rPr lang="en-IN" sz="2000">
                <a:solidFill>
                  <a:schemeClr val="dk1"/>
                </a:solidFill>
              </a:rPr>
              <a:t>In item based collaborative filtering the ratings are predicted using the user’s own rating on neighbouring items. </a:t>
            </a:r>
            <a:endParaRPr sz="2000">
              <a:solidFill>
                <a:schemeClr val="dk1"/>
              </a:solidFill>
            </a:endParaRPr>
          </a:p>
          <a:p>
            <a:pPr indent="-292100" lvl="0" marL="914400" marR="0" rtl="0" algn="l">
              <a:lnSpc>
                <a:spcPct val="115000"/>
              </a:lnSpc>
              <a:spcBef>
                <a:spcPts val="0"/>
              </a:spcBef>
              <a:spcAft>
                <a:spcPts val="0"/>
              </a:spcAft>
              <a:buClr>
                <a:schemeClr val="dk1"/>
              </a:buClr>
              <a:buSzPts val="1000"/>
              <a:buFont typeface="Times New Roman"/>
              <a:buChar char="●"/>
            </a:pPr>
            <a:r>
              <a:rPr lang="en-IN" sz="2000">
                <a:solidFill>
                  <a:schemeClr val="dk1"/>
                </a:solidFill>
              </a:rPr>
              <a:t>Since the ratings are predicted using the rating of users itself, the predicted rating tends to be much more consistent with other ratings of this user.</a:t>
            </a:r>
            <a:endParaRPr sz="2000">
              <a:solidFill>
                <a:schemeClr val="dk1"/>
              </a:solidFill>
            </a:endParaRPr>
          </a:p>
          <a:p>
            <a:pPr indent="-292100" lvl="0" marL="914400" marR="0" rtl="0" algn="l">
              <a:lnSpc>
                <a:spcPct val="115000"/>
              </a:lnSpc>
              <a:spcBef>
                <a:spcPts val="0"/>
              </a:spcBef>
              <a:spcAft>
                <a:spcPts val="0"/>
              </a:spcAft>
              <a:buClr>
                <a:schemeClr val="dk1"/>
              </a:buClr>
              <a:buSzPts val="1000"/>
              <a:buFont typeface="Times New Roman"/>
              <a:buChar char="●"/>
            </a:pPr>
            <a:r>
              <a:rPr lang="en-IN" sz="2000">
                <a:solidFill>
                  <a:schemeClr val="dk1"/>
                </a:solidFill>
              </a:rPr>
              <a:t>Item’s neighbourhood changes much slower in comparison to user’s neighbourhood rating</a:t>
            </a:r>
            <a:endParaRPr sz="2000">
              <a:solidFill>
                <a:schemeClr val="dk1"/>
              </a:solidFill>
            </a:endParaRPr>
          </a:p>
          <a:p>
            <a:pPr indent="-292100" lvl="0" marL="914400" marR="0" rtl="0" algn="l">
              <a:lnSpc>
                <a:spcPct val="115000"/>
              </a:lnSpc>
              <a:spcBef>
                <a:spcPts val="0"/>
              </a:spcBef>
              <a:spcAft>
                <a:spcPts val="0"/>
              </a:spcAft>
              <a:buClr>
                <a:schemeClr val="dk1"/>
              </a:buClr>
              <a:buSzPts val="1000"/>
              <a:buFont typeface="Times New Roman"/>
              <a:buChar char="●"/>
            </a:pPr>
            <a:r>
              <a:rPr lang="en-IN" sz="2000">
                <a:solidFill>
                  <a:schemeClr val="dk1"/>
                </a:solidFill>
              </a:rPr>
              <a:t>Item based methods are more robust to shilling attacks in the recommender system.</a:t>
            </a:r>
            <a:endParaRPr sz="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IN" sz="2400" u="sng">
                <a:solidFill>
                  <a:srgbClr val="FF0000"/>
                </a:solidFill>
              </a:rPr>
              <a:t> 	Problem with the approach:</a:t>
            </a:r>
            <a:endParaRPr u="sng">
              <a:solidFill>
                <a:schemeClr val="dk1"/>
              </a:solidFill>
              <a:latin typeface="Times New Roman"/>
              <a:ea typeface="Times New Roman"/>
              <a:cs typeface="Times New Roman"/>
              <a:sym typeface="Times New Roman"/>
            </a:endParaRPr>
          </a:p>
          <a:p>
            <a:pPr indent="-304800" lvl="0" marL="914400" marR="0" rtl="0" algn="l">
              <a:lnSpc>
                <a:spcPct val="115000"/>
              </a:lnSpc>
              <a:spcBef>
                <a:spcPts val="0"/>
              </a:spcBef>
              <a:spcAft>
                <a:spcPts val="0"/>
              </a:spcAft>
              <a:buClr>
                <a:schemeClr val="dk1"/>
              </a:buClr>
              <a:buSzPts val="1200"/>
              <a:buFont typeface="Times New Roman"/>
              <a:buChar char="●"/>
            </a:pPr>
            <a:r>
              <a:rPr lang="en-IN" sz="2000">
                <a:solidFill>
                  <a:schemeClr val="dk1"/>
                </a:solidFill>
              </a:rPr>
              <a:t>The KNN algorithm for the selection of the similar items takes an additional amount of time while not giving a very satisfactory improvement then the original algorithm</a:t>
            </a:r>
            <a:r>
              <a:rPr lang="en-IN" sz="2200">
                <a:solidFill>
                  <a:schemeClr val="dk1"/>
                </a:solidFill>
              </a:rPr>
              <a:t>.</a:t>
            </a:r>
            <a:endParaRPr sz="2200">
              <a:solidFill>
                <a:schemeClr val="dk1"/>
              </a:solidFill>
            </a:endParaRPr>
          </a:p>
          <a:p>
            <a:pPr indent="0" lvl="0" marL="9144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914400" marR="0" rtl="0" algn="l">
              <a:lnSpc>
                <a:spcPct val="115000"/>
              </a:lnSpc>
              <a:spcBef>
                <a:spcPts val="0"/>
              </a:spcBef>
              <a:spcAft>
                <a:spcPts val="0"/>
              </a:spcAft>
              <a:buNone/>
            </a:pPr>
            <a:r>
              <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idx="1" type="body"/>
          </p:nvPr>
        </p:nvSpPr>
        <p:spPr>
          <a:xfrm>
            <a:off x="406400" y="286650"/>
            <a:ext cx="8432700" cy="9429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2000"/>
              </a:spcBef>
              <a:spcAft>
                <a:spcPts val="0"/>
              </a:spcAft>
              <a:buClr>
                <a:schemeClr val="dk1"/>
              </a:buClr>
              <a:buSzPts val="1100"/>
              <a:buNone/>
            </a:pPr>
            <a:r>
              <a:t/>
            </a:r>
            <a:endParaRPr/>
          </a:p>
          <a:p>
            <a:pPr indent="0" lvl="0" marL="0" rtl="0" algn="l">
              <a:lnSpc>
                <a:spcPct val="115000"/>
              </a:lnSpc>
              <a:spcBef>
                <a:spcPts val="2000"/>
              </a:spcBef>
              <a:spcAft>
                <a:spcPts val="0"/>
              </a:spcAft>
              <a:buClr>
                <a:schemeClr val="dk1"/>
              </a:buClr>
              <a:buSzPts val="1100"/>
              <a:buNone/>
            </a:pPr>
            <a:r>
              <a:rPr lang="en-IN">
                <a:solidFill>
                  <a:srgbClr val="0000FF"/>
                </a:solidFill>
              </a:rPr>
              <a:t>Implementation</a:t>
            </a:r>
            <a:endParaRPr sz="2200" u="sng">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3600"/>
              <a:buNone/>
            </a:pPr>
            <a:r>
              <a:t/>
            </a:r>
            <a:endParaRPr/>
          </a:p>
        </p:txBody>
      </p:sp>
      <p:sp>
        <p:nvSpPr>
          <p:cNvPr id="296" name="Google Shape;296;p48"/>
          <p:cNvSpPr txBox="1"/>
          <p:nvPr/>
        </p:nvSpPr>
        <p:spPr>
          <a:xfrm>
            <a:off x="489650" y="1403750"/>
            <a:ext cx="10992900" cy="506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b="1" sz="2400">
              <a:solidFill>
                <a:srgbClr val="0000FF"/>
              </a:solidFill>
            </a:endParaRPr>
          </a:p>
          <a:p>
            <a:pPr indent="0" lvl="0" marL="0" rtl="0" algn="l">
              <a:lnSpc>
                <a:spcPct val="115000"/>
              </a:lnSpc>
              <a:spcBef>
                <a:spcPts val="0"/>
              </a:spcBef>
              <a:spcAft>
                <a:spcPts val="0"/>
              </a:spcAft>
              <a:buNone/>
            </a:pPr>
            <a:r>
              <a:t/>
            </a:r>
            <a:endParaRPr sz="2400">
              <a:solidFill>
                <a:schemeClr val="dk1"/>
              </a:solidFill>
            </a:endParaRPr>
          </a:p>
        </p:txBody>
      </p:sp>
      <p:pic>
        <p:nvPicPr>
          <p:cNvPr id="297" name="Google Shape;297;p48"/>
          <p:cNvPicPr preferRelativeResize="0"/>
          <p:nvPr/>
        </p:nvPicPr>
        <p:blipFill>
          <a:blip r:embed="rId3">
            <a:alphaModFix/>
          </a:blip>
          <a:stretch>
            <a:fillRect/>
          </a:stretch>
        </p:blipFill>
        <p:spPr>
          <a:xfrm>
            <a:off x="616150" y="1491850"/>
            <a:ext cx="9925350" cy="518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1" type="body"/>
          </p:nvPr>
        </p:nvSpPr>
        <p:spPr>
          <a:xfrm>
            <a:off x="406400" y="152400"/>
            <a:ext cx="84327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Font typeface="Arial"/>
              <a:buNone/>
            </a:pPr>
            <a:r>
              <a:rPr lang="en-IN"/>
              <a:t>Contribution by each group member</a:t>
            </a:r>
            <a:endParaRPr/>
          </a:p>
        </p:txBody>
      </p:sp>
      <p:sp>
        <p:nvSpPr>
          <p:cNvPr id="176" name="Google Shape;176;p31"/>
          <p:cNvSpPr txBox="1"/>
          <p:nvPr/>
        </p:nvSpPr>
        <p:spPr>
          <a:xfrm>
            <a:off x="448800" y="1482925"/>
            <a:ext cx="11294400" cy="55626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en-IN" sz="2300">
                <a:solidFill>
                  <a:schemeClr val="dk1"/>
                </a:solidFill>
              </a:rPr>
              <a:t>Devesh Darshan</a:t>
            </a:r>
            <a:r>
              <a:rPr lang="en-IN" sz="2300">
                <a:solidFill>
                  <a:schemeClr val="dk1"/>
                </a:solidFill>
              </a:rPr>
              <a:t> : </a:t>
            </a:r>
            <a:r>
              <a:rPr lang="en-IN" sz="2300">
                <a:solidFill>
                  <a:srgbClr val="0000FF"/>
                </a:solidFill>
              </a:rPr>
              <a:t>implemented user based collaborative filtering using the above mentioned algorithm on the input file “ratings.csv”</a:t>
            </a:r>
            <a:endParaRPr sz="2300">
              <a:solidFill>
                <a:schemeClr val="dk1"/>
              </a:solidFill>
            </a:endParaRPr>
          </a:p>
          <a:p>
            <a:pPr indent="0" lvl="0" marL="457200" rtl="0" algn="l">
              <a:lnSpc>
                <a:spcPct val="115000"/>
              </a:lnSpc>
              <a:spcBef>
                <a:spcPts val="0"/>
              </a:spcBef>
              <a:spcAft>
                <a:spcPts val="0"/>
              </a:spcAft>
              <a:buNone/>
            </a:pPr>
            <a:r>
              <a:rPr b="1" lang="en-IN" sz="2300">
                <a:solidFill>
                  <a:schemeClr val="dk1"/>
                </a:solidFill>
              </a:rPr>
              <a:t>Harshita Gupta</a:t>
            </a:r>
            <a:r>
              <a:rPr lang="en-IN" sz="2300">
                <a:solidFill>
                  <a:schemeClr val="dk1"/>
                </a:solidFill>
              </a:rPr>
              <a:t> : </a:t>
            </a:r>
            <a:r>
              <a:rPr lang="en-IN" sz="2300">
                <a:solidFill>
                  <a:srgbClr val="0000FF"/>
                </a:solidFill>
              </a:rPr>
              <a:t>implemented test.py which will take input as a list of test user (already saved in test user.txt) and save output in output.csv as the list of the top-5 recommended movies along with previously seen movies as specified</a:t>
            </a:r>
            <a:endParaRPr sz="2300">
              <a:solidFill>
                <a:srgbClr val="0000FF"/>
              </a:solidFill>
            </a:endParaRPr>
          </a:p>
          <a:p>
            <a:pPr indent="0" lvl="0" marL="457200" rtl="0" algn="l">
              <a:lnSpc>
                <a:spcPct val="115000"/>
              </a:lnSpc>
              <a:spcBef>
                <a:spcPts val="0"/>
              </a:spcBef>
              <a:spcAft>
                <a:spcPts val="0"/>
              </a:spcAft>
              <a:buNone/>
            </a:pPr>
            <a:r>
              <a:rPr b="1" lang="en-IN" sz="2300" u="sng">
                <a:solidFill>
                  <a:srgbClr val="FF0000"/>
                </a:solidFill>
              </a:rPr>
              <a:t>Implementation of Improvements</a:t>
            </a:r>
            <a:endParaRPr b="1" sz="2300" u="sng">
              <a:solidFill>
                <a:srgbClr val="FF0000"/>
              </a:solidFill>
            </a:endParaRPr>
          </a:p>
          <a:p>
            <a:pPr indent="0" lvl="0" marL="457200" rtl="0" algn="l">
              <a:lnSpc>
                <a:spcPct val="115000"/>
              </a:lnSpc>
              <a:spcBef>
                <a:spcPts val="0"/>
              </a:spcBef>
              <a:spcAft>
                <a:spcPts val="0"/>
              </a:spcAft>
              <a:buNone/>
            </a:pPr>
            <a:r>
              <a:rPr b="1" lang="en-IN" sz="2300">
                <a:solidFill>
                  <a:schemeClr val="dk1"/>
                </a:solidFill>
              </a:rPr>
              <a:t>Hemant Bhartiya</a:t>
            </a:r>
            <a:r>
              <a:rPr lang="en-IN" sz="2300">
                <a:solidFill>
                  <a:schemeClr val="dk1"/>
                </a:solidFill>
              </a:rPr>
              <a:t> : </a:t>
            </a:r>
            <a:r>
              <a:rPr lang="en-IN" sz="2300">
                <a:solidFill>
                  <a:srgbClr val="0000FF"/>
                </a:solidFill>
              </a:rPr>
              <a:t>Using Support Vector Decomposition (SVD) as the predicting Algorithm</a:t>
            </a:r>
            <a:endParaRPr sz="2300">
              <a:solidFill>
                <a:schemeClr val="dk1"/>
              </a:solidFill>
            </a:endParaRPr>
          </a:p>
          <a:p>
            <a:pPr indent="0" lvl="0" marL="457200" rtl="0" algn="l">
              <a:lnSpc>
                <a:spcPct val="115000"/>
              </a:lnSpc>
              <a:spcBef>
                <a:spcPts val="0"/>
              </a:spcBef>
              <a:spcAft>
                <a:spcPts val="0"/>
              </a:spcAft>
              <a:buNone/>
            </a:pPr>
            <a:r>
              <a:rPr b="1" lang="en-IN" sz="2300">
                <a:solidFill>
                  <a:schemeClr val="dk1"/>
                </a:solidFill>
              </a:rPr>
              <a:t>Ishita Singhal : </a:t>
            </a:r>
            <a:r>
              <a:rPr lang="en-IN" sz="2300">
                <a:solidFill>
                  <a:srgbClr val="0000FF"/>
                </a:solidFill>
              </a:rPr>
              <a:t>Removing movies that have been rated by less than 3 users, Using cosine similarity on the above obtained dataset</a:t>
            </a:r>
            <a:endParaRPr i="1"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IN" sz="2300">
                <a:solidFill>
                  <a:schemeClr val="dk1"/>
                </a:solidFill>
              </a:rPr>
              <a:t>Ishanuj Hazarika :</a:t>
            </a:r>
            <a:r>
              <a:rPr lang="en-IN" sz="2300">
                <a:solidFill>
                  <a:schemeClr val="dk1"/>
                </a:solidFill>
              </a:rPr>
              <a:t> </a:t>
            </a:r>
            <a:r>
              <a:rPr lang="en-IN" sz="2300">
                <a:solidFill>
                  <a:srgbClr val="0000FF"/>
                </a:solidFill>
              </a:rPr>
              <a:t>Using KNN-algo with pearson similarity and item based collaborative filtering</a:t>
            </a:r>
            <a:endParaRPr sz="2300">
              <a:solidFill>
                <a:srgbClr val="0000FF"/>
              </a:solidFill>
            </a:endParaRPr>
          </a:p>
          <a:p>
            <a:pPr indent="0" lvl="0" marL="457200" rtl="0" algn="l">
              <a:lnSpc>
                <a:spcPct val="115000"/>
              </a:lnSpc>
              <a:spcBef>
                <a:spcPts val="0"/>
              </a:spcBef>
              <a:spcAft>
                <a:spcPts val="0"/>
              </a:spcAft>
              <a:buClr>
                <a:schemeClr val="dk1"/>
              </a:buClr>
              <a:buSzPts val="1100"/>
              <a:buFont typeface="Arial"/>
              <a:buNone/>
            </a:pPr>
            <a:r>
              <a:t/>
            </a:r>
            <a:endParaRPr sz="2400">
              <a:solidFill>
                <a:srgbClr val="0000FF"/>
              </a:solidFill>
            </a:endParaRPr>
          </a:p>
          <a:p>
            <a:pPr indent="0" lvl="0" marL="457200" rtl="0" algn="l">
              <a:lnSpc>
                <a:spcPct val="115000"/>
              </a:lnSpc>
              <a:spcBef>
                <a:spcPts val="0"/>
              </a:spcBef>
              <a:spcAft>
                <a:spcPts val="0"/>
              </a:spcAft>
              <a:buNone/>
            </a:pPr>
            <a:r>
              <a:t/>
            </a:r>
            <a:endParaRPr sz="2400">
              <a:solidFill>
                <a:srgbClr val="0000FF"/>
              </a:solidFill>
            </a:endParaRPr>
          </a:p>
          <a:p>
            <a:pPr indent="0" lvl="0" marL="457200" rtl="0" algn="l">
              <a:lnSpc>
                <a:spcPct val="115000"/>
              </a:lnSpc>
              <a:spcBef>
                <a:spcPts val="0"/>
              </a:spcBef>
              <a:spcAft>
                <a:spcPts val="0"/>
              </a:spcAft>
              <a:buNone/>
            </a:pPr>
            <a:r>
              <a:t/>
            </a:r>
            <a:endParaRPr sz="2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idx="1" type="body"/>
          </p:nvPr>
        </p:nvSpPr>
        <p:spPr>
          <a:xfrm>
            <a:off x="406400" y="286650"/>
            <a:ext cx="8432700" cy="9429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2000"/>
              </a:spcBef>
              <a:spcAft>
                <a:spcPts val="0"/>
              </a:spcAft>
              <a:buClr>
                <a:schemeClr val="dk1"/>
              </a:buClr>
              <a:buSzPts val="1100"/>
              <a:buNone/>
            </a:pPr>
            <a:r>
              <a:t/>
            </a:r>
            <a:endParaRPr/>
          </a:p>
          <a:p>
            <a:pPr indent="0" lvl="0" marL="0" rtl="0" algn="l">
              <a:lnSpc>
                <a:spcPct val="115000"/>
              </a:lnSpc>
              <a:spcBef>
                <a:spcPts val="2000"/>
              </a:spcBef>
              <a:spcAft>
                <a:spcPts val="0"/>
              </a:spcAft>
              <a:buClr>
                <a:schemeClr val="dk1"/>
              </a:buClr>
              <a:buSzPts val="1100"/>
              <a:buNone/>
            </a:pPr>
            <a:r>
              <a:rPr lang="en-IN"/>
              <a:t>Improvements</a:t>
            </a:r>
            <a:endParaRPr sz="2200" u="sng">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3600"/>
              <a:buNone/>
            </a:pPr>
            <a:r>
              <a:t/>
            </a:r>
            <a:endParaRPr/>
          </a:p>
        </p:txBody>
      </p:sp>
      <p:sp>
        <p:nvSpPr>
          <p:cNvPr id="303" name="Google Shape;303;p49"/>
          <p:cNvSpPr txBox="1"/>
          <p:nvPr/>
        </p:nvSpPr>
        <p:spPr>
          <a:xfrm>
            <a:off x="489650" y="1403750"/>
            <a:ext cx="10992900" cy="506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b="1" sz="2400">
              <a:solidFill>
                <a:srgbClr val="0000FF"/>
              </a:solidFill>
            </a:endParaRPr>
          </a:p>
          <a:p>
            <a:pPr indent="0" lvl="0" marL="0" rtl="0" algn="l">
              <a:lnSpc>
                <a:spcPct val="115000"/>
              </a:lnSpc>
              <a:spcBef>
                <a:spcPts val="0"/>
              </a:spcBef>
              <a:spcAft>
                <a:spcPts val="0"/>
              </a:spcAft>
              <a:buNone/>
            </a:pPr>
            <a:r>
              <a:rPr b="1" lang="en-IN" sz="2400">
                <a:solidFill>
                  <a:srgbClr val="0000FF"/>
                </a:solidFill>
              </a:rPr>
              <a:t>4. 	</a:t>
            </a:r>
            <a:r>
              <a:rPr b="1" lang="en-IN" sz="2400" u="sng">
                <a:solidFill>
                  <a:srgbClr val="0000FF"/>
                </a:solidFill>
              </a:rPr>
              <a:t>Using Support Vector Decomposition (SVD) as the predicting Algo:           </a:t>
            </a:r>
            <a:endParaRPr sz="2400">
              <a:solidFill>
                <a:schemeClr val="dk1"/>
              </a:solidFill>
            </a:endParaRPr>
          </a:p>
          <a:p>
            <a:pPr indent="-317500" lvl="0" marL="914400" rtl="0" algn="l">
              <a:lnSpc>
                <a:spcPct val="115000"/>
              </a:lnSpc>
              <a:spcBef>
                <a:spcPts val="0"/>
              </a:spcBef>
              <a:spcAft>
                <a:spcPts val="0"/>
              </a:spcAft>
              <a:buClr>
                <a:schemeClr val="dk1"/>
              </a:buClr>
              <a:buSzPts val="1400"/>
              <a:buFont typeface="Times New Roman"/>
              <a:buChar char="●"/>
            </a:pPr>
            <a:r>
              <a:rPr lang="en-IN" sz="2400">
                <a:solidFill>
                  <a:schemeClr val="dk1"/>
                </a:solidFill>
              </a:rPr>
              <a:t>SVD is a matrix factorisation technique, which reduces the number of features of a dataset by reducing the space dimension from N-dimension to K-dimension (where K&lt;N).</a:t>
            </a:r>
            <a:endParaRPr sz="2400">
              <a:solidFill>
                <a:schemeClr val="dk1"/>
              </a:solidFill>
            </a:endParaRPr>
          </a:p>
          <a:p>
            <a:pPr indent="-317500" lvl="0" marL="914400" rtl="0" algn="l">
              <a:lnSpc>
                <a:spcPct val="115000"/>
              </a:lnSpc>
              <a:spcBef>
                <a:spcPts val="0"/>
              </a:spcBef>
              <a:spcAft>
                <a:spcPts val="0"/>
              </a:spcAft>
              <a:buClr>
                <a:schemeClr val="dk1"/>
              </a:buClr>
              <a:buSzPts val="1400"/>
              <a:buFont typeface="Times New Roman"/>
              <a:buChar char="●"/>
            </a:pPr>
            <a:r>
              <a:rPr lang="en-IN" sz="2400">
                <a:solidFill>
                  <a:schemeClr val="dk1"/>
                </a:solidFill>
              </a:rPr>
              <a:t>The SVD decreases the dimension of the utility matrix A by extracting its latent factors.</a:t>
            </a:r>
            <a:endParaRPr sz="2400">
              <a:solidFill>
                <a:schemeClr val="dk1"/>
              </a:solidFill>
            </a:endParaRPr>
          </a:p>
          <a:p>
            <a:pPr indent="0" lvl="0" marL="0" rtl="0" algn="l">
              <a:lnSpc>
                <a:spcPct val="115000"/>
              </a:lnSpc>
              <a:spcBef>
                <a:spcPts val="0"/>
              </a:spcBef>
              <a:spcAft>
                <a:spcPts val="0"/>
              </a:spcAft>
              <a:buNone/>
            </a:pPr>
            <a:r>
              <a:rPr lang="en-IN" sz="1300">
                <a:solidFill>
                  <a:srgbClr val="0A0A0A"/>
                </a:solidFill>
                <a:highlight>
                  <a:srgbClr val="FFFFFF"/>
                </a:highlight>
                <a:latin typeface="Times New Roman"/>
                <a:ea typeface="Times New Roman"/>
                <a:cs typeface="Times New Roman"/>
                <a:sym typeface="Times New Roman"/>
              </a:rPr>
              <a:t> 	</a:t>
            </a:r>
            <a:r>
              <a:rPr b="1" lang="en-IN" sz="2400" u="sng">
                <a:solidFill>
                  <a:srgbClr val="FF0000"/>
                </a:solidFill>
              </a:rPr>
              <a:t>Problem with the approach:</a:t>
            </a:r>
            <a:endParaRPr u="sng">
              <a:solidFill>
                <a:schemeClr val="dk1"/>
              </a:solidFill>
              <a:highlight>
                <a:srgbClr val="FFFFFF"/>
              </a:highlight>
              <a:latin typeface="Times New Roman"/>
              <a:ea typeface="Times New Roman"/>
              <a:cs typeface="Times New Roman"/>
              <a:sym typeface="Times New Roman"/>
            </a:endParaRPr>
          </a:p>
          <a:p>
            <a:pPr indent="-317500" lvl="0" marL="914400" rtl="0" algn="l">
              <a:lnSpc>
                <a:spcPct val="115000"/>
              </a:lnSpc>
              <a:spcBef>
                <a:spcPts val="0"/>
              </a:spcBef>
              <a:spcAft>
                <a:spcPts val="0"/>
              </a:spcAft>
              <a:buClr>
                <a:srgbClr val="0A0A0A"/>
              </a:buClr>
              <a:buSzPts val="1400"/>
              <a:buFont typeface="Times New Roman"/>
              <a:buChar char="●"/>
            </a:pPr>
            <a:r>
              <a:rPr lang="en-IN" sz="2400">
                <a:solidFill>
                  <a:schemeClr val="dk1"/>
                </a:solidFill>
              </a:rPr>
              <a:t>Any matrix factorisation method doesn’t take similarity of the items or users into account. The results can be greatly improved by taking similarities into account, which can be done using the Graph Neural Network approach.  </a:t>
            </a:r>
            <a:endParaRPr sz="2400">
              <a:solidFill>
                <a:schemeClr val="dk1"/>
              </a:solidFill>
            </a:endParaRPr>
          </a:p>
          <a:p>
            <a:pPr indent="0" lvl="0" marL="914400" marR="0" rtl="0" algn="l">
              <a:lnSpc>
                <a:spcPct val="115000"/>
              </a:lnSpc>
              <a:spcBef>
                <a:spcPts val="0"/>
              </a:spcBef>
              <a:spcAft>
                <a:spcPts val="0"/>
              </a:spcAft>
              <a:buNone/>
            </a:pPr>
            <a:r>
              <a:t/>
            </a:r>
            <a:endParaRPr sz="2400">
              <a:solidFill>
                <a:schemeClr val="dk1"/>
              </a:solidFill>
            </a:endParaRPr>
          </a:p>
          <a:p>
            <a:pPr indent="0" lvl="0" marL="914400" marR="0" rtl="0" algn="l">
              <a:lnSpc>
                <a:spcPct val="115000"/>
              </a:lnSpc>
              <a:spcBef>
                <a:spcPts val="0"/>
              </a:spcBef>
              <a:spcAft>
                <a:spcPts val="0"/>
              </a:spcAft>
              <a:buNone/>
            </a:pPr>
            <a:r>
              <a:t/>
            </a:r>
            <a:endParaRPr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idx="1" type="body"/>
          </p:nvPr>
        </p:nvSpPr>
        <p:spPr>
          <a:xfrm>
            <a:off x="406400" y="286650"/>
            <a:ext cx="8432700" cy="9429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2000"/>
              </a:spcBef>
              <a:spcAft>
                <a:spcPts val="0"/>
              </a:spcAft>
              <a:buClr>
                <a:schemeClr val="dk1"/>
              </a:buClr>
              <a:buSzPts val="1100"/>
              <a:buNone/>
            </a:pPr>
            <a:r>
              <a:t/>
            </a:r>
            <a:endParaRPr/>
          </a:p>
          <a:p>
            <a:pPr indent="0" lvl="0" marL="0" rtl="0" algn="l">
              <a:lnSpc>
                <a:spcPct val="115000"/>
              </a:lnSpc>
              <a:spcBef>
                <a:spcPts val="2000"/>
              </a:spcBef>
              <a:spcAft>
                <a:spcPts val="0"/>
              </a:spcAft>
              <a:buClr>
                <a:schemeClr val="dk1"/>
              </a:buClr>
              <a:buSzPts val="1100"/>
              <a:buNone/>
            </a:pPr>
            <a:r>
              <a:rPr lang="en-IN">
                <a:solidFill>
                  <a:srgbClr val="0000FF"/>
                </a:solidFill>
              </a:rPr>
              <a:t>Implementation</a:t>
            </a:r>
            <a:endParaRPr sz="2200" u="sng">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3600"/>
              <a:buNone/>
            </a:pPr>
            <a:r>
              <a:t/>
            </a:r>
            <a:endParaRPr/>
          </a:p>
        </p:txBody>
      </p:sp>
      <p:sp>
        <p:nvSpPr>
          <p:cNvPr id="309" name="Google Shape;309;p50"/>
          <p:cNvSpPr txBox="1"/>
          <p:nvPr/>
        </p:nvSpPr>
        <p:spPr>
          <a:xfrm>
            <a:off x="489650" y="1403750"/>
            <a:ext cx="10992900" cy="506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b="1" sz="2400">
              <a:solidFill>
                <a:srgbClr val="0000FF"/>
              </a:solidFill>
            </a:endParaRPr>
          </a:p>
          <a:p>
            <a:pPr indent="0" lvl="0" marL="914400" marR="0" rtl="0" algn="l">
              <a:lnSpc>
                <a:spcPct val="115000"/>
              </a:lnSpc>
              <a:spcBef>
                <a:spcPts val="0"/>
              </a:spcBef>
              <a:spcAft>
                <a:spcPts val="0"/>
              </a:spcAft>
              <a:buNone/>
            </a:pPr>
            <a:r>
              <a:t/>
            </a:r>
            <a:endParaRPr sz="2400">
              <a:solidFill>
                <a:schemeClr val="dk1"/>
              </a:solidFill>
            </a:endParaRPr>
          </a:p>
          <a:p>
            <a:pPr indent="0" lvl="0" marL="914400" marR="0" rtl="0" algn="l">
              <a:lnSpc>
                <a:spcPct val="115000"/>
              </a:lnSpc>
              <a:spcBef>
                <a:spcPts val="0"/>
              </a:spcBef>
              <a:spcAft>
                <a:spcPts val="0"/>
              </a:spcAft>
              <a:buNone/>
            </a:pPr>
            <a:r>
              <a:t/>
            </a:r>
            <a:endParaRPr sz="2400">
              <a:solidFill>
                <a:schemeClr val="dk1"/>
              </a:solidFill>
            </a:endParaRPr>
          </a:p>
        </p:txBody>
      </p:sp>
      <p:pic>
        <p:nvPicPr>
          <p:cNvPr id="310" name="Google Shape;310;p50"/>
          <p:cNvPicPr preferRelativeResize="0"/>
          <p:nvPr/>
        </p:nvPicPr>
        <p:blipFill>
          <a:blip r:embed="rId3">
            <a:alphaModFix/>
          </a:blip>
          <a:stretch>
            <a:fillRect/>
          </a:stretch>
        </p:blipFill>
        <p:spPr>
          <a:xfrm>
            <a:off x="489650" y="1558850"/>
            <a:ext cx="7801575" cy="445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idx="1" type="body"/>
          </p:nvPr>
        </p:nvSpPr>
        <p:spPr>
          <a:xfrm>
            <a:off x="406400" y="286650"/>
            <a:ext cx="8432700" cy="9429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2000"/>
              </a:spcBef>
              <a:spcAft>
                <a:spcPts val="0"/>
              </a:spcAft>
              <a:buClr>
                <a:schemeClr val="dk1"/>
              </a:buClr>
              <a:buSzPts val="1100"/>
              <a:buNone/>
            </a:pPr>
            <a:r>
              <a:t/>
            </a:r>
            <a:endParaRPr/>
          </a:p>
          <a:p>
            <a:pPr indent="0" lvl="0" marL="0" rtl="0" algn="l">
              <a:lnSpc>
                <a:spcPct val="115000"/>
              </a:lnSpc>
              <a:spcBef>
                <a:spcPts val="2000"/>
              </a:spcBef>
              <a:spcAft>
                <a:spcPts val="0"/>
              </a:spcAft>
              <a:buClr>
                <a:schemeClr val="dk1"/>
              </a:buClr>
              <a:buSzPts val="1100"/>
              <a:buNone/>
            </a:pPr>
            <a:r>
              <a:rPr lang="en-IN">
                <a:solidFill>
                  <a:srgbClr val="000000"/>
                </a:solidFill>
              </a:rPr>
              <a:t>Utility Matrix</a:t>
            </a:r>
            <a:endParaRPr sz="2200" u="sng">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3600"/>
              <a:buNone/>
            </a:pPr>
            <a:r>
              <a:t/>
            </a:r>
            <a:endParaRPr/>
          </a:p>
        </p:txBody>
      </p:sp>
      <p:sp>
        <p:nvSpPr>
          <p:cNvPr id="316" name="Google Shape;316;p51"/>
          <p:cNvSpPr txBox="1"/>
          <p:nvPr/>
        </p:nvSpPr>
        <p:spPr>
          <a:xfrm>
            <a:off x="489650" y="1403750"/>
            <a:ext cx="10992900" cy="506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b="1" sz="2400">
              <a:solidFill>
                <a:srgbClr val="0000FF"/>
              </a:solidFill>
            </a:endParaRPr>
          </a:p>
          <a:p>
            <a:pPr indent="0" lvl="0" marL="914400" marR="0" rtl="0" algn="l">
              <a:lnSpc>
                <a:spcPct val="115000"/>
              </a:lnSpc>
              <a:spcBef>
                <a:spcPts val="0"/>
              </a:spcBef>
              <a:spcAft>
                <a:spcPts val="0"/>
              </a:spcAft>
              <a:buNone/>
            </a:pPr>
            <a:r>
              <a:t/>
            </a:r>
            <a:endParaRPr sz="2400">
              <a:solidFill>
                <a:schemeClr val="dk1"/>
              </a:solidFill>
            </a:endParaRPr>
          </a:p>
          <a:p>
            <a:pPr indent="0" lvl="0" marL="914400" marR="0" rtl="0" algn="l">
              <a:lnSpc>
                <a:spcPct val="115000"/>
              </a:lnSpc>
              <a:spcBef>
                <a:spcPts val="0"/>
              </a:spcBef>
              <a:spcAft>
                <a:spcPts val="0"/>
              </a:spcAft>
              <a:buNone/>
            </a:pPr>
            <a:r>
              <a:t/>
            </a:r>
            <a:endParaRPr sz="2400">
              <a:solidFill>
                <a:schemeClr val="dk1"/>
              </a:solidFill>
            </a:endParaRPr>
          </a:p>
        </p:txBody>
      </p:sp>
      <p:pic>
        <p:nvPicPr>
          <p:cNvPr id="317" name="Google Shape;317;p51"/>
          <p:cNvPicPr preferRelativeResize="0"/>
          <p:nvPr/>
        </p:nvPicPr>
        <p:blipFill>
          <a:blip r:embed="rId3">
            <a:alphaModFix/>
          </a:blip>
          <a:stretch>
            <a:fillRect/>
          </a:stretch>
        </p:blipFill>
        <p:spPr>
          <a:xfrm>
            <a:off x="982350" y="3045625"/>
            <a:ext cx="9719875" cy="3124725"/>
          </a:xfrm>
          <a:prstGeom prst="rect">
            <a:avLst/>
          </a:prstGeom>
          <a:noFill/>
          <a:ln>
            <a:noFill/>
          </a:ln>
        </p:spPr>
      </p:pic>
      <p:sp>
        <p:nvSpPr>
          <p:cNvPr id="318" name="Google Shape;318;p51"/>
          <p:cNvSpPr txBox="1"/>
          <p:nvPr/>
        </p:nvSpPr>
        <p:spPr>
          <a:xfrm>
            <a:off x="642050" y="2946800"/>
            <a:ext cx="10992900" cy="3672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b="1" sz="2400">
              <a:solidFill>
                <a:srgbClr val="0000FF"/>
              </a:solidFill>
            </a:endParaRPr>
          </a:p>
          <a:p>
            <a:pPr indent="0" lvl="0" marL="914400" marR="0" rtl="0" algn="l">
              <a:lnSpc>
                <a:spcPct val="115000"/>
              </a:lnSpc>
              <a:spcBef>
                <a:spcPts val="0"/>
              </a:spcBef>
              <a:spcAft>
                <a:spcPts val="0"/>
              </a:spcAft>
              <a:buNone/>
            </a:pPr>
            <a:r>
              <a:t/>
            </a:r>
            <a:endParaRPr sz="2400">
              <a:solidFill>
                <a:schemeClr val="dk1"/>
              </a:solidFill>
            </a:endParaRPr>
          </a:p>
          <a:p>
            <a:pPr indent="0" lvl="0" marL="914400" marR="0" rtl="0" algn="l">
              <a:lnSpc>
                <a:spcPct val="115000"/>
              </a:lnSpc>
              <a:spcBef>
                <a:spcPts val="0"/>
              </a:spcBef>
              <a:spcAft>
                <a:spcPts val="0"/>
              </a:spcAft>
              <a:buNone/>
            </a:pPr>
            <a:r>
              <a:t/>
            </a:r>
            <a:endParaRPr sz="2400">
              <a:solidFill>
                <a:schemeClr val="dk1"/>
              </a:solidFill>
            </a:endParaRPr>
          </a:p>
        </p:txBody>
      </p:sp>
      <p:sp>
        <p:nvSpPr>
          <p:cNvPr id="319" name="Google Shape;319;p51"/>
          <p:cNvSpPr txBox="1"/>
          <p:nvPr/>
        </p:nvSpPr>
        <p:spPr>
          <a:xfrm>
            <a:off x="575975" y="1486800"/>
            <a:ext cx="11345100" cy="1260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IN">
                <a:solidFill>
                  <a:schemeClr val="dk1"/>
                </a:solidFill>
                <a:latin typeface="Times New Roman"/>
                <a:ea typeface="Times New Roman"/>
                <a:cs typeface="Times New Roman"/>
                <a:sym typeface="Times New Roman"/>
              </a:rPr>
              <a:t> </a:t>
            </a:r>
            <a:r>
              <a:rPr lang="en-IN" sz="2400">
                <a:solidFill>
                  <a:schemeClr val="dk1"/>
                </a:solidFill>
              </a:rPr>
              <a:t>Each row corresponds to different users and each column to different movies. </a:t>
            </a:r>
            <a:endParaRPr sz="2400">
              <a:solidFill>
                <a:schemeClr val="dk1"/>
              </a:solidFill>
            </a:endParaRPr>
          </a:p>
          <a:p>
            <a:pPr indent="-317500" lvl="0" marL="457200" rtl="0" algn="l">
              <a:lnSpc>
                <a:spcPct val="115000"/>
              </a:lnSpc>
              <a:spcBef>
                <a:spcPts val="0"/>
              </a:spcBef>
              <a:spcAft>
                <a:spcPts val="0"/>
              </a:spcAft>
              <a:buClr>
                <a:schemeClr val="dk1"/>
              </a:buClr>
              <a:buSzPts val="1400"/>
              <a:buChar char="●"/>
            </a:pPr>
            <a:r>
              <a:rPr lang="en-IN" sz="2400">
                <a:solidFill>
                  <a:schemeClr val="dk1"/>
                </a:solidFill>
              </a:rPr>
              <a:t>All the movies that a particular user didn’t rate has been filled with a rating of 0.</a:t>
            </a:r>
            <a:endParaRPr sz="2400">
              <a:solidFill>
                <a:schemeClr val="dk1"/>
              </a:solidFill>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400">
              <a:solidFill>
                <a:srgbClr val="0000FF"/>
              </a:solidFill>
            </a:endParaRPr>
          </a:p>
          <a:p>
            <a:pPr indent="0" lvl="0" marL="914400" rtl="0" algn="l">
              <a:lnSpc>
                <a:spcPct val="115000"/>
              </a:lnSpc>
              <a:spcBef>
                <a:spcPts val="0"/>
              </a:spcBef>
              <a:spcAft>
                <a:spcPts val="0"/>
              </a:spcAft>
              <a:buNone/>
            </a:pPr>
            <a:r>
              <a:t/>
            </a:r>
            <a:endParaRPr sz="2400">
              <a:solidFill>
                <a:schemeClr val="dk1"/>
              </a:solidFill>
            </a:endParaRPr>
          </a:p>
          <a:p>
            <a:pPr indent="0" lvl="0" marL="914400" rtl="0" algn="l">
              <a:lnSpc>
                <a:spcPct val="115000"/>
              </a:lnSpc>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idx="1" type="body"/>
          </p:nvPr>
        </p:nvSpPr>
        <p:spPr>
          <a:xfrm>
            <a:off x="406400" y="286650"/>
            <a:ext cx="8432700" cy="9429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2000"/>
              </a:spcBef>
              <a:spcAft>
                <a:spcPts val="0"/>
              </a:spcAft>
              <a:buClr>
                <a:schemeClr val="dk1"/>
              </a:buClr>
              <a:buSzPts val="1100"/>
              <a:buNone/>
            </a:pPr>
            <a:r>
              <a:t/>
            </a:r>
            <a:endParaRPr/>
          </a:p>
          <a:p>
            <a:pPr indent="0" lvl="0" marL="0" rtl="0" algn="l">
              <a:lnSpc>
                <a:spcPct val="115000"/>
              </a:lnSpc>
              <a:spcBef>
                <a:spcPts val="2000"/>
              </a:spcBef>
              <a:spcAft>
                <a:spcPts val="0"/>
              </a:spcAft>
              <a:buClr>
                <a:schemeClr val="dk1"/>
              </a:buClr>
              <a:buSzPts val="1100"/>
              <a:buNone/>
            </a:pPr>
            <a:r>
              <a:rPr lang="en-IN"/>
              <a:t>MAE Results:</a:t>
            </a:r>
            <a:endParaRPr sz="2200" u="sng">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3600"/>
              <a:buNone/>
            </a:pPr>
            <a:r>
              <a:t/>
            </a:r>
            <a:endParaRPr/>
          </a:p>
        </p:txBody>
      </p:sp>
      <p:sp>
        <p:nvSpPr>
          <p:cNvPr id="325" name="Google Shape;325;p52"/>
          <p:cNvSpPr txBox="1"/>
          <p:nvPr/>
        </p:nvSpPr>
        <p:spPr>
          <a:xfrm>
            <a:off x="489650" y="1403750"/>
            <a:ext cx="10992900" cy="506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IN" sz="2400">
                <a:solidFill>
                  <a:schemeClr val="dk1"/>
                </a:solidFill>
              </a:rPr>
              <a:t>The MAE results of above mentioned </a:t>
            </a:r>
            <a:r>
              <a:rPr b="1" lang="en-IN" sz="2400">
                <a:solidFill>
                  <a:schemeClr val="dk1"/>
                </a:solidFill>
              </a:rPr>
              <a:t>improvements</a:t>
            </a:r>
            <a:r>
              <a:rPr lang="en-IN" sz="2400">
                <a:solidFill>
                  <a:schemeClr val="dk1"/>
                </a:solidFill>
              </a:rPr>
              <a:t> can be seen below:</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p:txBody>
      </p:sp>
      <p:pic>
        <p:nvPicPr>
          <p:cNvPr id="326" name="Google Shape;326;p52"/>
          <p:cNvPicPr preferRelativeResize="0"/>
          <p:nvPr/>
        </p:nvPicPr>
        <p:blipFill>
          <a:blip r:embed="rId3">
            <a:alphaModFix/>
          </a:blip>
          <a:stretch>
            <a:fillRect/>
          </a:stretch>
        </p:blipFill>
        <p:spPr>
          <a:xfrm>
            <a:off x="1907100" y="2414775"/>
            <a:ext cx="6585051" cy="3041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nvSpPr>
        <p:spPr>
          <a:xfrm>
            <a:off x="3143250" y="2921175"/>
            <a:ext cx="6843000" cy="1305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6000">
                <a:solidFill>
                  <a:srgbClr val="0000FF"/>
                </a:solidFill>
                <a:latin typeface="Comic Sans MS"/>
                <a:ea typeface="Comic Sans MS"/>
                <a:cs typeface="Comic Sans MS"/>
                <a:sym typeface="Comic Sans MS"/>
              </a:rPr>
              <a:t>Thank You</a:t>
            </a:r>
            <a:endParaRPr b="1">
              <a:solidFill>
                <a:srgbClr val="0000FF"/>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406400" y="152400"/>
            <a:ext cx="84327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Font typeface="Arial"/>
              <a:buNone/>
            </a:pPr>
            <a:r>
              <a:rPr lang="en-IN"/>
              <a:t>Methodology : </a:t>
            </a:r>
            <a:r>
              <a:rPr lang="en-IN" sz="3000">
                <a:solidFill>
                  <a:srgbClr val="0000FF"/>
                </a:solidFill>
              </a:rPr>
              <a:t>SURPRISE- The library</a:t>
            </a:r>
            <a:endParaRPr sz="3000">
              <a:solidFill>
                <a:srgbClr val="0000FF"/>
              </a:solidFill>
            </a:endParaRPr>
          </a:p>
        </p:txBody>
      </p:sp>
      <p:sp>
        <p:nvSpPr>
          <p:cNvPr id="182" name="Google Shape;182;p32"/>
          <p:cNvSpPr txBox="1"/>
          <p:nvPr/>
        </p:nvSpPr>
        <p:spPr>
          <a:xfrm>
            <a:off x="151900" y="1429349"/>
            <a:ext cx="11294400" cy="4926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Char char="●"/>
            </a:pPr>
            <a:r>
              <a:rPr lang="en-IN" sz="2400">
                <a:solidFill>
                  <a:schemeClr val="dk1"/>
                </a:solidFill>
              </a:rPr>
              <a:t>Surprise is a python library used for building and analyzing recommender systems. </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IN" sz="2400">
                <a:solidFill>
                  <a:schemeClr val="dk1"/>
                </a:solidFill>
              </a:rPr>
              <a:t>This libr</a:t>
            </a:r>
            <a:r>
              <a:rPr lang="en-IN" sz="2400">
                <a:solidFill>
                  <a:schemeClr val="dk1"/>
                </a:solidFill>
              </a:rPr>
              <a:t>ary is t</a:t>
            </a:r>
            <a:r>
              <a:rPr lang="en-IN" sz="2400">
                <a:solidFill>
                  <a:schemeClr val="dk1"/>
                </a:solidFill>
              </a:rPr>
              <a:t>he backbone of our model. It provides various built-in prediction algorithms and similarity measures (like Pearson, cosine). </a:t>
            </a:r>
            <a:endParaRPr sz="2400">
              <a:solidFill>
                <a:schemeClr val="dk1"/>
              </a:solidFill>
            </a:endParaRPr>
          </a:p>
          <a:p>
            <a:pPr indent="0" lvl="0" marL="0" rtl="0" algn="l">
              <a:lnSpc>
                <a:spcPct val="115000"/>
              </a:lnSpc>
              <a:spcBef>
                <a:spcPts val="100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p:txBody>
      </p:sp>
      <p:pic>
        <p:nvPicPr>
          <p:cNvPr id="183" name="Google Shape;183;p32"/>
          <p:cNvPicPr preferRelativeResize="0"/>
          <p:nvPr/>
        </p:nvPicPr>
        <p:blipFill>
          <a:blip r:embed="rId3">
            <a:alphaModFix/>
          </a:blip>
          <a:stretch>
            <a:fillRect/>
          </a:stretch>
        </p:blipFill>
        <p:spPr>
          <a:xfrm>
            <a:off x="3406675" y="3331075"/>
            <a:ext cx="4335350" cy="270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1000"/>
              </a:spcBef>
              <a:spcAft>
                <a:spcPts val="0"/>
              </a:spcAft>
              <a:buClr>
                <a:schemeClr val="dk1"/>
              </a:buClr>
              <a:buSzPts val="1100"/>
              <a:buFont typeface="Arial"/>
              <a:buNone/>
            </a:pPr>
            <a:r>
              <a:rPr lang="en-IN"/>
              <a:t>B</a:t>
            </a:r>
            <a:r>
              <a:rPr lang="en-IN"/>
              <a:t>uilding our own prediction model using surprise</a:t>
            </a:r>
            <a:endParaRPr/>
          </a:p>
        </p:txBody>
      </p:sp>
      <p:sp>
        <p:nvSpPr>
          <p:cNvPr id="189" name="Google Shape;189;p33"/>
          <p:cNvSpPr txBox="1"/>
          <p:nvPr/>
        </p:nvSpPr>
        <p:spPr>
          <a:xfrm>
            <a:off x="166175" y="1295400"/>
            <a:ext cx="11294400" cy="1557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IN" sz="2400">
                <a:solidFill>
                  <a:srgbClr val="0000FF"/>
                </a:solidFill>
              </a:rPr>
              <a:t>For building our own prediction model using surprise, we -  </a:t>
            </a:r>
            <a:endParaRPr sz="2400">
              <a:solidFill>
                <a:srgbClr val="0000FF"/>
              </a:solidFill>
            </a:endParaRPr>
          </a:p>
          <a:p>
            <a:pPr indent="-342900" lvl="0" marL="457200" rtl="0" algn="l">
              <a:lnSpc>
                <a:spcPct val="115000"/>
              </a:lnSpc>
              <a:spcBef>
                <a:spcPts val="0"/>
              </a:spcBef>
              <a:spcAft>
                <a:spcPts val="0"/>
              </a:spcAft>
              <a:buClr>
                <a:schemeClr val="dk1"/>
              </a:buClr>
              <a:buSzPts val="1800"/>
              <a:buFont typeface="Times New Roman"/>
              <a:buChar char="●"/>
            </a:pPr>
            <a:r>
              <a:rPr lang="en-IN" sz="2400">
                <a:solidFill>
                  <a:schemeClr val="dk1"/>
                </a:solidFill>
              </a:rPr>
              <a:t>constructed a class derived from </a:t>
            </a:r>
            <a:r>
              <a:rPr b="1" lang="en-IN" sz="2400">
                <a:solidFill>
                  <a:schemeClr val="dk1"/>
                </a:solidFill>
              </a:rPr>
              <a:t>‘</a:t>
            </a:r>
            <a:r>
              <a:rPr b="1" lang="en-IN" sz="2400">
                <a:solidFill>
                  <a:schemeClr val="dk1"/>
                </a:solidFill>
                <a:uFill>
                  <a:noFill/>
                </a:uFill>
                <a:hlinkClick r:id="rId3">
                  <a:extLst>
                    <a:ext uri="{A12FA001-AC4F-418D-AE19-62706E023703}">
                      <ahyp:hlinkClr val="tx"/>
                    </a:ext>
                  </a:extLst>
                </a:hlinkClick>
              </a:rPr>
              <a:t>AlgoBase</a:t>
            </a:r>
            <a:r>
              <a:rPr b="1" lang="en-IN" sz="2400">
                <a:solidFill>
                  <a:schemeClr val="dk1"/>
                </a:solidFill>
              </a:rPr>
              <a:t>’</a:t>
            </a:r>
            <a:r>
              <a:rPr lang="en-IN" sz="2400">
                <a:solidFill>
                  <a:schemeClr val="dk1"/>
                </a:solidFill>
              </a:rPr>
              <a:t> that has an </a:t>
            </a:r>
            <a:r>
              <a:rPr b="1" lang="en-IN" sz="2400">
                <a:solidFill>
                  <a:schemeClr val="dk1"/>
                </a:solidFill>
              </a:rPr>
              <a:t>‘estimate’</a:t>
            </a:r>
            <a:r>
              <a:rPr lang="en-IN" sz="2400">
                <a:solidFill>
                  <a:schemeClr val="dk1"/>
                </a:solidFill>
              </a:rPr>
              <a:t> method. We defined our Resnick prediction formula using this class.</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p:txBody>
      </p:sp>
      <p:sp>
        <p:nvSpPr>
          <p:cNvPr id="190" name="Google Shape;190;p33"/>
          <p:cNvSpPr txBox="1"/>
          <p:nvPr/>
        </p:nvSpPr>
        <p:spPr>
          <a:xfrm>
            <a:off x="254500" y="3147725"/>
            <a:ext cx="11479200" cy="3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33"/>
          <p:cNvPicPr preferRelativeResize="0"/>
          <p:nvPr/>
        </p:nvPicPr>
        <p:blipFill>
          <a:blip r:embed="rId4">
            <a:alphaModFix/>
          </a:blip>
          <a:stretch>
            <a:fillRect/>
          </a:stretch>
        </p:blipFill>
        <p:spPr>
          <a:xfrm>
            <a:off x="0" y="2677103"/>
            <a:ext cx="5094300" cy="4180897"/>
          </a:xfrm>
          <a:prstGeom prst="rect">
            <a:avLst/>
          </a:prstGeom>
          <a:noFill/>
          <a:ln>
            <a:noFill/>
          </a:ln>
        </p:spPr>
      </p:pic>
      <p:pic>
        <p:nvPicPr>
          <p:cNvPr id="192" name="Google Shape;192;p33"/>
          <p:cNvPicPr preferRelativeResize="0"/>
          <p:nvPr/>
        </p:nvPicPr>
        <p:blipFill>
          <a:blip r:embed="rId5">
            <a:alphaModFix/>
          </a:blip>
          <a:stretch>
            <a:fillRect/>
          </a:stretch>
        </p:blipFill>
        <p:spPr>
          <a:xfrm>
            <a:off x="5000625" y="2991125"/>
            <a:ext cx="7191374" cy="386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406400" y="139000"/>
            <a:ext cx="8432700" cy="1143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3600"/>
              <a:buFont typeface="Arial"/>
              <a:buNone/>
            </a:pPr>
            <a:r>
              <a:rPr lang="en-IN"/>
              <a:t>Contd.</a:t>
            </a:r>
            <a:endParaRPr/>
          </a:p>
        </p:txBody>
      </p:sp>
      <p:sp>
        <p:nvSpPr>
          <p:cNvPr id="198" name="Google Shape;198;p34"/>
          <p:cNvSpPr txBox="1"/>
          <p:nvPr/>
        </p:nvSpPr>
        <p:spPr>
          <a:xfrm>
            <a:off x="151900" y="2102950"/>
            <a:ext cx="11294400" cy="368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400">
              <a:solidFill>
                <a:schemeClr val="dk1"/>
              </a:solidFill>
            </a:endParaRPr>
          </a:p>
          <a:p>
            <a:pPr indent="-342900" lvl="0" marL="457200" rtl="0" algn="l">
              <a:lnSpc>
                <a:spcPct val="115000"/>
              </a:lnSpc>
              <a:spcBef>
                <a:spcPts val="0"/>
              </a:spcBef>
              <a:spcAft>
                <a:spcPts val="0"/>
              </a:spcAft>
              <a:buClr>
                <a:schemeClr val="dk1"/>
              </a:buClr>
              <a:buSzPts val="1800"/>
              <a:buFont typeface="Times New Roman"/>
              <a:buChar char="●"/>
            </a:pPr>
            <a:r>
              <a:rPr lang="en-IN" sz="2400">
                <a:solidFill>
                  <a:schemeClr val="dk1"/>
                </a:solidFill>
              </a:rPr>
              <a:t>constructed a function for k-fold cross validation using which we obtained MAE scores for different folds.</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a:p>
            <a:pPr indent="-342900" lvl="0" marL="457200" rtl="0" algn="l">
              <a:lnSpc>
                <a:spcPct val="115000"/>
              </a:lnSpc>
              <a:spcBef>
                <a:spcPts val="0"/>
              </a:spcBef>
              <a:spcAft>
                <a:spcPts val="0"/>
              </a:spcAft>
              <a:buClr>
                <a:schemeClr val="dk1"/>
              </a:buClr>
              <a:buSzPts val="1800"/>
              <a:buFont typeface="Times New Roman"/>
              <a:buChar char="●"/>
            </a:pPr>
            <a:r>
              <a:rPr lang="en-IN" sz="2400">
                <a:solidFill>
                  <a:schemeClr val="dk1"/>
                </a:solidFill>
              </a:rPr>
              <a:t>selected a similarity measure (Pearson) and read the input file with the help of the </a:t>
            </a:r>
            <a:r>
              <a:rPr b="1" lang="en-IN" sz="2400">
                <a:solidFill>
                  <a:schemeClr val="dk1"/>
                </a:solidFill>
              </a:rPr>
              <a:t>‘Reader’</a:t>
            </a:r>
            <a:r>
              <a:rPr lang="en-IN" sz="2400">
                <a:solidFill>
                  <a:schemeClr val="dk1"/>
                </a:solidFill>
              </a:rPr>
              <a:t> object. This object helps us to define the </a:t>
            </a:r>
            <a:r>
              <a:rPr b="1" lang="en-IN" sz="2400">
                <a:solidFill>
                  <a:srgbClr val="0000FF"/>
                </a:solidFill>
              </a:rPr>
              <a:t>range </a:t>
            </a:r>
            <a:r>
              <a:rPr lang="en-IN" sz="2400">
                <a:solidFill>
                  <a:schemeClr val="dk1"/>
                </a:solidFill>
              </a:rPr>
              <a:t>of our ratings.</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idx="1" type="body"/>
          </p:nvPr>
        </p:nvSpPr>
        <p:spPr>
          <a:xfrm>
            <a:off x="406400" y="152400"/>
            <a:ext cx="8432700" cy="11430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1800"/>
              </a:spcBef>
              <a:spcAft>
                <a:spcPts val="600"/>
              </a:spcAft>
              <a:buClr>
                <a:schemeClr val="dk1"/>
              </a:buClr>
              <a:buSzPts val="1100"/>
              <a:buFont typeface="Arial"/>
              <a:buNone/>
            </a:pPr>
            <a:r>
              <a:rPr lang="en-IN"/>
              <a:t>Resnick Prediction Formula</a:t>
            </a:r>
            <a:endParaRPr/>
          </a:p>
        </p:txBody>
      </p:sp>
      <p:sp>
        <p:nvSpPr>
          <p:cNvPr id="204" name="Google Shape;204;p35"/>
          <p:cNvSpPr txBox="1"/>
          <p:nvPr/>
        </p:nvSpPr>
        <p:spPr>
          <a:xfrm>
            <a:off x="406400" y="2011677"/>
            <a:ext cx="11294400" cy="40491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IN" sz="2400">
                <a:solidFill>
                  <a:schemeClr val="dk1"/>
                </a:solidFill>
              </a:rPr>
              <a:t>The Resnick prediction formula predicts the ratings in a way that more similar neighbours have greater impact on the final rating. </a:t>
            </a:r>
            <a:endParaRPr sz="2400">
              <a:solidFill>
                <a:schemeClr val="dk1"/>
              </a:solidFill>
            </a:endParaRPr>
          </a:p>
          <a:p>
            <a:pPr indent="0" lvl="0" marL="457200" rtl="0" algn="l">
              <a:lnSpc>
                <a:spcPct val="115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pic>
        <p:nvPicPr>
          <p:cNvPr id="205" name="Google Shape;205;p35"/>
          <p:cNvPicPr preferRelativeResize="0"/>
          <p:nvPr/>
        </p:nvPicPr>
        <p:blipFill>
          <a:blip r:embed="rId3">
            <a:alphaModFix/>
          </a:blip>
          <a:stretch>
            <a:fillRect/>
          </a:stretch>
        </p:blipFill>
        <p:spPr>
          <a:xfrm>
            <a:off x="2390692" y="3505200"/>
            <a:ext cx="6380559" cy="21339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Algorithm</a:t>
            </a:r>
            <a:endParaRPr/>
          </a:p>
        </p:txBody>
      </p:sp>
      <p:sp>
        <p:nvSpPr>
          <p:cNvPr id="211" name="Google Shape;211;p36"/>
          <p:cNvSpPr txBox="1"/>
          <p:nvPr/>
        </p:nvSpPr>
        <p:spPr>
          <a:xfrm>
            <a:off x="406400" y="1754675"/>
            <a:ext cx="10345800" cy="3777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chemeClr val="dk1"/>
              </a:solidFill>
            </a:endParaRPr>
          </a:p>
          <a:p>
            <a:pPr indent="-381000" lvl="0" marL="457200" marR="0" rtl="0" algn="just">
              <a:spcBef>
                <a:spcPts val="0"/>
              </a:spcBef>
              <a:spcAft>
                <a:spcPts val="0"/>
              </a:spcAft>
              <a:buClr>
                <a:schemeClr val="dk1"/>
              </a:buClr>
              <a:buSzPts val="2400"/>
              <a:buChar char="●"/>
            </a:pPr>
            <a:r>
              <a:rPr lang="en-IN" sz="2400">
                <a:solidFill>
                  <a:schemeClr val="dk1"/>
                </a:solidFill>
              </a:rPr>
              <a:t>The similarity measure of the users were calculated using Pearson Correlation </a:t>
            </a:r>
            <a:r>
              <a:rPr lang="en-IN" sz="2400">
                <a:solidFill>
                  <a:schemeClr val="dk1"/>
                </a:solidFill>
              </a:rPr>
              <a:t>coefficient</a:t>
            </a:r>
            <a:r>
              <a:rPr lang="en-IN" sz="2400">
                <a:solidFill>
                  <a:schemeClr val="dk1"/>
                </a:solidFill>
              </a:rPr>
              <a:t>. The neighbourhood selection criteria was based on </a:t>
            </a:r>
            <a:r>
              <a:rPr b="1" lang="en-IN" sz="2400">
                <a:solidFill>
                  <a:srgbClr val="FF0000"/>
                </a:solidFill>
              </a:rPr>
              <a:t>Top-N</a:t>
            </a:r>
            <a:r>
              <a:rPr lang="en-IN" sz="2400">
                <a:solidFill>
                  <a:schemeClr val="dk1"/>
                </a:solidFill>
              </a:rPr>
              <a:t> user approach.</a:t>
            </a:r>
            <a:endParaRPr sz="2400">
              <a:solidFill>
                <a:schemeClr val="dk1"/>
              </a:solidFill>
            </a:endParaRPr>
          </a:p>
          <a:p>
            <a:pPr indent="0" lvl="0" marL="457200" marR="0" rtl="0" algn="just">
              <a:spcBef>
                <a:spcPts val="0"/>
              </a:spcBef>
              <a:spcAft>
                <a:spcPts val="0"/>
              </a:spcAft>
              <a:buNone/>
            </a:pPr>
            <a:r>
              <a:t/>
            </a:r>
            <a:endParaRPr sz="2400">
              <a:solidFill>
                <a:schemeClr val="dk1"/>
              </a:solidFill>
            </a:endParaRPr>
          </a:p>
          <a:p>
            <a:pPr indent="-381000" lvl="0" marL="457200" marR="0" rtl="0" algn="just">
              <a:spcBef>
                <a:spcPts val="0"/>
              </a:spcBef>
              <a:spcAft>
                <a:spcPts val="0"/>
              </a:spcAft>
              <a:buClr>
                <a:schemeClr val="dk1"/>
              </a:buClr>
              <a:buSzPts val="2400"/>
              <a:buChar char="●"/>
            </a:pPr>
            <a:r>
              <a:rPr lang="en-IN" sz="2400">
                <a:solidFill>
                  <a:schemeClr val="dk1"/>
                </a:solidFill>
              </a:rPr>
              <a:t>Prediction of ratings for a target user using for an unseen movie was calculated using </a:t>
            </a:r>
            <a:r>
              <a:rPr b="1" lang="en-IN" sz="2400">
                <a:solidFill>
                  <a:srgbClr val="FF0000"/>
                </a:solidFill>
              </a:rPr>
              <a:t>Resnick</a:t>
            </a:r>
            <a:r>
              <a:rPr b="1" lang="en-IN" sz="2400">
                <a:solidFill>
                  <a:srgbClr val="FF0000"/>
                </a:solidFill>
              </a:rPr>
              <a:t> Prediction formula</a:t>
            </a:r>
            <a:r>
              <a:rPr lang="en-IN" sz="2400">
                <a:solidFill>
                  <a:schemeClr val="dk1"/>
                </a:solidFill>
              </a:rPr>
              <a:t> as mentioned in the previous slide.</a:t>
            </a:r>
            <a:endParaRPr sz="2400">
              <a:solidFill>
                <a:schemeClr val="dk1"/>
              </a:solidFill>
            </a:endParaRPr>
          </a:p>
          <a:p>
            <a:pPr indent="0" lvl="0" marL="0" marR="0" rtl="0" algn="just">
              <a:spcBef>
                <a:spcPts val="0"/>
              </a:spcBef>
              <a:spcAft>
                <a:spcPts val="0"/>
              </a:spcAft>
              <a:buNone/>
            </a:pPr>
            <a:r>
              <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idx="1" type="body"/>
          </p:nvPr>
        </p:nvSpPr>
        <p:spPr>
          <a:xfrm>
            <a:off x="406400" y="139000"/>
            <a:ext cx="8432700" cy="11430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1800"/>
              </a:spcBef>
              <a:spcAft>
                <a:spcPts val="0"/>
              </a:spcAft>
              <a:buClr>
                <a:schemeClr val="dk1"/>
              </a:buClr>
              <a:buSzPts val="1100"/>
              <a:buFont typeface="Arial"/>
              <a:buNone/>
            </a:pPr>
            <a:r>
              <a:rPr lang="en-IN"/>
              <a:t>Evaluation and Testing:</a:t>
            </a:r>
            <a:endParaRPr/>
          </a:p>
          <a:p>
            <a:pPr indent="0" lvl="0" marL="0" rtl="0" algn="l">
              <a:spcBef>
                <a:spcPts val="600"/>
              </a:spcBef>
              <a:spcAft>
                <a:spcPts val="0"/>
              </a:spcAft>
              <a:buClr>
                <a:schemeClr val="dk1"/>
              </a:buClr>
              <a:buSzPts val="3600"/>
              <a:buFont typeface="Arial"/>
              <a:buNone/>
            </a:pPr>
            <a:r>
              <a:t/>
            </a:r>
            <a:endParaRPr/>
          </a:p>
        </p:txBody>
      </p:sp>
      <p:sp>
        <p:nvSpPr>
          <p:cNvPr id="217" name="Google Shape;217;p37"/>
          <p:cNvSpPr txBox="1"/>
          <p:nvPr/>
        </p:nvSpPr>
        <p:spPr>
          <a:xfrm>
            <a:off x="151900" y="1392650"/>
            <a:ext cx="11294400" cy="49782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t/>
            </a:r>
            <a:endParaRPr sz="2400">
              <a:solidFill>
                <a:schemeClr val="dk1"/>
              </a:solidFill>
            </a:endParaRPr>
          </a:p>
        </p:txBody>
      </p:sp>
      <p:sp>
        <p:nvSpPr>
          <p:cNvPr id="218" name="Google Shape;218;p37"/>
          <p:cNvSpPr/>
          <p:nvPr/>
        </p:nvSpPr>
        <p:spPr>
          <a:xfrm>
            <a:off x="721875" y="1873925"/>
            <a:ext cx="9595200" cy="78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IN" sz="2400">
                <a:solidFill>
                  <a:schemeClr val="dk1"/>
                </a:solidFill>
              </a:rPr>
              <a:t>saved the original ratings file from the MovieLens dataset as </a:t>
            </a:r>
            <a:r>
              <a:rPr b="1" lang="en-IN" sz="2400">
                <a:solidFill>
                  <a:schemeClr val="dk1"/>
                </a:solidFill>
              </a:rPr>
              <a:t>ori_ratings.csv</a:t>
            </a:r>
            <a:endParaRPr/>
          </a:p>
        </p:txBody>
      </p:sp>
      <p:sp>
        <p:nvSpPr>
          <p:cNvPr id="219" name="Google Shape;219;p37"/>
          <p:cNvSpPr/>
          <p:nvPr/>
        </p:nvSpPr>
        <p:spPr>
          <a:xfrm>
            <a:off x="767025" y="3247950"/>
            <a:ext cx="9504900" cy="98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IN" sz="2400">
                <a:solidFill>
                  <a:schemeClr val="dk1"/>
                </a:solidFill>
              </a:rPr>
              <a:t>created </a:t>
            </a:r>
            <a:r>
              <a:rPr b="1" lang="en-IN" sz="2400">
                <a:solidFill>
                  <a:schemeClr val="dk1"/>
                </a:solidFill>
              </a:rPr>
              <a:t>test_user.txt file</a:t>
            </a:r>
            <a:r>
              <a:rPr lang="en-IN" sz="2400">
                <a:solidFill>
                  <a:schemeClr val="dk1"/>
                </a:solidFill>
              </a:rPr>
              <a:t> with 10 randomly selected user ids and removed this user ids from the original ratings file </a:t>
            </a:r>
            <a:endParaRPr/>
          </a:p>
        </p:txBody>
      </p:sp>
      <p:sp>
        <p:nvSpPr>
          <p:cNvPr id="220" name="Google Shape;220;p37"/>
          <p:cNvSpPr/>
          <p:nvPr/>
        </p:nvSpPr>
        <p:spPr>
          <a:xfrm>
            <a:off x="812175" y="5077325"/>
            <a:ext cx="9595200" cy="8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IN" sz="2400">
                <a:solidFill>
                  <a:schemeClr val="dk1"/>
                </a:solidFill>
              </a:rPr>
              <a:t>excluded those users and saved</a:t>
            </a:r>
            <a:r>
              <a:rPr lang="en-IN" sz="2400">
                <a:solidFill>
                  <a:schemeClr val="dk1"/>
                </a:solidFill>
              </a:rPr>
              <a:t> as </a:t>
            </a:r>
            <a:r>
              <a:rPr b="1" lang="en-IN" sz="2400">
                <a:solidFill>
                  <a:schemeClr val="dk1"/>
                </a:solidFill>
              </a:rPr>
              <a:t>ratings.csv</a:t>
            </a:r>
            <a:r>
              <a:rPr lang="en-IN" sz="2400">
                <a:solidFill>
                  <a:schemeClr val="dk1"/>
                </a:solidFill>
              </a:rPr>
              <a:t> which was used for evaluation purposes</a:t>
            </a:r>
            <a:endParaRPr/>
          </a:p>
        </p:txBody>
      </p:sp>
      <p:sp>
        <p:nvSpPr>
          <p:cNvPr id="221" name="Google Shape;221;p37"/>
          <p:cNvSpPr/>
          <p:nvPr/>
        </p:nvSpPr>
        <p:spPr>
          <a:xfrm>
            <a:off x="4692325" y="2656025"/>
            <a:ext cx="676800" cy="591900"/>
          </a:xfrm>
          <a:prstGeom prst="downArrow">
            <a:avLst>
              <a:gd fmla="val 50000" name="adj1"/>
              <a:gd fmla="val 4309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p:nvPr/>
        </p:nvSpPr>
        <p:spPr>
          <a:xfrm>
            <a:off x="4692325" y="4230150"/>
            <a:ext cx="676800" cy="857400"/>
          </a:xfrm>
          <a:prstGeom prst="downArrow">
            <a:avLst>
              <a:gd fmla="val 50000" name="adj1"/>
              <a:gd fmla="val 4067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idx="1" type="body"/>
          </p:nvPr>
        </p:nvSpPr>
        <p:spPr>
          <a:xfrm>
            <a:off x="406400" y="152400"/>
            <a:ext cx="84327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Model evaluation</a:t>
            </a:r>
            <a:endParaRPr/>
          </a:p>
        </p:txBody>
      </p:sp>
      <p:sp>
        <p:nvSpPr>
          <p:cNvPr id="228" name="Google Shape;228;p38"/>
          <p:cNvSpPr txBox="1"/>
          <p:nvPr/>
        </p:nvSpPr>
        <p:spPr>
          <a:xfrm>
            <a:off x="406399" y="1565731"/>
            <a:ext cx="10879909" cy="403187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IN" sz="2200">
                <a:solidFill>
                  <a:schemeClr val="dk1"/>
                </a:solidFill>
              </a:rPr>
              <a:t>We implemented user based collaborative filtering using the above mentioned algorithm on the input file “ratings.csv”. After fitting the algorithm, for evaluation of the model, we used k-fold (k=5) cross validation scheme and obtained the following mean absolute errors - </a:t>
            </a:r>
            <a:endParaRPr sz="2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pic>
        <p:nvPicPr>
          <p:cNvPr id="229" name="Google Shape;229;p38"/>
          <p:cNvPicPr preferRelativeResize="0"/>
          <p:nvPr/>
        </p:nvPicPr>
        <p:blipFill>
          <a:blip r:embed="rId3">
            <a:alphaModFix/>
          </a:blip>
          <a:stretch>
            <a:fillRect/>
          </a:stretch>
        </p:blipFill>
        <p:spPr>
          <a:xfrm>
            <a:off x="2837800" y="3505200"/>
            <a:ext cx="5010475" cy="24512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