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pNV9+duK4yraBkBAcx6Hf9NVx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7" name="Google Shape;27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 </a:t>
            </a:r>
            <a:r>
              <a:rPr b="1" lang="en-IN" sz="4400"/>
              <a:t>Assignment-Discussion</a:t>
            </a:r>
            <a:br>
              <a:rPr b="1" lang="en-IN" sz="4400"/>
            </a:br>
            <a:r>
              <a:rPr b="1" lang="en-IN" sz="4400"/>
              <a:t>HMM POS Tagging</a:t>
            </a:r>
            <a:endParaRPr sz="4400"/>
          </a:p>
        </p:txBody>
      </p:sp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115875" y="3276600"/>
            <a:ext cx="861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Harshit Varma</a:t>
            </a:r>
            <a:r>
              <a:rPr lang="en-IN" sz="3200"/>
              <a:t>, 190100055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Himanshu Gupta</a:t>
            </a:r>
            <a:r>
              <a:rPr lang="en-IN" sz="3200"/>
              <a:t>, </a:t>
            </a:r>
            <a:r>
              <a:rPr lang="en-IN" sz="3200"/>
              <a:t>17D100016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21/08/2021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59" name="Google Shape;5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Given a sequence of words, produce the POS tag sequence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Technique to be used: HMM-Viterbi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Use Universal Tag Set (12 in number)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5-fold cross validation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., ADJ, ADP, ADV, CONJ, DET, NOUN, NUM, PRON, PRT, VERB, 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Overall performance</a:t>
            </a:r>
            <a:endParaRPr/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457200" y="2157400"/>
            <a:ext cx="82296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Accuracy: 0.959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Precision: </a:t>
            </a:r>
            <a:r>
              <a:rPr lang="en-IN"/>
              <a:t>0.942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Recall: </a:t>
            </a:r>
            <a:r>
              <a:rPr lang="en-IN"/>
              <a:t>0.913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F-score (3 values)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F1-score: </a:t>
            </a:r>
            <a:r>
              <a:rPr lang="en-IN"/>
              <a:t>0.924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F0.5-score: </a:t>
            </a:r>
            <a:r>
              <a:rPr lang="en-IN"/>
              <a:t>0.934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F2-score: </a:t>
            </a:r>
            <a:r>
              <a:rPr lang="en-IN"/>
              <a:t>0.917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Per POS performance</a:t>
            </a:r>
            <a:endParaRPr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457200" y="1128900"/>
            <a:ext cx="8229600" cy="54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Precision values: </a:t>
            </a:r>
            <a:br>
              <a:rPr lang="en-IN"/>
            </a:br>
            <a:r>
              <a:rPr lang="en-IN"/>
              <a:t>.: 0.996, ADJ: 0.921, ADP: 0.950, ADV: 0.909, CONJ: 0.993, DET: 0.968, NOUN: 0.962, NUM: 0.971, PRON: 0.954, PRT: 0.908, VERB: 0.972, X: 0.804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Recall values: </a:t>
            </a:r>
            <a:br>
              <a:rPr lang="en-IN"/>
            </a:br>
            <a:r>
              <a:rPr lang="en-IN"/>
              <a:t>.: 1.000, ADJ: 0.911, ADP: 0.968, ADV: 0.896, CONJ: 0.995, DET: 0.987, NOUN: 0.952, NUM: 0.913, PRON: 0.985, PRT: 0.907, VERB: 0.951, X: 0.493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F1 scores:</a:t>
            </a:r>
            <a:br>
              <a:rPr lang="en-IN"/>
            </a:br>
            <a:r>
              <a:rPr lang="en-IN"/>
              <a:t>.: 0.998, ADJ: 0.916, ADP: 0.959, ADV: 0.902, CONJ: 0.994, DET: 0.977, NOUN: 0.957, NUM: 0.941, PRON: 0.969, PRT: 0.907, VERB: 0.962, X: 0.609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Confusion Matrix (12 X 12)</a:t>
            </a:r>
            <a:endParaRPr/>
          </a:p>
        </p:txBody>
      </p:sp>
      <p:pic>
        <p:nvPicPr>
          <p:cNvPr id="77" name="Google Shape;7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263" y="1417638"/>
            <a:ext cx="7111464" cy="51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Interpretation of confusion (error analysis)</a:t>
            </a:r>
            <a:endParaRPr/>
          </a:p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457200" y="2168975"/>
            <a:ext cx="82296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X is confused with NOUN the most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This could be since X is the ‘other’ tag and is usually used for words </a:t>
            </a:r>
            <a:r>
              <a:rPr lang="en-IN"/>
              <a:t>which</a:t>
            </a:r>
            <a:r>
              <a:rPr lang="en-IN"/>
              <a:t> aren’t in the english vocabulary, thus may end up looking a lot like nouns to the model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There is some confusion between NUM and NOUN since sometimes NUM may be used as a noun (eg: “Ten” in the bigram “Windows Ten”)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There is also some confusion between PRT and ADP, which may be since the two have similar definition and uses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Data Processing Info (Pre-processing)</a:t>
            </a:r>
            <a:endParaRPr/>
          </a:p>
        </p:txBody>
      </p:sp>
      <p:sp>
        <p:nvSpPr>
          <p:cNvPr id="89" name="Google Shape;89;p7"/>
          <p:cNvSpPr txBox="1"/>
          <p:nvPr>
            <p:ph idx="1" type="body"/>
          </p:nvPr>
        </p:nvSpPr>
        <p:spPr>
          <a:xfrm>
            <a:off x="457200" y="1771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‘-’ was added at start of each POS tag sequence</a:t>
            </a:r>
            <a:br>
              <a:rPr lang="en-IN"/>
            </a:br>
            <a:r>
              <a:rPr lang="en-IN"/>
              <a:t>and ‘^’ was added at the start of each word sequence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First created dictionaries of </a:t>
            </a:r>
            <a:r>
              <a:rPr lang="en-IN"/>
              <a:t>emission</a:t>
            </a:r>
            <a:r>
              <a:rPr lang="en-IN"/>
              <a:t> counts,transition counts and tag counts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Transition matrix was created using transition counts and tag counts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Emission matrix was created using </a:t>
            </a:r>
            <a:r>
              <a:rPr lang="en-IN"/>
              <a:t>emission</a:t>
            </a:r>
            <a:r>
              <a:rPr lang="en-IN"/>
              <a:t> counts and tag counts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Used smoothing to counter unseen bigram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Lowercasing was not 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Viterbi Decoding</a:t>
            </a:r>
            <a:endParaRPr/>
          </a:p>
        </p:txBody>
      </p:sp>
      <p:sp>
        <p:nvSpPr>
          <p:cNvPr id="95" name="Google Shape;95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In three steps, following </a:t>
            </a:r>
            <a:r>
              <a:rPr lang="en-IN"/>
              <a:t>the pseudo-code given in the lecture slides</a:t>
            </a:r>
            <a:endParaRPr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/>
              <a:t>Initialisation</a:t>
            </a:r>
            <a:endParaRPr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/>
              <a:t>Forward Pass</a:t>
            </a:r>
            <a:endParaRPr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/>
              <a:t>Backward Pass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Used log values of probabilities to prevent very small values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Any thoughts on generative vs. discriminative POS tagging</a:t>
            </a:r>
            <a:endParaRPr/>
          </a:p>
        </p:txBody>
      </p:sp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457200" y="1771650"/>
            <a:ext cx="8229600" cy="4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The difference between discriminative and generative models is that while discriminative models try to model conditional probability distribution, i.e., P(T|W), generative models try to model a joint probability distribution, i.e., P(W,T).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</cp:coreProperties>
</file>