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319925"/>
            <a:ext cx="8520600" cy="8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Nurikabe Puzzle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054900"/>
            <a:ext cx="8520600" cy="4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binary logic puzzle</a:t>
            </a:r>
          </a:p>
        </p:txBody>
      </p:sp>
      <p:pic>
        <p:nvPicPr>
          <p:cNvPr descr="nurikabe puzzle ile ilgili görsel sonucu" id="56" name="Shape 56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673600" y="726425"/>
            <a:ext cx="3796775" cy="15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82800" y="4619725"/>
            <a:ext cx="8520600" cy="4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Haris Krasniqi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Name comes from Japanese Folklore </a:t>
            </a:r>
            <a:r>
              <a:rPr i="1" lang="en">
                <a:solidFill>
                  <a:srgbClr val="F3F3F3"/>
                </a:solidFill>
              </a:rPr>
              <a:t>(an invisible wall that blocks roads and delays foot traveling)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Sometimes called as </a:t>
            </a:r>
            <a:r>
              <a:rPr lang="en">
                <a:solidFill>
                  <a:srgbClr val="F3F3F3"/>
                </a:solidFill>
              </a:rPr>
              <a:t>Cell Structure </a:t>
            </a:r>
            <a:r>
              <a:rPr lang="en"/>
              <a:t>or </a:t>
            </a:r>
            <a:r>
              <a:rPr lang="en">
                <a:solidFill>
                  <a:srgbClr val="F3F3F3"/>
                </a:solidFill>
              </a:rPr>
              <a:t>Islands in the Stream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Played on a </a:t>
            </a:r>
            <a:r>
              <a:rPr lang="en">
                <a:solidFill>
                  <a:srgbClr val="F3F3F3"/>
                </a:solidFill>
              </a:rPr>
              <a:t>Grid </a:t>
            </a:r>
            <a:r>
              <a:rPr lang="en"/>
              <a:t>of Cells, some of which contain numbers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</a:t>
            </a:r>
            <a:r>
              <a:rPr lang="en">
                <a:solidFill>
                  <a:srgbClr val="EFEFEF"/>
                </a:solidFill>
              </a:rPr>
              <a:t>Black </a:t>
            </a:r>
            <a:r>
              <a:rPr lang="en"/>
              <a:t>and </a:t>
            </a:r>
            <a:r>
              <a:rPr lang="en">
                <a:solidFill>
                  <a:srgbClr val="F3F3F3"/>
                </a:solidFill>
              </a:rPr>
              <a:t>White </a:t>
            </a:r>
            <a:r>
              <a:rPr lang="en"/>
              <a:t>colors are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Initially cells are white (sometimes a black dot)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cells are </a:t>
            </a:r>
            <a:r>
              <a:rPr lang="en">
                <a:solidFill>
                  <a:srgbClr val="F3F3F3"/>
                </a:solidFill>
              </a:rPr>
              <a:t>adjacent and same color</a:t>
            </a:r>
            <a:r>
              <a:rPr lang="en"/>
              <a:t>, they are considered as </a:t>
            </a:r>
            <a:r>
              <a:rPr lang="en">
                <a:solidFill>
                  <a:srgbClr val="F3F3F3"/>
                </a:solidFill>
              </a:rPr>
              <a:t>connected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n"/>
              <a:t>Black color: </a:t>
            </a:r>
            <a:r>
              <a:rPr i="1" lang="en">
                <a:solidFill>
                  <a:schemeClr val="accent1"/>
                </a:solidFill>
              </a:rPr>
              <a:t>sea/water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n"/>
              <a:t>White color: </a:t>
            </a:r>
            <a:r>
              <a:rPr i="1" lang="en">
                <a:solidFill>
                  <a:schemeClr val="accent1"/>
                </a:solidFill>
              </a:rPr>
              <a:t>island 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</a:rPr>
              <a:t>Rules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3F3F3"/>
                </a:solidFill>
              </a:rPr>
              <a:t>Numbered </a:t>
            </a:r>
            <a:r>
              <a:rPr lang="en"/>
              <a:t>cells should </a:t>
            </a:r>
            <a:r>
              <a:rPr lang="en">
                <a:solidFill>
                  <a:srgbClr val="F3F3F3"/>
                </a:solidFill>
              </a:rPr>
              <a:t>remain w</a:t>
            </a:r>
            <a:r>
              <a:rPr lang="en">
                <a:solidFill>
                  <a:srgbClr val="F3F3F3"/>
                </a:solidFill>
              </a:rPr>
              <a:t>hite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</a:t>
            </a:r>
            <a:r>
              <a:rPr lang="en">
                <a:solidFill>
                  <a:srgbClr val="F3F3F3"/>
                </a:solidFill>
              </a:rPr>
              <a:t>white </a:t>
            </a:r>
            <a:r>
              <a:rPr lang="en"/>
              <a:t>cell </a:t>
            </a:r>
            <a:r>
              <a:rPr lang="en">
                <a:solidFill>
                  <a:srgbClr val="F3F3F3"/>
                </a:solidFill>
              </a:rPr>
              <a:t>belongs to the island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</a:t>
            </a:r>
            <a:r>
              <a:rPr lang="en">
                <a:solidFill>
                  <a:srgbClr val="F3F3F3"/>
                </a:solidFill>
              </a:rPr>
              <a:t>island </a:t>
            </a:r>
            <a:r>
              <a:rPr lang="en"/>
              <a:t>should</a:t>
            </a:r>
            <a:r>
              <a:rPr lang="en">
                <a:solidFill>
                  <a:srgbClr val="F3F3F3"/>
                </a:solidFill>
              </a:rPr>
              <a:t> contain only one numbered</a:t>
            </a:r>
            <a:r>
              <a:rPr lang="en"/>
              <a:t> cell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</a:t>
            </a:r>
            <a:r>
              <a:rPr lang="en">
                <a:solidFill>
                  <a:srgbClr val="F3F3F3"/>
                </a:solidFill>
              </a:rPr>
              <a:t>island </a:t>
            </a:r>
            <a:r>
              <a:rPr lang="en"/>
              <a:t>should contain the same number of </a:t>
            </a:r>
            <a:r>
              <a:rPr lang="en">
                <a:solidFill>
                  <a:srgbClr val="F3F3F3"/>
                </a:solidFill>
              </a:rPr>
              <a:t>white cell number it contains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every island, </a:t>
            </a:r>
            <a:r>
              <a:rPr lang="en">
                <a:solidFill>
                  <a:srgbClr val="F3F3F3"/>
                </a:solidFill>
              </a:rPr>
              <a:t>white </a:t>
            </a:r>
            <a:r>
              <a:rPr lang="en"/>
              <a:t>cells should be </a:t>
            </a:r>
            <a:r>
              <a:rPr lang="en">
                <a:solidFill>
                  <a:srgbClr val="F3F3F3"/>
                </a:solidFill>
              </a:rPr>
              <a:t>horizontally or vertically connected</a:t>
            </a:r>
            <a:r>
              <a:rPr lang="en"/>
              <a:t> (</a:t>
            </a:r>
            <a:r>
              <a:rPr lang="en">
                <a:solidFill>
                  <a:schemeClr val="accent1"/>
                </a:solidFill>
              </a:rPr>
              <a:t>land/ island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</a:t>
            </a:r>
            <a:r>
              <a:rPr lang="en">
                <a:solidFill>
                  <a:srgbClr val="F3F3F3"/>
                </a:solidFill>
              </a:rPr>
              <a:t>islands cannot be connected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</a:t>
            </a:r>
            <a:r>
              <a:rPr lang="en">
                <a:solidFill>
                  <a:srgbClr val="F3F3F3"/>
                </a:solidFill>
              </a:rPr>
              <a:t>black </a:t>
            </a:r>
            <a:r>
              <a:rPr lang="en"/>
              <a:t>cells should be </a:t>
            </a:r>
            <a:r>
              <a:rPr lang="en">
                <a:solidFill>
                  <a:srgbClr val="F3F3F3"/>
                </a:solidFill>
              </a:rPr>
              <a:t>connected orthogonally</a:t>
            </a:r>
            <a:r>
              <a:rPr lang="en"/>
              <a:t> (</a:t>
            </a:r>
            <a:r>
              <a:rPr lang="en">
                <a:solidFill>
                  <a:schemeClr val="accent1"/>
                </a:solidFill>
              </a:rPr>
              <a:t>water/ sea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</a:t>
            </a:r>
            <a:r>
              <a:rPr lang="en">
                <a:solidFill>
                  <a:srgbClr val="EFEFEF"/>
                </a:solidFill>
              </a:rPr>
              <a:t>cannot </a:t>
            </a:r>
            <a:r>
              <a:rPr lang="en"/>
              <a:t>be any </a:t>
            </a:r>
            <a:r>
              <a:rPr lang="en">
                <a:solidFill>
                  <a:srgbClr val="F3F3F3"/>
                </a:solidFill>
              </a:rPr>
              <a:t>2x2 block</a:t>
            </a:r>
            <a:r>
              <a:rPr lang="en"/>
              <a:t> of cells (</a:t>
            </a:r>
            <a:r>
              <a:rPr lang="en">
                <a:solidFill>
                  <a:schemeClr val="accent1"/>
                </a:solidFill>
              </a:rPr>
              <a:t>pools</a:t>
            </a:r>
            <a:r>
              <a:rPr lang="en"/>
              <a:t>)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4266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</a:rPr>
              <a:t>Input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Two list of values</a:t>
            </a:r>
          </a:p>
          <a:p>
            <a:pPr indent="-330200" lvl="1" marL="9144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1600">
                <a:solidFill>
                  <a:srgbClr val="F3F3F3"/>
                </a:solidFill>
              </a:rPr>
              <a:t>Tuples for the rows and columns to express the position of the numbered cells </a:t>
            </a:r>
          </a:p>
          <a:p>
            <a:pPr indent="-330200" lvl="2" marL="13716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1600">
                <a:solidFill>
                  <a:srgbClr val="F3F3F3"/>
                </a:solidFill>
              </a:rPr>
              <a:t>atoms: </a:t>
            </a:r>
            <a:r>
              <a:rPr lang="en" sz="1600">
                <a:solidFill>
                  <a:srgbClr val="CC4125"/>
                </a:solidFill>
              </a:rPr>
              <a:t>col(X), row(X)</a:t>
            </a:r>
          </a:p>
          <a:p>
            <a:pPr indent="-330200" lvl="1" marL="9144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1600">
                <a:solidFill>
                  <a:srgbClr val="F3F3F3"/>
                </a:solidFill>
              </a:rPr>
              <a:t>Values of the numbered cells</a:t>
            </a:r>
          </a:p>
          <a:p>
            <a:pPr indent="-330200" lvl="2" marL="13716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1600">
                <a:solidFill>
                  <a:srgbClr val="F3F3F3"/>
                </a:solidFill>
              </a:rPr>
              <a:t>a</a:t>
            </a:r>
            <a:r>
              <a:rPr lang="en" sz="1600">
                <a:solidFill>
                  <a:srgbClr val="F3F3F3"/>
                </a:solidFill>
              </a:rPr>
              <a:t>toms: </a:t>
            </a:r>
            <a:r>
              <a:rPr lang="en" sz="1600">
                <a:solidFill>
                  <a:srgbClr val="CC4125"/>
                </a:solidFill>
              </a:rPr>
              <a:t>numbered(X, Y, Z) </a:t>
            </a:r>
            <a:r>
              <a:rPr lang="en" sz="1600">
                <a:solidFill>
                  <a:srgbClr val="F3F3F3"/>
                </a:solidFill>
              </a:rPr>
              <a:t>=&gt; </a:t>
            </a:r>
            <a:r>
              <a:rPr lang="en" sz="1600"/>
              <a:t>grid cell located at column X and row Y contains number Z and belongs to the island of size Z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F3F3F3"/>
                </a:solidFill>
              </a:rPr>
              <a:t>Binary matrix board</a:t>
            </a:r>
            <a:r>
              <a:rPr lang="en" sz="1800"/>
              <a:t> [i, j]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If [i, j] is </a:t>
            </a:r>
            <a:r>
              <a:rPr lang="en" sz="1800">
                <a:solidFill>
                  <a:schemeClr val="accent1"/>
                </a:solidFill>
              </a:rPr>
              <a:t>1</a:t>
            </a:r>
            <a:r>
              <a:rPr lang="en" sz="1800"/>
              <a:t> if cell is painted white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[i, j] is </a:t>
            </a:r>
            <a:r>
              <a:rPr lang="en" sz="1800">
                <a:solidFill>
                  <a:schemeClr val="accent1"/>
                </a:solidFill>
              </a:rPr>
              <a:t>0 </a:t>
            </a:r>
            <a:r>
              <a:rPr lang="en" sz="1800"/>
              <a:t>otherwise</a:t>
            </a:r>
          </a:p>
          <a:p>
            <a:pPr indent="-342900" lvl="2" marL="1371600">
              <a:spcBef>
                <a:spcPts val="0"/>
              </a:spcBef>
              <a:buSzPct val="100000"/>
            </a:pPr>
            <a:r>
              <a:rPr lang="en" sz="1800">
                <a:solidFill>
                  <a:srgbClr val="F3F3F3"/>
                </a:solidFill>
              </a:rPr>
              <a:t>atoms:</a:t>
            </a:r>
            <a:r>
              <a:rPr lang="en" sz="1800">
                <a:solidFill>
                  <a:srgbClr val="CC4125"/>
                </a:solidFill>
              </a:rPr>
              <a:t> black(X, Y) </a:t>
            </a:r>
            <a:r>
              <a:rPr lang="en" sz="1800"/>
              <a:t>=&gt; grid cell painted in black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566300" y="445025"/>
            <a:ext cx="4266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r>
              <a:rPr lang="en" sz="1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https://en.wikipedia.org/wiki/Nurikabe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r>
              <a:rPr lang="en" sz="1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http://cs.swan.ac.uk/~csoliver/ok-sat-library/OKplatform/ExternalSources/sources/SAT/Potassco/GringoManual.pdf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r>
              <a:rPr lang="en" sz="1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https://en.wikipedia.org/wiki/Adjacency_matrix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r>
              <a:rPr lang="en" sz="1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http://stackoverflow.com/questions/23545477/clingo-create-custom-function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r>
              <a:rPr lang="en" sz="1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http://www.logicgamesonline.com/nurikabe/tutorial.html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</a:pPr>
            <a:r>
              <a:rPr lang="en" sz="1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http://krr.sabanciuniv.edu/projects/gridpuzzleASP/puzzles-final.pdf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