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Quattrocento" panose="02020502030000000404" pitchFamily="18" charset="0"/>
      <p:regular r:id="rId4"/>
      <p:bold r:id="rId5"/>
    </p:embeddedFont>
    <p:embeddedFont>
      <p:font typeface="Cardo" panose="02020600000000000000" pitchFamily="18" charset="-79"/>
      <p:regular r:id="rId6"/>
      <p:bold r:id="rId7"/>
      <p:italic r:id="rId8"/>
    </p:embeddedFont>
    <p:embeddedFont>
      <p:font typeface="Philosopher" panose="00000500000000000000" pitchFamily="2" charset="0"/>
      <p:regular r:id="rId9"/>
      <p:bold r:id="rId10"/>
      <p:italic r:id="rId11"/>
      <p:boldItalic r:id="rId12"/>
    </p:embeddedFont>
    <p:embeddedFont>
      <p:font typeface="Average" panose="020B0604020202020204" charset="0"/>
      <p:regular r:id="rId13"/>
    </p:embeddedFont>
    <p:embeddedFont>
      <p:font typeface="Cinzel" panose="00000500000000000000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0882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035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Average"/>
              <a:defRPr sz="5200">
                <a:latin typeface="Average"/>
                <a:ea typeface="Average"/>
                <a:cs typeface="Average"/>
                <a:sym typeface="Average"/>
              </a:defRPr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rdo"/>
              <a:buNone/>
              <a:defRPr sz="2800">
                <a:latin typeface="Cardo"/>
                <a:ea typeface="Cardo"/>
                <a:cs typeface="Cardo"/>
                <a:sym typeface="Card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-25" y="0"/>
            <a:ext cx="9144000" cy="9801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 rot="-5400000">
            <a:off x="7835850" y="-327950"/>
            <a:ext cx="980400" cy="1635900"/>
          </a:xfrm>
          <a:prstGeom prst="rtTriangle">
            <a:avLst/>
          </a:prstGeom>
          <a:solidFill>
            <a:srgbClr val="5E97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949550" y="167700"/>
            <a:ext cx="5244900" cy="6447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34575" y="1219650"/>
            <a:ext cx="4124100" cy="27042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658177" y="1219650"/>
            <a:ext cx="4124100" cy="27042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  <a:endParaRPr lang="en" sz="1000">
              <a:solidFill>
                <a:srgbClr val="61616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Average"/>
              <a:buNone/>
              <a:defRPr sz="2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Average"/>
              <a:buNone/>
              <a:defRPr sz="2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Average"/>
              <a:buNone/>
              <a:defRPr sz="2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Average"/>
              <a:buNone/>
              <a:defRPr sz="2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Average"/>
              <a:buNone/>
              <a:defRPr sz="2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Average"/>
              <a:buNone/>
              <a:defRPr sz="2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Average"/>
              <a:buNone/>
              <a:defRPr sz="2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Average"/>
              <a:buNone/>
              <a:defRPr sz="2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Average"/>
              <a:buNone/>
              <a:defRPr sz="2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rdo"/>
              <a:defRPr sz="1800">
                <a:solidFill>
                  <a:schemeClr val="dk2"/>
                </a:solidFill>
                <a:latin typeface="Cardo"/>
                <a:ea typeface="Cardo"/>
                <a:cs typeface="Cardo"/>
                <a:sym typeface="Card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Cardo"/>
              <a:defRPr>
                <a:solidFill>
                  <a:schemeClr val="dk2"/>
                </a:solidFill>
                <a:latin typeface="Cardo"/>
                <a:ea typeface="Cardo"/>
                <a:cs typeface="Cardo"/>
                <a:sym typeface="Card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Cardo"/>
              <a:defRPr>
                <a:solidFill>
                  <a:schemeClr val="dk2"/>
                </a:solidFill>
                <a:latin typeface="Cardo"/>
                <a:ea typeface="Cardo"/>
                <a:cs typeface="Cardo"/>
                <a:sym typeface="Card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Cardo"/>
              <a:defRPr>
                <a:solidFill>
                  <a:schemeClr val="dk2"/>
                </a:solidFill>
                <a:latin typeface="Cardo"/>
                <a:ea typeface="Cardo"/>
                <a:cs typeface="Cardo"/>
                <a:sym typeface="Card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Cardo"/>
              <a:defRPr>
                <a:solidFill>
                  <a:schemeClr val="dk2"/>
                </a:solidFill>
                <a:latin typeface="Cardo"/>
                <a:ea typeface="Cardo"/>
                <a:cs typeface="Cardo"/>
                <a:sym typeface="Card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Cardo"/>
              <a:defRPr>
                <a:solidFill>
                  <a:schemeClr val="dk2"/>
                </a:solidFill>
                <a:latin typeface="Cardo"/>
                <a:ea typeface="Cardo"/>
                <a:cs typeface="Cardo"/>
                <a:sym typeface="Card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Cardo"/>
              <a:defRPr>
                <a:solidFill>
                  <a:schemeClr val="dk2"/>
                </a:solidFill>
                <a:latin typeface="Cardo"/>
                <a:ea typeface="Cardo"/>
                <a:cs typeface="Cardo"/>
                <a:sym typeface="Card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Cardo"/>
              <a:defRPr>
                <a:solidFill>
                  <a:schemeClr val="dk2"/>
                </a:solidFill>
                <a:latin typeface="Cardo"/>
                <a:ea typeface="Cardo"/>
                <a:cs typeface="Cardo"/>
                <a:sym typeface="Card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Cardo"/>
              <a:defRPr>
                <a:solidFill>
                  <a:schemeClr val="dk2"/>
                </a:solidFill>
                <a:latin typeface="Cardo"/>
                <a:ea typeface="Cardo"/>
                <a:cs typeface="Cardo"/>
                <a:sym typeface="Card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20199" y="81175"/>
            <a:ext cx="5826000" cy="841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0">
                <a:solidFill>
                  <a:srgbClr val="FFFFFF"/>
                </a:solidFill>
                <a:latin typeface="Philosopher"/>
                <a:ea typeface="Philosopher"/>
                <a:cs typeface="Philosopher"/>
                <a:sym typeface="Philosopher"/>
              </a:rPr>
              <a:t>The Effect of Aesthetics on Perceived and Actual Usability in Mobile Applications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162925" y="1059012"/>
            <a:ext cx="4240200" cy="841800"/>
          </a:xfrm>
          <a:prstGeom prst="rect">
            <a:avLst/>
          </a:prstGeom>
          <a:solidFill>
            <a:srgbClr val="C9DAF8">
              <a:alpha val="27690"/>
            </a:srgbClr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 dirty="0">
                <a:solidFill>
                  <a:srgbClr val="000000"/>
                </a:solidFill>
                <a:latin typeface="Cinzel"/>
                <a:ea typeface="Cinzel"/>
                <a:cs typeface="Cinzel"/>
                <a:sym typeface="Cinzel"/>
              </a:rPr>
              <a:t>Problem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0000"/>
                </a:solidFill>
                <a:latin typeface="Quattrocento"/>
                <a:ea typeface="Quattrocento"/>
                <a:cs typeface="Quattrocento"/>
                <a:sym typeface="Quattrocento"/>
              </a:rPr>
              <a:t>Although the relationship between aesthetics on usability and productivity has been tested before, their has never been experiments about applications on mobile devices.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4739910" y="1056925"/>
            <a:ext cx="4240200" cy="841800"/>
          </a:xfrm>
          <a:prstGeom prst="rect">
            <a:avLst/>
          </a:prstGeom>
          <a:solidFill>
            <a:srgbClr val="C9DAF8">
              <a:alpha val="27690"/>
            </a:srgbClr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inzel"/>
                <a:ea typeface="Cinzel"/>
                <a:cs typeface="Cinzel"/>
                <a:sym typeface="Cinzel"/>
              </a:rPr>
              <a:t>Research Question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Quattrocento"/>
                <a:ea typeface="Quattrocento"/>
                <a:cs typeface="Quattrocento"/>
                <a:sym typeface="Quattrocento"/>
              </a:rPr>
              <a:t>What is the effect of interface aesthetics, specifically material design, in the perceived usability before and after use as well as actual performance of a task-oriented mobile application?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62925" y="2036850"/>
            <a:ext cx="2729400" cy="1901100"/>
          </a:xfrm>
          <a:prstGeom prst="rect">
            <a:avLst/>
          </a:prstGeom>
          <a:solidFill>
            <a:srgbClr val="C9DAF8">
              <a:alpha val="27690"/>
            </a:srgbClr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 b="1" dirty="0">
                <a:solidFill>
                  <a:srgbClr val="000000"/>
                </a:solidFill>
                <a:latin typeface="Cinzel"/>
                <a:ea typeface="Cinzel"/>
                <a:cs typeface="Cinzel"/>
                <a:sym typeface="Cinzel"/>
              </a:rPr>
              <a:t>Definitions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 i="1" dirty="0">
                <a:solidFill>
                  <a:srgbClr val="000000"/>
                </a:solidFill>
                <a:latin typeface="Quattrocento"/>
                <a:ea typeface="Quattrocento"/>
                <a:cs typeface="Quattrocento"/>
                <a:sym typeface="Quattrocento"/>
              </a:rPr>
              <a:t>Aesthetics </a:t>
            </a:r>
            <a:r>
              <a:rPr lang="en" sz="1000" dirty="0">
                <a:solidFill>
                  <a:srgbClr val="000000"/>
                </a:solidFill>
                <a:latin typeface="Quattrocento"/>
                <a:ea typeface="Quattrocento"/>
                <a:cs typeface="Quattrocento"/>
                <a:sym typeface="Quattrocento"/>
              </a:rPr>
              <a:t>is defined as the beauty or the pleasing appearance of things. 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>
                <a:solidFill>
                  <a:srgbClr val="000000"/>
                </a:solidFill>
                <a:latin typeface="Quattrocento"/>
                <a:ea typeface="Quattrocento"/>
                <a:cs typeface="Quattrocento"/>
                <a:sym typeface="Quattrocento"/>
              </a:rPr>
              <a:t>Usability</a:t>
            </a:r>
            <a:r>
              <a:rPr lang="en" sz="1000" dirty="0">
                <a:solidFill>
                  <a:srgbClr val="000000"/>
                </a:solidFill>
                <a:latin typeface="Quattrocento"/>
                <a:ea typeface="Quattrocento"/>
                <a:cs typeface="Quattrocento"/>
                <a:sym typeface="Quattrocento"/>
              </a:rPr>
              <a:t>  is defined as the ease of use and learnability of something as well as, in this context, the effectiveness, efficiency, and satisfaction with which users can a software.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62925" y="4076075"/>
            <a:ext cx="2729400" cy="916200"/>
          </a:xfrm>
          <a:prstGeom prst="rect">
            <a:avLst/>
          </a:prstGeom>
          <a:solidFill>
            <a:srgbClr val="C9DAF8">
              <a:alpha val="27690"/>
            </a:srgbClr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inzel"/>
                <a:ea typeface="Cinzel"/>
                <a:cs typeface="Cinzel"/>
                <a:sym typeface="Cinzel"/>
              </a:rPr>
              <a:t>Hypothesis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Quattrocento"/>
                <a:ea typeface="Quattrocento"/>
                <a:cs typeface="Quattrocento"/>
                <a:sym typeface="Quattrocento"/>
              </a:rPr>
              <a:t>I speculate that aesthetics and usability, both perceived and actual, will be positively correlated in a cause-effect relationship.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9894" y="4084175"/>
            <a:ext cx="2664300" cy="916200"/>
          </a:xfrm>
          <a:prstGeom prst="rect">
            <a:avLst/>
          </a:prstGeom>
          <a:solidFill>
            <a:srgbClr val="C9DAF8">
              <a:alpha val="27690"/>
            </a:srgbClr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inzel"/>
                <a:ea typeface="Cinzel"/>
                <a:cs typeface="Cinzel"/>
                <a:sym typeface="Cinzel"/>
              </a:rPr>
              <a:t>Significance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Quattrocento"/>
                <a:ea typeface="Quattrocento"/>
                <a:cs typeface="Quattrocento"/>
                <a:sym typeface="Quattrocento"/>
              </a:rPr>
              <a:t>This study can provide proper reasons for app developers to use or not to use Google’s design guidelines.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5982325" y="2036850"/>
            <a:ext cx="2997900" cy="2955300"/>
          </a:xfrm>
          <a:prstGeom prst="rect">
            <a:avLst/>
          </a:prstGeom>
          <a:solidFill>
            <a:srgbClr val="C9DAF8">
              <a:alpha val="27690"/>
            </a:srgbClr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inzel"/>
                <a:ea typeface="Cinzel"/>
                <a:cs typeface="Cinzel"/>
                <a:sym typeface="Cinzel"/>
              </a:rPr>
              <a:t>Sources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800">
                <a:solidFill>
                  <a:srgbClr val="000000"/>
                </a:solidFill>
                <a:latin typeface="Quattrocento"/>
                <a:ea typeface="Quattrocento"/>
                <a:cs typeface="Quattrocento"/>
                <a:sym typeface="Quattrocento"/>
              </a:rPr>
              <a:t>Sonderegger, A., &amp; Sauer, J. (2010). The influence of design aesthetics in usability testing: Effects on user performance and perceived usability. </a:t>
            </a:r>
            <a:r>
              <a:rPr lang="en" sz="800" i="1">
                <a:solidFill>
                  <a:srgbClr val="000000"/>
                </a:solidFill>
                <a:latin typeface="Quattrocento"/>
                <a:ea typeface="Quattrocento"/>
                <a:cs typeface="Quattrocento"/>
                <a:sym typeface="Quattrocento"/>
              </a:rPr>
              <a:t>Applied Ergonomics, 41</a:t>
            </a:r>
            <a:r>
              <a:rPr lang="en" sz="800">
                <a:solidFill>
                  <a:srgbClr val="000000"/>
                </a:solidFill>
                <a:latin typeface="Quattrocento"/>
                <a:ea typeface="Quattrocento"/>
                <a:cs typeface="Quattrocento"/>
                <a:sym typeface="Quattrocento"/>
              </a:rPr>
              <a:t>(3), 403-410. doi:10.1016/j.apergo.2009.09.002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000000"/>
                </a:solidFill>
                <a:latin typeface="Quattrocento"/>
                <a:ea typeface="Quattrocento"/>
                <a:cs typeface="Quattrocento"/>
                <a:sym typeface="Quattrocento"/>
              </a:rPr>
              <a:t>Tuch, A. N., Roth, S. P., Hornbæk, K., Opwis, K., &amp; Bargas-Avila, J. A. (2012). Is beautiful really usable? Toward understanding the relation between usability, aesthetics, and affect in HCI. </a:t>
            </a:r>
            <a:r>
              <a:rPr lang="en" sz="800" i="1">
                <a:solidFill>
                  <a:srgbClr val="000000"/>
                </a:solidFill>
                <a:latin typeface="Quattrocento"/>
                <a:ea typeface="Quattrocento"/>
                <a:cs typeface="Quattrocento"/>
                <a:sym typeface="Quattrocento"/>
              </a:rPr>
              <a:t>Computers In Human Behavior, 28</a:t>
            </a:r>
            <a:r>
              <a:rPr lang="en" sz="800">
                <a:solidFill>
                  <a:srgbClr val="000000"/>
                </a:solidFill>
                <a:latin typeface="Quattrocento"/>
                <a:ea typeface="Quattrocento"/>
                <a:cs typeface="Quattrocento"/>
                <a:sym typeface="Quattrocento"/>
              </a:rPr>
              <a:t>(5), 1596-1607. doi:10.1016/j.chb.2012.03.024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000000"/>
                </a:solidFill>
                <a:latin typeface="Quattrocento"/>
                <a:ea typeface="Quattrocento"/>
                <a:cs typeface="Quattrocento"/>
                <a:sym typeface="Quattrocento"/>
              </a:rPr>
              <a:t>Li, Y., &amp; Yeh, Y. (2010). Increasing trust in mobile commerce through design aesthetics.</a:t>
            </a:r>
            <a:r>
              <a:rPr lang="en" sz="800" i="1">
                <a:solidFill>
                  <a:srgbClr val="000000"/>
                </a:solidFill>
                <a:latin typeface="Quattrocento"/>
                <a:ea typeface="Quattrocento"/>
                <a:cs typeface="Quattrocento"/>
                <a:sym typeface="Quattrocento"/>
              </a:rPr>
              <a:t> Computers In Human Behavior, 26</a:t>
            </a:r>
            <a:r>
              <a:rPr lang="en" sz="800">
                <a:solidFill>
                  <a:srgbClr val="000000"/>
                </a:solidFill>
                <a:latin typeface="Quattrocento"/>
                <a:ea typeface="Quattrocento"/>
                <a:cs typeface="Quattrocento"/>
                <a:sym typeface="Quattrocento"/>
              </a:rPr>
              <a:t>(4), 673-684. doi:10.1016/j.chb.2010.01.004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800">
                <a:solidFill>
                  <a:srgbClr val="000000"/>
                </a:solidFill>
                <a:latin typeface="Quattrocento"/>
                <a:ea typeface="Quattrocento"/>
                <a:cs typeface="Quattrocento"/>
                <a:sym typeface="Quattrocento"/>
              </a:rPr>
              <a:t>Silvennoinen, J., Vogel, M., &amp; Kujala, S. (2014). Experiencing visual usability and aesthetics in two mobile application contexts. </a:t>
            </a:r>
            <a:r>
              <a:rPr lang="en" sz="800" i="1">
                <a:solidFill>
                  <a:srgbClr val="000000"/>
                </a:solidFill>
                <a:latin typeface="Quattrocento"/>
                <a:ea typeface="Quattrocento"/>
                <a:cs typeface="Quattrocento"/>
                <a:sym typeface="Quattrocento"/>
              </a:rPr>
              <a:t>Journal of Usability Studies, 10</a:t>
            </a:r>
            <a:r>
              <a:rPr lang="en" sz="800">
                <a:solidFill>
                  <a:srgbClr val="000000"/>
                </a:solidFill>
                <a:latin typeface="Quattrocento"/>
                <a:ea typeface="Quattrocento"/>
                <a:cs typeface="Quattrocento"/>
                <a:sym typeface="Quattrocento"/>
              </a:rPr>
              <a:t>(1), 46-62.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05100" y="2036850"/>
            <a:ext cx="2664300" cy="1911300"/>
          </a:xfrm>
          <a:prstGeom prst="rect">
            <a:avLst/>
          </a:prstGeom>
          <a:solidFill>
            <a:srgbClr val="C9DAF8">
              <a:alpha val="27690"/>
            </a:srgbClr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inzel"/>
                <a:ea typeface="Cinzel"/>
                <a:cs typeface="Cinzel"/>
                <a:sym typeface="Cinzel"/>
              </a:rPr>
              <a:t>Method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Quattrocento"/>
                <a:ea typeface="Quattrocento"/>
                <a:cs typeface="Quattrocento"/>
                <a:sym typeface="Quattrocento"/>
              </a:rPr>
              <a:t>I will create two identical versions of a task-oriented Android application with aesthetics, according to the guidelines of Material Design, as the only difference. Using the same mobile phone, I will have randomly assigned students complete a timed task with the aesthetically pleasing or displeasing application and have them take a survey before and after interacting with the application.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390</Words>
  <Application>Microsoft Office PowerPoint</Application>
  <PresentationFormat>On-screen Show (16:9)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Quattrocento</vt:lpstr>
      <vt:lpstr>Cardo</vt:lpstr>
      <vt:lpstr>Philosopher</vt:lpstr>
      <vt:lpstr>Average</vt:lpstr>
      <vt:lpstr>Cinzel</vt:lpstr>
      <vt:lpstr>simple-light-2</vt:lpstr>
      <vt:lpstr>The Effect of Aesthetics on Perceived and Actual Usability in Mobile Applications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Aesthetics on Perceived and Actual Usability in Mobile Applications</dc:title>
  <cp:lastModifiedBy>John Song</cp:lastModifiedBy>
  <cp:revision>2</cp:revision>
  <dcterms:modified xsi:type="dcterms:W3CDTF">2017-04-15T15:56:58Z</dcterms:modified>
</cp:coreProperties>
</file>