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handoutMasterIdLst>
    <p:handoutMasterId r:id="rId23"/>
  </p:handoutMasterIdLst>
  <p:sldIdLst>
    <p:sldId id="256" r:id="rId2"/>
    <p:sldId id="257" r:id="rId3"/>
    <p:sldId id="262" r:id="rId4"/>
    <p:sldId id="263" r:id="rId5"/>
    <p:sldId id="264" r:id="rId6"/>
    <p:sldId id="265" r:id="rId7"/>
    <p:sldId id="266" r:id="rId8"/>
    <p:sldId id="270" r:id="rId9"/>
    <p:sldId id="267" r:id="rId10"/>
    <p:sldId id="268" r:id="rId11"/>
    <p:sldId id="269" r:id="rId12"/>
    <p:sldId id="275" r:id="rId13"/>
    <p:sldId id="272" r:id="rId14"/>
    <p:sldId id="274" r:id="rId15"/>
    <p:sldId id="276" r:id="rId16"/>
    <p:sldId id="273" r:id="rId17"/>
    <p:sldId id="277" r:id="rId18"/>
    <p:sldId id="278" r:id="rId19"/>
    <p:sldId id="279" r:id="rId20"/>
    <p:sldId id="260" r:id="rId21"/>
  </p:sldIdLst>
  <p:sldSz cx="9144000" cy="5143500" type="screen16x9"/>
  <p:notesSz cx="6954838" cy="9309100"/>
  <p:embeddedFontLst>
    <p:embeddedFont>
      <p:font typeface="Malgun Gothic" panose="020B0503020000020004" pitchFamily="34" charset="-127"/>
      <p:regular r:id="rId24"/>
      <p:bold r:id="rId25"/>
    </p:embeddedFont>
    <p:embeddedFont>
      <p:font typeface="Quattrocento" panose="02020502030000000404" pitchFamily="18" charset="0"/>
      <p:regular r:id="rId26"/>
      <p:bold r:id="rId27"/>
    </p:embeddedFont>
    <p:embeddedFont>
      <p:font typeface="Cardo" panose="02020600000000000000" pitchFamily="18" charset="-79"/>
      <p:regular r:id="rId28"/>
      <p:bold r:id="rId29"/>
      <p:italic r:id="rId30"/>
    </p:embeddedFont>
    <p:embeddedFont>
      <p:font typeface="Philosopher"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PT Serif"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E05C8ED-AEAB-4CA2-BA33-1B9587F08923}">
          <p14:sldIdLst>
            <p14:sldId id="256"/>
            <p14:sldId id="257"/>
            <p14:sldId id="262"/>
            <p14:sldId id="263"/>
            <p14:sldId id="264"/>
            <p14:sldId id="265"/>
            <p14:sldId id="266"/>
            <p14:sldId id="270"/>
            <p14:sldId id="267"/>
            <p14:sldId id="268"/>
            <p14:sldId id="269"/>
            <p14:sldId id="275"/>
            <p14:sldId id="272"/>
            <p14:sldId id="274"/>
            <p14:sldId id="276"/>
            <p14:sldId id="273"/>
            <p14:sldId id="277"/>
            <p14:sldId id="278"/>
            <p14:sldId id="27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53" autoAdjust="0"/>
  </p:normalViewPr>
  <p:slideViewPr>
    <p:cSldViewPr snapToGrid="0">
      <p:cViewPr varScale="1">
        <p:scale>
          <a:sx n="81" d="100"/>
          <a:sy n="81" d="100"/>
        </p:scale>
        <p:origin x="860" y="60"/>
      </p:cViewPr>
      <p:guideLst/>
    </p:cSldViewPr>
  </p:slideViewPr>
  <p:notesTextViewPr>
    <p:cViewPr>
      <p:scale>
        <a:sx n="1" d="1"/>
        <a:sy n="1" d="1"/>
      </p:scale>
      <p:origin x="0" y="0"/>
    </p:cViewPr>
  </p:notesTextViewPr>
  <p:notesViewPr>
    <p:cSldViewPr snapToGrid="0">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rson\Documents\Research\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rson\Documents\Research\Graph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latin typeface="Quattrocento" panose="02020502030000000404" pitchFamily="18" charset="0"/>
              </a:rPr>
              <a:t>Appealing Aesthetics</a:t>
            </a:r>
          </a:p>
        </c:rich>
      </c:tx>
      <c:layout>
        <c:manualLayout>
          <c:xMode val="edge"/>
          <c:yMode val="edge"/>
          <c:x val="0.3461150613378709"/>
          <c:y val="4.794134235758601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3914260717410324E-2"/>
          <c:y val="0.17171296296296296"/>
          <c:w val="0.9155301837270341"/>
          <c:h val="0.63292468649752109"/>
        </c:manualLayout>
      </c:layout>
      <c:lineChart>
        <c:grouping val="standard"/>
        <c:varyColors val="0"/>
        <c:ser>
          <c:idx val="0"/>
          <c:order val="0"/>
          <c:tx>
            <c:strRef>
              <c:f>Sheet1!$A$2</c:f>
              <c:strCache>
                <c:ptCount val="1"/>
                <c:pt idx="0">
                  <c:v>Perceived Usability</c:v>
                </c:pt>
              </c:strCache>
            </c:strRef>
          </c:tx>
          <c:spPr>
            <a:ln w="28575" cap="rnd">
              <a:gradFill>
                <a:gsLst>
                  <a:gs pos="0">
                    <a:schemeClr val="accent1"/>
                  </a:gs>
                  <a:gs pos="50000">
                    <a:schemeClr val="accent1"/>
                  </a:gs>
                  <a:gs pos="50000">
                    <a:schemeClr val="accent1">
                      <a:lumMod val="50000"/>
                    </a:schemeClr>
                  </a:gs>
                  <a:gs pos="100000">
                    <a:schemeClr val="accent1">
                      <a:lumMod val="50000"/>
                    </a:schemeClr>
                  </a:gs>
                </a:gsLst>
                <a:lin ang="0" scaled="0"/>
              </a:gradFill>
              <a:round/>
            </a:ln>
            <a:effectLst/>
          </c:spPr>
          <c:marker>
            <c:symbol val="none"/>
          </c:marker>
          <c:cat>
            <c:strRef>
              <c:f>Sheet1!$B$1:$D$1</c:f>
              <c:strCache>
                <c:ptCount val="3"/>
                <c:pt idx="0">
                  <c:v>Before interaction</c:v>
                </c:pt>
                <c:pt idx="1">
                  <c:v>After interaction</c:v>
                </c:pt>
                <c:pt idx="2">
                  <c:v>UNNAPPEALING AESTHETICS</c:v>
                </c:pt>
              </c:strCache>
            </c:strRef>
          </c:cat>
          <c:val>
            <c:numRef>
              <c:f>Sheet1!$B$2:$D$2</c:f>
              <c:numCache>
                <c:formatCode>General</c:formatCode>
                <c:ptCount val="3"/>
                <c:pt idx="0">
                  <c:v>6.19</c:v>
                </c:pt>
                <c:pt idx="1">
                  <c:v>5.9</c:v>
                </c:pt>
                <c:pt idx="2">
                  <c:v>5.9</c:v>
                </c:pt>
              </c:numCache>
            </c:numRef>
          </c:val>
          <c:smooth val="0"/>
        </c:ser>
        <c:ser>
          <c:idx val="1"/>
          <c:order val="1"/>
          <c:tx>
            <c:strRef>
              <c:f>Sheet1!$A$3</c:f>
              <c:strCache>
                <c:ptCount val="1"/>
                <c:pt idx="0">
                  <c:v>Aesthetics</c:v>
                </c:pt>
              </c:strCache>
            </c:strRef>
          </c:tx>
          <c:spPr>
            <a:ln w="28575" cap="rnd">
              <a:gradFill flip="none" rotWithShape="1">
                <a:gsLst>
                  <a:gs pos="0">
                    <a:schemeClr val="accent2">
                      <a:lumMod val="50000"/>
                    </a:schemeClr>
                  </a:gs>
                  <a:gs pos="50000">
                    <a:schemeClr val="accent2">
                      <a:lumMod val="50000"/>
                    </a:schemeClr>
                  </a:gs>
                  <a:gs pos="51000">
                    <a:schemeClr val="accent2"/>
                  </a:gs>
                  <a:gs pos="100000">
                    <a:schemeClr val="accent2"/>
                  </a:gs>
                </a:gsLst>
                <a:lin ang="10800000" scaled="1"/>
                <a:tileRect/>
              </a:gradFill>
              <a:round/>
            </a:ln>
            <a:effectLst/>
          </c:spPr>
          <c:marker>
            <c:symbol val="none"/>
          </c:marker>
          <c:cat>
            <c:strRef>
              <c:f>Sheet1!$B$1:$D$1</c:f>
              <c:strCache>
                <c:ptCount val="3"/>
                <c:pt idx="0">
                  <c:v>Before interaction</c:v>
                </c:pt>
                <c:pt idx="1">
                  <c:v>After interaction</c:v>
                </c:pt>
                <c:pt idx="2">
                  <c:v>UNNAPPEALING AESTHETICS</c:v>
                </c:pt>
              </c:strCache>
            </c:strRef>
          </c:cat>
          <c:val>
            <c:numRef>
              <c:f>Sheet1!$B$3:$D$3</c:f>
              <c:numCache>
                <c:formatCode>General</c:formatCode>
                <c:ptCount val="3"/>
                <c:pt idx="0">
                  <c:v>4.43</c:v>
                </c:pt>
                <c:pt idx="1">
                  <c:v>4.5999999999999996</c:v>
                </c:pt>
                <c:pt idx="2">
                  <c:v>4.55</c:v>
                </c:pt>
              </c:numCache>
            </c:numRef>
          </c:val>
          <c:smooth val="0"/>
        </c:ser>
        <c:dLbls>
          <c:showLegendKey val="0"/>
          <c:showVal val="0"/>
          <c:showCatName val="0"/>
          <c:showSerName val="0"/>
          <c:showPercent val="0"/>
          <c:showBubbleSize val="0"/>
        </c:dLbls>
        <c:smooth val="0"/>
        <c:axId val="402377200"/>
        <c:axId val="402370672"/>
      </c:lineChart>
      <c:catAx>
        <c:axId val="40237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2370672"/>
        <c:crosses val="autoZero"/>
        <c:auto val="1"/>
        <c:lblAlgn val="ctr"/>
        <c:lblOffset val="100"/>
        <c:noMultiLvlLbl val="0"/>
      </c:catAx>
      <c:valAx>
        <c:axId val="402370672"/>
        <c:scaling>
          <c:orientation val="minMax"/>
          <c:min val="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023772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dirty="0">
                <a:latin typeface="Quattrocento" panose="02020502030000000404" pitchFamily="18" charset="0"/>
              </a:rPr>
              <a:t>Unappealing</a:t>
            </a:r>
            <a:r>
              <a:rPr lang="en-US" sz="2000" b="1" baseline="0" dirty="0">
                <a:latin typeface="Quattrocento" panose="02020502030000000404" pitchFamily="18" charset="0"/>
              </a:rPr>
              <a:t> Aesthetics</a:t>
            </a:r>
            <a:endParaRPr lang="en-US" sz="2000" b="1" dirty="0">
              <a:latin typeface="Quattrocento" panose="02020502030000000404" pitchFamily="18" charset="0"/>
            </a:endParaRPr>
          </a:p>
        </c:rich>
      </c:tx>
      <c:layout>
        <c:manualLayout>
          <c:xMode val="edge"/>
          <c:yMode val="edge"/>
          <c:x val="0.32602211227357369"/>
          <c:y val="3.3167503072455543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122555174368221E-2"/>
          <c:y val="0.15000025027971478"/>
          <c:w val="0.92239901227475884"/>
          <c:h val="0.68698103685009715"/>
        </c:manualLayout>
      </c:layout>
      <c:lineChart>
        <c:grouping val="standard"/>
        <c:varyColors val="0"/>
        <c:ser>
          <c:idx val="0"/>
          <c:order val="0"/>
          <c:tx>
            <c:strRef>
              <c:f>Sheet1!$J$2</c:f>
              <c:strCache>
                <c:ptCount val="1"/>
                <c:pt idx="0">
                  <c:v>Perceived Usability</c:v>
                </c:pt>
              </c:strCache>
            </c:strRef>
          </c:tx>
          <c:spPr>
            <a:ln w="28575" cap="rnd">
              <a:gradFill flip="none" rotWithShape="1">
                <a:gsLst>
                  <a:gs pos="0">
                    <a:schemeClr val="accent1"/>
                  </a:gs>
                  <a:gs pos="51000">
                    <a:schemeClr val="accent1">
                      <a:lumMod val="50000"/>
                    </a:schemeClr>
                  </a:gs>
                  <a:gs pos="50000">
                    <a:schemeClr val="accent1"/>
                  </a:gs>
                  <a:gs pos="100000">
                    <a:schemeClr val="accent1">
                      <a:lumMod val="50000"/>
                    </a:schemeClr>
                  </a:gs>
                </a:gsLst>
                <a:lin ang="0" scaled="1"/>
                <a:tileRect/>
              </a:gradFill>
              <a:round/>
            </a:ln>
            <a:effectLst/>
          </c:spPr>
          <c:marker>
            <c:symbol val="none"/>
          </c:marker>
          <c:cat>
            <c:strRef>
              <c:f>Sheet1!$K$1:$M$1</c:f>
              <c:strCache>
                <c:ptCount val="3"/>
                <c:pt idx="0">
                  <c:v>Before interaction</c:v>
                </c:pt>
                <c:pt idx="1">
                  <c:v>After interaction</c:v>
                </c:pt>
                <c:pt idx="2">
                  <c:v>APPEALING AESTHETICS</c:v>
                </c:pt>
              </c:strCache>
            </c:strRef>
          </c:cat>
          <c:val>
            <c:numRef>
              <c:f>Sheet1!$K$2:$M$2</c:f>
              <c:numCache>
                <c:formatCode>General</c:formatCode>
                <c:ptCount val="3"/>
                <c:pt idx="0">
                  <c:v>6.14</c:v>
                </c:pt>
                <c:pt idx="1">
                  <c:v>6.14</c:v>
                </c:pt>
                <c:pt idx="2">
                  <c:v>6.43</c:v>
                </c:pt>
              </c:numCache>
            </c:numRef>
          </c:val>
          <c:smooth val="0"/>
        </c:ser>
        <c:ser>
          <c:idx val="1"/>
          <c:order val="1"/>
          <c:tx>
            <c:strRef>
              <c:f>Sheet1!$J$3</c:f>
              <c:strCache>
                <c:ptCount val="1"/>
                <c:pt idx="0">
                  <c:v>Aesthetics</c:v>
                </c:pt>
              </c:strCache>
            </c:strRef>
          </c:tx>
          <c:spPr>
            <a:ln w="28575" cap="rnd">
              <a:gradFill flip="none" rotWithShape="1">
                <a:gsLst>
                  <a:gs pos="0">
                    <a:schemeClr val="accent2"/>
                  </a:gs>
                  <a:gs pos="50000">
                    <a:schemeClr val="accent2"/>
                  </a:gs>
                  <a:gs pos="51000">
                    <a:schemeClr val="accent2">
                      <a:lumMod val="50000"/>
                    </a:schemeClr>
                  </a:gs>
                  <a:gs pos="100000">
                    <a:schemeClr val="accent2">
                      <a:lumMod val="50000"/>
                    </a:schemeClr>
                  </a:gs>
                </a:gsLst>
                <a:lin ang="0" scaled="1"/>
                <a:tileRect/>
              </a:gradFill>
              <a:round/>
            </a:ln>
            <a:effectLst/>
          </c:spPr>
          <c:marker>
            <c:symbol val="none"/>
          </c:marker>
          <c:cat>
            <c:strRef>
              <c:f>Sheet1!$K$1:$M$1</c:f>
              <c:strCache>
                <c:ptCount val="3"/>
                <c:pt idx="0">
                  <c:v>Before interaction</c:v>
                </c:pt>
                <c:pt idx="1">
                  <c:v>After interaction</c:v>
                </c:pt>
                <c:pt idx="2">
                  <c:v>APPEALING AESTHETICS</c:v>
                </c:pt>
              </c:strCache>
            </c:strRef>
          </c:cat>
          <c:val>
            <c:numRef>
              <c:f>Sheet1!$K$3:$M$3</c:f>
              <c:numCache>
                <c:formatCode>General</c:formatCode>
                <c:ptCount val="3"/>
                <c:pt idx="0">
                  <c:v>4.5</c:v>
                </c:pt>
                <c:pt idx="1">
                  <c:v>5.07</c:v>
                </c:pt>
                <c:pt idx="2">
                  <c:v>5.36</c:v>
                </c:pt>
              </c:numCache>
            </c:numRef>
          </c:val>
          <c:smooth val="0"/>
        </c:ser>
        <c:dLbls>
          <c:showLegendKey val="0"/>
          <c:showVal val="0"/>
          <c:showCatName val="0"/>
          <c:showSerName val="0"/>
          <c:showPercent val="0"/>
          <c:showBubbleSize val="0"/>
        </c:dLbls>
        <c:smooth val="0"/>
        <c:axId val="402376656"/>
        <c:axId val="402386448"/>
      </c:lineChart>
      <c:catAx>
        <c:axId val="40237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2386448"/>
        <c:crosses val="autoZero"/>
        <c:auto val="1"/>
        <c:lblAlgn val="ctr"/>
        <c:lblOffset val="100"/>
        <c:noMultiLvlLbl val="0"/>
      </c:catAx>
      <c:valAx>
        <c:axId val="402386448"/>
        <c:scaling>
          <c:orientation val="minMax"/>
          <c:max val="6.5"/>
          <c:min val="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023766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03C77923-4D6D-4DAB-AFEE-9B4C7650F5BD}" type="datetimeFigureOut">
              <a:rPr lang="en-US" smtClean="0"/>
              <a:t>4/21/2017</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E874F04D-EF61-4505-9332-3B97CD6417A4}" type="slidenum">
              <a:rPr lang="en-US" smtClean="0"/>
              <a:t>‹#›</a:t>
            </a:fld>
            <a:endParaRPr lang="en-US"/>
          </a:p>
        </p:txBody>
      </p:sp>
    </p:spTree>
    <p:extLst>
      <p:ext uri="{BB962C8B-B14F-4D97-AF65-F5344CB8AC3E}">
        <p14:creationId xmlns:p14="http://schemas.microsoft.com/office/powerpoint/2010/main" val="3692497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76238" y="698500"/>
            <a:ext cx="6203950" cy="34909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95484" y="4421823"/>
            <a:ext cx="5563870" cy="4189095"/>
          </a:xfrm>
          <a:prstGeom prst="rect">
            <a:avLst/>
          </a:prstGeom>
          <a:noFill/>
          <a:ln>
            <a:noFill/>
          </a:ln>
        </p:spPr>
        <p:txBody>
          <a:bodyPr lIns="92915" tIns="92915" rIns="92915" bIns="9291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99334560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74650" y="698500"/>
            <a:ext cx="6205538" cy="349091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95484" y="4421823"/>
            <a:ext cx="5563870" cy="4189095"/>
          </a:xfrm>
          <a:prstGeom prst="rect">
            <a:avLst/>
          </a:prstGeom>
        </p:spPr>
        <p:txBody>
          <a:bodyPr lIns="92915" tIns="92915" rIns="92915" bIns="92915" anchor="t" anchorCtr="0">
            <a:noAutofit/>
          </a:bodyPr>
          <a:lstStyle/>
          <a:p>
            <a:endParaRPr/>
          </a:p>
        </p:txBody>
      </p:sp>
    </p:spTree>
    <p:extLst>
      <p:ext uri="{BB962C8B-B14F-4D97-AF65-F5344CB8AC3E}">
        <p14:creationId xmlns:p14="http://schemas.microsoft.com/office/powerpoint/2010/main" val="373080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698500"/>
            <a:ext cx="6205538" cy="3490913"/>
          </a:xfrm>
        </p:spPr>
      </p:sp>
      <p:sp>
        <p:nvSpPr>
          <p:cNvPr id="3" name="Notes Placeholder 2"/>
          <p:cNvSpPr>
            <a:spLocks noGrp="1"/>
          </p:cNvSpPr>
          <p:nvPr>
            <p:ph type="body" idx="1"/>
          </p:nvPr>
        </p:nvSpPr>
        <p:spPr/>
        <p:txBody>
          <a:bodyPr/>
          <a:lstStyle/>
          <a:p>
            <a:pPr defTabSz="929305"/>
            <a:r>
              <a:rPr lang="en-US" dirty="0" smtClean="0"/>
              <a:t>The mobile application used was a simple note-taking application with a main first screen containing a preview of previously-taken notes, a second screen containing the full text and additional information of one note, and a third screen containing an editable title and content. In the main screen, a circular button in the lower right corner allows the addition of more notes by redirecting to an empty third screen. In the second screen containing the title in the top and the text of the note in the middle, the circular button in the lower right corner redirects to the third screen as well but filled with the text of notes, all of which are editable when clicked. To save a note, the button on the upper right corner has to be pressed. Identical sample notes were taken in both versions of the application. </a:t>
            </a:r>
            <a:endParaRPr lang="en-US" b="1" dirty="0" smtClean="0"/>
          </a:p>
        </p:txBody>
      </p:sp>
    </p:spTree>
    <p:extLst>
      <p:ext uri="{BB962C8B-B14F-4D97-AF65-F5344CB8AC3E}">
        <p14:creationId xmlns:p14="http://schemas.microsoft.com/office/powerpoint/2010/main" val="2488747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305"/>
            <a:r>
              <a:rPr lang="en-US" dirty="0"/>
              <a:t>The mobile application used was a simple note-taking application with a main first screen containing a preview of previously-taken notes, a second screen containing the full text and additional information of one note, and a third screen containing an editable title and content. In the main screen, a circular button in the lower right corner allows the addition of more notes by redirecting to an empty third screen. In the second screen containing the title in the top and the text of the note in the middle, the circular button in the lower right corner redirects to the third screen as well but filled with the text of notes, all of which are editable when clicked. To save a note, the button on the upper right corner has to be pressed.</a:t>
            </a:r>
            <a:endParaRPr lang="en-US" dirty="0"/>
          </a:p>
        </p:txBody>
      </p:sp>
    </p:spTree>
    <p:extLst>
      <p:ext uri="{BB962C8B-B14F-4D97-AF65-F5344CB8AC3E}">
        <p14:creationId xmlns:p14="http://schemas.microsoft.com/office/powerpoint/2010/main" val="336398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305">
              <a:defRPr/>
            </a:pPr>
            <a:r>
              <a:rPr lang="en-US" dirty="0"/>
              <a:t>As can be seen, the aesthetic differences are pretty minor, with most of the changes have been made in layout and symmetry as well as margins and paddings (generally speaking, spacing) of elements on the screen. The text sizes and the shapes of the cards containing the notes on the main screen was also manipulated. The color of the circular buttons were also changed in the aesthetically displeasing application to a brown color that doesn’t match the blue theme. Different themes were also used for the keyboard (</a:t>
            </a:r>
            <a:r>
              <a:rPr lang="en-US" dirty="0" err="1"/>
              <a:t>Gboard</a:t>
            </a:r>
            <a:r>
              <a:rPr lang="en-US" dirty="0"/>
              <a:t> by Google), with the aesthetically unappealing application having a low-resolution, vague fabric pattern as the background while the aesthetically pleasing application having a simple black color. The reason aesthetics was not manipulated too much was because major elements of aesthetics can overlap with usability (e.g. an aesthetically displeasing color combination between the background color and the font might lower the readability and therefore the usability of the application).</a:t>
            </a:r>
          </a:p>
          <a:p>
            <a:pPr defTabSz="929305">
              <a:defRPr/>
            </a:pPr>
            <a:endParaRPr lang="en-US" dirty="0"/>
          </a:p>
          <a:p>
            <a:pPr defTabSz="929305">
              <a:defRPr/>
            </a:pPr>
            <a:r>
              <a:rPr lang="en-US" dirty="0"/>
              <a:t>The applications were created using Android Studio, Google’s official IDE (Integrated Development Environment) for Android. The core functionality of the applications were based on the open-source software Material Notes by Daniel Pedraza-</a:t>
            </a:r>
            <a:r>
              <a:rPr lang="en-US" dirty="0" err="1"/>
              <a:t>Arcega</a:t>
            </a:r>
            <a:r>
              <a:rPr lang="en-US" dirty="0"/>
              <a:t> found in </a:t>
            </a:r>
            <a:r>
              <a:rPr lang="en-US" dirty="0" err="1"/>
              <a:t>Github</a:t>
            </a:r>
            <a:r>
              <a:rPr lang="en-US" dirty="0"/>
              <a:t> and used under the Apache License, Version 2.0. Most of the alterations were made on the files containing the layout and User Interface information, called XML (Extensible Markup Language) files. Both of the applications were run on the OnePlus X (made by the smartphone company OnePlus) without any changes in the hardware of the phone. Since the aesthetics of the physical aspect of the phone was constant and the design of the OnePlus X is not very conspicuous, the only notable aesthetics was of the software itself. </a:t>
            </a:r>
          </a:p>
          <a:p>
            <a:pPr defTabSz="929305">
              <a:defRPr/>
            </a:pPr>
            <a:endParaRPr lang="en-US" dirty="0"/>
          </a:p>
        </p:txBody>
      </p:sp>
    </p:spTree>
    <p:extLst>
      <p:ext uri="{BB962C8B-B14F-4D97-AF65-F5344CB8AC3E}">
        <p14:creationId xmlns:p14="http://schemas.microsoft.com/office/powerpoint/2010/main" val="2380371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804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2432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6557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88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74650" y="698500"/>
            <a:ext cx="6205538" cy="349091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95484" y="4421823"/>
            <a:ext cx="5563870" cy="4189095"/>
          </a:xfrm>
          <a:prstGeom prst="rect">
            <a:avLst/>
          </a:prstGeom>
        </p:spPr>
        <p:txBody>
          <a:bodyPr lIns="92915" tIns="92915" rIns="92915" bIns="92915" anchor="t" anchorCtr="0">
            <a:noAutofit/>
          </a:bodyPr>
          <a:lstStyle/>
          <a:p>
            <a:r>
              <a:rPr lang="en" dirty="0" smtClean="0"/>
              <a:t>In HCI</a:t>
            </a:r>
            <a:endParaRPr lang="en" dirty="0"/>
          </a:p>
        </p:txBody>
      </p:sp>
    </p:spTree>
    <p:extLst>
      <p:ext uri="{BB962C8B-B14F-4D97-AF65-F5344CB8AC3E}">
        <p14:creationId xmlns:p14="http://schemas.microsoft.com/office/powerpoint/2010/main" val="1537153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698500"/>
            <a:ext cx="6205538" cy="3490913"/>
          </a:xfrm>
        </p:spPr>
      </p:sp>
      <p:sp>
        <p:nvSpPr>
          <p:cNvPr id="3" name="Notes Placeholder 2"/>
          <p:cNvSpPr>
            <a:spLocks noGrp="1"/>
          </p:cNvSpPr>
          <p:nvPr>
            <p:ph type="body" idx="1"/>
          </p:nvPr>
        </p:nvSpPr>
        <p:spPr/>
        <p:txBody>
          <a:bodyPr/>
          <a:lstStyle/>
          <a:p>
            <a:pPr defTabSz="929305"/>
            <a:r>
              <a:rPr lang="en-US" sz="800" dirty="0"/>
              <a:t>In a study by Andreas </a:t>
            </a:r>
            <a:r>
              <a:rPr lang="en-US" sz="800" dirty="0" err="1"/>
              <a:t>Sonderegger</a:t>
            </a:r>
            <a:r>
              <a:rPr lang="en-US" sz="800" dirty="0"/>
              <a:t> and </a:t>
            </a:r>
            <a:r>
              <a:rPr lang="en-US" sz="800" dirty="0" err="1"/>
              <a:t>Juergen</a:t>
            </a:r>
            <a:r>
              <a:rPr lang="en-US" sz="800" dirty="0"/>
              <a:t> Sauer that tested the effect of visual aesthetics on perceived attractiveness and perceived usability (the person’s view on how easy to use and learnable something is) as well as actual usability (actual user performance), participants were shown a mobile phone run as a simulation on a computer. Participants were asked about the perceived attractiveness and perceived usability of the simulated mobile phone before using it and also about the actual usability (</a:t>
            </a:r>
            <a:r>
              <a:rPr lang="en-US" sz="800" b="1" dirty="0"/>
              <a:t>task completion time, interaction efficiency, and errors</a:t>
            </a:r>
            <a:r>
              <a:rPr lang="en-US" sz="800" dirty="0"/>
              <a:t>), of the phone after completion of a task (sending a text message and suppressing a number). The results showed that both perceived usability and perceived attractiveness were much higher for the attractive device than the unattractive one while actual performance was also much better for the attractive device </a:t>
            </a:r>
            <a:r>
              <a:rPr lang="en-US" sz="800" b="1" dirty="0"/>
              <a:t>(faster time, higher efficiency, and less errors)</a:t>
            </a:r>
            <a:r>
              <a:rPr lang="en-US" sz="800" dirty="0"/>
              <a:t>. </a:t>
            </a:r>
          </a:p>
          <a:p>
            <a:pPr defTabSz="929305"/>
            <a:endParaRPr lang="en-US" sz="800" dirty="0"/>
          </a:p>
          <a:p>
            <a:pPr defTabSz="929305"/>
            <a:r>
              <a:rPr lang="en-US" dirty="0"/>
              <a:t>Other researchers in HCI also found similar results, although in the contexts of ATM machines and other products, and the positive correlation between aesthetics and at least perceived usability was quite strongly established. In other words, people tend to think that what is beautiful is usable.</a:t>
            </a:r>
          </a:p>
        </p:txBody>
      </p:sp>
    </p:spTree>
    <p:extLst>
      <p:ext uri="{BB962C8B-B14F-4D97-AF65-F5344CB8AC3E}">
        <p14:creationId xmlns:p14="http://schemas.microsoft.com/office/powerpoint/2010/main" val="170268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698500"/>
            <a:ext cx="6205538" cy="3490913"/>
          </a:xfrm>
        </p:spPr>
      </p:sp>
      <p:sp>
        <p:nvSpPr>
          <p:cNvPr id="3" name="Notes Placeholder 2"/>
          <p:cNvSpPr>
            <a:spLocks noGrp="1"/>
          </p:cNvSpPr>
          <p:nvPr>
            <p:ph type="body" idx="1"/>
          </p:nvPr>
        </p:nvSpPr>
        <p:spPr/>
        <p:txBody>
          <a:bodyPr/>
          <a:lstStyle/>
          <a:p>
            <a:r>
              <a:rPr lang="en-US" dirty="0" smtClean="0"/>
              <a:t>There are</a:t>
            </a:r>
            <a:r>
              <a:rPr lang="en-US" baseline="0" dirty="0" smtClean="0"/>
              <a:t> a few other studies that don’t give the same results as the </a:t>
            </a:r>
            <a:r>
              <a:rPr lang="en-US" baseline="0" dirty="0" err="1" smtClean="0"/>
              <a:t>convenction</a:t>
            </a:r>
            <a:r>
              <a:rPr lang="en-US" baseline="0" dirty="0" smtClean="0"/>
              <a:t>.</a:t>
            </a:r>
            <a:endParaRPr lang="en-US" dirty="0" smtClean="0"/>
          </a:p>
          <a:p>
            <a:r>
              <a:rPr lang="en-US" dirty="0" smtClean="0"/>
              <a:t>In a similar study by the same </a:t>
            </a:r>
            <a:r>
              <a:rPr lang="en-US" dirty="0" err="1" smtClean="0"/>
              <a:t>Sonderegger</a:t>
            </a:r>
            <a:r>
              <a:rPr lang="en-US" dirty="0" smtClean="0"/>
              <a:t> and Sauer where participants were asked to carry out tasks on an actual mobile device where only the outer casing, or the physical aspect of the phone, was changed in terms of aesthetics, participants unsurprisingly rated the aesthetically pleasing phone higher for perceived usability overall but surprisingly had higher times and lower efficiencies, namely lower performance, for the aesthetically pleasing phone rather than the displeasing phone.</a:t>
            </a:r>
          </a:p>
          <a:p>
            <a:r>
              <a:rPr lang="en-US" dirty="0"/>
              <a:t>Sauer and </a:t>
            </a:r>
            <a:r>
              <a:rPr lang="en-US" dirty="0" err="1"/>
              <a:t>Sonderegger</a:t>
            </a:r>
            <a:r>
              <a:rPr lang="en-US" dirty="0"/>
              <a:t> provides a possible explanation to this discrepancy, which showed up in other studies as well, as possibly being the difference in environment or context. In a study where performance improved with pleasing aesthetics, the study was conducted at a high school. The environment being a work context instead of a leisure context, the participants might have placed higher emphasis on completing the task, which was aided by the pleasing aesthetics. When no stress was put on the participants to complete the task as fast as possible, as was in the case of this study, participants might have taken longer enjoying the aesthetics and wanting to use the aesthetically pleasing device longer, resulting in lower performance </a:t>
            </a:r>
          </a:p>
          <a:p>
            <a:endParaRPr lang="en-US" dirty="0"/>
          </a:p>
          <a:p>
            <a:r>
              <a:rPr lang="en-US" dirty="0"/>
              <a:t>Aesthetics can aid when it draws attention to interactive elements, which is not what this study did. </a:t>
            </a:r>
            <a:endParaRPr lang="en-US" dirty="0" smtClean="0"/>
          </a:p>
        </p:txBody>
      </p:sp>
    </p:spTree>
    <p:extLst>
      <p:ext uri="{BB962C8B-B14F-4D97-AF65-F5344CB8AC3E}">
        <p14:creationId xmlns:p14="http://schemas.microsoft.com/office/powerpoint/2010/main" val="14064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698500"/>
            <a:ext cx="6205538" cy="3490913"/>
          </a:xfrm>
        </p:spPr>
      </p:sp>
      <p:sp>
        <p:nvSpPr>
          <p:cNvPr id="3" name="Notes Placeholder 2"/>
          <p:cNvSpPr>
            <a:spLocks noGrp="1"/>
          </p:cNvSpPr>
          <p:nvPr>
            <p:ph type="body" idx="1"/>
          </p:nvPr>
        </p:nvSpPr>
        <p:spPr/>
        <p:txBody>
          <a:bodyPr/>
          <a:lstStyle/>
          <a:p>
            <a:r>
              <a:rPr lang="en-US" dirty="0"/>
              <a:t>Another study that found different results from the studies positively correlating aesthetics with usability was by Alexandre </a:t>
            </a:r>
            <a:r>
              <a:rPr lang="en-US" dirty="0" err="1"/>
              <a:t>Tuch</a:t>
            </a:r>
            <a:r>
              <a:rPr lang="en-US" dirty="0"/>
              <a:t>, who holds a Ph.D. in Psychology from the University of Basel, Switzerland and is one of the most well-known researchers in HCI. In his study, aesthetics was manipulated to test its effects on perceived usability before and after use of a shopping website while usability was also manipulated to test its effects on perceived attractiveness before and after use; to have greater control over the usability of the website, keywords were used to search for websites rather than a search box. When manipulating aesthetics, to make sure usability remained constant and that therefore readability of the words remained constant as well, only the background color and texture was slightly changed to an unappealing color and texture. To change usability, nothing in terms of looks or aesthetics was changed; instead, only the keywords used to narrow down and find specified items was changed. For example, to find girl's sneakers, direct and related keywords "girl -&gt; shoes -&gt; sneakers -&gt; girl's sneakers" was used for high usability while vague keywords "street wear -&gt; must have -&gt; shoes -&gt; girl's sneakers" was used for low usability. </a:t>
            </a:r>
          </a:p>
          <a:p>
            <a:r>
              <a:rPr lang="en-US" dirty="0"/>
              <a:t>The study found that manipulating aesthetics did not affect perceived usability both before and after use, but interestingly found that low usability lowered perceived aesthetics after use while high usability did not change it. The study concludes that usability affected perceived aesthetics more than aesthetics affected perceived usability and that contrary to the idea that beautiful is usable, usable is actually beautiful. Although the result that difficulty of use frustrates the user and lowers the attractiveness of the website makes sense, the result that aesthetics does not affect perceived usability both before and after use is contradictory to other sources and could possibly be pinned to the relatively low manipulation of aesthetics.</a:t>
            </a:r>
          </a:p>
          <a:p>
            <a:endParaRPr lang="en-US" dirty="0"/>
          </a:p>
          <a:p>
            <a:pPr defTabSz="929305"/>
            <a:r>
              <a:rPr lang="en-US" b="1" dirty="0"/>
              <a:t>Usability affected perceived aesthetics more than aesthetics affected perceived usability</a:t>
            </a:r>
          </a:p>
          <a:p>
            <a:endParaRPr lang="en-US" dirty="0"/>
          </a:p>
        </p:txBody>
      </p:sp>
    </p:spTree>
    <p:extLst>
      <p:ext uri="{BB962C8B-B14F-4D97-AF65-F5344CB8AC3E}">
        <p14:creationId xmlns:p14="http://schemas.microsoft.com/office/powerpoint/2010/main" val="4129478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698500"/>
            <a:ext cx="6205538" cy="3490913"/>
          </a:xfrm>
        </p:spPr>
      </p:sp>
      <p:sp>
        <p:nvSpPr>
          <p:cNvPr id="3" name="Notes Placeholder 2"/>
          <p:cNvSpPr>
            <a:spLocks noGrp="1"/>
          </p:cNvSpPr>
          <p:nvPr>
            <p:ph type="body" idx="1"/>
          </p:nvPr>
        </p:nvSpPr>
        <p:spPr/>
        <p:txBody>
          <a:bodyPr/>
          <a:lstStyle/>
          <a:p>
            <a:pPr defTabSz="929305"/>
            <a:r>
              <a:rPr lang="en-US" dirty="0"/>
              <a:t>Numerous studies connecting aesthetics with usability, but they have mostly been in the context of websites, computer software, and other machines, and in those concerning mobile phones, such as the two studies by </a:t>
            </a:r>
            <a:r>
              <a:rPr lang="en-US" dirty="0" err="1"/>
              <a:t>Sonderegger</a:t>
            </a:r>
            <a:r>
              <a:rPr lang="en-US" dirty="0"/>
              <a:t> and Sauer, they were either run on a computer as a simulation or on a phone where the physical aspect potentially overshadowed the software aspect. Lack of studies that actually tested aesthetics and usability directly on today’s modern touchscreen phones where most of the visible and interactive elements are mostly the screen and the software itself. This study will be testing the effect of visual aesthetics on perceived usability in the context of mobile applications in touchscreen phones before and after interaction with it while keeping actual usability constant; using a touchscreen phone will also most likely remove the possible discrepancy between manipulating the hardware’s aesthetics and evaluating the usability of the software, seen in </a:t>
            </a:r>
            <a:r>
              <a:rPr lang="en-US" dirty="0" err="1"/>
              <a:t>Sonderegger</a:t>
            </a:r>
            <a:r>
              <a:rPr lang="en-US" dirty="0"/>
              <a:t> and Sauer’s second-mentioned study, and evaluate if there is a difference in the relationship between aesthetics and usability in the relatively new realm of touchscreen mobile phones where interaction using physical buttons is no longer necessary. Following the trend of previous studies, the most likely result seems to be that the aesthetics of the mobile application will have a direct effect on the perceived usability of the application before interaction with the application; essentially, pleasing aesthetics will most likely result in higher perceived usability. After interaction, however, the difference between the perceived usability ratings for the two different aesthetics might diminish since the actual usability of both the appealing and unappealing aesthetics are actually the same; perceived usability of the aesthetically pleasing application might decrease while perceived usability of the aesthetically displeasing application might increase. </a:t>
            </a:r>
          </a:p>
        </p:txBody>
      </p:sp>
    </p:spTree>
    <p:extLst>
      <p:ext uri="{BB962C8B-B14F-4D97-AF65-F5344CB8AC3E}">
        <p14:creationId xmlns:p14="http://schemas.microsoft.com/office/powerpoint/2010/main" val="3426424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455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925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113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5478600" y="4300550"/>
            <a:ext cx="3665400" cy="8430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2" name="Shape 12"/>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cxnSp>
        <p:nvCxnSpPr>
          <p:cNvPr id="13" name="Shape 13"/>
          <p:cNvCxnSpPr/>
          <p:nvPr/>
        </p:nvCxnSpPr>
        <p:spPr>
          <a:xfrm>
            <a:off x="8558206" y="4271364"/>
            <a:ext cx="0" cy="162000"/>
          </a:xfrm>
          <a:prstGeom prst="straightConnector1">
            <a:avLst/>
          </a:prstGeom>
          <a:noFill/>
          <a:ln w="9525" cap="flat" cmpd="sng">
            <a:solidFill>
              <a:schemeClr val="dk1"/>
            </a:solidFill>
            <a:prstDash val="solid"/>
            <a:round/>
            <a:headEnd type="none" w="lg" len="lg"/>
            <a:tailEnd type="none" w="lg" len="lg"/>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6" name="Shape 1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
        <p:nvSpPr>
          <p:cNvPr id="17" name="Shape 17"/>
          <p:cNvSpPr/>
          <p:nvPr/>
        </p:nvSpPr>
        <p:spPr>
          <a:xfrm flipH="1">
            <a:off x="5478600" y="4300550"/>
            <a:ext cx="3665400" cy="8430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122300"/>
            <a:ext cx="9144000" cy="40212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122300"/>
            <a:ext cx="9144000" cy="1563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14457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60950" y="1355400"/>
            <a:ext cx="8222100" cy="3397800"/>
          </a:xfrm>
          <a:prstGeom prst="rect">
            <a:avLst/>
          </a:prstGeom>
        </p:spPr>
        <p:txBody>
          <a:bodyPr lIns="91425" tIns="91425" rIns="91425" bIns="91425" anchor="t" anchorCtr="0"/>
          <a:lstStyle>
            <a:lvl1pPr lvl="0">
              <a:lnSpc>
                <a:spcPct val="200000"/>
              </a:lnSpc>
              <a:spcBef>
                <a:spcPts val="0"/>
              </a:spcBef>
              <a:buClr>
                <a:srgbClr val="000000"/>
              </a:buClr>
              <a:buFont typeface="Cardo"/>
              <a:defRPr>
                <a:solidFill>
                  <a:srgbClr val="000000"/>
                </a:solidFill>
                <a:latin typeface="Cardo"/>
                <a:ea typeface="Cardo"/>
                <a:cs typeface="Cardo"/>
                <a:sym typeface="Cardo"/>
              </a:defRPr>
            </a:lvl1pPr>
            <a:lvl2pPr lvl="1">
              <a:lnSpc>
                <a:spcPct val="200000"/>
              </a:lnSpc>
              <a:spcBef>
                <a:spcPts val="0"/>
              </a:spcBef>
              <a:buClr>
                <a:srgbClr val="000000"/>
              </a:buClr>
              <a:buSzPct val="100000"/>
              <a:buFont typeface="Cardo"/>
              <a:defRPr sz="1800">
                <a:solidFill>
                  <a:srgbClr val="000000"/>
                </a:solidFill>
                <a:latin typeface="Cardo"/>
                <a:ea typeface="Cardo"/>
                <a:cs typeface="Cardo"/>
                <a:sym typeface="Cardo"/>
              </a:defRPr>
            </a:lvl2pPr>
            <a:lvl3pPr lvl="2">
              <a:lnSpc>
                <a:spcPct val="200000"/>
              </a:lnSpc>
              <a:spcBef>
                <a:spcPts val="0"/>
              </a:spcBef>
              <a:buClr>
                <a:srgbClr val="000000"/>
              </a:buClr>
              <a:buSzPct val="100000"/>
              <a:buFont typeface="Cardo"/>
              <a:defRPr sz="1800">
                <a:solidFill>
                  <a:srgbClr val="000000"/>
                </a:solidFill>
                <a:latin typeface="Cardo"/>
                <a:ea typeface="Cardo"/>
                <a:cs typeface="Cardo"/>
                <a:sym typeface="Cardo"/>
              </a:defRPr>
            </a:lvl3pPr>
            <a:lvl4pPr lvl="3">
              <a:lnSpc>
                <a:spcPct val="200000"/>
              </a:lnSpc>
              <a:spcBef>
                <a:spcPts val="0"/>
              </a:spcBef>
              <a:buClr>
                <a:srgbClr val="000000"/>
              </a:buClr>
              <a:buSzPct val="100000"/>
              <a:buFont typeface="Cardo"/>
              <a:defRPr sz="1800">
                <a:solidFill>
                  <a:srgbClr val="000000"/>
                </a:solidFill>
                <a:latin typeface="Cardo"/>
                <a:ea typeface="Cardo"/>
                <a:cs typeface="Cardo"/>
                <a:sym typeface="Cardo"/>
              </a:defRPr>
            </a:lvl4pPr>
            <a:lvl5pPr lvl="4">
              <a:lnSpc>
                <a:spcPct val="200000"/>
              </a:lnSpc>
              <a:spcBef>
                <a:spcPts val="0"/>
              </a:spcBef>
              <a:buClr>
                <a:srgbClr val="000000"/>
              </a:buClr>
              <a:buSzPct val="100000"/>
              <a:buFont typeface="Cardo"/>
              <a:defRPr sz="1800">
                <a:solidFill>
                  <a:srgbClr val="000000"/>
                </a:solidFill>
                <a:latin typeface="Cardo"/>
                <a:ea typeface="Cardo"/>
                <a:cs typeface="Cardo"/>
                <a:sym typeface="Cardo"/>
              </a:defRPr>
            </a:lvl5pPr>
            <a:lvl6pPr lvl="5">
              <a:lnSpc>
                <a:spcPct val="200000"/>
              </a:lnSpc>
              <a:spcBef>
                <a:spcPts val="0"/>
              </a:spcBef>
              <a:buClr>
                <a:srgbClr val="000000"/>
              </a:buClr>
              <a:buSzPct val="100000"/>
              <a:buFont typeface="Cardo"/>
              <a:defRPr sz="1800">
                <a:solidFill>
                  <a:srgbClr val="000000"/>
                </a:solidFill>
                <a:latin typeface="Cardo"/>
                <a:ea typeface="Cardo"/>
                <a:cs typeface="Cardo"/>
                <a:sym typeface="Cardo"/>
              </a:defRPr>
            </a:lvl6pPr>
            <a:lvl7pPr lvl="6">
              <a:lnSpc>
                <a:spcPct val="200000"/>
              </a:lnSpc>
              <a:spcBef>
                <a:spcPts val="0"/>
              </a:spcBef>
              <a:buClr>
                <a:srgbClr val="000000"/>
              </a:buClr>
              <a:buSzPct val="100000"/>
              <a:buFont typeface="Cardo"/>
              <a:defRPr sz="1800">
                <a:solidFill>
                  <a:srgbClr val="000000"/>
                </a:solidFill>
                <a:latin typeface="Cardo"/>
                <a:ea typeface="Cardo"/>
                <a:cs typeface="Cardo"/>
                <a:sym typeface="Cardo"/>
              </a:defRPr>
            </a:lvl7pPr>
            <a:lvl8pPr lvl="7">
              <a:lnSpc>
                <a:spcPct val="200000"/>
              </a:lnSpc>
              <a:spcBef>
                <a:spcPts val="0"/>
              </a:spcBef>
              <a:buClr>
                <a:srgbClr val="000000"/>
              </a:buClr>
              <a:buSzPct val="100000"/>
              <a:buFont typeface="Cardo"/>
              <a:defRPr sz="1800">
                <a:solidFill>
                  <a:srgbClr val="000000"/>
                </a:solidFill>
                <a:latin typeface="Cardo"/>
                <a:ea typeface="Cardo"/>
                <a:cs typeface="Cardo"/>
                <a:sym typeface="Cardo"/>
              </a:defRPr>
            </a:lvl8pPr>
            <a:lvl9pPr marL="457200" marR="0" lvl="8" indent="-342900" algn="l" defTabSz="914400" rtl="0" eaLnBrk="1" fontAlgn="auto" latinLnBrk="0" hangingPunct="1">
              <a:lnSpc>
                <a:spcPct val="150000"/>
              </a:lnSpc>
              <a:spcBef>
                <a:spcPts val="0"/>
              </a:spcBef>
              <a:spcAft>
                <a:spcPts val="1600"/>
              </a:spcAft>
              <a:buClr>
                <a:srgbClr val="000000"/>
              </a:buClr>
              <a:buSzPct val="100000"/>
              <a:buFont typeface="Cardo"/>
              <a:buChar char="➢"/>
              <a:tabLst/>
              <a:defRPr sz="1800">
                <a:solidFill>
                  <a:srgbClr val="000000"/>
                </a:solidFill>
                <a:latin typeface="Cardo"/>
                <a:ea typeface="Cardo"/>
                <a:cs typeface="Cardo"/>
                <a:sym typeface="Cardo"/>
              </a:defRPr>
            </a:lvl9pPr>
          </a:lstStyle>
          <a:p>
            <a:pPr marL="457200" marR="0" lvl="8" indent="-342900" algn="l" defTabSz="914400" rtl="0" eaLnBrk="1" fontAlgn="auto" latinLnBrk="0" hangingPunct="1">
              <a:lnSpc>
                <a:spcPct val="150000"/>
              </a:lnSpc>
              <a:spcBef>
                <a:spcPts val="0"/>
              </a:spcBef>
              <a:spcAft>
                <a:spcPts val="1600"/>
              </a:spcAft>
              <a:buClr>
                <a:srgbClr val="000000"/>
              </a:buClr>
              <a:buSzPct val="100000"/>
              <a:buFont typeface="Cardo"/>
              <a:buChar char="➢"/>
              <a:tabLst/>
              <a:defRPr/>
            </a:pPr>
            <a:endParaRPr dirty="0"/>
          </a:p>
        </p:txBody>
      </p:sp>
      <p:sp>
        <p:nvSpPr>
          <p:cNvPr id="23" name="Shape 23"/>
          <p:cNvSpPr/>
          <p:nvPr/>
        </p:nvSpPr>
        <p:spPr>
          <a:xfrm>
            <a:off x="8480400" y="4928700"/>
            <a:ext cx="663600" cy="214800"/>
          </a:xfrm>
          <a:prstGeom prst="triangle">
            <a:avLst>
              <a:gd name="adj" fmla="val 100000"/>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9740607">
            <a:off x="8367319" y="4979792"/>
            <a:ext cx="810060" cy="6831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210200"/>
            <a:ext cx="9144000" cy="39333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228800"/>
            <a:ext cx="9144000" cy="176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60950" y="2800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460950" y="15865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body" idx="2"/>
          </p:nvPr>
        </p:nvSpPr>
        <p:spPr>
          <a:xfrm>
            <a:off x="4683150" y="1586562"/>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6" name="Shape 3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2" name="Shape 4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5" name="Shape 4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
        <p:nvSpPr>
          <p:cNvPr id="46" name="Shape 46"/>
          <p:cNvSpPr/>
          <p:nvPr/>
        </p:nvSpPr>
        <p:spPr>
          <a:xfrm flipH="1">
            <a:off x="5478600" y="4300550"/>
            <a:ext cx="3665400" cy="8430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flipH="1">
            <a:off x="4372625" y="4273150"/>
            <a:ext cx="4183200" cy="8703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8441525" y="4320850"/>
            <a:ext cx="162000" cy="66600"/>
          </a:xfrm>
          <a:prstGeom prst="triangle">
            <a:avLst>
              <a:gd name="adj" fmla="val 26141"/>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9" name="Shape 49"/>
          <p:cNvCxnSpPr/>
          <p:nvPr/>
        </p:nvCxnSpPr>
        <p:spPr>
          <a:xfrm>
            <a:off x="8558206" y="4271364"/>
            <a:ext cx="0" cy="162000"/>
          </a:xfrm>
          <a:prstGeom prst="straightConnector1">
            <a:avLst/>
          </a:prstGeom>
          <a:noFill/>
          <a:ln w="9525" cap="flat" cmpd="sng">
            <a:solidFill>
              <a:schemeClr val="dk1"/>
            </a:solidFill>
            <a:prstDash val="solid"/>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0"/>
        <p:cNvGrpSpPr/>
        <p:nvPr/>
      </p:nvGrpSpPr>
      <p:grpSpPr>
        <a:xfrm>
          <a:off x="0" y="0"/>
          <a:ext cx="0" cy="0"/>
          <a:chOff x="0" y="0"/>
          <a:chExt cx="0" cy="0"/>
        </a:xfrm>
      </p:grpSpPr>
      <p:sp>
        <p:nvSpPr>
          <p:cNvPr id="51" name="Shape 51"/>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54" name="Shape 54"/>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5" name="Shape 5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64" name="Shape 64"/>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5" name="Shape 6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Philosopher"/>
              <a:buNone/>
              <a:defRPr sz="3200">
                <a:solidFill>
                  <a:schemeClr val="lt1"/>
                </a:solidFill>
                <a:latin typeface="Philosopher"/>
                <a:ea typeface="Philosopher"/>
                <a:cs typeface="Philosopher"/>
                <a:sym typeface="Philosopher"/>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PT Serif"/>
              <a:defRPr sz="1800">
                <a:solidFill>
                  <a:schemeClr val="lt2"/>
                </a:solidFill>
                <a:latin typeface="PT Serif"/>
                <a:ea typeface="PT Serif"/>
                <a:cs typeface="PT Serif"/>
                <a:sym typeface="PT Serif"/>
              </a:defRPr>
            </a:lvl1pPr>
            <a:lvl2pPr lvl="1">
              <a:lnSpc>
                <a:spcPct val="115000"/>
              </a:lnSpc>
              <a:spcBef>
                <a:spcPts val="0"/>
              </a:spcBef>
              <a:spcAft>
                <a:spcPts val="1600"/>
              </a:spcAft>
              <a:buClr>
                <a:schemeClr val="lt2"/>
              </a:buClr>
              <a:buFont typeface="PT Serif"/>
              <a:defRPr>
                <a:solidFill>
                  <a:schemeClr val="lt2"/>
                </a:solidFill>
                <a:latin typeface="PT Serif"/>
                <a:ea typeface="PT Serif"/>
                <a:cs typeface="PT Serif"/>
                <a:sym typeface="PT Serif"/>
              </a:defRPr>
            </a:lvl2pPr>
            <a:lvl3pPr lvl="2">
              <a:lnSpc>
                <a:spcPct val="115000"/>
              </a:lnSpc>
              <a:spcBef>
                <a:spcPts val="0"/>
              </a:spcBef>
              <a:spcAft>
                <a:spcPts val="1600"/>
              </a:spcAft>
              <a:buClr>
                <a:schemeClr val="lt2"/>
              </a:buClr>
              <a:buFont typeface="PT Serif"/>
              <a:defRPr>
                <a:solidFill>
                  <a:schemeClr val="lt2"/>
                </a:solidFill>
                <a:latin typeface="PT Serif"/>
                <a:ea typeface="PT Serif"/>
                <a:cs typeface="PT Serif"/>
                <a:sym typeface="PT Serif"/>
              </a:defRPr>
            </a:lvl3pPr>
            <a:lvl4pPr lvl="3">
              <a:lnSpc>
                <a:spcPct val="115000"/>
              </a:lnSpc>
              <a:spcBef>
                <a:spcPts val="0"/>
              </a:spcBef>
              <a:spcAft>
                <a:spcPts val="1600"/>
              </a:spcAft>
              <a:buClr>
                <a:schemeClr val="lt2"/>
              </a:buClr>
              <a:buFont typeface="PT Serif"/>
              <a:defRPr>
                <a:solidFill>
                  <a:schemeClr val="lt2"/>
                </a:solidFill>
                <a:latin typeface="PT Serif"/>
                <a:ea typeface="PT Serif"/>
                <a:cs typeface="PT Serif"/>
                <a:sym typeface="PT Serif"/>
              </a:defRPr>
            </a:lvl4pPr>
            <a:lvl5pPr lvl="4">
              <a:lnSpc>
                <a:spcPct val="115000"/>
              </a:lnSpc>
              <a:spcBef>
                <a:spcPts val="0"/>
              </a:spcBef>
              <a:spcAft>
                <a:spcPts val="1600"/>
              </a:spcAft>
              <a:buClr>
                <a:schemeClr val="lt2"/>
              </a:buClr>
              <a:buFont typeface="PT Serif"/>
              <a:defRPr>
                <a:solidFill>
                  <a:schemeClr val="lt2"/>
                </a:solidFill>
                <a:latin typeface="PT Serif"/>
                <a:ea typeface="PT Serif"/>
                <a:cs typeface="PT Serif"/>
                <a:sym typeface="PT Serif"/>
              </a:defRPr>
            </a:lvl5pPr>
            <a:lvl6pPr lvl="5">
              <a:lnSpc>
                <a:spcPct val="115000"/>
              </a:lnSpc>
              <a:spcBef>
                <a:spcPts val="0"/>
              </a:spcBef>
              <a:spcAft>
                <a:spcPts val="1600"/>
              </a:spcAft>
              <a:buClr>
                <a:schemeClr val="lt2"/>
              </a:buClr>
              <a:buFont typeface="PT Serif"/>
              <a:defRPr>
                <a:solidFill>
                  <a:schemeClr val="lt2"/>
                </a:solidFill>
                <a:latin typeface="PT Serif"/>
                <a:ea typeface="PT Serif"/>
                <a:cs typeface="PT Serif"/>
                <a:sym typeface="PT Serif"/>
              </a:defRPr>
            </a:lvl6pPr>
            <a:lvl7pPr lvl="6">
              <a:lnSpc>
                <a:spcPct val="115000"/>
              </a:lnSpc>
              <a:spcBef>
                <a:spcPts val="0"/>
              </a:spcBef>
              <a:spcAft>
                <a:spcPts val="1600"/>
              </a:spcAft>
              <a:buClr>
                <a:schemeClr val="lt2"/>
              </a:buClr>
              <a:buFont typeface="PT Serif"/>
              <a:defRPr>
                <a:solidFill>
                  <a:schemeClr val="lt2"/>
                </a:solidFill>
                <a:latin typeface="PT Serif"/>
                <a:ea typeface="PT Serif"/>
                <a:cs typeface="PT Serif"/>
                <a:sym typeface="PT Serif"/>
              </a:defRPr>
            </a:lvl7pPr>
            <a:lvl8pPr lvl="7">
              <a:lnSpc>
                <a:spcPct val="115000"/>
              </a:lnSpc>
              <a:spcBef>
                <a:spcPts val="0"/>
              </a:spcBef>
              <a:spcAft>
                <a:spcPts val="1600"/>
              </a:spcAft>
              <a:buClr>
                <a:schemeClr val="lt2"/>
              </a:buClr>
              <a:buFont typeface="PT Serif"/>
              <a:defRPr>
                <a:solidFill>
                  <a:schemeClr val="lt2"/>
                </a:solidFill>
                <a:latin typeface="PT Serif"/>
                <a:ea typeface="PT Serif"/>
                <a:cs typeface="PT Serif"/>
                <a:sym typeface="PT Serif"/>
              </a:defRPr>
            </a:lvl8pPr>
            <a:lvl9pPr lvl="8">
              <a:lnSpc>
                <a:spcPct val="115000"/>
              </a:lnSpc>
              <a:spcBef>
                <a:spcPts val="0"/>
              </a:spcBef>
              <a:spcAft>
                <a:spcPts val="1600"/>
              </a:spcAft>
              <a:buClr>
                <a:schemeClr val="lt2"/>
              </a:buClr>
              <a:buFont typeface="PT Serif"/>
              <a:defRPr>
                <a:solidFill>
                  <a:schemeClr val="lt2"/>
                </a:solidFill>
                <a:latin typeface="PT Serif"/>
                <a:ea typeface="PT Serif"/>
                <a:cs typeface="PT Serif"/>
                <a:sym typeface="PT Serif"/>
              </a:defRPr>
            </a:lvl9pPr>
          </a:lstStyle>
          <a:p>
            <a:pPr marL="457200" marR="0" lvl="8" indent="-342900" algn="l" defTabSz="914400" rtl="0" eaLnBrk="1" fontAlgn="auto" latinLnBrk="0" hangingPunct="1">
              <a:lnSpc>
                <a:spcPct val="150000"/>
              </a:lnSpc>
              <a:spcBef>
                <a:spcPts val="0"/>
              </a:spcBef>
              <a:spcAft>
                <a:spcPts val="1600"/>
              </a:spcAft>
              <a:buClr>
                <a:srgbClr val="000000"/>
              </a:buClr>
              <a:buSzPct val="100000"/>
              <a:buFont typeface="Cardo"/>
              <a:buChar char="➢"/>
              <a:tabLst/>
              <a:defRPr/>
            </a:pPr>
            <a:endParaRPr kumimoji="0" lang="en-US" sz="1400" b="0" i="0" u="none" strike="noStrike" kern="0" cap="none" spc="0" normalizeH="0" baseline="0" noProof="0" dirty="0" smtClean="0">
              <a:ln>
                <a:noFill/>
              </a:ln>
              <a:solidFill>
                <a:srgbClr val="737373"/>
              </a:solidFill>
              <a:effectLst/>
              <a:uLnTx/>
              <a:uFillTx/>
              <a:latin typeface="PT Serif"/>
              <a:sym typeface="PT Serif"/>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457200" marR="0" lvl="8" indent="-342900" algn="l" defTabSz="914400" rtl="0" eaLnBrk="1" fontAlgn="auto" latinLnBrk="0" hangingPunct="1">
        <a:lnSpc>
          <a:spcPct val="150000"/>
        </a:lnSpc>
        <a:spcBef>
          <a:spcPts val="0"/>
        </a:spcBef>
        <a:spcAft>
          <a:spcPts val="1600"/>
        </a:spcAft>
        <a:buClr>
          <a:srgbClr val="000000"/>
        </a:buClr>
        <a:buSzPct val="100000"/>
        <a:buFont typeface="Cardo"/>
        <a:buChar char="➢"/>
        <a:tabLst/>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390525" y="1489225"/>
            <a:ext cx="8222100" cy="1263600"/>
          </a:xfrm>
          <a:prstGeom prst="rect">
            <a:avLst/>
          </a:prstGeom>
        </p:spPr>
        <p:txBody>
          <a:bodyPr lIns="91425" tIns="91425" rIns="91425" bIns="91425" anchor="b" anchorCtr="0">
            <a:noAutofit/>
          </a:bodyPr>
          <a:lstStyle/>
          <a:p>
            <a:pPr lvl="0" algn="ctr">
              <a:spcBef>
                <a:spcPts val="0"/>
              </a:spcBef>
              <a:buNone/>
            </a:pPr>
            <a:r>
              <a:rPr lang="en" sz="3700" dirty="0"/>
              <a:t>The Effect Of Aesthetics On Perceived Usability In Mobile Applications</a:t>
            </a:r>
          </a:p>
        </p:txBody>
      </p:sp>
      <p:sp>
        <p:nvSpPr>
          <p:cNvPr id="73" name="Shape 73"/>
          <p:cNvSpPr txBox="1">
            <a:spLocks noGrp="1"/>
          </p:cNvSpPr>
          <p:nvPr>
            <p:ph type="subTitle" idx="1"/>
          </p:nvPr>
        </p:nvSpPr>
        <p:spPr>
          <a:xfrm>
            <a:off x="390525" y="2865330"/>
            <a:ext cx="8222100" cy="432900"/>
          </a:xfrm>
          <a:prstGeom prst="rect">
            <a:avLst/>
          </a:prstGeom>
        </p:spPr>
        <p:txBody>
          <a:bodyPr lIns="91425" tIns="91425" rIns="91425" bIns="91425" anchor="t" anchorCtr="0">
            <a:noAutofit/>
          </a:bodyPr>
          <a:lstStyle/>
          <a:p>
            <a:pPr lvl="0" algn="ctr">
              <a:spcBef>
                <a:spcPts val="0"/>
              </a:spcBef>
              <a:buNone/>
            </a:pPr>
            <a:r>
              <a:rPr lang="en" dirty="0">
                <a:solidFill>
                  <a:srgbClr val="EFEFEF"/>
                </a:solidFill>
                <a:latin typeface="Cardo"/>
                <a:ea typeface="Cardo"/>
                <a:cs typeface="Cardo"/>
                <a:sym typeface="Cardo"/>
              </a:rPr>
              <a:t> </a:t>
            </a:r>
            <a:r>
              <a:rPr lang="en" sz="1800" dirty="0">
                <a:solidFill>
                  <a:srgbClr val="EFEFEF"/>
                </a:solidFill>
                <a:latin typeface="Cardo"/>
                <a:ea typeface="Cardo"/>
                <a:cs typeface="Cardo"/>
                <a:sym typeface="Cardo"/>
              </a:rPr>
              <a:t>John Song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Application</a:t>
            </a:r>
            <a:endParaRPr lang="en-US" dirty="0"/>
          </a:p>
        </p:txBody>
      </p:sp>
      <p:sp>
        <p:nvSpPr>
          <p:cNvPr id="3" name="Text Placeholder 2"/>
          <p:cNvSpPr>
            <a:spLocks noGrp="1"/>
          </p:cNvSpPr>
          <p:nvPr>
            <p:ph type="body" idx="1"/>
          </p:nvPr>
        </p:nvSpPr>
        <p:spPr/>
        <p:txBody>
          <a:bodyPr/>
          <a:lstStyle/>
          <a:p>
            <a:pPr lvl="8"/>
            <a:r>
              <a:rPr lang="en-US" sz="1600" dirty="0" smtClean="0"/>
              <a:t>Simple </a:t>
            </a:r>
            <a:r>
              <a:rPr lang="en-US" sz="1600" dirty="0"/>
              <a:t>note-taking application </a:t>
            </a:r>
            <a:endParaRPr lang="en-US" sz="1600" dirty="0" smtClean="0"/>
          </a:p>
          <a:p>
            <a:pPr lvl="8"/>
            <a:r>
              <a:rPr lang="en-US" sz="1600" dirty="0"/>
              <a:t>M</a:t>
            </a:r>
            <a:r>
              <a:rPr lang="en-US" sz="1600" dirty="0" smtClean="0"/>
              <a:t>ain </a:t>
            </a:r>
            <a:r>
              <a:rPr lang="en-US" sz="1600" dirty="0"/>
              <a:t>first screen containing a preview of previously-taken </a:t>
            </a:r>
            <a:r>
              <a:rPr lang="en-US" sz="1600" dirty="0" smtClean="0"/>
              <a:t>notes</a:t>
            </a:r>
          </a:p>
          <a:p>
            <a:pPr lvl="8"/>
            <a:r>
              <a:rPr lang="en-US" sz="1600" dirty="0"/>
              <a:t>S</a:t>
            </a:r>
            <a:r>
              <a:rPr lang="en-US" sz="1600" dirty="0" smtClean="0"/>
              <a:t>econd </a:t>
            </a:r>
            <a:r>
              <a:rPr lang="en-US" sz="1600" dirty="0"/>
              <a:t>screen containing the full text and additional information of one </a:t>
            </a:r>
            <a:r>
              <a:rPr lang="en-US" sz="1600" dirty="0" smtClean="0"/>
              <a:t>note</a:t>
            </a:r>
          </a:p>
          <a:p>
            <a:pPr lvl="8"/>
            <a:r>
              <a:rPr lang="en-US" sz="1600" dirty="0"/>
              <a:t>T</a:t>
            </a:r>
            <a:r>
              <a:rPr lang="en-US" sz="1600" dirty="0" smtClean="0"/>
              <a:t>hird </a:t>
            </a:r>
            <a:r>
              <a:rPr lang="en-US" sz="1600" dirty="0"/>
              <a:t>screen containing an editable title and </a:t>
            </a:r>
            <a:r>
              <a:rPr lang="en-US" sz="1600" dirty="0" smtClean="0"/>
              <a:t>content</a:t>
            </a:r>
          </a:p>
        </p:txBody>
      </p:sp>
    </p:spTree>
    <p:extLst>
      <p:ext uri="{BB962C8B-B14F-4D97-AF65-F5344CB8AC3E}">
        <p14:creationId xmlns:p14="http://schemas.microsoft.com/office/powerpoint/2010/main" val="1901451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Aesthetic Application</a:t>
            </a:r>
            <a:endParaRPr lang="en-US" dirty="0"/>
          </a:p>
        </p:txBody>
      </p:sp>
      <p:pic>
        <p:nvPicPr>
          <p:cNvPr id="3075" name="Picture 40" descr="https://lh4.googleusercontent.com/wxKL5JtnxRUybJrd0QhvbIMRKAN2QroSiTLN1W7mnp54sag7Syn5tt_q_ToqJCAqzatwQi_kC5bOHdRnX3e0Twt0hJ3ScowA77esVAo7zSTfOWM4lTHrlZ-xWWLN7EZKGq0MZ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83" y="1337223"/>
            <a:ext cx="1933684" cy="342059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41" descr="https://lh3.googleusercontent.com/xqjRACBqGjgQm1gWgr3nqLTX5BAs01i5lD7_pxcH6cOLUIjf64bkLSOoSAbjsk2ZZXBd993iPAdK8UOH_ak-5z8w2ePiaEdnRbJW4i6mlGIFzU1DUtHnv4rmluCjePzJ42N2V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806" y="1337223"/>
            <a:ext cx="1926703" cy="3420596"/>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42" descr="https://lh5.googleusercontent.com/7I-zvLIGipzGCFYOZP8A_VNDHKYCNKrfYVEkZgbpqsFUmXyL8oI_MOTTyyV5ohEVc-_26U2Z5OxYBzA0yW_KY8jKMaxIaI_P8RSzDq2EIlelw5SFjYW2FKqopMXnh0IBawZjhS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5849" y="1343214"/>
            <a:ext cx="1915510" cy="341460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3517900" y="3390900"/>
            <a:ext cx="1587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Times New Roman" panose="02020603050405020304" pitchFamily="18" charset="0"/>
                <a:ea typeface="Malgun Gothic" panose="020B0503020000020004" pitchFamily="34" charset="-127"/>
                <a:cs typeface="Times New Roman" panose="02020603050405020304" pitchFamily="18"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2"/>
          <p:cNvSpPr>
            <a:spLocks noChangeArrowheads="1"/>
          </p:cNvSpPr>
          <p:nvPr/>
        </p:nvSpPr>
        <p:spPr bwMode="auto">
          <a:xfrm>
            <a:off x="0" y="3568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3"/>
          <p:cNvSpPr>
            <a:spLocks noChangeArrowheads="1"/>
          </p:cNvSpPr>
          <p:nvPr/>
        </p:nvSpPr>
        <p:spPr bwMode="auto">
          <a:xfrm>
            <a:off x="0" y="668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4"/>
          <p:cNvSpPr>
            <a:spLocks noChangeArrowheads="1"/>
          </p:cNvSpPr>
          <p:nvPr/>
        </p:nvSpPr>
        <p:spPr bwMode="auto">
          <a:xfrm>
            <a:off x="0" y="980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614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Unaesthetic Application</a:t>
            </a:r>
            <a:endParaRPr lang="en-US" dirty="0"/>
          </a:p>
        </p:txBody>
      </p:sp>
      <p:sp>
        <p:nvSpPr>
          <p:cNvPr id="6" name="Text Box 4"/>
          <p:cNvSpPr txBox="1">
            <a:spLocks noChangeArrowheads="1"/>
          </p:cNvSpPr>
          <p:nvPr/>
        </p:nvSpPr>
        <p:spPr bwMode="auto">
          <a:xfrm>
            <a:off x="3517900" y="3390900"/>
            <a:ext cx="1587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FFFFFF"/>
                </a:solidFill>
                <a:effectLst/>
                <a:latin typeface="Times New Roman" panose="02020603050405020304" pitchFamily="18" charset="0"/>
                <a:ea typeface="Malgun Gothic" panose="020B0503020000020004" pitchFamily="34" charset="-127"/>
                <a:cs typeface="Times New Roman" panose="02020603050405020304" pitchFamily="18"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2"/>
          <p:cNvSpPr>
            <a:spLocks noChangeArrowheads="1"/>
          </p:cNvSpPr>
          <p:nvPr/>
        </p:nvSpPr>
        <p:spPr bwMode="auto">
          <a:xfrm>
            <a:off x="0" y="3568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3"/>
          <p:cNvSpPr>
            <a:spLocks noChangeArrowheads="1"/>
          </p:cNvSpPr>
          <p:nvPr/>
        </p:nvSpPr>
        <p:spPr bwMode="auto">
          <a:xfrm>
            <a:off x="0" y="668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4"/>
          <p:cNvSpPr>
            <a:spLocks noChangeArrowheads="1"/>
          </p:cNvSpPr>
          <p:nvPr/>
        </p:nvSpPr>
        <p:spPr bwMode="auto">
          <a:xfrm>
            <a:off x="0" y="980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37" descr="https://lh4.googleusercontent.com/RoBMnCoxwNtKO9TECxxIlKeEkmkCWaW5g7ruBdOdfufy8ud-nf4Ghy46njVAUjfvOBfgTJJaV5_iLwwzRkOoXBTcXnuEjbXas_EFcBe6XltYEGy44LwO6dZRocZFXfLp-iJyu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901" y="1337222"/>
            <a:ext cx="1926418" cy="34239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8" descr="https://lh6.googleusercontent.com/eFJhL3OjlmJKNQPjggvG3emDATiZ_DaYNNH5IkwnqVKw8MYhEEAeTJAy_hqE6do2AMm0pMAmPBgO1XkOA8VLPD93s5TEqlE24KVIQtqWp1CKzwW88-inmBnuFzzDDkazxLXy0V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6926" y="1337222"/>
            <a:ext cx="1950059" cy="344086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9" descr="https://lh3.googleusercontent.com/ynAO3s58oj8gSn_znlrp61PRGNGVCaZn2DrgoTyAEmUwnsxEVBaucXUCBfu9snKbMyvg-Su146TTX2ADi8xdRzVaRyFQnhcUTAIiIf8oerhdrIZyq8sslXi9nOBTqrkHBzj1iF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5848" y="1337223"/>
            <a:ext cx="1926418" cy="3423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804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Text Placeholder 2"/>
          <p:cNvSpPr>
            <a:spLocks noGrp="1"/>
          </p:cNvSpPr>
          <p:nvPr>
            <p:ph type="body" idx="1"/>
          </p:nvPr>
        </p:nvSpPr>
        <p:spPr/>
        <p:txBody>
          <a:bodyPr/>
          <a:lstStyle/>
          <a:p>
            <a:pPr lvl="8"/>
            <a:r>
              <a:rPr lang="en-US" sz="1400" dirty="0" smtClean="0"/>
              <a:t>Surveyed one at a time</a:t>
            </a:r>
          </a:p>
          <a:p>
            <a:pPr lvl="8"/>
            <a:r>
              <a:rPr lang="en-US" sz="1400" dirty="0" smtClean="0"/>
              <a:t>Randomly assigned application</a:t>
            </a:r>
          </a:p>
          <a:p>
            <a:pPr lvl="8"/>
            <a:r>
              <a:rPr lang="en-US" sz="1400" dirty="0" smtClean="0"/>
              <a:t>Only look </a:t>
            </a:r>
            <a:r>
              <a:rPr lang="en-US" sz="1400" dirty="0"/>
              <a:t>at the </a:t>
            </a:r>
            <a:r>
              <a:rPr lang="en-US" sz="1400" dirty="0" smtClean="0"/>
              <a:t>application and rate the attractiveness of the design</a:t>
            </a:r>
            <a:r>
              <a:rPr lang="en-US" sz="1400" dirty="0"/>
              <a:t> and how usable the application seemed </a:t>
            </a:r>
            <a:r>
              <a:rPr lang="en-US" sz="1400" dirty="0" smtClean="0"/>
              <a:t>on </a:t>
            </a:r>
            <a:r>
              <a:rPr lang="en-US" sz="1400" dirty="0"/>
              <a:t>a seven-point Likert </a:t>
            </a:r>
            <a:r>
              <a:rPr lang="en-US" sz="1400" dirty="0" smtClean="0"/>
              <a:t>scale</a:t>
            </a:r>
          </a:p>
          <a:p>
            <a:pPr lvl="8"/>
            <a:r>
              <a:rPr lang="en-US" sz="1400" dirty="0"/>
              <a:t>I</a:t>
            </a:r>
            <a:r>
              <a:rPr lang="en-US" sz="1400" dirty="0" smtClean="0"/>
              <a:t>nteract </a:t>
            </a:r>
            <a:r>
              <a:rPr lang="en-US" sz="1400" dirty="0"/>
              <a:t>with the </a:t>
            </a:r>
            <a:r>
              <a:rPr lang="en-US" sz="1400" dirty="0" smtClean="0"/>
              <a:t>application &amp; answer same questions</a:t>
            </a:r>
          </a:p>
          <a:p>
            <a:pPr lvl="8"/>
            <a:r>
              <a:rPr lang="en-US" sz="1400" dirty="0"/>
              <a:t>C</a:t>
            </a:r>
            <a:r>
              <a:rPr lang="en-US" sz="1400" dirty="0" smtClean="0"/>
              <a:t>hange application </a:t>
            </a:r>
            <a:r>
              <a:rPr lang="en-US" sz="1400" dirty="0"/>
              <a:t>to </a:t>
            </a:r>
            <a:r>
              <a:rPr lang="en-US" sz="1400" dirty="0" smtClean="0"/>
              <a:t>alternate version &amp; answer same questions</a:t>
            </a:r>
            <a:endParaRPr lang="en-US" sz="1400" dirty="0"/>
          </a:p>
        </p:txBody>
      </p:sp>
    </p:spTree>
    <p:extLst>
      <p:ext uri="{BB962C8B-B14F-4D97-AF65-F5344CB8AC3E}">
        <p14:creationId xmlns:p14="http://schemas.microsoft.com/office/powerpoint/2010/main" val="4258477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pPr lvl="8"/>
            <a:r>
              <a:rPr lang="en-US" sz="1400" dirty="0"/>
              <a:t>For </a:t>
            </a:r>
            <a:r>
              <a:rPr lang="en-US" sz="1400" dirty="0" smtClean="0"/>
              <a:t>Appealing application aesthetics rating was </a:t>
            </a:r>
            <a:r>
              <a:rPr lang="en-US" sz="1400" dirty="0"/>
              <a:t>4.43 while </a:t>
            </a:r>
            <a:r>
              <a:rPr lang="en-US" sz="1400" dirty="0" smtClean="0"/>
              <a:t>usability </a:t>
            </a:r>
            <a:r>
              <a:rPr lang="en-US" sz="1400" dirty="0"/>
              <a:t>rating was 6.19 before </a:t>
            </a:r>
            <a:r>
              <a:rPr lang="en-US" sz="1400" dirty="0" smtClean="0"/>
              <a:t>interaction</a:t>
            </a:r>
          </a:p>
          <a:p>
            <a:pPr lvl="8"/>
            <a:r>
              <a:rPr lang="en-US" sz="1400" dirty="0" smtClean="0"/>
              <a:t>After </a:t>
            </a:r>
            <a:r>
              <a:rPr lang="en-US" sz="1400" dirty="0"/>
              <a:t>interaction, </a:t>
            </a:r>
            <a:r>
              <a:rPr lang="en-US" sz="1400" dirty="0" smtClean="0"/>
              <a:t>average </a:t>
            </a:r>
            <a:r>
              <a:rPr lang="en-US" sz="1400" dirty="0"/>
              <a:t>aesthetics rating </a:t>
            </a:r>
            <a:r>
              <a:rPr lang="en-US" sz="1400" dirty="0" smtClean="0"/>
              <a:t>rose to 4.6 </a:t>
            </a:r>
            <a:r>
              <a:rPr lang="en-US" sz="1400" dirty="0"/>
              <a:t>while </a:t>
            </a:r>
            <a:r>
              <a:rPr lang="en-US" sz="1400" dirty="0" smtClean="0"/>
              <a:t>average </a:t>
            </a:r>
            <a:r>
              <a:rPr lang="en-US" sz="1400" dirty="0"/>
              <a:t>rating for usability slightly </a:t>
            </a:r>
            <a:r>
              <a:rPr lang="en-US" sz="1400" dirty="0" smtClean="0"/>
              <a:t>fell to 5.9</a:t>
            </a:r>
          </a:p>
          <a:p>
            <a:pPr lvl="8"/>
            <a:r>
              <a:rPr lang="en-US" sz="1400" dirty="0" smtClean="0"/>
              <a:t>The </a:t>
            </a:r>
            <a:r>
              <a:rPr lang="en-US" sz="1400" dirty="0"/>
              <a:t>average rating for aesthetics and usability after interaction with the aesthetically unappealing application shortly after was 4.55 and </a:t>
            </a:r>
            <a:r>
              <a:rPr lang="en-US" sz="1400" dirty="0" smtClean="0"/>
              <a:t>5.9.</a:t>
            </a:r>
            <a:endParaRPr lang="en-US" sz="1400" dirty="0"/>
          </a:p>
        </p:txBody>
      </p:sp>
    </p:spTree>
    <p:extLst>
      <p:ext uri="{BB962C8B-B14F-4D97-AF65-F5344CB8AC3E}">
        <p14:creationId xmlns:p14="http://schemas.microsoft.com/office/powerpoint/2010/main" val="4213652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1408334272"/>
              </p:ext>
            </p:extLst>
          </p:nvPr>
        </p:nvGraphicFramePr>
        <p:xfrm>
          <a:off x="1317327" y="1150882"/>
          <a:ext cx="6531246" cy="35641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9941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pPr lvl="8"/>
            <a:r>
              <a:rPr lang="en-US" sz="1400" dirty="0"/>
              <a:t>For the </a:t>
            </a:r>
            <a:r>
              <a:rPr lang="en-US" sz="1400" dirty="0" smtClean="0"/>
              <a:t>Unappealing application average </a:t>
            </a:r>
            <a:r>
              <a:rPr lang="en-US" sz="1400" dirty="0"/>
              <a:t>rating for </a:t>
            </a:r>
            <a:r>
              <a:rPr lang="en-US" sz="1400" dirty="0" smtClean="0"/>
              <a:t>aesthetics </a:t>
            </a:r>
            <a:r>
              <a:rPr lang="en-US" sz="1400" dirty="0"/>
              <a:t>was 4.5 while </a:t>
            </a:r>
            <a:r>
              <a:rPr lang="en-US" sz="1400" dirty="0" smtClean="0"/>
              <a:t>usability </a:t>
            </a:r>
            <a:r>
              <a:rPr lang="en-US" sz="1400" dirty="0"/>
              <a:t>rating was 6.14 before </a:t>
            </a:r>
            <a:r>
              <a:rPr lang="en-US" sz="1400" dirty="0" smtClean="0"/>
              <a:t>interaction</a:t>
            </a:r>
          </a:p>
          <a:p>
            <a:pPr lvl="8"/>
            <a:r>
              <a:rPr lang="en-US" sz="1400" dirty="0" smtClean="0"/>
              <a:t>After </a:t>
            </a:r>
            <a:r>
              <a:rPr lang="en-US" sz="1400" dirty="0"/>
              <a:t>interaction, </a:t>
            </a:r>
            <a:r>
              <a:rPr lang="en-US" sz="1400" dirty="0" smtClean="0"/>
              <a:t>average </a:t>
            </a:r>
            <a:r>
              <a:rPr lang="en-US" sz="1400" dirty="0"/>
              <a:t>aesthetics rating </a:t>
            </a:r>
            <a:r>
              <a:rPr lang="en-US" sz="1400" dirty="0" smtClean="0"/>
              <a:t>rose to 5.07 </a:t>
            </a:r>
            <a:r>
              <a:rPr lang="en-US" sz="1400" dirty="0"/>
              <a:t>while </a:t>
            </a:r>
            <a:r>
              <a:rPr lang="en-US" sz="1400" dirty="0" smtClean="0"/>
              <a:t>average </a:t>
            </a:r>
            <a:r>
              <a:rPr lang="en-US" sz="1400" dirty="0"/>
              <a:t>rating for usability </a:t>
            </a:r>
            <a:r>
              <a:rPr lang="en-US" sz="1400" dirty="0" smtClean="0"/>
              <a:t>stayed at 6.14.</a:t>
            </a:r>
          </a:p>
          <a:p>
            <a:pPr lvl="8"/>
            <a:r>
              <a:rPr lang="en-US" sz="1400" dirty="0" smtClean="0"/>
              <a:t>Average </a:t>
            </a:r>
            <a:r>
              <a:rPr lang="en-US" sz="1400" dirty="0"/>
              <a:t>rating for aesthetics and usability after interaction with the aesthetically unappealing application shortly after was 5.36 and </a:t>
            </a:r>
            <a:r>
              <a:rPr lang="en-US" sz="1400" dirty="0" smtClean="0"/>
              <a:t>6.43. </a:t>
            </a:r>
            <a:endParaRPr lang="en-US" sz="1400" dirty="0"/>
          </a:p>
        </p:txBody>
      </p:sp>
    </p:spTree>
    <p:extLst>
      <p:ext uri="{BB962C8B-B14F-4D97-AF65-F5344CB8AC3E}">
        <p14:creationId xmlns:p14="http://schemas.microsoft.com/office/powerpoint/2010/main" val="178753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144029034"/>
              </p:ext>
            </p:extLst>
          </p:nvPr>
        </p:nvGraphicFramePr>
        <p:xfrm>
          <a:off x="1443746" y="1190296"/>
          <a:ext cx="6278408" cy="35600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611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idx="1"/>
          </p:nvPr>
        </p:nvSpPr>
        <p:spPr>
          <a:xfrm>
            <a:off x="460950" y="1355400"/>
            <a:ext cx="8233050" cy="3397800"/>
          </a:xfrm>
        </p:spPr>
        <p:txBody>
          <a:bodyPr/>
          <a:lstStyle/>
          <a:p>
            <a:pPr lvl="8"/>
            <a:r>
              <a:rPr lang="en-US" sz="1400" dirty="0" smtClean="0"/>
              <a:t>People expect the beautiful to be useful as well.</a:t>
            </a:r>
            <a:r>
              <a:rPr lang="en-US" sz="1600" dirty="0" smtClean="0"/>
              <a:t> </a:t>
            </a:r>
          </a:p>
          <a:p>
            <a:pPr marL="114300" lvl="8" indent="0">
              <a:buNone/>
            </a:pPr>
            <a:r>
              <a:rPr lang="en-US" sz="1600" dirty="0"/>
              <a:t>	</a:t>
            </a:r>
            <a:r>
              <a:rPr lang="en-US" sz="1600" dirty="0" smtClean="0"/>
              <a:t>- A</a:t>
            </a:r>
            <a:r>
              <a:rPr lang="en-US" sz="1400" dirty="0" smtClean="0"/>
              <a:t>esthetics </a:t>
            </a:r>
            <a:r>
              <a:rPr lang="en-US" sz="1400" dirty="0"/>
              <a:t>can affect the expectations towards </a:t>
            </a:r>
            <a:r>
              <a:rPr lang="en-US" sz="1400" dirty="0" smtClean="0"/>
              <a:t>usability</a:t>
            </a:r>
          </a:p>
          <a:p>
            <a:pPr lvl="8"/>
            <a:r>
              <a:rPr lang="en-US" sz="1400" dirty="0" smtClean="0"/>
              <a:t>Another </a:t>
            </a:r>
            <a:r>
              <a:rPr lang="en-US" sz="1400" dirty="0"/>
              <a:t>possible </a:t>
            </a:r>
            <a:r>
              <a:rPr lang="en-US" sz="1400" dirty="0" smtClean="0"/>
              <a:t>conclusion is aesthetics can serve </a:t>
            </a:r>
            <a:r>
              <a:rPr lang="en-US" sz="1400" dirty="0"/>
              <a:t>as a supplement but not a detriment to functionality and usability. </a:t>
            </a:r>
            <a:endParaRPr lang="en-US" sz="1400" dirty="0" smtClean="0"/>
          </a:p>
          <a:p>
            <a:pPr marL="114300" lvl="8" indent="0">
              <a:buNone/>
            </a:pPr>
            <a:r>
              <a:rPr lang="en-US" sz="1400" dirty="0" smtClean="0"/>
              <a:t>	- Actual </a:t>
            </a:r>
            <a:r>
              <a:rPr lang="en-US" sz="1400" dirty="0"/>
              <a:t>usability is </a:t>
            </a:r>
            <a:r>
              <a:rPr lang="en-US" sz="1400" dirty="0" smtClean="0"/>
              <a:t>basis </a:t>
            </a:r>
            <a:r>
              <a:rPr lang="en-US" sz="1400" dirty="0"/>
              <a:t>for perceived usability and </a:t>
            </a:r>
            <a:r>
              <a:rPr lang="en-US" sz="1400" dirty="0" smtClean="0"/>
              <a:t>it cannot </a:t>
            </a:r>
            <a:r>
              <a:rPr lang="en-US" sz="1400" dirty="0"/>
              <a:t>go below actual </a:t>
            </a:r>
            <a:r>
              <a:rPr lang="en-US" sz="1400" dirty="0" smtClean="0"/>
              <a:t>usability</a:t>
            </a:r>
          </a:p>
          <a:p>
            <a:pPr marL="114300" lvl="8" indent="0">
              <a:buNone/>
            </a:pPr>
            <a:r>
              <a:rPr lang="en-US" sz="1400" dirty="0" smtClean="0"/>
              <a:t>	- Aesthetics </a:t>
            </a:r>
            <a:r>
              <a:rPr lang="en-US" sz="1400" dirty="0"/>
              <a:t>can only build on top of actual usability to add up to perceived </a:t>
            </a:r>
            <a:r>
              <a:rPr lang="en-US" sz="1400" dirty="0" smtClean="0"/>
              <a:t>usability</a:t>
            </a:r>
            <a:endParaRPr lang="en-US" sz="1400" dirty="0"/>
          </a:p>
        </p:txBody>
      </p:sp>
    </p:spTree>
    <p:extLst>
      <p:ext uri="{BB962C8B-B14F-4D97-AF65-F5344CB8AC3E}">
        <p14:creationId xmlns:p14="http://schemas.microsoft.com/office/powerpoint/2010/main" val="2831125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idx="1"/>
          </p:nvPr>
        </p:nvSpPr>
        <p:spPr>
          <a:xfrm>
            <a:off x="460950" y="1355400"/>
            <a:ext cx="8233050" cy="3397800"/>
          </a:xfrm>
        </p:spPr>
        <p:txBody>
          <a:bodyPr/>
          <a:lstStyle/>
          <a:p>
            <a:pPr lvl="8"/>
            <a:r>
              <a:rPr lang="en-US" sz="1400" dirty="0" smtClean="0"/>
              <a:t>The limitations </a:t>
            </a:r>
            <a:r>
              <a:rPr lang="en-US" sz="1400" dirty="0"/>
              <a:t>of time, survey numbers, and survey samples should be taken into </a:t>
            </a:r>
            <a:r>
              <a:rPr lang="en-US" sz="1400" dirty="0" smtClean="0"/>
              <a:t>consideration</a:t>
            </a:r>
          </a:p>
          <a:p>
            <a:pPr lvl="8"/>
            <a:r>
              <a:rPr lang="en-US" sz="1400" dirty="0" smtClean="0"/>
              <a:t>For </a:t>
            </a:r>
            <a:r>
              <a:rPr lang="en-US" sz="1400" dirty="0"/>
              <a:t>further research, </a:t>
            </a:r>
            <a:r>
              <a:rPr lang="en-US" sz="1400" dirty="0" smtClean="0"/>
              <a:t>the </a:t>
            </a:r>
            <a:r>
              <a:rPr lang="en-US" sz="1400" dirty="0"/>
              <a:t>variable of actual usability as well </a:t>
            </a:r>
            <a:r>
              <a:rPr lang="en-US" sz="1400" dirty="0" smtClean="0"/>
              <a:t>might </a:t>
            </a:r>
            <a:r>
              <a:rPr lang="en-US" sz="1400" dirty="0"/>
              <a:t>get more interesting </a:t>
            </a:r>
            <a:r>
              <a:rPr lang="en-US" sz="1400" dirty="0" smtClean="0"/>
              <a:t>results</a:t>
            </a:r>
            <a:endParaRPr lang="en-US" sz="1400" dirty="0"/>
          </a:p>
        </p:txBody>
      </p:sp>
    </p:spTree>
    <p:extLst>
      <p:ext uri="{BB962C8B-B14F-4D97-AF65-F5344CB8AC3E}">
        <p14:creationId xmlns:p14="http://schemas.microsoft.com/office/powerpoint/2010/main" val="1738072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71900" y="144575"/>
            <a:ext cx="8222100" cy="767700"/>
          </a:xfrm>
          <a:prstGeom prst="rect">
            <a:avLst/>
          </a:prstGeom>
        </p:spPr>
        <p:txBody>
          <a:bodyPr lIns="91425" tIns="91425" rIns="91425" bIns="91425" anchor="b" anchorCtr="0">
            <a:noAutofit/>
          </a:bodyPr>
          <a:lstStyle/>
          <a:p>
            <a:pPr lvl="0">
              <a:spcBef>
                <a:spcPts val="0"/>
              </a:spcBef>
              <a:buNone/>
            </a:pPr>
            <a:r>
              <a:rPr lang="en-US" dirty="0" smtClean="0">
                <a:latin typeface="Philosopher"/>
                <a:ea typeface="Philosopher"/>
                <a:cs typeface="Philosopher"/>
                <a:sym typeface="Philosopher"/>
              </a:rPr>
              <a:t>Introduction</a:t>
            </a:r>
            <a:endParaRPr dirty="0">
              <a:latin typeface="Philosopher"/>
              <a:ea typeface="Philosopher"/>
              <a:cs typeface="Philosopher"/>
              <a:sym typeface="Philosopher"/>
            </a:endParaRPr>
          </a:p>
        </p:txBody>
      </p:sp>
      <p:sp>
        <p:nvSpPr>
          <p:cNvPr id="79" name="Shape 79"/>
          <p:cNvSpPr txBox="1">
            <a:spLocks noGrp="1"/>
          </p:cNvSpPr>
          <p:nvPr>
            <p:ph type="body" idx="1"/>
          </p:nvPr>
        </p:nvSpPr>
        <p:spPr>
          <a:xfrm>
            <a:off x="499900" y="1399850"/>
            <a:ext cx="8194100" cy="2721300"/>
          </a:xfrm>
          <a:prstGeom prst="rect">
            <a:avLst/>
          </a:prstGeom>
        </p:spPr>
        <p:txBody>
          <a:bodyPr lIns="91425" tIns="91425" rIns="91425" bIns="91425" anchor="t" anchorCtr="0">
            <a:noAutofit/>
          </a:bodyPr>
          <a:lstStyle/>
          <a:p>
            <a:pPr marL="114300" marR="0" lvl="0" algn="l" rtl="0">
              <a:lnSpc>
                <a:spcPct val="150000"/>
              </a:lnSpc>
              <a:spcBef>
                <a:spcPts val="0"/>
              </a:spcBef>
              <a:spcAft>
                <a:spcPts val="1600"/>
              </a:spcAft>
              <a:buClr>
                <a:srgbClr val="000000"/>
              </a:buClr>
              <a:buSzPct val="100000"/>
            </a:pPr>
            <a:endParaRPr lang="en-US" sz="1600" dirty="0" smtClean="0"/>
          </a:p>
          <a:p>
            <a:pPr marL="457200" lvl="8" indent="-342900">
              <a:lnSpc>
                <a:spcPct val="150000"/>
              </a:lnSpc>
              <a:buFont typeface="Cardo"/>
              <a:buChar char="➢"/>
            </a:pPr>
            <a:r>
              <a:rPr lang="en-US" sz="1600" b="1" dirty="0" smtClean="0"/>
              <a:t>Reliability</a:t>
            </a:r>
            <a:r>
              <a:rPr lang="en-US" sz="1600" dirty="0" smtClean="0"/>
              <a:t> </a:t>
            </a:r>
            <a:r>
              <a:rPr lang="en-US" sz="1600" dirty="0"/>
              <a:t>and dependability of software, hardware, systems, and products </a:t>
            </a:r>
            <a:endParaRPr lang="en-US" sz="1600" dirty="0" smtClean="0"/>
          </a:p>
          <a:p>
            <a:pPr marL="457200" lvl="8" indent="-342900">
              <a:lnSpc>
                <a:spcPct val="150000"/>
              </a:lnSpc>
              <a:buFont typeface="Cardo"/>
              <a:buChar char="➢"/>
            </a:pPr>
            <a:r>
              <a:rPr lang="en-US" sz="1600" b="1" dirty="0" smtClean="0"/>
              <a:t>Usability</a:t>
            </a:r>
            <a:r>
              <a:rPr lang="en-US" sz="1600" dirty="0" smtClean="0"/>
              <a:t>, the </a:t>
            </a:r>
            <a:r>
              <a:rPr lang="en-US" sz="1600" dirty="0"/>
              <a:t>“effectiveness, efficiency and satisfaction with which specified users achieve specified goals in particular </a:t>
            </a:r>
            <a:r>
              <a:rPr lang="en-US" sz="1600" dirty="0" smtClean="0"/>
              <a:t>environments” </a:t>
            </a:r>
            <a:r>
              <a:rPr lang="en-US" sz="1600" dirty="0"/>
              <a:t>(ISO 9241-11</a:t>
            </a:r>
            <a:r>
              <a:rPr lang="en-US" sz="1600" dirty="0" smtClean="0"/>
              <a:t>)</a:t>
            </a:r>
          </a:p>
          <a:p>
            <a:pPr marL="457200" lvl="8" indent="-342900">
              <a:lnSpc>
                <a:spcPct val="150000"/>
              </a:lnSpc>
              <a:buFont typeface="Cardo"/>
              <a:buChar char="➢"/>
            </a:pPr>
            <a:r>
              <a:rPr lang="en-US" sz="1600" b="1" dirty="0"/>
              <a:t>A</a:t>
            </a:r>
            <a:r>
              <a:rPr lang="en-US" sz="1600" b="1" dirty="0" smtClean="0"/>
              <a:t>esthetics</a:t>
            </a:r>
            <a:r>
              <a:rPr lang="en-US" sz="1600" dirty="0" smtClean="0"/>
              <a:t> or beauty of </a:t>
            </a:r>
            <a:r>
              <a:rPr lang="en-US" sz="1600" dirty="0"/>
              <a:t>software or hardware design</a:t>
            </a:r>
            <a:endParaRPr lang="en-US" sz="1600" dirty="0"/>
          </a:p>
        </p:txBody>
      </p:sp>
      <p:sp>
        <p:nvSpPr>
          <p:cNvPr id="3" name="Rectangle 2"/>
          <p:cNvSpPr/>
          <p:nvPr/>
        </p:nvSpPr>
        <p:spPr>
          <a:xfrm>
            <a:off x="370978" y="1551588"/>
            <a:ext cx="2789546" cy="369332"/>
          </a:xfrm>
          <a:prstGeom prst="rect">
            <a:avLst/>
          </a:prstGeom>
        </p:spPr>
        <p:txBody>
          <a:bodyPr wrap="none">
            <a:spAutoFit/>
          </a:bodyPr>
          <a:lstStyle/>
          <a:p>
            <a:r>
              <a:rPr lang="en-US" sz="1800" dirty="0">
                <a:latin typeface="Cardo"/>
                <a:ea typeface="Cardo"/>
                <a:cs typeface="Cardo"/>
                <a:sym typeface="Cardo"/>
              </a:rPr>
              <a:t>Three principles of design: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5" name="Content Placeholder 7"/>
          <p:cNvSpPr txBox="1">
            <a:spLocks/>
          </p:cNvSpPr>
          <p:nvPr/>
        </p:nvSpPr>
        <p:spPr>
          <a:xfrm>
            <a:off x="471900" y="1359679"/>
            <a:ext cx="7313530" cy="3220105"/>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Soegaard</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 M., &amp; Dam, R. F. (2013). Encyclopedia of Human-Computer Interaction. Interaction Design 	Foundation.</a:t>
            </a:r>
          </a:p>
          <a:p>
            <a:pPr marL="0" indent="0">
              <a:lnSpc>
                <a:spcPct val="120000"/>
              </a:lnSpc>
              <a:buFont typeface="Arial" panose="020B0604020202020204" pitchFamily="34" charset="0"/>
              <a:buNone/>
            </a:pP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ISO 9241-11:1998: Ergonomic, Part 11: Guidance on usability. International </a:t>
            </a: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Organisation</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 for </a:t>
            </a: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Standardisation</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 	Geneva, Switzerland. </a:t>
            </a:r>
          </a:p>
          <a:p>
            <a:pPr marL="0" indent="0">
              <a:lnSpc>
                <a:spcPct val="120000"/>
              </a:lnSpc>
              <a:buFont typeface="Arial" panose="020B0604020202020204" pitchFamily="34" charset="0"/>
              <a:buNone/>
            </a:pP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Sonderegger</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 A., &amp; Sauer, J. (2010). The influence of design aesthetics in usability testing: Effects on user 	performance and perceived usability. Applied Ergonomics, 41(3), 403-410. 	doi:10.1016/j.apergo.2009.09.002</a:t>
            </a:r>
          </a:p>
          <a:p>
            <a:pPr marL="0" indent="0">
              <a:lnSpc>
                <a:spcPct val="120000"/>
              </a:lnSpc>
              <a:buFont typeface="Arial" panose="020B0604020202020204" pitchFamily="34" charset="0"/>
              <a:buNone/>
            </a:pP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Sauer, J., &amp; </a:t>
            </a: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Sonderegger</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 A. (2011). The influence of product aesthetics and user state in usability testing. 	</a:t>
            </a: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Behaviour</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 &amp; Information Technology, 30(6), 787-796. doi:10.1080/0144929X.2010.503352</a:t>
            </a:r>
          </a:p>
          <a:p>
            <a:pPr marL="0" indent="0">
              <a:lnSpc>
                <a:spcPct val="120000"/>
              </a:lnSpc>
              <a:buFont typeface="Arial" panose="020B0604020202020204" pitchFamily="34" charset="0"/>
              <a:buNone/>
            </a:pP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Tuch</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 A. N., Roth, S. P., </a:t>
            </a: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Hornbæk</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 K., </a:t>
            </a: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Opwis</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 K., &amp; </a:t>
            </a:r>
            <a:r>
              <a:rPr lang="en-US" sz="1200" dirty="0" err="1" smtClean="0">
                <a:solidFill>
                  <a:schemeClr val="bg2"/>
                </a:solidFill>
                <a:latin typeface="Cardo" panose="02020600000000000000" pitchFamily="18" charset="-79"/>
                <a:ea typeface="Cardo" panose="02020600000000000000" pitchFamily="18" charset="-79"/>
                <a:cs typeface="Cardo" panose="02020600000000000000" pitchFamily="18" charset="-79"/>
              </a:rPr>
              <a:t>Bargas</a:t>
            </a:r>
            <a:r>
              <a:rPr lang="en-US" sz="1200" dirty="0" smtClean="0">
                <a:solidFill>
                  <a:schemeClr val="bg2"/>
                </a:solidFill>
                <a:latin typeface="Cardo" panose="02020600000000000000" pitchFamily="18" charset="-79"/>
                <a:ea typeface="Cardo" panose="02020600000000000000" pitchFamily="18" charset="-79"/>
                <a:cs typeface="Cardo" panose="02020600000000000000" pitchFamily="18" charset="-79"/>
              </a:rPr>
              <a:t>-Avila, J. A. (2012). Is beautiful really usable? 	Toward understanding the relation between usability, aesthetics, and affect in HCI. Computers In 	Human Behavior, 28(5), 1596-1607. doi:10.1016/j.chb.2012.03.024</a:t>
            </a:r>
            <a:endParaRPr lang="en-US" sz="1200" dirty="0">
              <a:solidFill>
                <a:schemeClr val="bg2"/>
              </a:solidFill>
              <a:latin typeface="Cardo" panose="02020600000000000000" pitchFamily="18" charset="-79"/>
              <a:ea typeface="Cardo" panose="02020600000000000000" pitchFamily="18" charset="-79"/>
              <a:cs typeface="Cardo" panose="02020600000000000000" pitchFamily="18" charset="-79"/>
            </a:endParaRPr>
          </a:p>
        </p:txBody>
      </p:sp>
    </p:spTree>
    <p:extLst>
      <p:ext uri="{BB962C8B-B14F-4D97-AF65-F5344CB8AC3E}">
        <p14:creationId xmlns:p14="http://schemas.microsoft.com/office/powerpoint/2010/main" val="456067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Aesthetics vs. Usability</a:t>
            </a:r>
          </a:p>
        </p:txBody>
      </p:sp>
      <p:sp>
        <p:nvSpPr>
          <p:cNvPr id="3" name="Text Placeholder 2"/>
          <p:cNvSpPr>
            <a:spLocks noGrp="1"/>
          </p:cNvSpPr>
          <p:nvPr>
            <p:ph type="body" idx="1"/>
          </p:nvPr>
        </p:nvSpPr>
        <p:spPr/>
        <p:txBody>
          <a:bodyPr/>
          <a:lstStyle/>
          <a:p>
            <a:pPr marL="114300" lvl="8" indent="0">
              <a:buNone/>
            </a:pPr>
            <a:r>
              <a:rPr lang="en-US" sz="1400" dirty="0" smtClean="0"/>
              <a:t>Andreas </a:t>
            </a:r>
            <a:r>
              <a:rPr lang="en-US" sz="1400" dirty="0" err="1"/>
              <a:t>Sonderegger</a:t>
            </a:r>
            <a:r>
              <a:rPr lang="en-US" sz="1400" dirty="0"/>
              <a:t> </a:t>
            </a:r>
            <a:r>
              <a:rPr lang="en-US" sz="1400" dirty="0" smtClean="0"/>
              <a:t>&amp; </a:t>
            </a:r>
            <a:r>
              <a:rPr lang="en-US" sz="1400" dirty="0" err="1" smtClean="0"/>
              <a:t>Juergen</a:t>
            </a:r>
            <a:r>
              <a:rPr lang="en-US" sz="1400" dirty="0" smtClean="0"/>
              <a:t> </a:t>
            </a:r>
            <a:r>
              <a:rPr lang="en-US" sz="1400" dirty="0"/>
              <a:t>Sauer </a:t>
            </a:r>
            <a:r>
              <a:rPr lang="en-US" sz="1400" dirty="0" smtClean="0"/>
              <a:t>tested effect </a:t>
            </a:r>
            <a:r>
              <a:rPr lang="en-US" sz="1400" dirty="0"/>
              <a:t>of </a:t>
            </a:r>
            <a:r>
              <a:rPr lang="en-US" sz="1400" dirty="0" smtClean="0"/>
              <a:t>aesthetics </a:t>
            </a:r>
            <a:r>
              <a:rPr lang="en-US" sz="1400" dirty="0"/>
              <a:t>on perceived attractiveness and usability as well as actual </a:t>
            </a:r>
            <a:r>
              <a:rPr lang="en-US" sz="1400" dirty="0" smtClean="0"/>
              <a:t>usability</a:t>
            </a:r>
            <a:endParaRPr lang="en-US" sz="1400" b="1" dirty="0" smtClean="0"/>
          </a:p>
          <a:p>
            <a:pPr marL="114300" lvl="8" indent="0">
              <a:buNone/>
            </a:pPr>
            <a:r>
              <a:rPr lang="en-US" sz="1400" dirty="0" smtClean="0"/>
              <a:t>Mobile phone run as a simulation on a computer and measured perceived attractiveness and usability before using it &amp; also about the actual usability of the phone after completion of a task</a:t>
            </a:r>
          </a:p>
          <a:p>
            <a:pPr lvl="8"/>
            <a:r>
              <a:rPr lang="en-US" sz="1400" dirty="0" smtClean="0"/>
              <a:t>Both perceived usability and perceived attractiveness were much higher for the attractive device than the unattractive one while actual performance was also much better for the attractive device</a:t>
            </a:r>
            <a:endParaRPr lang="en-US" sz="1600" dirty="0"/>
          </a:p>
        </p:txBody>
      </p:sp>
    </p:spTree>
    <p:extLst>
      <p:ext uri="{BB962C8B-B14F-4D97-AF65-F5344CB8AC3E}">
        <p14:creationId xmlns:p14="http://schemas.microsoft.com/office/powerpoint/2010/main" val="4277901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t>
            </a:r>
            <a:r>
              <a:rPr lang="en-US" dirty="0"/>
              <a:t>Aesthetics vs. Usability of Software</a:t>
            </a:r>
          </a:p>
        </p:txBody>
      </p:sp>
      <p:sp>
        <p:nvSpPr>
          <p:cNvPr id="3" name="Text Placeholder 2"/>
          <p:cNvSpPr>
            <a:spLocks noGrp="1"/>
          </p:cNvSpPr>
          <p:nvPr>
            <p:ph type="body" idx="1"/>
          </p:nvPr>
        </p:nvSpPr>
        <p:spPr/>
        <p:txBody>
          <a:bodyPr/>
          <a:lstStyle/>
          <a:p>
            <a:pPr>
              <a:lnSpc>
                <a:spcPct val="150000"/>
              </a:lnSpc>
            </a:pPr>
            <a:r>
              <a:rPr lang="en-US" sz="1400" dirty="0" err="1" smtClean="0"/>
              <a:t>Sonderegger</a:t>
            </a:r>
            <a:r>
              <a:rPr lang="en-US" sz="1400" dirty="0" smtClean="0"/>
              <a:t> </a:t>
            </a:r>
            <a:r>
              <a:rPr lang="en-US" sz="1400" dirty="0"/>
              <a:t>and Sauer </a:t>
            </a:r>
            <a:r>
              <a:rPr lang="en-US" sz="1400" dirty="0" smtClean="0"/>
              <a:t>similar study on actual </a:t>
            </a:r>
            <a:r>
              <a:rPr lang="en-US" sz="1400" dirty="0"/>
              <a:t>mobile device where only </a:t>
            </a:r>
            <a:r>
              <a:rPr lang="en-US" sz="1400" dirty="0" smtClean="0"/>
              <a:t>outer casing was changed</a:t>
            </a:r>
          </a:p>
          <a:p>
            <a:pPr lvl="8"/>
            <a:r>
              <a:rPr lang="en-US" sz="1400" dirty="0" smtClean="0"/>
              <a:t>Aesthetically </a:t>
            </a:r>
            <a:r>
              <a:rPr lang="en-US" sz="1400" dirty="0"/>
              <a:t>pleasing phone </a:t>
            </a:r>
            <a:r>
              <a:rPr lang="en-US" sz="1400" dirty="0" smtClean="0"/>
              <a:t>rated higher </a:t>
            </a:r>
            <a:r>
              <a:rPr lang="en-US" sz="1400" dirty="0"/>
              <a:t>for perceived usability </a:t>
            </a:r>
            <a:endParaRPr lang="en-US" sz="1400" dirty="0" smtClean="0"/>
          </a:p>
          <a:p>
            <a:pPr lvl="8"/>
            <a:r>
              <a:rPr lang="en-US" sz="1400" dirty="0"/>
              <a:t>S</a:t>
            </a:r>
            <a:r>
              <a:rPr lang="en-US" sz="1400" dirty="0" smtClean="0"/>
              <a:t>urprisingly </a:t>
            </a:r>
            <a:r>
              <a:rPr lang="en-US" sz="1400" dirty="0"/>
              <a:t>had higher times and lower </a:t>
            </a:r>
            <a:r>
              <a:rPr lang="en-US" sz="1400" dirty="0" smtClean="0"/>
              <a:t>efficiencies for task</a:t>
            </a:r>
          </a:p>
          <a:p>
            <a:pPr marL="114300" lvl="8" indent="0">
              <a:buNone/>
            </a:pPr>
            <a:r>
              <a:rPr lang="en-US" sz="1400" dirty="0"/>
              <a:t>	</a:t>
            </a:r>
            <a:r>
              <a:rPr lang="en-US" sz="1400" dirty="0" smtClean="0"/>
              <a:t>- Difference </a:t>
            </a:r>
            <a:r>
              <a:rPr lang="en-US" sz="1400" dirty="0"/>
              <a:t>in environment or </a:t>
            </a:r>
            <a:r>
              <a:rPr lang="en-US" sz="1400" dirty="0" smtClean="0"/>
              <a:t>context (work or leisure)</a:t>
            </a:r>
            <a:endParaRPr lang="en-US" sz="1400" dirty="0"/>
          </a:p>
          <a:p>
            <a:pPr marL="114300" lvl="8" indent="0">
              <a:buNone/>
            </a:pPr>
            <a:r>
              <a:rPr lang="en-US" sz="1400" dirty="0" smtClean="0"/>
              <a:t>	- Physical aesthetics vs. </a:t>
            </a:r>
            <a:r>
              <a:rPr lang="en-US" sz="1400" dirty="0"/>
              <a:t>s</a:t>
            </a:r>
            <a:r>
              <a:rPr lang="en-US" sz="1400" dirty="0" smtClean="0"/>
              <a:t>oftware interaction</a:t>
            </a:r>
            <a:endParaRPr lang="en-US" sz="1400" dirty="0"/>
          </a:p>
        </p:txBody>
      </p:sp>
    </p:spTree>
    <p:extLst>
      <p:ext uri="{BB962C8B-B14F-4D97-AF65-F5344CB8AC3E}">
        <p14:creationId xmlns:p14="http://schemas.microsoft.com/office/powerpoint/2010/main" val="3625509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vs. </a:t>
            </a:r>
            <a:r>
              <a:rPr lang="en-US" dirty="0" smtClean="0"/>
              <a:t>Aesthetics</a:t>
            </a:r>
            <a:endParaRPr lang="en-US" dirty="0"/>
          </a:p>
        </p:txBody>
      </p:sp>
      <p:sp>
        <p:nvSpPr>
          <p:cNvPr id="3" name="Text Placeholder 2"/>
          <p:cNvSpPr>
            <a:spLocks noGrp="1"/>
          </p:cNvSpPr>
          <p:nvPr>
            <p:ph type="body" idx="1"/>
          </p:nvPr>
        </p:nvSpPr>
        <p:spPr/>
        <p:txBody>
          <a:bodyPr/>
          <a:lstStyle/>
          <a:p>
            <a:pPr>
              <a:lnSpc>
                <a:spcPct val="150000"/>
              </a:lnSpc>
            </a:pPr>
            <a:r>
              <a:rPr lang="en-US" sz="1400" dirty="0" err="1" smtClean="0"/>
              <a:t>Tuch</a:t>
            </a:r>
            <a:r>
              <a:rPr lang="en-US" sz="1400" dirty="0" smtClean="0"/>
              <a:t> changed aesthetics &amp; usability of shopping website to test effect on each other</a:t>
            </a:r>
          </a:p>
          <a:p>
            <a:pPr lvl="8"/>
            <a:r>
              <a:rPr lang="en-US" sz="1400" dirty="0" smtClean="0"/>
              <a:t>Manipulating </a:t>
            </a:r>
            <a:r>
              <a:rPr lang="en-US" sz="1400" dirty="0"/>
              <a:t>aesthetics did not affect perceived usability </a:t>
            </a:r>
            <a:r>
              <a:rPr lang="en-US" sz="1400" dirty="0" smtClean="0"/>
              <a:t>before </a:t>
            </a:r>
            <a:r>
              <a:rPr lang="en-US" sz="1400" dirty="0"/>
              <a:t>and after </a:t>
            </a:r>
            <a:r>
              <a:rPr lang="en-US" sz="1400" dirty="0" smtClean="0"/>
              <a:t>use</a:t>
            </a:r>
          </a:p>
          <a:p>
            <a:pPr lvl="8"/>
            <a:r>
              <a:rPr lang="en-US" sz="1400" dirty="0" smtClean="0"/>
              <a:t>Low </a:t>
            </a:r>
            <a:r>
              <a:rPr lang="en-US" sz="1400" dirty="0"/>
              <a:t>usability lowered perceived aesthetics after use while high usability did not change </a:t>
            </a:r>
            <a:r>
              <a:rPr lang="en-US" sz="1400" dirty="0" smtClean="0"/>
              <a:t>it</a:t>
            </a:r>
          </a:p>
          <a:p>
            <a:pPr lvl="8"/>
            <a:r>
              <a:rPr lang="en-US" sz="1400" dirty="0" smtClean="0"/>
              <a:t>Not beautiful is usable, but usable is </a:t>
            </a:r>
            <a:r>
              <a:rPr lang="en-US" sz="1400" dirty="0"/>
              <a:t>actually </a:t>
            </a:r>
            <a:r>
              <a:rPr lang="en-US" sz="1400" dirty="0" smtClean="0"/>
              <a:t>beautiful</a:t>
            </a:r>
            <a:endParaRPr lang="en-US" sz="1400" dirty="0"/>
          </a:p>
        </p:txBody>
      </p:sp>
    </p:spTree>
    <p:extLst>
      <p:ext uri="{BB962C8B-B14F-4D97-AF65-F5344CB8AC3E}">
        <p14:creationId xmlns:p14="http://schemas.microsoft.com/office/powerpoint/2010/main" val="3731693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Study</a:t>
            </a:r>
            <a:endParaRPr lang="en-US" dirty="0"/>
          </a:p>
        </p:txBody>
      </p:sp>
      <p:sp>
        <p:nvSpPr>
          <p:cNvPr id="3" name="Text Placeholder 2"/>
          <p:cNvSpPr>
            <a:spLocks noGrp="1"/>
          </p:cNvSpPr>
          <p:nvPr>
            <p:ph type="body" idx="1"/>
          </p:nvPr>
        </p:nvSpPr>
        <p:spPr/>
        <p:txBody>
          <a:bodyPr/>
          <a:lstStyle/>
          <a:p>
            <a:pPr lvl="8"/>
            <a:r>
              <a:rPr lang="en-US" sz="1400" dirty="0" smtClean="0"/>
              <a:t>Lack of studies in mobile applications</a:t>
            </a:r>
          </a:p>
          <a:p>
            <a:pPr lvl="8"/>
            <a:r>
              <a:rPr lang="en-US" sz="1400" dirty="0" smtClean="0"/>
              <a:t>Especially modern touchscreen phones</a:t>
            </a:r>
          </a:p>
          <a:p>
            <a:pPr lvl="8"/>
            <a:r>
              <a:rPr lang="en-US" sz="1400" dirty="0" smtClean="0"/>
              <a:t>Test effect </a:t>
            </a:r>
            <a:r>
              <a:rPr lang="en-US" sz="1400" dirty="0"/>
              <a:t>of visual aesthetics on </a:t>
            </a:r>
            <a:r>
              <a:rPr lang="en-US" sz="1400" dirty="0" smtClean="0"/>
              <a:t>perceived usability </a:t>
            </a:r>
            <a:r>
              <a:rPr lang="en-US" sz="1400" dirty="0"/>
              <a:t>in </a:t>
            </a:r>
            <a:r>
              <a:rPr lang="en-US" sz="1400" dirty="0" smtClean="0"/>
              <a:t>mobile </a:t>
            </a:r>
            <a:r>
              <a:rPr lang="en-US" sz="1400" dirty="0"/>
              <a:t>applications in touchscreen phones before and after interaction </a:t>
            </a:r>
            <a:r>
              <a:rPr lang="en-US" sz="1400" dirty="0" smtClean="0"/>
              <a:t>while </a:t>
            </a:r>
            <a:r>
              <a:rPr lang="en-US" sz="1400" dirty="0"/>
              <a:t>keeping actual usability constant</a:t>
            </a:r>
            <a:endParaRPr lang="en-US" sz="1400" dirty="0"/>
          </a:p>
        </p:txBody>
      </p:sp>
    </p:spTree>
    <p:extLst>
      <p:ext uri="{BB962C8B-B14F-4D97-AF65-F5344CB8AC3E}">
        <p14:creationId xmlns:p14="http://schemas.microsoft.com/office/powerpoint/2010/main" val="3328282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Text Placeholder 2"/>
          <p:cNvSpPr>
            <a:spLocks noGrp="1"/>
          </p:cNvSpPr>
          <p:nvPr>
            <p:ph type="body" idx="1"/>
          </p:nvPr>
        </p:nvSpPr>
        <p:spPr/>
        <p:txBody>
          <a:bodyPr/>
          <a:lstStyle/>
          <a:p>
            <a:pPr lvl="8"/>
            <a:r>
              <a:rPr lang="en-US" sz="1400" dirty="0" smtClean="0"/>
              <a:t>Aesthetics </a:t>
            </a:r>
            <a:r>
              <a:rPr lang="en-US" sz="1400" dirty="0"/>
              <a:t>is the only way to form the initial impression of the </a:t>
            </a:r>
            <a:r>
              <a:rPr lang="en-US" sz="1400" dirty="0" smtClean="0"/>
              <a:t>application without </a:t>
            </a:r>
            <a:r>
              <a:rPr lang="en-US" sz="1400" dirty="0"/>
              <a:t>actual </a:t>
            </a:r>
            <a:r>
              <a:rPr lang="en-US" sz="1400" dirty="0" smtClean="0"/>
              <a:t>interaction</a:t>
            </a:r>
          </a:p>
          <a:p>
            <a:pPr lvl="8"/>
            <a:r>
              <a:rPr lang="en-US" sz="1400" dirty="0" smtClean="0"/>
              <a:t>Aesthetics will have </a:t>
            </a:r>
            <a:r>
              <a:rPr lang="en-US" sz="1400" dirty="0"/>
              <a:t>a direct effect on the perceived usability of the application before interaction with the </a:t>
            </a:r>
            <a:r>
              <a:rPr lang="en-US" sz="1400" dirty="0" smtClean="0"/>
              <a:t>application</a:t>
            </a:r>
          </a:p>
          <a:p>
            <a:pPr lvl="8"/>
            <a:r>
              <a:rPr lang="en-US" sz="1400" dirty="0" smtClean="0"/>
              <a:t>Pleasing </a:t>
            </a:r>
            <a:r>
              <a:rPr lang="en-US" sz="1400" dirty="0"/>
              <a:t>aesthetics will most likely result in higher perceived usability</a:t>
            </a:r>
            <a:endParaRPr lang="en-US" sz="1400" dirty="0" smtClean="0"/>
          </a:p>
          <a:p>
            <a:pPr lvl="8"/>
            <a:r>
              <a:rPr lang="en-US" sz="1400" dirty="0" smtClean="0"/>
              <a:t>Usability will directly affect the perceived aesthetics of the application after interaction</a:t>
            </a:r>
          </a:p>
        </p:txBody>
      </p:sp>
    </p:spTree>
    <p:extLst>
      <p:ext uri="{BB962C8B-B14F-4D97-AF65-F5344CB8AC3E}">
        <p14:creationId xmlns:p14="http://schemas.microsoft.com/office/powerpoint/2010/main" val="2917212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Method</a:t>
            </a:r>
            <a:endParaRPr lang="en-US" sz="6000" dirty="0"/>
          </a:p>
        </p:txBody>
      </p:sp>
    </p:spTree>
    <p:extLst>
      <p:ext uri="{BB962C8B-B14F-4D97-AF65-F5344CB8AC3E}">
        <p14:creationId xmlns:p14="http://schemas.microsoft.com/office/powerpoint/2010/main" val="1175987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a:t>
            </a:r>
            <a:endParaRPr lang="en-US" dirty="0"/>
          </a:p>
        </p:txBody>
      </p:sp>
      <p:sp>
        <p:nvSpPr>
          <p:cNvPr id="3" name="Text Placeholder 2"/>
          <p:cNvSpPr>
            <a:spLocks noGrp="1"/>
          </p:cNvSpPr>
          <p:nvPr>
            <p:ph type="body" idx="1"/>
          </p:nvPr>
        </p:nvSpPr>
        <p:spPr/>
        <p:txBody>
          <a:bodyPr/>
          <a:lstStyle/>
          <a:p>
            <a:pPr lvl="8"/>
            <a:r>
              <a:rPr lang="en-US" sz="1600" dirty="0" smtClean="0"/>
              <a:t>37 </a:t>
            </a:r>
            <a:r>
              <a:rPr lang="en-US" sz="1600" dirty="0"/>
              <a:t>students (32 male, 5 </a:t>
            </a:r>
            <a:r>
              <a:rPr lang="en-US" sz="1600" dirty="0" smtClean="0"/>
              <a:t>female) </a:t>
            </a:r>
          </a:p>
          <a:p>
            <a:pPr lvl="8"/>
            <a:r>
              <a:rPr lang="en-US" sz="1600" dirty="0" smtClean="0"/>
              <a:t>Students </a:t>
            </a:r>
            <a:r>
              <a:rPr lang="en-US" sz="1600" dirty="0"/>
              <a:t>in a computer science class taught by Mr. </a:t>
            </a:r>
            <a:r>
              <a:rPr lang="en-US" sz="1600" dirty="0" smtClean="0"/>
              <a:t>Riggs</a:t>
            </a:r>
          </a:p>
          <a:p>
            <a:pPr lvl="8"/>
            <a:r>
              <a:rPr lang="en-US" sz="1600" dirty="0" smtClean="0"/>
              <a:t>16 </a:t>
            </a:r>
            <a:r>
              <a:rPr lang="en-US" sz="1600" dirty="0"/>
              <a:t>students </a:t>
            </a:r>
            <a:r>
              <a:rPr lang="en-US" sz="1600" dirty="0" smtClean="0"/>
              <a:t>randomly </a:t>
            </a:r>
            <a:r>
              <a:rPr lang="en-US" sz="1600" dirty="0"/>
              <a:t>chosen to interact with u</a:t>
            </a:r>
            <a:r>
              <a:rPr lang="en-US" sz="1600" dirty="0" smtClean="0"/>
              <a:t>nappealing </a:t>
            </a:r>
            <a:r>
              <a:rPr lang="en-US" sz="1600" dirty="0"/>
              <a:t>aesthetics </a:t>
            </a:r>
            <a:endParaRPr lang="en-US" sz="1600" dirty="0" smtClean="0"/>
          </a:p>
          <a:p>
            <a:pPr lvl="8"/>
            <a:r>
              <a:rPr lang="en-US" sz="1600" dirty="0" smtClean="0"/>
              <a:t>21 </a:t>
            </a:r>
            <a:r>
              <a:rPr lang="en-US" sz="1600" dirty="0"/>
              <a:t>students were chosen for the appealing one</a:t>
            </a:r>
          </a:p>
        </p:txBody>
      </p:sp>
    </p:spTree>
    <p:extLst>
      <p:ext uri="{BB962C8B-B14F-4D97-AF65-F5344CB8AC3E}">
        <p14:creationId xmlns:p14="http://schemas.microsoft.com/office/powerpoint/2010/main" val="1953606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2353</Words>
  <Application>Microsoft Office PowerPoint</Application>
  <PresentationFormat>On-screen Show (16:9)</PresentationFormat>
  <Paragraphs>103</Paragraphs>
  <Slides>20</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Malgun Gothic</vt:lpstr>
      <vt:lpstr>Quattrocento</vt:lpstr>
      <vt:lpstr>Cardo</vt:lpstr>
      <vt:lpstr>Philosopher</vt:lpstr>
      <vt:lpstr>Roboto</vt:lpstr>
      <vt:lpstr>Calibri</vt:lpstr>
      <vt:lpstr>PT Serif</vt:lpstr>
      <vt:lpstr>Times New Roman</vt:lpstr>
      <vt:lpstr>material</vt:lpstr>
      <vt:lpstr>The Effect Of Aesthetics On Perceived Usability In Mobile Applications</vt:lpstr>
      <vt:lpstr>Introduction</vt:lpstr>
      <vt:lpstr>Aesthetics vs. Usability</vt:lpstr>
      <vt:lpstr>Physical Aesthetics vs. Usability of Software</vt:lpstr>
      <vt:lpstr>Usability vs. Aesthetics</vt:lpstr>
      <vt:lpstr>This Study</vt:lpstr>
      <vt:lpstr>Hypothesis</vt:lpstr>
      <vt:lpstr>Method</vt:lpstr>
      <vt:lpstr>Participants</vt:lpstr>
      <vt:lpstr>Mobile Application</vt:lpstr>
      <vt:lpstr>Aesthetic Application</vt:lpstr>
      <vt:lpstr>Unaesthetic Application</vt:lpstr>
      <vt:lpstr>Procedure</vt:lpstr>
      <vt:lpstr>Results</vt:lpstr>
      <vt:lpstr>PowerPoint Presentation</vt:lpstr>
      <vt:lpstr>Results</vt:lpstr>
      <vt:lpstr>PowerPoint Presentation</vt:lpstr>
      <vt:lpstr>Discussion</vt:lpstr>
      <vt:lpstr>Discussion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Aesthetics On Perceived Usability In Mobile Applications</dc:title>
  <cp:lastModifiedBy>John Song</cp:lastModifiedBy>
  <cp:revision>12</cp:revision>
  <cp:lastPrinted>2017-04-21T22:52:25Z</cp:lastPrinted>
  <dcterms:modified xsi:type="dcterms:W3CDTF">2017-04-22T01:00:11Z</dcterms:modified>
</cp:coreProperties>
</file>