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9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B00667-818B-4801-8271-158110FEF5C5}" type="datetimeFigureOut">
              <a:rPr lang="en-US" smtClean="0"/>
              <a:t>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825C22-01FD-4E62-9368-62ED15E5FDF3}" type="slidenum">
              <a:rPr lang="en-US" smtClean="0"/>
              <a:t>‹#›</a:t>
            </a:fld>
            <a:endParaRPr lang="en-US"/>
          </a:p>
        </p:txBody>
      </p:sp>
    </p:spTree>
    <p:extLst>
      <p:ext uri="{BB962C8B-B14F-4D97-AF65-F5344CB8AC3E}">
        <p14:creationId xmlns:p14="http://schemas.microsoft.com/office/powerpoint/2010/main" val="2381263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Helvetica" pitchFamily="-123" charset="0"/>
              <a:ea typeface="Helvetica" pitchFamily="-123" charset="0"/>
              <a:cs typeface="Helvetica" pitchFamily="-123" charset="0"/>
            </a:endParaRPr>
          </a:p>
        </p:txBody>
      </p:sp>
      <p:sp>
        <p:nvSpPr>
          <p:cNvPr id="39939" name="Slide Number Placeholder 3"/>
          <p:cNvSpPr>
            <a:spLocks noGrp="1"/>
          </p:cNvSpPr>
          <p:nvPr>
            <p:ph type="sldNum" sz="quarter" idx="5"/>
          </p:nvPr>
        </p:nvSpPr>
        <p:spPr bwMode="auto">
          <a:xfrm>
            <a:off x="3883649" y="8685256"/>
            <a:ext cx="2972821" cy="457200"/>
          </a:xfrm>
          <a:prstGeom prst="rect">
            <a:avLst/>
          </a:prstGeom>
          <a:noFill/>
          <a:ln>
            <a:miter lim="800000"/>
            <a:headEnd/>
            <a:tailEnd/>
          </a:ln>
        </p:spPr>
        <p:txBody>
          <a:bodyPr/>
          <a:lstStyle/>
          <a:p>
            <a:fld id="{51DC9E3D-EE14-433F-8DC4-CF3F4FA028A8}" type="slidenum">
              <a:rPr lang="en-US">
                <a:latin typeface="Helvetica" pitchFamily="-123" charset="0"/>
                <a:ea typeface="Helvetica" pitchFamily="-123" charset="0"/>
                <a:cs typeface="Helvetica" pitchFamily="-123" charset="0"/>
              </a:rPr>
              <a:pPr/>
              <a:t>1</a:t>
            </a:fld>
            <a:endParaRPr lang="en-US">
              <a:latin typeface="Helvetica" pitchFamily="-123" charset="0"/>
              <a:ea typeface="Helvetica" pitchFamily="-123" charset="0"/>
              <a:cs typeface="Helvetica" pitchFamily="-123"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Helvetica" pitchFamily="-123" charset="0"/>
              <a:ea typeface="Helvetica" pitchFamily="-123" charset="0"/>
              <a:cs typeface="Helvetica" pitchFamily="-123" charset="0"/>
            </a:endParaRPr>
          </a:p>
        </p:txBody>
      </p:sp>
      <p:sp>
        <p:nvSpPr>
          <p:cNvPr id="118787" name="Slide Number Placeholder 3"/>
          <p:cNvSpPr>
            <a:spLocks noGrp="1"/>
          </p:cNvSpPr>
          <p:nvPr>
            <p:ph type="sldNum" sz="quarter" idx="5"/>
          </p:nvPr>
        </p:nvSpPr>
        <p:spPr bwMode="auto">
          <a:xfrm>
            <a:off x="3883649" y="8685256"/>
            <a:ext cx="2972821" cy="457200"/>
          </a:xfrm>
          <a:prstGeom prst="rect">
            <a:avLst/>
          </a:prstGeom>
          <a:noFill/>
          <a:ln>
            <a:miter lim="800000"/>
            <a:headEnd/>
            <a:tailEnd/>
          </a:ln>
        </p:spPr>
        <p:txBody>
          <a:bodyPr/>
          <a:lstStyle/>
          <a:p>
            <a:fld id="{CF2B2F00-7D09-4A18-99D4-0B8BEE595BDE}" type="slidenum">
              <a:rPr lang="en-US">
                <a:latin typeface="Helvetica" pitchFamily="-123" charset="0"/>
                <a:ea typeface="Helvetica" pitchFamily="-123" charset="0"/>
                <a:cs typeface="Helvetica" pitchFamily="-123" charset="0"/>
              </a:rPr>
              <a:pPr/>
              <a:t>2</a:t>
            </a:fld>
            <a:endParaRPr lang="en-US">
              <a:latin typeface="Helvetica" pitchFamily="-123" charset="0"/>
              <a:ea typeface="Helvetica" pitchFamily="-123" charset="0"/>
              <a:cs typeface="Helvetica" pitchFamily="-123"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format</a:t>
            </a:r>
            <a:r>
              <a:rPr lang="en-US" baseline="0" dirty="0"/>
              <a:t> (or whatever format you choose) could be used throughout the year</a:t>
            </a:r>
            <a:endParaRPr lang="en-US" dirty="0"/>
          </a:p>
        </p:txBody>
      </p:sp>
    </p:spTree>
    <p:extLst>
      <p:ext uri="{BB962C8B-B14F-4D97-AF65-F5344CB8AC3E}">
        <p14:creationId xmlns:p14="http://schemas.microsoft.com/office/powerpoint/2010/main" val="288843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Posters are nice to have for open house-to</a:t>
            </a:r>
            <a:r>
              <a:rPr lang="en-US" baseline="0" dirty="0"/>
              <a:t> print out-and kids can add to it as they go throughout the year. At Fall Open House- if students get questions from parents-they realize they need to revise or have more work to do.</a:t>
            </a:r>
            <a:endParaRPr lang="en-US" dirty="0"/>
          </a:p>
        </p:txBody>
      </p:sp>
    </p:spTree>
    <p:extLst>
      <p:ext uri="{BB962C8B-B14F-4D97-AF65-F5344CB8AC3E}">
        <p14:creationId xmlns:p14="http://schemas.microsoft.com/office/powerpoint/2010/main" val="129394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8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446D84-8AF8-48E0-A492-889B3900B39D}"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76608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46D84-8AF8-48E0-A492-889B3900B39D}"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110637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46D84-8AF8-48E0-A492-889B3900B39D}"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385747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Slide">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854" r="23255" b="10070"/>
          <a:stretch/>
        </p:blipFill>
        <p:spPr bwMode="auto">
          <a:xfrm>
            <a:off x="0" y="0"/>
            <a:ext cx="9144000" cy="5431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userDrawn="1"/>
        </p:nvSpPr>
        <p:spPr>
          <a:xfrm>
            <a:off x="0" y="5431161"/>
            <a:ext cx="9144000" cy="1426839"/>
          </a:xfrm>
          <a:prstGeom prst="rect">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userDrawn="1"/>
        </p:nvSpPr>
        <p:spPr bwMode="auto">
          <a:xfrm>
            <a:off x="434975" y="5218113"/>
            <a:ext cx="7110413" cy="1385887"/>
          </a:xfrm>
          <a:prstGeom prst="rect">
            <a:avLst/>
          </a:prstGeom>
          <a:noFill/>
          <a:ln w="9525">
            <a:noFill/>
            <a:miter lim="800000"/>
            <a:headEnd/>
            <a:tailEnd/>
          </a:ln>
        </p:spPr>
        <p:txBody>
          <a:bodyPr anchor="ctr">
            <a:prstTxWarp prst="textNoShape">
              <a:avLst/>
            </a:prstTxWarp>
          </a:bodyPr>
          <a:lstStyle/>
          <a:p>
            <a:pPr defTabSz="455613" eaLnBrk="0" hangingPunct="0">
              <a:lnSpc>
                <a:spcPts val="2700"/>
              </a:lnSpc>
            </a:pPr>
            <a:endParaRPr lang="en-US" sz="1800" dirty="0">
              <a:solidFill>
                <a:schemeClr val="bg1"/>
              </a:solidFill>
              <a:latin typeface="Helvetica" pitchFamily="-123" charset="0"/>
              <a:ea typeface="Helvetica" pitchFamily="-123" charset="0"/>
              <a:cs typeface="Helvetica" pitchFamily="-123" charset="0"/>
            </a:endParaRPr>
          </a:p>
        </p:txBody>
      </p:sp>
      <p:sp>
        <p:nvSpPr>
          <p:cNvPr id="3" name="Rectangle 2"/>
          <p:cNvSpPr/>
          <p:nvPr userDrawn="1"/>
        </p:nvSpPr>
        <p:spPr>
          <a:xfrm>
            <a:off x="7778984" y="176949"/>
            <a:ext cx="1095172" cy="445443"/>
          </a:xfrm>
          <a:prstGeom prst="rect">
            <a:avLst/>
          </a:prstGeom>
        </p:spPr>
        <p:txBody>
          <a:bodyPr wrap="none">
            <a:spAutoFit/>
          </a:bodyPr>
          <a:lstStyle/>
          <a:p>
            <a:pPr defTabSz="455613" eaLnBrk="0" hangingPunct="0">
              <a:lnSpc>
                <a:spcPts val="2700"/>
              </a:lnSpc>
            </a:pPr>
            <a:r>
              <a:rPr lang="en-US" sz="3200" dirty="0">
                <a:solidFill>
                  <a:schemeClr val="bg1"/>
                </a:solidFill>
                <a:latin typeface="Helvetica" pitchFamily="-123" charset="0"/>
                <a:ea typeface="Helvetica" pitchFamily="-123" charset="0"/>
                <a:cs typeface="Helvetica" pitchFamily="-123" charset="0"/>
              </a:rPr>
              <a:t>2015</a:t>
            </a:r>
          </a:p>
        </p:txBody>
      </p:sp>
    </p:spTree>
    <p:extLst>
      <p:ext uri="{BB962C8B-B14F-4D97-AF65-F5344CB8AC3E}">
        <p14:creationId xmlns:p14="http://schemas.microsoft.com/office/powerpoint/2010/main" val="228324129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userDrawn="1">
  <p:cSld name="DarkGreenContent">
    <p:spTree>
      <p:nvGrpSpPr>
        <p:cNvPr id="1" name=""/>
        <p:cNvGrpSpPr/>
        <p:nvPr/>
      </p:nvGrpSpPr>
      <p:grpSpPr>
        <a:xfrm>
          <a:off x="0" y="0"/>
          <a:ext cx="0" cy="0"/>
          <a:chOff x="0" y="0"/>
          <a:chExt cx="0" cy="0"/>
        </a:xfrm>
      </p:grpSpPr>
      <p:sp>
        <p:nvSpPr>
          <p:cNvPr id="4" name="Slide Number Placeholder 5"/>
          <p:cNvSpPr txBox="1">
            <a:spLocks/>
          </p:cNvSpPr>
          <p:nvPr userDrawn="1"/>
        </p:nvSpPr>
        <p:spPr>
          <a:xfrm>
            <a:off x="350838" y="6384925"/>
            <a:ext cx="581025" cy="236538"/>
          </a:xfrm>
          <a:prstGeom prst="rect">
            <a:avLst/>
          </a:prstGeom>
        </p:spPr>
        <p:txBody>
          <a:bodyPr/>
          <a:lstStyle>
            <a:defPPr>
              <a:defRPr lang="en-US"/>
            </a:defPPr>
            <a:lvl1pPr algn="l" rtl="0" fontAlgn="base">
              <a:spcBef>
                <a:spcPct val="0"/>
              </a:spcBef>
              <a:spcAft>
                <a:spcPct val="0"/>
              </a:spcAft>
              <a:defRPr sz="1000" kern="1200">
                <a:solidFill>
                  <a:srgbClr val="909090"/>
                </a:solidFill>
                <a:latin typeface="Helvetica"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DE1B422C-6E03-4CC3-BA58-0AF3AB6A813D}" type="slidenum">
              <a:rPr lang="en-US" sz="1200" smtClean="0">
                <a:solidFill>
                  <a:schemeClr val="tx1">
                    <a:lumMod val="75000"/>
                    <a:lumOff val="25000"/>
                  </a:schemeClr>
                </a:solidFill>
                <a:ea typeface="Helvetica"/>
              </a:rPr>
              <a:pPr>
                <a:defRPr/>
              </a:pPr>
              <a:t>‹#›</a:t>
            </a:fld>
            <a:endParaRPr lang="en-US" dirty="0">
              <a:solidFill>
                <a:schemeClr val="tx1">
                  <a:lumMod val="75000"/>
                  <a:lumOff val="25000"/>
                </a:schemeClr>
              </a:solidFill>
              <a:ea typeface="Helvetica"/>
            </a:endParaRPr>
          </a:p>
        </p:txBody>
      </p:sp>
      <p:pic>
        <p:nvPicPr>
          <p:cNvPr id="5" name="Picture 7" descr="CollegeBoardLogo.png"/>
          <p:cNvPicPr>
            <a:picLocks noChangeAspect="1"/>
          </p:cNvPicPr>
          <p:nvPr userDrawn="1"/>
        </p:nvPicPr>
        <p:blipFill>
          <a:blip r:embed="rId2"/>
          <a:srcRect/>
          <a:stretch>
            <a:fillRect/>
          </a:stretch>
        </p:blipFill>
        <p:spPr bwMode="auto">
          <a:xfrm>
            <a:off x="7151688" y="6321425"/>
            <a:ext cx="1622425" cy="279400"/>
          </a:xfrm>
          <a:prstGeom prst="rect">
            <a:avLst/>
          </a:prstGeom>
          <a:noFill/>
          <a:ln w="9525">
            <a:noFill/>
            <a:miter lim="800000"/>
            <a:headEnd/>
            <a:tailEnd/>
          </a:ln>
        </p:spPr>
      </p:pic>
      <p:sp>
        <p:nvSpPr>
          <p:cNvPr id="6" name="Rectangle 5"/>
          <p:cNvSpPr/>
          <p:nvPr userDrawn="1"/>
        </p:nvSpPr>
        <p:spPr>
          <a:xfrm>
            <a:off x="-25400" y="0"/>
            <a:ext cx="9169400" cy="1211263"/>
          </a:xfrm>
          <a:prstGeom prst="rect">
            <a:avLst/>
          </a:prstGeom>
          <a:solidFill>
            <a:srgbClr val="00515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pic>
        <p:nvPicPr>
          <p:cNvPr id="7" name="Picture 9" descr="AP_logo_KO.png"/>
          <p:cNvPicPr>
            <a:picLocks noChangeAspect="1"/>
          </p:cNvPicPr>
          <p:nvPr userDrawn="1"/>
        </p:nvPicPr>
        <p:blipFill>
          <a:blip r:embed="rId3"/>
          <a:srcRect/>
          <a:stretch>
            <a:fillRect/>
          </a:stretch>
        </p:blipFill>
        <p:spPr bwMode="auto">
          <a:xfrm>
            <a:off x="8170863" y="688975"/>
            <a:ext cx="603250" cy="393700"/>
          </a:xfrm>
          <a:prstGeom prst="rect">
            <a:avLst/>
          </a:prstGeom>
          <a:noFill/>
          <a:ln w="9525">
            <a:noFill/>
            <a:miter lim="800000"/>
            <a:headEnd/>
            <a:tailEnd/>
          </a:ln>
        </p:spPr>
      </p:pic>
      <p:sp>
        <p:nvSpPr>
          <p:cNvPr id="12" name="Content Placeholder 3"/>
          <p:cNvSpPr>
            <a:spLocks noGrp="1"/>
          </p:cNvSpPr>
          <p:nvPr>
            <p:ph sz="quarter" idx="45"/>
          </p:nvPr>
        </p:nvSpPr>
        <p:spPr>
          <a:xfrm>
            <a:off x="426128" y="1432560"/>
            <a:ext cx="8305321" cy="4732669"/>
          </a:xfrm>
          <a:prstGeom prst="rect">
            <a:avLst/>
          </a:prstGeom>
        </p:spPr>
        <p:txBody>
          <a:bodyPr>
            <a:normAutofit/>
          </a:bodyPr>
          <a:lstStyle>
            <a:lvl1pPr marL="338138" indent="-338138">
              <a:lnSpc>
                <a:spcPct val="100000"/>
              </a:lnSpc>
              <a:buClr>
                <a:srgbClr val="003958"/>
              </a:buClr>
              <a:buSzPct val="80000"/>
              <a:buFont typeface="Helvetica" pitchFamily="34" charset="0"/>
              <a:buChar char="►"/>
              <a:defRPr sz="2000">
                <a:solidFill>
                  <a:srgbClr val="404040"/>
                </a:solidFill>
                <a:latin typeface="Helvetica" pitchFamily="34" charset="0"/>
                <a:ea typeface="Helvetica"/>
                <a:cs typeface="Helvetica"/>
              </a:defRPr>
            </a:lvl1pPr>
            <a:lvl2pPr marL="744538" indent="-406400">
              <a:lnSpc>
                <a:spcPct val="100000"/>
              </a:lnSpc>
              <a:buClr>
                <a:srgbClr val="00487D"/>
              </a:buClr>
              <a:buSzPct val="80000"/>
              <a:buFont typeface="Helvetica" pitchFamily="34" charset="0"/>
              <a:buChar char="►"/>
              <a:tabLst/>
              <a:defRPr sz="2000">
                <a:solidFill>
                  <a:srgbClr val="404040"/>
                </a:solidFill>
                <a:latin typeface="Helvetica" pitchFamily="34" charset="0"/>
                <a:ea typeface="Helvetica"/>
                <a:cs typeface="Helvetica"/>
              </a:defRPr>
            </a:lvl2pPr>
            <a:lvl3pPr marL="1201738" indent="-396875">
              <a:lnSpc>
                <a:spcPct val="100000"/>
              </a:lnSpc>
              <a:buClr>
                <a:srgbClr val="00487D"/>
              </a:buClr>
              <a:buSzPct val="80000"/>
              <a:buFont typeface="Helvetica" pitchFamily="34" charset="0"/>
              <a:buChar char="►"/>
              <a:defRPr sz="2000">
                <a:solidFill>
                  <a:srgbClr val="404040"/>
                </a:solidFill>
                <a:latin typeface="Helvetica" pitchFamily="34" charset="0"/>
                <a:ea typeface="Helvetica"/>
                <a:cs typeface="Helvetica"/>
              </a:defRPr>
            </a:lvl3pPr>
            <a:lvl4pPr marL="1651000" indent="-395288">
              <a:lnSpc>
                <a:spcPct val="100000"/>
              </a:lnSpc>
              <a:buClr>
                <a:srgbClr val="00487D"/>
              </a:buClr>
              <a:buSzPct val="80000"/>
              <a:buFont typeface="Helvetica" pitchFamily="34" charset="0"/>
              <a:buChar char="►"/>
              <a:tabLst/>
              <a:defRPr sz="2000">
                <a:solidFill>
                  <a:srgbClr val="404040"/>
                </a:solidFill>
                <a:latin typeface="Helvetica" pitchFamily="34" charset="0"/>
                <a:ea typeface="Helvetica"/>
                <a:cs typeface="Helvetica"/>
              </a:defRPr>
            </a:lvl4pPr>
            <a:lvl5pPr marL="2060575" indent="-409575">
              <a:lnSpc>
                <a:spcPct val="100000"/>
              </a:lnSpc>
              <a:buClr>
                <a:srgbClr val="00487D"/>
              </a:buClr>
              <a:buSzPct val="80000"/>
              <a:buFont typeface="Helvetica" pitchFamily="34" charset="0"/>
              <a:buChar char="►"/>
              <a:defRPr sz="2000">
                <a:solidFill>
                  <a:srgbClr val="404040"/>
                </a:solidFill>
                <a:latin typeface="Helvetica" pitchFamily="34" charset="0"/>
                <a:ea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1"/>
          <p:cNvSpPr>
            <a:spLocks noGrp="1"/>
          </p:cNvSpPr>
          <p:nvPr>
            <p:ph type="title"/>
          </p:nvPr>
        </p:nvSpPr>
        <p:spPr>
          <a:xfrm>
            <a:off x="428626" y="81280"/>
            <a:ext cx="7689606" cy="977983"/>
          </a:xfrm>
          <a:prstGeom prst="rect">
            <a:avLst/>
          </a:prstGeom>
        </p:spPr>
        <p:txBody>
          <a:bodyPr anchor="b"/>
          <a:lstStyle>
            <a:lvl1pPr algn="l" defTabSz="455613" rtl="0" eaLnBrk="0" fontAlgn="base" hangingPunct="0">
              <a:lnSpc>
                <a:spcPts val="2800"/>
              </a:lnSpc>
              <a:spcBef>
                <a:spcPct val="0"/>
              </a:spcBef>
              <a:spcAft>
                <a:spcPct val="0"/>
              </a:spcAft>
              <a:defRPr lang="en-US" sz="4000" kern="1200" cap="none" dirty="0">
                <a:ln>
                  <a:noFill/>
                </a:ln>
                <a:solidFill>
                  <a:schemeClr val="bg1"/>
                </a:solidFill>
                <a:latin typeface="+mj-lt"/>
                <a:ea typeface="Helvetica"/>
                <a:cs typeface="Helvetica"/>
              </a:defRPr>
            </a:lvl1pPr>
          </a:lstStyle>
          <a:p>
            <a:r>
              <a:rPr lang="en-US" dirty="0"/>
              <a:t>Click to edit Master title style</a:t>
            </a:r>
          </a:p>
        </p:txBody>
      </p:sp>
      <p:sp>
        <p:nvSpPr>
          <p:cNvPr id="8" name="Rectangle 7"/>
          <p:cNvSpPr/>
          <p:nvPr userDrawn="1"/>
        </p:nvSpPr>
        <p:spPr>
          <a:xfrm>
            <a:off x="8273249" y="176949"/>
            <a:ext cx="870751" cy="438582"/>
          </a:xfrm>
          <a:prstGeom prst="rect">
            <a:avLst/>
          </a:prstGeom>
        </p:spPr>
        <p:txBody>
          <a:bodyPr wrap="none">
            <a:spAutoFit/>
          </a:bodyPr>
          <a:lstStyle/>
          <a:p>
            <a:pPr defTabSz="455613" eaLnBrk="0" hangingPunct="0">
              <a:lnSpc>
                <a:spcPts val="2700"/>
              </a:lnSpc>
            </a:pPr>
            <a:r>
              <a:rPr lang="en-US" sz="2400" dirty="0">
                <a:solidFill>
                  <a:schemeClr val="tx1"/>
                </a:solidFill>
                <a:latin typeface="Helvetica" pitchFamily="-123" charset="0"/>
                <a:ea typeface="Helvetica" pitchFamily="-123" charset="0"/>
                <a:cs typeface="Helvetica" pitchFamily="-123" charset="0"/>
              </a:rPr>
              <a:t>2015</a:t>
            </a:r>
          </a:p>
        </p:txBody>
      </p:sp>
    </p:spTree>
    <p:extLst>
      <p:ext uri="{BB962C8B-B14F-4D97-AF65-F5344CB8AC3E}">
        <p14:creationId xmlns:p14="http://schemas.microsoft.com/office/powerpoint/2010/main" val="176805783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v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clrChange>
              <a:clrFrom>
                <a:srgbClr val="FBFCFE"/>
              </a:clrFrom>
              <a:clrTo>
                <a:srgbClr val="FBFCFE">
                  <a:alpha val="0"/>
                </a:srgbClr>
              </a:clrTo>
            </a:clrChange>
            <a:extLst>
              <a:ext uri="{28A0092B-C50C-407E-A947-70E740481C1C}">
                <a14:useLocalDpi xmlns:a14="http://schemas.microsoft.com/office/drawing/2010/main" val="0"/>
              </a:ext>
            </a:extLst>
          </a:blip>
          <a:stretch>
            <a:fillRect/>
          </a:stretch>
        </p:blipFill>
        <p:spPr>
          <a:xfrm>
            <a:off x="-1" y="0"/>
            <a:ext cx="9156485" cy="5366480"/>
          </a:xfrm>
          <a:prstGeom prst="rect">
            <a:avLst/>
          </a:prstGeom>
        </p:spPr>
      </p:pic>
      <p:sp>
        <p:nvSpPr>
          <p:cNvPr id="3" name="Rectangle 2"/>
          <p:cNvSpPr/>
          <p:nvPr userDrawn="1"/>
        </p:nvSpPr>
        <p:spPr>
          <a:xfrm>
            <a:off x="0" y="5186597"/>
            <a:ext cx="9144000" cy="1671403"/>
          </a:xfrm>
          <a:prstGeom prst="rect">
            <a:avLst/>
          </a:prstGeom>
          <a:solidFill>
            <a:srgbClr val="005157"/>
          </a:solidFill>
          <a:ln>
            <a:solidFill>
              <a:srgbClr val="0051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273249" y="176949"/>
            <a:ext cx="870751" cy="438582"/>
          </a:xfrm>
          <a:prstGeom prst="rect">
            <a:avLst/>
          </a:prstGeom>
        </p:spPr>
        <p:txBody>
          <a:bodyPr wrap="none">
            <a:spAutoFit/>
          </a:bodyPr>
          <a:lstStyle/>
          <a:p>
            <a:pPr defTabSz="455613" eaLnBrk="0" hangingPunct="0">
              <a:lnSpc>
                <a:spcPts val="2700"/>
              </a:lnSpc>
            </a:pPr>
            <a:r>
              <a:rPr lang="en-US" sz="2400" dirty="0">
                <a:solidFill>
                  <a:schemeClr val="tx1"/>
                </a:solidFill>
                <a:latin typeface="Helvetica" pitchFamily="-123" charset="0"/>
                <a:ea typeface="Helvetica" pitchFamily="-123" charset="0"/>
                <a:cs typeface="Helvetica" pitchFamily="-123" charset="0"/>
              </a:rPr>
              <a:t>2015</a:t>
            </a:r>
          </a:p>
        </p:txBody>
      </p:sp>
    </p:spTree>
    <p:extLst>
      <p:ext uri="{BB962C8B-B14F-4D97-AF65-F5344CB8AC3E}">
        <p14:creationId xmlns:p14="http://schemas.microsoft.com/office/powerpoint/2010/main" val="23700948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46D84-8AF8-48E0-A492-889B3900B39D}"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128636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46D84-8AF8-48E0-A492-889B3900B39D}"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33896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446D84-8AF8-48E0-A492-889B3900B39D}"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333155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446D84-8AF8-48E0-A492-889B3900B39D}"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258338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446D84-8AF8-48E0-A492-889B3900B39D}"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248047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46D84-8AF8-48E0-A492-889B3900B39D}"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428872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46D84-8AF8-48E0-A492-889B3900B39D}"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162657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46D84-8AF8-48E0-A492-889B3900B39D}"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CB3048-3B02-4F24-AF50-FD6F11685B14}" type="slidenum">
              <a:rPr lang="en-US" smtClean="0"/>
              <a:t>‹#›</a:t>
            </a:fld>
            <a:endParaRPr lang="en-US"/>
          </a:p>
        </p:txBody>
      </p:sp>
    </p:spTree>
    <p:extLst>
      <p:ext uri="{BB962C8B-B14F-4D97-AF65-F5344CB8AC3E}">
        <p14:creationId xmlns:p14="http://schemas.microsoft.com/office/powerpoint/2010/main" val="7632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46D84-8AF8-48E0-A492-889B3900B39D}" type="datetimeFigureOut">
              <a:rPr lang="en-US" smtClean="0"/>
              <a:t>12/2/2016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B3048-3B02-4F24-AF50-FD6F11685B14}" type="slidenum">
              <a:rPr lang="en-US" smtClean="0"/>
              <a:t>‹#›</a:t>
            </a:fld>
            <a:endParaRPr lang="en-US"/>
          </a:p>
        </p:txBody>
      </p:sp>
    </p:spTree>
    <p:extLst>
      <p:ext uri="{BB962C8B-B14F-4D97-AF65-F5344CB8AC3E}">
        <p14:creationId xmlns:p14="http://schemas.microsoft.com/office/powerpoint/2010/main" val="2781965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makesigns.com/SciPosters_Templates.aspx" TargetMode="External"/><Relationship Id="rId1" Type="http://schemas.openxmlformats.org/officeDocument/2006/relationships/slideLayout" Target="../slideLayouts/slideLayout1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12" descr="AP_logo_KO.png"/>
          <p:cNvPicPr>
            <a:picLocks noChangeAspect="1"/>
          </p:cNvPicPr>
          <p:nvPr/>
        </p:nvPicPr>
        <p:blipFill>
          <a:blip r:embed="rId3"/>
          <a:srcRect/>
          <a:stretch>
            <a:fillRect/>
          </a:stretch>
        </p:blipFill>
        <p:spPr bwMode="auto">
          <a:xfrm>
            <a:off x="7537450" y="5526088"/>
            <a:ext cx="1181100" cy="771525"/>
          </a:xfrm>
          <a:prstGeom prst="rect">
            <a:avLst/>
          </a:prstGeom>
          <a:noFill/>
          <a:ln w="9525">
            <a:noFill/>
            <a:miter lim="800000"/>
            <a:headEnd/>
            <a:tailEnd/>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25" y="158075"/>
            <a:ext cx="8693150" cy="5166533"/>
          </a:xfrm>
          <a:prstGeom prst="rect">
            <a:avLst/>
          </a:prstGeom>
        </p:spPr>
      </p:pic>
      <p:sp>
        <p:nvSpPr>
          <p:cNvPr id="7" name="Rectangle 6"/>
          <p:cNvSpPr/>
          <p:nvPr/>
        </p:nvSpPr>
        <p:spPr>
          <a:xfrm>
            <a:off x="0" y="5382883"/>
            <a:ext cx="9144000" cy="1475117"/>
          </a:xfrm>
          <a:prstGeom prst="rect">
            <a:avLst/>
          </a:prstGeom>
          <a:solidFill>
            <a:srgbClr val="0051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6" name="Title 1"/>
          <p:cNvSpPr txBox="1">
            <a:spLocks/>
          </p:cNvSpPr>
          <p:nvPr/>
        </p:nvSpPr>
        <p:spPr bwMode="auto">
          <a:xfrm>
            <a:off x="225425" y="5427497"/>
            <a:ext cx="8693150" cy="1385887"/>
          </a:xfrm>
          <a:prstGeom prst="rect">
            <a:avLst/>
          </a:prstGeom>
          <a:noFill/>
          <a:ln w="9525">
            <a:noFill/>
            <a:miter lim="800000"/>
            <a:headEnd/>
            <a:tailEnd/>
          </a:ln>
        </p:spPr>
        <p:txBody>
          <a:bodyPr anchor="ctr">
            <a:prstTxWarp prst="textNoShape">
              <a:avLst/>
            </a:prstTxWarp>
          </a:bodyPr>
          <a:lstStyle/>
          <a:p>
            <a:pPr defTabSz="455613" eaLnBrk="0" hangingPunct="0">
              <a:lnSpc>
                <a:spcPts val="2700"/>
              </a:lnSpc>
            </a:pPr>
            <a:r>
              <a:rPr lang="en-US" sz="3200" dirty="0">
                <a:solidFill>
                  <a:schemeClr val="bg1"/>
                </a:solidFill>
                <a:latin typeface="Helvetica" pitchFamily="-123" charset="0"/>
                <a:ea typeface="Helvetica" pitchFamily="-123" charset="0"/>
                <a:cs typeface="Helvetica" pitchFamily="-123" charset="0"/>
              </a:rPr>
              <a:t>AP</a:t>
            </a:r>
            <a:r>
              <a:rPr lang="en-US" sz="3200" baseline="30000" dirty="0">
                <a:solidFill>
                  <a:schemeClr val="bg1"/>
                </a:solidFill>
                <a:latin typeface="Helvetica" pitchFamily="-123" charset="0"/>
                <a:ea typeface="Helvetica" pitchFamily="-123" charset="0"/>
                <a:cs typeface="Helvetica" pitchFamily="-123" charset="0"/>
              </a:rPr>
              <a:t>®</a:t>
            </a:r>
            <a:r>
              <a:rPr lang="en-US" sz="3200" dirty="0">
                <a:solidFill>
                  <a:schemeClr val="bg1"/>
                </a:solidFill>
                <a:latin typeface="Helvetica" pitchFamily="-123" charset="0"/>
                <a:ea typeface="Helvetica" pitchFamily="-123" charset="0"/>
                <a:cs typeface="Helvetica" pitchFamily="-123" charset="0"/>
              </a:rPr>
              <a:t> Research Student Workbook Activity Slides</a:t>
            </a:r>
            <a:br>
              <a:rPr lang="en-US" sz="3200" dirty="0">
                <a:solidFill>
                  <a:schemeClr val="bg1"/>
                </a:solidFill>
                <a:latin typeface="Helvetica" pitchFamily="-123" charset="0"/>
                <a:ea typeface="Helvetica" pitchFamily="-123" charset="0"/>
                <a:cs typeface="Helvetica" pitchFamily="-123" charset="0"/>
              </a:rPr>
            </a:br>
            <a:r>
              <a:rPr lang="en-US" sz="2800" dirty="0">
                <a:solidFill>
                  <a:schemeClr val="bg1"/>
                </a:solidFill>
                <a:latin typeface="Helvetica" pitchFamily="-123" charset="0"/>
                <a:ea typeface="Helvetica" pitchFamily="-123" charset="0"/>
                <a:cs typeface="Helvetica" pitchFamily="-123" charset="0"/>
              </a:rPr>
              <a:t>2015</a:t>
            </a:r>
          </a:p>
        </p:txBody>
      </p:sp>
    </p:spTree>
    <p:extLst>
      <p:ext uri="{BB962C8B-B14F-4D97-AF65-F5344CB8AC3E}">
        <p14:creationId xmlns:p14="http://schemas.microsoft.com/office/powerpoint/2010/main" val="233303546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5"/>
          </p:nvPr>
        </p:nvSpPr>
        <p:spPr/>
        <p:txBody>
          <a:bodyPr/>
          <a:lstStyle/>
          <a:p>
            <a:r>
              <a:rPr lang="en-US" dirty="0"/>
              <a:t>I am working on the problem of understanding the ill effects of cyberbullying on middle school girls and the appropriate punitive actions for schools to take to protect students against and from using cyberbullying tactics.</a:t>
            </a:r>
          </a:p>
          <a:p>
            <a:r>
              <a:rPr lang="en-US" dirty="0"/>
              <a:t>I think I can show that some of the ill effects of cyberbullying are ABC and that the appropriate punitive actions taken by School ABC are 1,2,3, which showed a decrease in cyberbullying with middle school girls. </a:t>
            </a:r>
          </a:p>
          <a:p>
            <a:r>
              <a:rPr lang="en-US" dirty="0"/>
              <a:t>My best evidence is pertaining to the ill-effects of cyberbullying and middle school girls is the </a:t>
            </a:r>
            <a:r>
              <a:rPr lang="en-US" dirty="0" err="1"/>
              <a:t>Beane</a:t>
            </a:r>
            <a:r>
              <a:rPr lang="en-US" dirty="0"/>
              <a:t>, 2008 study which states RST. And the best evidence I have about effective punitive actions comes from the Made-up-name, 2015 article which states 1,2,3.</a:t>
            </a:r>
          </a:p>
        </p:txBody>
      </p:sp>
      <p:sp>
        <p:nvSpPr>
          <p:cNvPr id="5" name="Title 4"/>
          <p:cNvSpPr>
            <a:spLocks noGrp="1"/>
          </p:cNvSpPr>
          <p:nvPr>
            <p:ph type="title"/>
          </p:nvPr>
        </p:nvSpPr>
        <p:spPr/>
        <p:txBody>
          <a:bodyPr/>
          <a:lstStyle/>
          <a:p>
            <a:r>
              <a:rPr lang="en-US" dirty="0"/>
              <a:t>Example Elevator Speech</a:t>
            </a:r>
          </a:p>
        </p:txBody>
      </p:sp>
      <p:sp>
        <p:nvSpPr>
          <p:cNvPr id="4" name="Slide Number Placeholder 3"/>
          <p:cNvSpPr>
            <a:spLocks noGrp="1"/>
          </p:cNvSpPr>
          <p:nvPr>
            <p:ph type="sldNum" sz="quarter" idx="4294967295"/>
          </p:nvPr>
        </p:nvSpPr>
        <p:spPr>
          <a:xfrm>
            <a:off x="7010400" y="6356350"/>
            <a:ext cx="2133600" cy="365125"/>
          </a:xfrm>
        </p:spPr>
        <p:txBody>
          <a:bodyPr/>
          <a:lstStyle/>
          <a:p>
            <a:pPr>
              <a:defRPr/>
            </a:pPr>
            <a:fld id="{FE2BDC69-FF47-4E3D-A1FE-13B912BEB57E}" type="slidenum">
              <a:rPr lang="en-US" smtClean="0"/>
              <a:pPr>
                <a:defRPr/>
              </a:pPr>
              <a:t>10</a:t>
            </a:fld>
            <a:endParaRPr lang="en-US"/>
          </a:p>
        </p:txBody>
      </p:sp>
    </p:spTree>
    <p:extLst>
      <p:ext uri="{BB962C8B-B14F-4D97-AF65-F5344CB8AC3E}">
        <p14:creationId xmlns:p14="http://schemas.microsoft.com/office/powerpoint/2010/main" val="39576186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562" y="5640764"/>
            <a:ext cx="8229600" cy="1200329"/>
          </a:xfrm>
          <a:prstGeom prst="rect">
            <a:avLst/>
          </a:prstGeom>
          <a:noFill/>
        </p:spPr>
        <p:txBody>
          <a:bodyPr wrap="square" rtlCol="0">
            <a:spAutoFit/>
          </a:bodyPr>
          <a:lstStyle/>
          <a:p>
            <a:pPr algn="ctr"/>
            <a:r>
              <a:rPr lang="en-US" sz="3600" dirty="0">
                <a:solidFill>
                  <a:schemeClr val="bg1"/>
                </a:solidFill>
              </a:rPr>
              <a:t>Activities 1-2: Developing Your Poster Proposal &amp; Elevator Speech</a:t>
            </a:r>
          </a:p>
        </p:txBody>
      </p:sp>
    </p:spTree>
    <p:extLst>
      <p:ext uri="{BB962C8B-B14F-4D97-AF65-F5344CB8AC3E}">
        <p14:creationId xmlns:p14="http://schemas.microsoft.com/office/powerpoint/2010/main" val="25790207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5"/>
          </p:nvPr>
        </p:nvSpPr>
        <p:spPr/>
        <p:txBody>
          <a:bodyPr>
            <a:normAutofit/>
          </a:bodyPr>
          <a:lstStyle/>
          <a:p>
            <a:r>
              <a:rPr lang="en-US" sz="2800" dirty="0"/>
              <a:t>Transform your developed inquiry components thus far into a poster proposal, which should include components from the template that your teacher chooses.</a:t>
            </a:r>
          </a:p>
        </p:txBody>
      </p:sp>
      <p:sp>
        <p:nvSpPr>
          <p:cNvPr id="3" name="Title 2"/>
          <p:cNvSpPr>
            <a:spLocks noGrp="1"/>
          </p:cNvSpPr>
          <p:nvPr>
            <p:ph type="title"/>
          </p:nvPr>
        </p:nvSpPr>
        <p:spPr>
          <a:xfrm>
            <a:off x="367666" y="233680"/>
            <a:ext cx="7983854" cy="977983"/>
          </a:xfrm>
        </p:spPr>
        <p:txBody>
          <a:bodyPr/>
          <a:lstStyle/>
          <a:p>
            <a:r>
              <a:rPr lang="en-US" dirty="0"/>
              <a:t>Develop Your Poster</a:t>
            </a:r>
          </a:p>
        </p:txBody>
      </p:sp>
    </p:spTree>
    <p:extLst>
      <p:ext uri="{BB962C8B-B14F-4D97-AF65-F5344CB8AC3E}">
        <p14:creationId xmlns:p14="http://schemas.microsoft.com/office/powerpoint/2010/main" val="8857483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5"/>
          </p:nvPr>
        </p:nvSpPr>
        <p:spPr/>
        <p:txBody>
          <a:bodyPr/>
          <a:lstStyle/>
          <a:p>
            <a:r>
              <a:rPr lang="en-US" dirty="0"/>
              <a:t>Develop the components of your elevator speech using the workbook description as a guideline, and determine what elements of your poster you will emphasize in your speech. Be prepared to share your poster and speech with the class.</a:t>
            </a:r>
          </a:p>
          <a:p>
            <a:r>
              <a:rPr lang="en-US" dirty="0"/>
              <a:t>Work with your teacher to determine the criteria for peer-evaluating the presentations of your classmates.</a:t>
            </a:r>
          </a:p>
          <a:p>
            <a:r>
              <a:rPr lang="en-US" dirty="0"/>
              <a:t>Upon presenting and reviewing one another’s’ work, reflect on the feedback you received and make a decision (with rationale) to either make revisions or to keep your work as is.</a:t>
            </a:r>
          </a:p>
          <a:p>
            <a:endParaRPr lang="en-US" dirty="0"/>
          </a:p>
        </p:txBody>
      </p:sp>
      <p:sp>
        <p:nvSpPr>
          <p:cNvPr id="3" name="Title 2"/>
          <p:cNvSpPr>
            <a:spLocks noGrp="1"/>
          </p:cNvSpPr>
          <p:nvPr>
            <p:ph type="title"/>
          </p:nvPr>
        </p:nvSpPr>
        <p:spPr/>
        <p:txBody>
          <a:bodyPr/>
          <a:lstStyle/>
          <a:p>
            <a:r>
              <a:rPr lang="en-US" dirty="0"/>
              <a:t>Elevator Speech</a:t>
            </a:r>
          </a:p>
        </p:txBody>
      </p:sp>
    </p:spTree>
    <p:extLst>
      <p:ext uri="{BB962C8B-B14F-4D97-AF65-F5344CB8AC3E}">
        <p14:creationId xmlns:p14="http://schemas.microsoft.com/office/powerpoint/2010/main" val="40789713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82883"/>
            <a:ext cx="9144000" cy="1475117"/>
          </a:xfrm>
          <a:prstGeom prst="rect">
            <a:avLst/>
          </a:prstGeom>
          <a:solidFill>
            <a:srgbClr val="0051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63" name="Title 1"/>
          <p:cNvSpPr txBox="1">
            <a:spLocks/>
          </p:cNvSpPr>
          <p:nvPr/>
        </p:nvSpPr>
        <p:spPr bwMode="auto">
          <a:xfrm>
            <a:off x="171959" y="5644356"/>
            <a:ext cx="6834187" cy="842963"/>
          </a:xfrm>
          <a:prstGeom prst="rect">
            <a:avLst/>
          </a:prstGeom>
          <a:noFill/>
          <a:ln w="9525">
            <a:noFill/>
            <a:miter lim="800000"/>
            <a:headEnd/>
            <a:tailEnd/>
          </a:ln>
        </p:spPr>
        <p:txBody>
          <a:bodyPr anchor="ctr">
            <a:prstTxWarp prst="textNoShape">
              <a:avLst/>
            </a:prstTxWarp>
          </a:bodyPr>
          <a:lstStyle/>
          <a:p>
            <a:pPr defTabSz="455613" eaLnBrk="0" hangingPunct="0">
              <a:lnSpc>
                <a:spcPts val="2700"/>
              </a:lnSpc>
            </a:pPr>
            <a:r>
              <a:rPr lang="en-US" sz="2800" dirty="0">
                <a:solidFill>
                  <a:schemeClr val="bg1"/>
                </a:solidFill>
              </a:rPr>
              <a:t>Formative Assessment: Poster Presentation and Elevator Speech</a:t>
            </a:r>
            <a:endParaRPr lang="en-US" sz="2800" dirty="0">
              <a:solidFill>
                <a:schemeClr val="bg1"/>
              </a:solidFill>
              <a:latin typeface="Helvetica" pitchFamily="-123" charset="0"/>
              <a:ea typeface="Helvetica" pitchFamily="-123" charset="0"/>
              <a:cs typeface="Helvetica" pitchFamily="-123" charset="0"/>
            </a:endParaRPr>
          </a:p>
        </p:txBody>
      </p:sp>
      <p:pic>
        <p:nvPicPr>
          <p:cNvPr id="117765" name="Picture 16" descr="AP_logo_KO.png"/>
          <p:cNvPicPr>
            <a:picLocks noChangeAspect="1"/>
          </p:cNvPicPr>
          <p:nvPr/>
        </p:nvPicPr>
        <p:blipFill>
          <a:blip r:embed="rId3"/>
          <a:srcRect/>
          <a:stretch>
            <a:fillRect/>
          </a:stretch>
        </p:blipFill>
        <p:spPr bwMode="auto">
          <a:xfrm>
            <a:off x="7618413" y="5503863"/>
            <a:ext cx="860425" cy="561975"/>
          </a:xfrm>
          <a:prstGeom prst="rect">
            <a:avLst/>
          </a:prstGeom>
          <a:noFill/>
          <a:ln w="9525">
            <a:noFill/>
            <a:miter lim="800000"/>
            <a:headEnd/>
            <a:tailEnd/>
          </a:ln>
        </p:spPr>
      </p:pic>
    </p:spTree>
    <p:extLst>
      <p:ext uri="{BB962C8B-B14F-4D97-AF65-F5344CB8AC3E}">
        <p14:creationId xmlns:p14="http://schemas.microsoft.com/office/powerpoint/2010/main" val="64978567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2"/>
          <p:cNvSpPr>
            <a:spLocks noGrp="1"/>
          </p:cNvSpPr>
          <p:nvPr>
            <p:ph type="title"/>
          </p:nvPr>
        </p:nvSpPr>
        <p:spPr>
          <a:xfrm>
            <a:off x="428625" y="80963"/>
            <a:ext cx="7689850" cy="977900"/>
          </a:xfrm>
        </p:spPr>
        <p:txBody>
          <a:bodyPr/>
          <a:lstStyle/>
          <a:p>
            <a:r>
              <a:rPr dirty="0">
                <a:ea typeface="Helvetica" pitchFamily="-123" charset="0"/>
                <a:cs typeface="Helvetica" pitchFamily="-123" charset="0"/>
              </a:rPr>
              <a:t>Poster Presentation (An Example)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079" y="1239672"/>
            <a:ext cx="4594928" cy="5542128"/>
          </a:xfrm>
          <a:prstGeom prst="rect">
            <a:avLst/>
          </a:prstGeom>
        </p:spPr>
      </p:pic>
    </p:spTree>
    <p:extLst>
      <p:ext uri="{BB962C8B-B14F-4D97-AF65-F5344CB8AC3E}">
        <p14:creationId xmlns:p14="http://schemas.microsoft.com/office/powerpoint/2010/main" val="27237165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8146" y="264160"/>
            <a:ext cx="7689606" cy="977983"/>
          </a:xfrm>
        </p:spPr>
        <p:txBody>
          <a:bodyPr>
            <a:normAutofit fontScale="90000"/>
          </a:bodyPr>
          <a:lstStyle/>
          <a:p>
            <a:pPr>
              <a:lnSpc>
                <a:spcPct val="100000"/>
              </a:lnSpc>
            </a:pPr>
            <a:r>
              <a:rPr lang="en-US" dirty="0"/>
              <a:t>Add to the Poster throughout the Year</a:t>
            </a:r>
          </a:p>
        </p:txBody>
      </p:sp>
      <p:grpSp>
        <p:nvGrpSpPr>
          <p:cNvPr id="9" name="Group 8"/>
          <p:cNvGrpSpPr/>
          <p:nvPr/>
        </p:nvGrpSpPr>
        <p:grpSpPr>
          <a:xfrm>
            <a:off x="335280" y="2072640"/>
            <a:ext cx="4221480" cy="1661160"/>
            <a:chOff x="335280" y="2072640"/>
            <a:chExt cx="3383280" cy="1661160"/>
          </a:xfrm>
        </p:grpSpPr>
        <p:sp>
          <p:nvSpPr>
            <p:cNvPr id="5" name="Rounded Rectangle 4"/>
            <p:cNvSpPr/>
            <p:nvPr/>
          </p:nvSpPr>
          <p:spPr>
            <a:xfrm>
              <a:off x="335280" y="2072640"/>
              <a:ext cx="3383280" cy="166116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3880" y="2672386"/>
              <a:ext cx="2849880" cy="461665"/>
            </a:xfrm>
            <a:prstGeom prst="rect">
              <a:avLst/>
            </a:prstGeom>
            <a:noFill/>
          </p:spPr>
          <p:txBody>
            <a:bodyPr wrap="square" rtlCol="0">
              <a:spAutoFit/>
            </a:bodyPr>
            <a:lstStyle/>
            <a:p>
              <a:r>
                <a:rPr lang="en-US" dirty="0">
                  <a:solidFill>
                    <a:schemeClr val="bg1"/>
                  </a:solidFill>
                </a:rPr>
                <a:t>Problem Statement</a:t>
              </a:r>
            </a:p>
          </p:txBody>
        </p:sp>
      </p:grpSp>
      <p:grpSp>
        <p:nvGrpSpPr>
          <p:cNvPr id="10" name="Group 9"/>
          <p:cNvGrpSpPr/>
          <p:nvPr/>
        </p:nvGrpSpPr>
        <p:grpSpPr>
          <a:xfrm>
            <a:off x="4709160" y="2072638"/>
            <a:ext cx="3741420" cy="1661160"/>
            <a:chOff x="3992880" y="2125979"/>
            <a:chExt cx="3383280" cy="1661160"/>
          </a:xfrm>
        </p:grpSpPr>
        <p:sp>
          <p:nvSpPr>
            <p:cNvPr id="7" name="Rounded Rectangle 6"/>
            <p:cNvSpPr/>
            <p:nvPr/>
          </p:nvSpPr>
          <p:spPr>
            <a:xfrm>
              <a:off x="3992880" y="2125979"/>
              <a:ext cx="3383280" cy="16611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259580" y="2695244"/>
              <a:ext cx="2849880" cy="461665"/>
            </a:xfrm>
            <a:prstGeom prst="rect">
              <a:avLst/>
            </a:prstGeom>
            <a:noFill/>
          </p:spPr>
          <p:txBody>
            <a:bodyPr wrap="square" rtlCol="0">
              <a:spAutoFit/>
            </a:bodyPr>
            <a:lstStyle/>
            <a:p>
              <a:r>
                <a:rPr lang="en-US" dirty="0">
                  <a:solidFill>
                    <a:schemeClr val="bg1"/>
                  </a:solidFill>
                </a:rPr>
                <a:t>Research Question</a:t>
              </a:r>
            </a:p>
          </p:txBody>
        </p:sp>
      </p:grpSp>
      <p:grpSp>
        <p:nvGrpSpPr>
          <p:cNvPr id="13" name="Group 12"/>
          <p:cNvGrpSpPr/>
          <p:nvPr/>
        </p:nvGrpSpPr>
        <p:grpSpPr>
          <a:xfrm>
            <a:off x="335280" y="3787139"/>
            <a:ext cx="2575560" cy="1455421"/>
            <a:chOff x="335280" y="3787139"/>
            <a:chExt cx="2575560" cy="1455421"/>
          </a:xfrm>
        </p:grpSpPr>
        <p:sp>
          <p:nvSpPr>
            <p:cNvPr id="11" name="Rounded Rectangle 10"/>
            <p:cNvSpPr/>
            <p:nvPr/>
          </p:nvSpPr>
          <p:spPr>
            <a:xfrm>
              <a:off x="335280" y="3787139"/>
              <a:ext cx="2575560" cy="1455421"/>
            </a:xfrm>
            <a:prstGeom prst="round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64820" y="4270352"/>
              <a:ext cx="2316480" cy="461665"/>
            </a:xfrm>
            <a:prstGeom prst="rect">
              <a:avLst/>
            </a:prstGeom>
            <a:noFill/>
          </p:spPr>
          <p:txBody>
            <a:bodyPr wrap="square" rtlCol="0">
              <a:spAutoFit/>
            </a:bodyPr>
            <a:lstStyle/>
            <a:p>
              <a:pPr algn="ctr"/>
              <a:r>
                <a:rPr lang="en-US" dirty="0">
                  <a:solidFill>
                    <a:schemeClr val="bg1"/>
                  </a:solidFill>
                </a:rPr>
                <a:t>Definitions</a:t>
              </a:r>
            </a:p>
          </p:txBody>
        </p:sp>
      </p:grpSp>
      <p:grpSp>
        <p:nvGrpSpPr>
          <p:cNvPr id="14" name="Group 13"/>
          <p:cNvGrpSpPr/>
          <p:nvPr/>
        </p:nvGrpSpPr>
        <p:grpSpPr>
          <a:xfrm>
            <a:off x="3108960" y="3773473"/>
            <a:ext cx="2575560" cy="1455421"/>
            <a:chOff x="335280" y="3787139"/>
            <a:chExt cx="2575560" cy="1455421"/>
          </a:xfrm>
        </p:grpSpPr>
        <p:sp>
          <p:nvSpPr>
            <p:cNvPr id="15" name="Rounded Rectangle 14"/>
            <p:cNvSpPr/>
            <p:nvPr/>
          </p:nvSpPr>
          <p:spPr>
            <a:xfrm>
              <a:off x="335280" y="3787139"/>
              <a:ext cx="2575560" cy="1455421"/>
            </a:xfrm>
            <a:prstGeom prst="round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64820" y="4270352"/>
              <a:ext cx="2316480" cy="830997"/>
            </a:xfrm>
            <a:prstGeom prst="rect">
              <a:avLst/>
            </a:prstGeom>
            <a:noFill/>
          </p:spPr>
          <p:txBody>
            <a:bodyPr wrap="square" rtlCol="0">
              <a:spAutoFit/>
            </a:bodyPr>
            <a:lstStyle/>
            <a:p>
              <a:pPr algn="ctr"/>
              <a:r>
                <a:rPr lang="en-US" dirty="0">
                  <a:solidFill>
                    <a:schemeClr val="bg1"/>
                  </a:solidFill>
                </a:rPr>
                <a:t>Assumptions</a:t>
              </a:r>
            </a:p>
            <a:p>
              <a:pPr algn="ctr"/>
              <a:r>
                <a:rPr lang="en-US" dirty="0">
                  <a:solidFill>
                    <a:schemeClr val="bg1"/>
                  </a:solidFill>
                </a:rPr>
                <a:t>Hypotheses</a:t>
              </a:r>
            </a:p>
          </p:txBody>
        </p:sp>
      </p:grpSp>
      <p:grpSp>
        <p:nvGrpSpPr>
          <p:cNvPr id="17" name="Group 16"/>
          <p:cNvGrpSpPr/>
          <p:nvPr/>
        </p:nvGrpSpPr>
        <p:grpSpPr>
          <a:xfrm>
            <a:off x="5875020" y="3787139"/>
            <a:ext cx="2575560" cy="1455421"/>
            <a:chOff x="335280" y="3787139"/>
            <a:chExt cx="2575560" cy="1455421"/>
          </a:xfrm>
        </p:grpSpPr>
        <p:sp>
          <p:nvSpPr>
            <p:cNvPr id="18" name="Rounded Rectangle 17"/>
            <p:cNvSpPr/>
            <p:nvPr/>
          </p:nvSpPr>
          <p:spPr>
            <a:xfrm>
              <a:off x="335280" y="3787139"/>
              <a:ext cx="2575560" cy="1455421"/>
            </a:xfrm>
            <a:prstGeom prst="round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4820" y="4270352"/>
              <a:ext cx="2316480" cy="830997"/>
            </a:xfrm>
            <a:prstGeom prst="rect">
              <a:avLst/>
            </a:prstGeom>
            <a:noFill/>
          </p:spPr>
          <p:txBody>
            <a:bodyPr wrap="square" rtlCol="0">
              <a:spAutoFit/>
            </a:bodyPr>
            <a:lstStyle/>
            <a:p>
              <a:pPr algn="ctr"/>
              <a:r>
                <a:rPr lang="en-US" dirty="0">
                  <a:solidFill>
                    <a:schemeClr val="bg1"/>
                  </a:solidFill>
                </a:rPr>
                <a:t>Significance/</a:t>
              </a:r>
            </a:p>
            <a:p>
              <a:pPr algn="ctr"/>
              <a:r>
                <a:rPr lang="en-US" dirty="0">
                  <a:solidFill>
                    <a:schemeClr val="bg1"/>
                  </a:solidFill>
                </a:rPr>
                <a:t>Value of Study</a:t>
              </a:r>
            </a:p>
          </p:txBody>
        </p:sp>
      </p:grpSp>
      <p:grpSp>
        <p:nvGrpSpPr>
          <p:cNvPr id="22" name="Group 21"/>
          <p:cNvGrpSpPr/>
          <p:nvPr/>
        </p:nvGrpSpPr>
        <p:grpSpPr>
          <a:xfrm>
            <a:off x="335280" y="5349240"/>
            <a:ext cx="8115300" cy="960120"/>
            <a:chOff x="335280" y="5349240"/>
            <a:chExt cx="8115300" cy="960120"/>
          </a:xfrm>
        </p:grpSpPr>
        <p:sp>
          <p:nvSpPr>
            <p:cNvPr id="20" name="Rounded Rectangle 19"/>
            <p:cNvSpPr/>
            <p:nvPr/>
          </p:nvSpPr>
          <p:spPr>
            <a:xfrm>
              <a:off x="335280" y="5349240"/>
              <a:ext cx="8115300" cy="960120"/>
            </a:xfrm>
            <a:prstGeom prst="round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74480" y="5598467"/>
              <a:ext cx="7281168" cy="461665"/>
            </a:xfrm>
            <a:prstGeom prst="rect">
              <a:avLst/>
            </a:prstGeom>
            <a:noFill/>
          </p:spPr>
          <p:txBody>
            <a:bodyPr wrap="square" rtlCol="0">
              <a:spAutoFit/>
            </a:bodyPr>
            <a:lstStyle/>
            <a:p>
              <a:pPr algn="ctr"/>
              <a:r>
                <a:rPr lang="en-US" dirty="0">
                  <a:solidFill>
                    <a:schemeClr val="accent5">
                      <a:lumMod val="50000"/>
                    </a:schemeClr>
                  </a:solidFill>
                </a:rPr>
                <a:t>Proposed Method of Inquiry</a:t>
              </a:r>
            </a:p>
          </p:txBody>
        </p:sp>
      </p:grpSp>
      <p:grpSp>
        <p:nvGrpSpPr>
          <p:cNvPr id="25" name="Group 24"/>
          <p:cNvGrpSpPr/>
          <p:nvPr/>
        </p:nvGrpSpPr>
        <p:grpSpPr>
          <a:xfrm>
            <a:off x="350520" y="1158240"/>
            <a:ext cx="8115300" cy="792478"/>
            <a:chOff x="350520" y="1158240"/>
            <a:chExt cx="8115300" cy="792478"/>
          </a:xfrm>
        </p:grpSpPr>
        <p:sp>
          <p:nvSpPr>
            <p:cNvPr id="23" name="Rounded Rectangle 22"/>
            <p:cNvSpPr/>
            <p:nvPr/>
          </p:nvSpPr>
          <p:spPr>
            <a:xfrm>
              <a:off x="350520" y="1158240"/>
              <a:ext cx="8115300" cy="79247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74480" y="1323646"/>
              <a:ext cx="7281168" cy="461665"/>
            </a:xfrm>
            <a:prstGeom prst="rect">
              <a:avLst/>
            </a:prstGeom>
            <a:noFill/>
          </p:spPr>
          <p:txBody>
            <a:bodyPr wrap="square" rtlCol="0">
              <a:spAutoFit/>
            </a:bodyPr>
            <a:lstStyle/>
            <a:p>
              <a:pPr algn="ctr"/>
              <a:r>
                <a:rPr lang="en-US" dirty="0"/>
                <a:t>Proposal Title</a:t>
              </a:r>
            </a:p>
          </p:txBody>
        </p:sp>
      </p:grpSp>
    </p:spTree>
    <p:extLst>
      <p:ext uri="{BB962C8B-B14F-4D97-AF65-F5344CB8AC3E}">
        <p14:creationId xmlns:p14="http://schemas.microsoft.com/office/powerpoint/2010/main" val="1581185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style.rotation</p:attrName>
                                        </p:attrNameLst>
                                      </p:cBhvr>
                                      <p:tavLst>
                                        <p:tav tm="0">
                                          <p:val>
                                            <p:fltVal val="90"/>
                                          </p:val>
                                        </p:tav>
                                        <p:tav tm="100000">
                                          <p:val>
                                            <p:fltVal val="0"/>
                                          </p:val>
                                        </p:tav>
                                      </p:tavLst>
                                    </p:anim>
                                    <p:animEffect transition="in" filter="fade">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80">
                                          <p:stCondLst>
                                            <p:cond delay="0"/>
                                          </p:stCondLst>
                                        </p:cTn>
                                        <p:tgtEl>
                                          <p:spTgt spid="17"/>
                                        </p:tgtEl>
                                      </p:cBhvr>
                                    </p:animEffect>
                                    <p:anim calcmode="lin" valueType="num">
                                      <p:cBhvr>
                                        <p:cTn id="3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9" dur="26">
                                          <p:stCondLst>
                                            <p:cond delay="650"/>
                                          </p:stCondLst>
                                        </p:cTn>
                                        <p:tgtEl>
                                          <p:spTgt spid="17"/>
                                        </p:tgtEl>
                                      </p:cBhvr>
                                      <p:to x="100000" y="60000"/>
                                    </p:animScale>
                                    <p:animScale>
                                      <p:cBhvr>
                                        <p:cTn id="40" dur="166" decel="50000">
                                          <p:stCondLst>
                                            <p:cond delay="676"/>
                                          </p:stCondLst>
                                        </p:cTn>
                                        <p:tgtEl>
                                          <p:spTgt spid="17"/>
                                        </p:tgtEl>
                                      </p:cBhvr>
                                      <p:to x="100000" y="100000"/>
                                    </p:animScale>
                                    <p:animScale>
                                      <p:cBhvr>
                                        <p:cTn id="41" dur="26">
                                          <p:stCondLst>
                                            <p:cond delay="1312"/>
                                          </p:stCondLst>
                                        </p:cTn>
                                        <p:tgtEl>
                                          <p:spTgt spid="17"/>
                                        </p:tgtEl>
                                      </p:cBhvr>
                                      <p:to x="100000" y="80000"/>
                                    </p:animScale>
                                    <p:animScale>
                                      <p:cBhvr>
                                        <p:cTn id="42" dur="166" decel="50000">
                                          <p:stCondLst>
                                            <p:cond delay="1338"/>
                                          </p:stCondLst>
                                        </p:cTn>
                                        <p:tgtEl>
                                          <p:spTgt spid="17"/>
                                        </p:tgtEl>
                                      </p:cBhvr>
                                      <p:to x="100000" y="100000"/>
                                    </p:animScale>
                                    <p:animScale>
                                      <p:cBhvr>
                                        <p:cTn id="43" dur="26">
                                          <p:stCondLst>
                                            <p:cond delay="1642"/>
                                          </p:stCondLst>
                                        </p:cTn>
                                        <p:tgtEl>
                                          <p:spTgt spid="17"/>
                                        </p:tgtEl>
                                      </p:cBhvr>
                                      <p:to x="100000" y="90000"/>
                                    </p:animScale>
                                    <p:animScale>
                                      <p:cBhvr>
                                        <p:cTn id="44" dur="166" decel="50000">
                                          <p:stCondLst>
                                            <p:cond delay="1668"/>
                                          </p:stCondLst>
                                        </p:cTn>
                                        <p:tgtEl>
                                          <p:spTgt spid="17"/>
                                        </p:tgtEl>
                                      </p:cBhvr>
                                      <p:to x="100000" y="100000"/>
                                    </p:animScale>
                                    <p:animScale>
                                      <p:cBhvr>
                                        <p:cTn id="45" dur="26">
                                          <p:stCondLst>
                                            <p:cond delay="1808"/>
                                          </p:stCondLst>
                                        </p:cTn>
                                        <p:tgtEl>
                                          <p:spTgt spid="17"/>
                                        </p:tgtEl>
                                      </p:cBhvr>
                                      <p:to x="100000" y="95000"/>
                                    </p:animScale>
                                    <p:animScale>
                                      <p:cBhvr>
                                        <p:cTn id="46" dur="166" decel="50000">
                                          <p:stCondLst>
                                            <p:cond delay="1834"/>
                                          </p:stCondLst>
                                        </p:cTn>
                                        <p:tgtEl>
                                          <p:spTgt spid="17"/>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8146" y="264160"/>
            <a:ext cx="7689606" cy="977983"/>
          </a:xfrm>
        </p:spPr>
        <p:txBody>
          <a:bodyPr>
            <a:normAutofit fontScale="90000"/>
          </a:bodyPr>
          <a:lstStyle/>
          <a:p>
            <a:pPr>
              <a:lnSpc>
                <a:spcPct val="100000"/>
              </a:lnSpc>
            </a:pPr>
            <a:r>
              <a:rPr lang="en-US" dirty="0"/>
              <a:t>Add to the Poster throughout the Year</a:t>
            </a:r>
          </a:p>
        </p:txBody>
      </p:sp>
      <p:grpSp>
        <p:nvGrpSpPr>
          <p:cNvPr id="22" name="Group 21"/>
          <p:cNvGrpSpPr/>
          <p:nvPr/>
        </p:nvGrpSpPr>
        <p:grpSpPr>
          <a:xfrm>
            <a:off x="335280" y="2346960"/>
            <a:ext cx="8115300" cy="960120"/>
            <a:chOff x="335280" y="5349240"/>
            <a:chExt cx="8115300" cy="960120"/>
          </a:xfrm>
        </p:grpSpPr>
        <p:sp>
          <p:nvSpPr>
            <p:cNvPr id="20" name="Rounded Rectangle 19"/>
            <p:cNvSpPr/>
            <p:nvPr/>
          </p:nvSpPr>
          <p:spPr>
            <a:xfrm>
              <a:off x="335280" y="5349240"/>
              <a:ext cx="8115300" cy="960120"/>
            </a:xfrm>
            <a:prstGeom prst="round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74480" y="5598467"/>
              <a:ext cx="7281168" cy="461665"/>
            </a:xfrm>
            <a:prstGeom prst="rect">
              <a:avLst/>
            </a:prstGeom>
            <a:noFill/>
          </p:spPr>
          <p:txBody>
            <a:bodyPr wrap="square" rtlCol="0">
              <a:spAutoFit/>
            </a:bodyPr>
            <a:lstStyle/>
            <a:p>
              <a:pPr algn="ctr"/>
              <a:r>
                <a:rPr lang="en-US" dirty="0">
                  <a:solidFill>
                    <a:srgbClr val="002060"/>
                  </a:solidFill>
                </a:rPr>
                <a:t>Implications</a:t>
              </a:r>
            </a:p>
          </p:txBody>
        </p:sp>
      </p:grpSp>
      <p:grpSp>
        <p:nvGrpSpPr>
          <p:cNvPr id="25" name="Group 24"/>
          <p:cNvGrpSpPr/>
          <p:nvPr/>
        </p:nvGrpSpPr>
        <p:grpSpPr>
          <a:xfrm>
            <a:off x="335280" y="1389072"/>
            <a:ext cx="8115300" cy="792478"/>
            <a:chOff x="350520" y="1158240"/>
            <a:chExt cx="8115300" cy="792478"/>
          </a:xfrm>
        </p:grpSpPr>
        <p:sp>
          <p:nvSpPr>
            <p:cNvPr id="23" name="Rounded Rectangle 22"/>
            <p:cNvSpPr/>
            <p:nvPr/>
          </p:nvSpPr>
          <p:spPr>
            <a:xfrm>
              <a:off x="350520" y="1158240"/>
              <a:ext cx="8115300" cy="7924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74480" y="1323646"/>
              <a:ext cx="7281168" cy="461665"/>
            </a:xfrm>
            <a:prstGeom prst="rect">
              <a:avLst/>
            </a:prstGeom>
            <a:noFill/>
          </p:spPr>
          <p:txBody>
            <a:bodyPr wrap="square" rtlCol="0">
              <a:spAutoFit/>
            </a:bodyPr>
            <a:lstStyle/>
            <a:p>
              <a:pPr algn="ctr"/>
              <a:r>
                <a:rPr lang="en-US" dirty="0"/>
                <a:t>Results/Findings</a:t>
              </a:r>
            </a:p>
          </p:txBody>
        </p:sp>
      </p:grpSp>
      <p:grpSp>
        <p:nvGrpSpPr>
          <p:cNvPr id="26" name="Group 25"/>
          <p:cNvGrpSpPr/>
          <p:nvPr/>
        </p:nvGrpSpPr>
        <p:grpSpPr>
          <a:xfrm>
            <a:off x="335280" y="3566160"/>
            <a:ext cx="8115300" cy="960120"/>
            <a:chOff x="335280" y="5349240"/>
            <a:chExt cx="8115300" cy="960120"/>
          </a:xfrm>
          <a:solidFill>
            <a:schemeClr val="tx2">
              <a:lumMod val="40000"/>
              <a:lumOff val="60000"/>
            </a:schemeClr>
          </a:solidFill>
        </p:grpSpPr>
        <p:sp>
          <p:nvSpPr>
            <p:cNvPr id="27" name="Rounded Rectangle 26"/>
            <p:cNvSpPr/>
            <p:nvPr/>
          </p:nvSpPr>
          <p:spPr>
            <a:xfrm>
              <a:off x="335280" y="5349240"/>
              <a:ext cx="8115300" cy="960120"/>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74480" y="5598467"/>
              <a:ext cx="7281168" cy="461665"/>
            </a:xfrm>
            <a:prstGeom prst="rect">
              <a:avLst/>
            </a:prstGeom>
            <a:grpFill/>
          </p:spPr>
          <p:txBody>
            <a:bodyPr wrap="square" rtlCol="0">
              <a:spAutoFit/>
            </a:bodyPr>
            <a:lstStyle/>
            <a:p>
              <a:pPr algn="ctr"/>
              <a:r>
                <a:rPr lang="en-US" dirty="0"/>
                <a:t>Next Steps</a:t>
              </a:r>
            </a:p>
          </p:txBody>
        </p:sp>
      </p:grpSp>
      <p:grpSp>
        <p:nvGrpSpPr>
          <p:cNvPr id="29" name="Group 28"/>
          <p:cNvGrpSpPr/>
          <p:nvPr/>
        </p:nvGrpSpPr>
        <p:grpSpPr>
          <a:xfrm>
            <a:off x="335280" y="4831080"/>
            <a:ext cx="8115300" cy="960120"/>
            <a:chOff x="335280" y="5349240"/>
            <a:chExt cx="8115300" cy="960120"/>
          </a:xfrm>
          <a:solidFill>
            <a:srgbClr val="0000FF"/>
          </a:solidFill>
        </p:grpSpPr>
        <p:sp>
          <p:nvSpPr>
            <p:cNvPr id="30" name="Rounded Rectangle 29"/>
            <p:cNvSpPr/>
            <p:nvPr/>
          </p:nvSpPr>
          <p:spPr>
            <a:xfrm>
              <a:off x="335280" y="5349240"/>
              <a:ext cx="8115300" cy="960120"/>
            </a:xfrm>
            <a:prstGeom prst="roundRect">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74480" y="5598467"/>
              <a:ext cx="7281168" cy="461665"/>
            </a:xfrm>
            <a:prstGeom prst="rect">
              <a:avLst/>
            </a:prstGeom>
            <a:grpFill/>
          </p:spPr>
          <p:txBody>
            <a:bodyPr wrap="square" rtlCol="0">
              <a:spAutoFit/>
            </a:bodyPr>
            <a:lstStyle/>
            <a:p>
              <a:pPr algn="ctr"/>
              <a:r>
                <a:rPr lang="en-US" dirty="0">
                  <a:solidFill>
                    <a:schemeClr val="bg1"/>
                  </a:solidFill>
                </a:rPr>
                <a:t>Most Important Sources</a:t>
              </a:r>
            </a:p>
          </p:txBody>
        </p:sp>
      </p:grpSp>
    </p:spTree>
    <p:extLst>
      <p:ext uri="{BB962C8B-B14F-4D97-AF65-F5344CB8AC3E}">
        <p14:creationId xmlns:p14="http://schemas.microsoft.com/office/powerpoint/2010/main" val="465718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C92A34A-1BD5-424A-A4E3-EB4DB8D12ACD}" type="slidenum">
              <a:rPr lang="en-US" smtClean="0"/>
              <a:pPr>
                <a:defRPr/>
              </a:pPr>
              <a:t>6</a:t>
            </a:fld>
            <a:endParaRPr lang="en-US"/>
          </a:p>
        </p:txBody>
      </p:sp>
      <p:grpSp>
        <p:nvGrpSpPr>
          <p:cNvPr id="3" name="Group 2"/>
          <p:cNvGrpSpPr/>
          <p:nvPr/>
        </p:nvGrpSpPr>
        <p:grpSpPr>
          <a:xfrm>
            <a:off x="933450" y="0"/>
            <a:ext cx="7534275" cy="6724650"/>
            <a:chOff x="1304925" y="1924050"/>
            <a:chExt cx="6496050" cy="480060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202" t="27344" r="10908" b="7032"/>
            <a:stretch/>
          </p:blipFill>
          <p:spPr bwMode="auto">
            <a:xfrm>
              <a:off x="1304925" y="1924050"/>
              <a:ext cx="64960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202" t="12500" r="10908" b="54688"/>
            <a:stretch/>
          </p:blipFill>
          <p:spPr bwMode="auto">
            <a:xfrm>
              <a:off x="1304925" y="5124450"/>
              <a:ext cx="649605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9391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C92A34A-1BD5-424A-A4E3-EB4DB8D12ACD}" type="slidenum">
              <a:rPr lang="en-US" smtClean="0"/>
              <a:pPr>
                <a:defRPr/>
              </a:pPr>
              <a:t>7</a:t>
            </a:fld>
            <a:endParaRPr lang="en-US"/>
          </a:p>
        </p:txBody>
      </p:sp>
      <p:grpSp>
        <p:nvGrpSpPr>
          <p:cNvPr id="3" name="Group 2"/>
          <p:cNvGrpSpPr/>
          <p:nvPr/>
        </p:nvGrpSpPr>
        <p:grpSpPr>
          <a:xfrm>
            <a:off x="819150" y="0"/>
            <a:ext cx="7581900" cy="6343650"/>
            <a:chOff x="1447800" y="0"/>
            <a:chExt cx="6419850" cy="377190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982" t="47266" r="12006" b="17187"/>
            <a:stretch/>
          </p:blipFill>
          <p:spPr bwMode="auto">
            <a:xfrm>
              <a:off x="1447800" y="0"/>
              <a:ext cx="64198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982" t="30469" r="12006" b="27734"/>
            <a:stretch/>
          </p:blipFill>
          <p:spPr bwMode="auto">
            <a:xfrm>
              <a:off x="1447800" y="1733550"/>
              <a:ext cx="6419850"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0666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5"/>
          </p:nvPr>
        </p:nvSpPr>
        <p:spPr>
          <a:xfrm>
            <a:off x="426128" y="1432561"/>
            <a:ext cx="8305321" cy="655320"/>
          </a:xfrm>
        </p:spPr>
        <p:txBody>
          <a:bodyPr/>
          <a:lstStyle/>
          <a:p>
            <a:r>
              <a:rPr lang="en-US" dirty="0">
                <a:hlinkClick r:id="rId2"/>
              </a:rPr>
              <a:t>http://www.makesigns.com/SciPosters_Templates.aspx</a:t>
            </a:r>
            <a:endParaRPr lang="en-US" dirty="0"/>
          </a:p>
          <a:p>
            <a:endParaRPr lang="en-US" dirty="0"/>
          </a:p>
        </p:txBody>
      </p:sp>
      <p:sp>
        <p:nvSpPr>
          <p:cNvPr id="3" name="Title 2"/>
          <p:cNvSpPr>
            <a:spLocks noGrp="1"/>
          </p:cNvSpPr>
          <p:nvPr>
            <p:ph type="title"/>
          </p:nvPr>
        </p:nvSpPr>
        <p:spPr/>
        <p:txBody>
          <a:bodyPr/>
          <a:lstStyle/>
          <a:p>
            <a:r>
              <a:rPr lang="en-US" dirty="0"/>
              <a:t>Great Source for Templates</a:t>
            </a:r>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11750" r="2187"/>
          <a:stretch/>
        </p:blipFill>
        <p:spPr>
          <a:xfrm>
            <a:off x="2275840" y="1981872"/>
            <a:ext cx="6868160" cy="4647528"/>
          </a:xfrm>
          <a:prstGeom prst="rect">
            <a:avLst/>
          </a:prstGeom>
        </p:spPr>
      </p:pic>
    </p:spTree>
    <p:extLst>
      <p:ext uri="{BB962C8B-B14F-4D97-AF65-F5344CB8AC3E}">
        <p14:creationId xmlns:p14="http://schemas.microsoft.com/office/powerpoint/2010/main" val="1775363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5"/>
          </p:nvPr>
        </p:nvSpPr>
        <p:spPr/>
        <p:txBody>
          <a:bodyPr>
            <a:normAutofit/>
          </a:bodyPr>
          <a:lstStyle/>
          <a:p>
            <a:r>
              <a:rPr lang="en-US" dirty="0"/>
              <a:t>Imagine that you step into an elevator and find your teacher, who asks, “So, how’s your research going? What do you expect to say?” You have only a couple of floors to sum up where you are. Early on, you can use this plan:</a:t>
            </a:r>
          </a:p>
          <a:p>
            <a:pPr lvl="1"/>
            <a:r>
              <a:rPr lang="en-US" dirty="0"/>
              <a:t>1. I am working on the problem of [state your question].</a:t>
            </a:r>
          </a:p>
          <a:p>
            <a:pPr lvl="1"/>
            <a:r>
              <a:rPr lang="en-US" dirty="0"/>
              <a:t>2. I think I can show that [state your hypothesis] because [state your reasons].</a:t>
            </a:r>
          </a:p>
          <a:p>
            <a:pPr lvl="1"/>
            <a:r>
              <a:rPr lang="en-US" dirty="0"/>
              <a:t>3. My best evidence is [summarize your evidence].</a:t>
            </a:r>
          </a:p>
          <a:p>
            <a:r>
              <a:rPr lang="en-US" dirty="0"/>
              <a:t>As you learn more and your argument develops, refine your elevator story and tell it again. The more you summarize your argument in an elevator story, the sooner your paper will come together. </a:t>
            </a:r>
          </a:p>
          <a:p>
            <a:endParaRPr lang="en-US" dirty="0"/>
          </a:p>
        </p:txBody>
      </p:sp>
      <p:sp>
        <p:nvSpPr>
          <p:cNvPr id="3" name="Title 2"/>
          <p:cNvSpPr>
            <a:spLocks noGrp="1"/>
          </p:cNvSpPr>
          <p:nvPr>
            <p:ph type="title"/>
          </p:nvPr>
        </p:nvSpPr>
        <p:spPr/>
        <p:txBody>
          <a:bodyPr/>
          <a:lstStyle/>
          <a:p>
            <a:r>
              <a:rPr lang="en-US" dirty="0"/>
              <a:t>The Elevator Speech</a:t>
            </a:r>
          </a:p>
        </p:txBody>
      </p:sp>
    </p:spTree>
    <p:extLst>
      <p:ext uri="{BB962C8B-B14F-4D97-AF65-F5344CB8AC3E}">
        <p14:creationId xmlns:p14="http://schemas.microsoft.com/office/powerpoint/2010/main" val="86103227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522</Words>
  <Application>Microsoft Office PowerPoint</Application>
  <PresentationFormat>On-screen Show (4:3)</PresentationFormat>
  <Paragraphs>44</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Office Theme</vt:lpstr>
      <vt:lpstr>PowerPoint Presentation</vt:lpstr>
      <vt:lpstr>PowerPoint Presentation</vt:lpstr>
      <vt:lpstr>Poster Presentation (An Example)</vt:lpstr>
      <vt:lpstr>Add to the Poster throughout the Year</vt:lpstr>
      <vt:lpstr>Add to the Poster throughout the Year</vt:lpstr>
      <vt:lpstr>PowerPoint Presentation</vt:lpstr>
      <vt:lpstr>PowerPoint Presentation</vt:lpstr>
      <vt:lpstr>Great Source for Templates</vt:lpstr>
      <vt:lpstr>The Elevator Speech</vt:lpstr>
      <vt:lpstr>Example Elevator Speech</vt:lpstr>
      <vt:lpstr>PowerPoint Presentation</vt:lpstr>
      <vt:lpstr>Develop Your Poster</vt:lpstr>
      <vt:lpstr>Elevator Speech</vt:lpstr>
    </vt:vector>
  </TitlesOfParts>
  <Company>The College Board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smagrogan</dc:creator>
  <cp:lastModifiedBy>Horn, Mike</cp:lastModifiedBy>
  <cp:revision>1</cp:revision>
  <dcterms:created xsi:type="dcterms:W3CDTF">2015-07-08T14:51:11Z</dcterms:created>
  <dcterms:modified xsi:type="dcterms:W3CDTF">2016-12-02T19:24:54Z</dcterms:modified>
</cp:coreProperties>
</file>