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9" r:id="rId3"/>
    <p:sldId id="258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4" r:id="rId14"/>
    <p:sldId id="275" r:id="rId15"/>
    <p:sldId id="271" r:id="rId16"/>
    <p:sldId id="272" r:id="rId17"/>
    <p:sldId id="273" r:id="rId18"/>
    <p:sldId id="276" r:id="rId1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09.05.2016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200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09.05.2016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431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09.05.2016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6115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09.05.2016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1594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09.05.2016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9587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09.05.2016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9349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09.05.2016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2463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09.05.2016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349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09.05.2016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03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09.05.2016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161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09.05.2016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499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09.05.2016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71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09.05.2016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676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09.05.2016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285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09.05.2016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356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09.05.2016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009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ED62A-3E92-499A-8405-1A4143C25793}" type="datetimeFigureOut">
              <a:rPr lang="cs-CZ" smtClean="0"/>
              <a:t>09.05.2016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978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/>
            </a:r>
            <a:br>
              <a:rPr lang="cs-CZ" dirty="0"/>
            </a:br>
            <a:r>
              <a:rPr lang="cs-CZ" dirty="0"/>
              <a:t> </a:t>
            </a:r>
            <a:r>
              <a:rPr lang="cs-CZ" sz="4800" dirty="0"/>
              <a:t>Zpracování </a:t>
            </a:r>
            <a:r>
              <a:rPr lang="cs-CZ" sz="4800" dirty="0" err="1"/>
              <a:t>High</a:t>
            </a:r>
            <a:r>
              <a:rPr lang="cs-CZ" sz="4800" dirty="0"/>
              <a:t> </a:t>
            </a:r>
            <a:r>
              <a:rPr lang="cs-CZ" sz="4800" dirty="0" err="1"/>
              <a:t>Density</a:t>
            </a:r>
            <a:r>
              <a:rPr lang="cs-CZ" sz="4800" dirty="0"/>
              <a:t> EEG signálů pro potřeby inverzní úlohy v </a:t>
            </a:r>
            <a:r>
              <a:rPr lang="cs-CZ" sz="4800" dirty="0" err="1"/>
              <a:t>epileptologii</a:t>
            </a:r>
            <a:r>
              <a:rPr lang="cs-CZ" sz="4800" dirty="0"/>
              <a:t>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Bc. Tomáš Hrstka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71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Inverzní úloha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Hledáme takové </a:t>
            </a:r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intrakraniální zdroje</a:t>
            </a:r>
            <a:r>
              <a:rPr lang="cs-CZ" dirty="0" smtClean="0"/>
              <a:t>, které nejlépe </a:t>
            </a:r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odpovídají naměřeným datům</a:t>
            </a:r>
          </a:p>
          <a:p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Přeurčené metody</a:t>
            </a:r>
          </a:p>
          <a:p>
            <a:pPr lvl="1"/>
            <a:r>
              <a:rPr lang="cs-CZ" dirty="0" smtClean="0"/>
              <a:t>Vysvětlují pozorovanou aktivitu pomocí málo proudových dipólů</a:t>
            </a:r>
          </a:p>
          <a:p>
            <a:pPr lvl="2"/>
            <a:r>
              <a:rPr lang="cs-CZ" dirty="0" smtClean="0"/>
              <a:t>Hledáme pozici, natočení a amplitudu dipólů</a:t>
            </a:r>
          </a:p>
          <a:p>
            <a:pPr lvl="2"/>
            <a:r>
              <a:rPr lang="cs-CZ" dirty="0" smtClean="0"/>
              <a:t>Jaký počet dipólů zvolit?</a:t>
            </a:r>
          </a:p>
          <a:p>
            <a:r>
              <a:rPr lang="cs-CZ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Nedourčené</a:t>
            </a:r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metody</a:t>
            </a:r>
          </a:p>
          <a:p>
            <a:pPr lvl="1"/>
            <a:r>
              <a:rPr lang="cs-CZ" dirty="0" smtClean="0"/>
              <a:t>Rekonstruují aktivitu v každém bodě modelu</a:t>
            </a:r>
          </a:p>
          <a:p>
            <a:pPr lvl="2"/>
            <a:r>
              <a:rPr lang="cs-CZ" dirty="0" smtClean="0"/>
              <a:t>Hledají natočení a amplitudu tisíců dipólů rozmístěných v modelu mozku</a:t>
            </a:r>
          </a:p>
          <a:p>
            <a:pPr lvl="2"/>
            <a:r>
              <a:rPr lang="cs-CZ" dirty="0" smtClean="0"/>
              <a:t>Naměřená data se nechají přesně namodelovat nekonečným množstvím konfigurací dipólů → </a:t>
            </a:r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Zavádíme omezení na možná řešení</a:t>
            </a:r>
            <a:endParaRPr lang="cs-CZ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5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Omezení </a:t>
            </a:r>
            <a:r>
              <a:rPr lang="cs-CZ" dirty="0" err="1" smtClean="0"/>
              <a:t>nedourčených</a:t>
            </a:r>
            <a:r>
              <a:rPr lang="cs-CZ" dirty="0" smtClean="0"/>
              <a:t> metod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04293" y="1680519"/>
            <a:ext cx="8946541" cy="4959178"/>
          </a:xfrm>
        </p:spPr>
        <p:txBody>
          <a:bodyPr/>
          <a:lstStyle/>
          <a:p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Minimum </a:t>
            </a:r>
            <a:r>
              <a:rPr lang="cs-CZ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norm</a:t>
            </a:r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(MN)</a:t>
            </a:r>
            <a:r>
              <a:rPr lang="cs-CZ" dirty="0" smtClean="0"/>
              <a:t> – nejlepší rozdělení proudových dipólů je takové, které nejnižší Euklidovskou normu (nejmenší amplitudu)</a:t>
            </a:r>
          </a:p>
          <a:p>
            <a:r>
              <a:rPr lang="cs-CZ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Weighted</a:t>
            </a:r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minimum </a:t>
            </a:r>
            <a:r>
              <a:rPr lang="cs-CZ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norm</a:t>
            </a:r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(WMN) </a:t>
            </a:r>
            <a:r>
              <a:rPr lang="cs-CZ" dirty="0" smtClean="0"/>
              <a:t>– přiřazuje povrchovým dipólům nižší váhu, existuje mnoho strategií jak takové váhy.</a:t>
            </a:r>
          </a:p>
          <a:p>
            <a:r>
              <a:rPr lang="cs-CZ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Laplacian</a:t>
            </a:r>
            <a:r>
              <a:rPr lang="cs-CZ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weighted</a:t>
            </a:r>
            <a:r>
              <a:rPr lang="cs-CZ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minimum </a:t>
            </a:r>
            <a:r>
              <a:rPr lang="cs-CZ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norm</a:t>
            </a:r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(LORETA)</a:t>
            </a:r>
            <a:r>
              <a:rPr lang="cs-CZ" dirty="0" smtClean="0"/>
              <a:t> - </a:t>
            </a:r>
            <a:r>
              <a:rPr lang="cs-CZ" dirty="0"/>
              <a:t>vybírá řešení s hladkým prostorovým rozložením, čehož dosahuje minimalizací </a:t>
            </a:r>
            <a:r>
              <a:rPr lang="cs-CZ" dirty="0" err="1"/>
              <a:t>Laplaciánu</a:t>
            </a:r>
            <a:r>
              <a:rPr lang="cs-CZ" dirty="0"/>
              <a:t> vážených řešení</a:t>
            </a:r>
            <a:r>
              <a:rPr lang="cs-CZ" dirty="0" smtClean="0"/>
              <a:t>.</a:t>
            </a:r>
          </a:p>
          <a:p>
            <a:r>
              <a:rPr lang="cs-CZ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Beamformer</a:t>
            </a:r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 smtClean="0"/>
              <a:t>– filtruje EEG signál takovým způsobem, že zachovává signál pouze ze zdroje aktuálního zájmu, odhaduje tak aktivitu jednotlivých </a:t>
            </a:r>
            <a:r>
              <a:rPr lang="cs-CZ" dirty="0" err="1" smtClean="0"/>
              <a:t>voxelů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Takovýchto algoritmů existuje nepočet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118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Inverze syntetických dat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968" y="2809449"/>
            <a:ext cx="3006527" cy="2903838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096" y="1963438"/>
            <a:ext cx="2091323" cy="2607534"/>
          </a:xfrm>
          <a:prstGeom prst="rect">
            <a:avLst/>
          </a:prstGeom>
        </p:spPr>
      </p:pic>
      <p:sp>
        <p:nvSpPr>
          <p:cNvPr id="6" name="TextovéPole 5"/>
          <p:cNvSpPr txBox="1"/>
          <p:nvPr/>
        </p:nvSpPr>
        <p:spPr>
          <a:xfrm>
            <a:off x="4839851" y="4570971"/>
            <a:ext cx="63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MN</a:t>
            </a:r>
            <a:endParaRPr lang="cs-CZ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419" y="1963438"/>
            <a:ext cx="2165001" cy="2607533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6911307" y="4570971"/>
            <a:ext cx="94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Loreta</a:t>
            </a:r>
            <a:endParaRPr lang="cs-CZ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1420" y="1963438"/>
            <a:ext cx="2146982" cy="2607533"/>
          </a:xfrm>
          <a:prstGeom prst="rect">
            <a:avLst/>
          </a:prstGeom>
        </p:spPr>
      </p:pic>
      <p:sp>
        <p:nvSpPr>
          <p:cNvPr id="10" name="TextovéPole 9"/>
          <p:cNvSpPr txBox="1"/>
          <p:nvPr/>
        </p:nvSpPr>
        <p:spPr>
          <a:xfrm>
            <a:off x="8933094" y="4570971"/>
            <a:ext cx="164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Beamformer</a:t>
            </a:r>
            <a:endParaRPr lang="cs-CZ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5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Somatosensorické</a:t>
            </a:r>
            <a:r>
              <a:rPr lang="cs-CZ" dirty="0" smtClean="0"/>
              <a:t> evokované potenciály, pacient P110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512 stimulů pravé ruky</a:t>
            </a:r>
            <a:endParaRPr lang="cs-CZ" dirty="0"/>
          </a:p>
        </p:txBody>
      </p:sp>
      <p:pic>
        <p:nvPicPr>
          <p:cNvPr id="3074" name="Picture 2" descr="http://electrodiagnosis.net/ServiceDescriptions/MedianNerveSEPLarg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729870"/>
            <a:ext cx="5211763" cy="345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zbynekmlcoch.cz/informace/images/stories/medicina/neurologie/somatosenzoricky_a_motoricky_homuncul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2729870"/>
            <a:ext cx="4601999" cy="345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81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Somatosensorické</a:t>
            </a:r>
            <a:r>
              <a:rPr lang="cs-CZ" dirty="0"/>
              <a:t> evokované potenciály, pacient P110</a:t>
            </a: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472" y="1853248"/>
            <a:ext cx="3048000" cy="365760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215" y="2138998"/>
            <a:ext cx="3952875" cy="3086100"/>
          </a:xfrm>
          <a:prstGeom prst="rect">
            <a:avLst/>
          </a:prstGeom>
        </p:spPr>
      </p:pic>
      <p:sp>
        <p:nvSpPr>
          <p:cNvPr id="6" name="Textové pole 11"/>
          <p:cNvSpPr txBox="1">
            <a:spLocks noChangeArrowheads="1"/>
          </p:cNvSpPr>
          <p:nvPr/>
        </p:nvSpPr>
        <p:spPr bwMode="auto">
          <a:xfrm>
            <a:off x="3515334" y="2820035"/>
            <a:ext cx="2778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ové pole 12"/>
          <p:cNvSpPr txBox="1">
            <a:spLocks noChangeArrowheads="1"/>
          </p:cNvSpPr>
          <p:nvPr/>
        </p:nvSpPr>
        <p:spPr bwMode="auto">
          <a:xfrm>
            <a:off x="4045372" y="2820035"/>
            <a:ext cx="2778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ové pole 16"/>
          <p:cNvSpPr txBox="1">
            <a:spLocks noChangeArrowheads="1"/>
          </p:cNvSpPr>
          <p:nvPr/>
        </p:nvSpPr>
        <p:spPr bwMode="auto">
          <a:xfrm>
            <a:off x="3740150" y="4169410"/>
            <a:ext cx="4032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</a:t>
            </a: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Epileptický pacient P81</a:t>
            </a:r>
            <a:endParaRPr lang="cs-CZ" dirty="0"/>
          </a:p>
        </p:txBody>
      </p:sp>
      <p:pic>
        <p:nvPicPr>
          <p:cNvPr id="4" name="Picture 2" descr="S:\motol\methodic_data\P81\hdeeg_mat_256\spike\interictal\AWAKE_P81_cluster.png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r="83349" b="81709"/>
          <a:stretch/>
        </p:blipFill>
        <p:spPr bwMode="auto">
          <a:xfrm>
            <a:off x="1902013" y="1853248"/>
            <a:ext cx="1762181" cy="40277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" descr="S:\motol\methodic_data\P81\hdeeg_mat_256\spike\interictal\AWAKE_P81_cluster.png"/>
          <p:cNvPicPr/>
          <p:nvPr/>
        </p:nvPicPr>
        <p:blipFill rotWithShape="1">
          <a:blip r:embed="rId2" cstate="print"/>
          <a:srcRect l="33271" t="54" r="50229" b="81675"/>
          <a:stretch/>
        </p:blipFill>
        <p:spPr bwMode="auto">
          <a:xfrm>
            <a:off x="4475664" y="1846898"/>
            <a:ext cx="1745615" cy="40233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2" descr="S:\motol\methodic_data\P81\hdeeg_mat_256\spike\interictal\AWAKE_P81_cluster.png"/>
          <p:cNvPicPr/>
          <p:nvPr/>
        </p:nvPicPr>
        <p:blipFill rotWithShape="1">
          <a:blip r:embed="rId2" cstate="print"/>
          <a:srcRect l="83347" r="-82" b="81708"/>
          <a:stretch/>
        </p:blipFill>
        <p:spPr bwMode="auto">
          <a:xfrm>
            <a:off x="7032749" y="1853248"/>
            <a:ext cx="1771650" cy="40297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ovéPole 6"/>
          <p:cNvSpPr txBox="1"/>
          <p:nvPr/>
        </p:nvSpPr>
        <p:spPr>
          <a:xfrm>
            <a:off x="1663017" y="1282527"/>
            <a:ext cx="230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Četnost komplexů hrot vlna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>
            <a:off x="4292593" y="1421027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Amplitudy výbojů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6972668" y="1477566"/>
            <a:ext cx="191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Šíření komplexu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3310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Epileptický pacient P81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4195481"/>
          </a:xfrm>
        </p:spPr>
        <p:txBody>
          <a:bodyPr/>
          <a:lstStyle/>
          <a:p>
            <a:r>
              <a:rPr lang="cs-CZ" dirty="0" smtClean="0"/>
              <a:t>Algoritmus LORETA, frekvenční pásmo 16 až 128 Hz</a:t>
            </a:r>
          </a:p>
          <a:p>
            <a:endParaRPr lang="cs-CZ" dirty="0"/>
          </a:p>
        </p:txBody>
      </p:sp>
      <p:pic>
        <p:nvPicPr>
          <p:cNvPr id="2052" name="Obrázek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57" y="1853248"/>
            <a:ext cx="27146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Obrázek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657" y="1853249"/>
            <a:ext cx="2938117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Obrázek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25" y="2329497"/>
            <a:ext cx="27241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Obrázek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049" y="1853247"/>
            <a:ext cx="3238501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 pole 11"/>
          <p:cNvSpPr txBox="1">
            <a:spLocks noChangeArrowheads="1"/>
          </p:cNvSpPr>
          <p:nvPr/>
        </p:nvSpPr>
        <p:spPr bwMode="auto">
          <a:xfrm>
            <a:off x="1372209" y="2653825"/>
            <a:ext cx="2778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ové pole 12"/>
          <p:cNvSpPr txBox="1">
            <a:spLocks noChangeArrowheads="1"/>
          </p:cNvSpPr>
          <p:nvPr/>
        </p:nvSpPr>
        <p:spPr bwMode="auto">
          <a:xfrm>
            <a:off x="1902247" y="2653825"/>
            <a:ext cx="2778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ové pole 13"/>
          <p:cNvSpPr txBox="1">
            <a:spLocks noChangeArrowheads="1"/>
          </p:cNvSpPr>
          <p:nvPr/>
        </p:nvSpPr>
        <p:spPr bwMode="auto">
          <a:xfrm>
            <a:off x="1638300" y="3998437"/>
            <a:ext cx="381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</a:t>
            </a: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ové pole 14"/>
          <p:cNvSpPr txBox="1">
            <a:spLocks noChangeArrowheads="1"/>
          </p:cNvSpPr>
          <p:nvPr/>
        </p:nvSpPr>
        <p:spPr bwMode="auto">
          <a:xfrm>
            <a:off x="6050039" y="1927961"/>
            <a:ext cx="2778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ové pole 15"/>
          <p:cNvSpPr txBox="1">
            <a:spLocks noChangeArrowheads="1"/>
          </p:cNvSpPr>
          <p:nvPr/>
        </p:nvSpPr>
        <p:spPr bwMode="auto">
          <a:xfrm>
            <a:off x="6050039" y="3364479"/>
            <a:ext cx="2778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ové pole 16"/>
          <p:cNvSpPr txBox="1">
            <a:spLocks noChangeArrowheads="1"/>
          </p:cNvSpPr>
          <p:nvPr/>
        </p:nvSpPr>
        <p:spPr bwMode="auto">
          <a:xfrm>
            <a:off x="1597025" y="4003200"/>
            <a:ext cx="277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kumimoji="0" lang="cs-CZ" altLang="cs-C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063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Epileptický pacient P81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4195481"/>
          </a:xfrm>
        </p:spPr>
        <p:txBody>
          <a:bodyPr/>
          <a:lstStyle/>
          <a:p>
            <a:r>
              <a:rPr lang="cs-CZ" dirty="0" smtClean="0"/>
              <a:t>Nutností je správná interpretace výsledků</a:t>
            </a:r>
          </a:p>
          <a:p>
            <a:r>
              <a:rPr lang="cs-CZ" dirty="0"/>
              <a:t>Algoritmus LORETA, frekvenční </a:t>
            </a:r>
            <a:r>
              <a:rPr lang="cs-CZ" dirty="0" smtClean="0"/>
              <a:t>pásmo 0 </a:t>
            </a:r>
            <a:r>
              <a:rPr lang="cs-CZ" dirty="0"/>
              <a:t>až 128 Hz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2553513"/>
            <a:ext cx="3695700" cy="318135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543284"/>
            <a:ext cx="2867025" cy="3176973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575" y="2539720"/>
            <a:ext cx="2745060" cy="3180537"/>
          </a:xfrm>
          <a:prstGeom prst="rect">
            <a:avLst/>
          </a:prstGeom>
        </p:spPr>
      </p:pic>
      <p:cxnSp>
        <p:nvCxnSpPr>
          <p:cNvPr id="7" name="Přímá spojnice se šipkou 6"/>
          <p:cNvCxnSpPr/>
          <p:nvPr/>
        </p:nvCxnSpPr>
        <p:spPr>
          <a:xfrm flipH="1" flipV="1">
            <a:off x="2971899" y="4810125"/>
            <a:ext cx="1695014" cy="24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se šipkou 8"/>
          <p:cNvCxnSpPr>
            <a:endCxn id="6" idx="1"/>
          </p:cNvCxnSpPr>
          <p:nvPr/>
        </p:nvCxnSpPr>
        <p:spPr>
          <a:xfrm flipV="1">
            <a:off x="6153150" y="4129989"/>
            <a:ext cx="2257425" cy="41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31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54954" y="3429000"/>
            <a:ext cx="8825659" cy="1645920"/>
          </a:xfrm>
        </p:spPr>
        <p:txBody>
          <a:bodyPr/>
          <a:lstStyle/>
          <a:p>
            <a:pPr algn="ctr"/>
            <a:r>
              <a:rPr lang="cs-CZ" dirty="0" smtClean="0"/>
              <a:t>Otázky?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493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Proč se zabývat problematikou inverzních úloh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Epilepsie </a:t>
            </a:r>
            <a:r>
              <a:rPr lang="cs-CZ" dirty="0" smtClean="0"/>
              <a:t>se vyskytuje přibližně </a:t>
            </a:r>
            <a:r>
              <a:rPr lang="cs-CZ" dirty="0"/>
              <a:t>u 1 % </a:t>
            </a:r>
            <a:r>
              <a:rPr lang="cs-CZ" dirty="0" smtClean="0"/>
              <a:t>obyvatel</a:t>
            </a:r>
          </a:p>
          <a:p>
            <a:pPr lvl="1"/>
            <a:r>
              <a:rPr lang="cs-CZ" dirty="0"/>
              <a:t>K léčbě epilepsie se </a:t>
            </a:r>
            <a:r>
              <a:rPr lang="cs-CZ" dirty="0" smtClean="0"/>
              <a:t>používají:</a:t>
            </a:r>
          </a:p>
          <a:p>
            <a:pPr lvl="1"/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Režimová opatření</a:t>
            </a:r>
          </a:p>
          <a:p>
            <a:pPr lvl="1"/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Farmakologická opatření</a:t>
            </a:r>
          </a:p>
          <a:p>
            <a:pPr lvl="2"/>
            <a:r>
              <a:rPr lang="cs-CZ" sz="1800" dirty="0" smtClean="0"/>
              <a:t>60% epileptiků trpí nemocí kvůli epileptickému ložisku</a:t>
            </a:r>
          </a:p>
          <a:p>
            <a:pPr lvl="2"/>
            <a:r>
              <a:rPr lang="cs-CZ" sz="1800" dirty="0" smtClean="0"/>
              <a:t>4,5% epileptiků je </a:t>
            </a:r>
            <a:r>
              <a:rPr lang="cs-CZ" sz="1800" dirty="0" err="1" smtClean="0"/>
              <a:t>farmakorezistentní</a:t>
            </a:r>
            <a:endParaRPr lang="cs-CZ" sz="1800" dirty="0" smtClean="0"/>
          </a:p>
          <a:p>
            <a:pPr lvl="3"/>
            <a:r>
              <a:rPr lang="cs-CZ" sz="1800" dirty="0" smtClean="0"/>
              <a:t>Tito pacienti profitují z chirurgického odstranění epileptického ložiska </a:t>
            </a:r>
            <a:r>
              <a:rPr lang="cs-CZ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za předpokladu přesné lokalizace ohniska epilepsie</a:t>
            </a:r>
          </a:p>
          <a:p>
            <a:pPr lvl="3"/>
            <a:r>
              <a:rPr lang="cs-CZ" sz="1800" dirty="0" smtClean="0"/>
              <a:t>Průměrně 60% pacientů zůstává bez záchvatů</a:t>
            </a:r>
          </a:p>
          <a:p>
            <a:r>
              <a:rPr lang="cs-CZ" dirty="0" smtClean="0"/>
              <a:t>Aktivita části mozku během dané mentální aktivity</a:t>
            </a:r>
          </a:p>
        </p:txBody>
      </p:sp>
    </p:spTree>
    <p:extLst>
      <p:ext uri="{BB962C8B-B14F-4D97-AF65-F5344CB8AC3E}">
        <p14:creationId xmlns:p14="http://schemas.microsoft.com/office/powerpoint/2010/main" val="39204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Postup zpracování inverzní úlohy</a:t>
            </a:r>
            <a:endParaRPr lang="cs-CZ" dirty="0"/>
          </a:p>
        </p:txBody>
      </p:sp>
      <p:grpSp>
        <p:nvGrpSpPr>
          <p:cNvPr id="65" name="Skupina 64"/>
          <p:cNvGrpSpPr/>
          <p:nvPr/>
        </p:nvGrpSpPr>
        <p:grpSpPr>
          <a:xfrm>
            <a:off x="762811" y="3069624"/>
            <a:ext cx="1199165" cy="1635212"/>
            <a:chOff x="429436" y="3069624"/>
            <a:chExt cx="1199165" cy="1635212"/>
          </a:xfrm>
        </p:grpSpPr>
        <p:sp>
          <p:nvSpPr>
            <p:cNvPr id="4" name="Zaoblený obdélník 3"/>
            <p:cNvSpPr/>
            <p:nvPr/>
          </p:nvSpPr>
          <p:spPr>
            <a:xfrm>
              <a:off x="429436" y="3069624"/>
              <a:ext cx="1199165" cy="1635212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cs-CZ" dirty="0" smtClean="0"/>
                <a:t>Pacient</a:t>
              </a:r>
              <a:endParaRPr lang="cs-CZ" dirty="0"/>
            </a:p>
          </p:txBody>
        </p:sp>
        <p:sp>
          <p:nvSpPr>
            <p:cNvPr id="5" name="Veselý obličej 4"/>
            <p:cNvSpPr/>
            <p:nvPr/>
          </p:nvSpPr>
          <p:spPr>
            <a:xfrm>
              <a:off x="571819" y="3606757"/>
              <a:ext cx="914400" cy="914400"/>
            </a:xfrm>
            <a:prstGeom prst="smileyFac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6" name="Zaoblený obdélník 5"/>
          <p:cNvSpPr/>
          <p:nvPr/>
        </p:nvSpPr>
        <p:spPr>
          <a:xfrm>
            <a:off x="2475941" y="1599171"/>
            <a:ext cx="2191823" cy="185351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cs-CZ" dirty="0" smtClean="0"/>
              <a:t>M/EEG </a:t>
            </a:r>
            <a:r>
              <a:rPr lang="cs-CZ" dirty="0" smtClean="0"/>
              <a:t>signál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54" y="2036606"/>
            <a:ext cx="1200796" cy="1366652"/>
          </a:xfrm>
          <a:prstGeom prst="rect">
            <a:avLst/>
          </a:prstGeom>
        </p:spPr>
      </p:pic>
      <p:sp>
        <p:nvSpPr>
          <p:cNvPr id="8" name="Zaoblený obdélník 7"/>
          <p:cNvSpPr/>
          <p:nvPr/>
        </p:nvSpPr>
        <p:spPr>
          <a:xfrm>
            <a:off x="2475941" y="3539182"/>
            <a:ext cx="2191823" cy="6960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Pozice elektrod</a:t>
            </a:r>
            <a:endParaRPr lang="cs-CZ" dirty="0"/>
          </a:p>
        </p:txBody>
      </p:sp>
      <p:sp>
        <p:nvSpPr>
          <p:cNvPr id="9" name="Zaoblený obdélník 8"/>
          <p:cNvSpPr/>
          <p:nvPr/>
        </p:nvSpPr>
        <p:spPr>
          <a:xfrm>
            <a:off x="2475941" y="4321777"/>
            <a:ext cx="2191823" cy="185351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cs-CZ" dirty="0" smtClean="0"/>
              <a:t>MRI mozku</a:t>
            </a:r>
            <a:endParaRPr lang="cs-CZ" dirty="0"/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286" y="4729464"/>
            <a:ext cx="2029131" cy="1241145"/>
          </a:xfrm>
          <a:prstGeom prst="rect">
            <a:avLst/>
          </a:prstGeom>
        </p:spPr>
      </p:pic>
      <p:sp>
        <p:nvSpPr>
          <p:cNvPr id="11" name="Zaoblený obdélník 10"/>
          <p:cNvSpPr/>
          <p:nvPr/>
        </p:nvSpPr>
        <p:spPr>
          <a:xfrm>
            <a:off x="5167475" y="2000378"/>
            <a:ext cx="1804825" cy="10510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Detektor epileptických výbojů</a:t>
            </a:r>
            <a:endParaRPr lang="cs-CZ" dirty="0"/>
          </a:p>
        </p:txBody>
      </p:sp>
      <p:sp>
        <p:nvSpPr>
          <p:cNvPr id="14" name="Zaoblený obdélník 13"/>
          <p:cNvSpPr/>
          <p:nvPr/>
        </p:nvSpPr>
        <p:spPr>
          <a:xfrm>
            <a:off x="5167476" y="3539182"/>
            <a:ext cx="1738150" cy="6960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Koregistrace</a:t>
            </a:r>
            <a:endParaRPr lang="cs-CZ" dirty="0"/>
          </a:p>
        </p:txBody>
      </p:sp>
      <p:sp>
        <p:nvSpPr>
          <p:cNvPr id="15" name="Zaoblený obdélník 14"/>
          <p:cNvSpPr/>
          <p:nvPr/>
        </p:nvSpPr>
        <p:spPr>
          <a:xfrm>
            <a:off x="5167475" y="4900484"/>
            <a:ext cx="1738152" cy="6960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Model hlavy</a:t>
            </a:r>
            <a:endParaRPr lang="cs-CZ" dirty="0"/>
          </a:p>
        </p:txBody>
      </p:sp>
      <p:sp>
        <p:nvSpPr>
          <p:cNvPr id="17" name="Zaoblený obdélník 16"/>
          <p:cNvSpPr/>
          <p:nvPr/>
        </p:nvSpPr>
        <p:spPr>
          <a:xfrm>
            <a:off x="7472011" y="2177877"/>
            <a:ext cx="1738150" cy="6960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Průměrování</a:t>
            </a:r>
            <a:endParaRPr lang="cs-CZ" dirty="0"/>
          </a:p>
        </p:txBody>
      </p:sp>
      <p:sp>
        <p:nvSpPr>
          <p:cNvPr id="18" name="Zaoblený obdélník 17"/>
          <p:cNvSpPr/>
          <p:nvPr/>
        </p:nvSpPr>
        <p:spPr>
          <a:xfrm>
            <a:off x="7472011" y="4247636"/>
            <a:ext cx="1738152" cy="6960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Dopředný</a:t>
            </a:r>
            <a:r>
              <a:rPr lang="cs-CZ" dirty="0" smtClean="0"/>
              <a:t> model</a:t>
            </a:r>
            <a:endParaRPr lang="cs-CZ" dirty="0"/>
          </a:p>
        </p:txBody>
      </p:sp>
      <p:sp>
        <p:nvSpPr>
          <p:cNvPr id="19" name="Zaoblený obdélník 18"/>
          <p:cNvSpPr/>
          <p:nvPr/>
        </p:nvSpPr>
        <p:spPr>
          <a:xfrm>
            <a:off x="9709873" y="3012860"/>
            <a:ext cx="1804825" cy="10510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Simulace pozorované </a:t>
            </a:r>
            <a:r>
              <a:rPr lang="cs-CZ" dirty="0" smtClean="0"/>
              <a:t>EEG aktivity</a:t>
            </a:r>
            <a:endParaRPr lang="cs-CZ" dirty="0"/>
          </a:p>
        </p:txBody>
      </p:sp>
      <p:sp>
        <p:nvSpPr>
          <p:cNvPr id="20" name="Zaoblený obdélník 19"/>
          <p:cNvSpPr/>
          <p:nvPr/>
        </p:nvSpPr>
        <p:spPr>
          <a:xfrm>
            <a:off x="9709873" y="4943733"/>
            <a:ext cx="1804825" cy="10510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Pozice zdrojů aktivity</a:t>
            </a:r>
            <a:endParaRPr lang="cs-CZ" dirty="0"/>
          </a:p>
        </p:txBody>
      </p:sp>
      <p:cxnSp>
        <p:nvCxnSpPr>
          <p:cNvPr id="22" name="Přímá spojnice se šipkou 21"/>
          <p:cNvCxnSpPr>
            <a:stCxn id="4" idx="3"/>
            <a:endCxn id="6" idx="1"/>
          </p:cNvCxnSpPr>
          <p:nvPr/>
        </p:nvCxnSpPr>
        <p:spPr>
          <a:xfrm flipV="1">
            <a:off x="1961976" y="2525928"/>
            <a:ext cx="513965" cy="1361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Přímá spojnice se šipkou 22"/>
          <p:cNvCxnSpPr>
            <a:stCxn id="4" idx="3"/>
            <a:endCxn id="8" idx="1"/>
          </p:cNvCxnSpPr>
          <p:nvPr/>
        </p:nvCxnSpPr>
        <p:spPr>
          <a:xfrm>
            <a:off x="1961976" y="3887230"/>
            <a:ext cx="51396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Přímá spojnice se šipkou 23"/>
          <p:cNvCxnSpPr>
            <a:stCxn id="4" idx="3"/>
            <a:endCxn id="9" idx="1"/>
          </p:cNvCxnSpPr>
          <p:nvPr/>
        </p:nvCxnSpPr>
        <p:spPr>
          <a:xfrm>
            <a:off x="1961976" y="3887230"/>
            <a:ext cx="513965" cy="1361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Přímá spojnice se šipkou 24"/>
          <p:cNvCxnSpPr>
            <a:stCxn id="6" idx="3"/>
            <a:endCxn id="11" idx="1"/>
          </p:cNvCxnSpPr>
          <p:nvPr/>
        </p:nvCxnSpPr>
        <p:spPr>
          <a:xfrm flipV="1">
            <a:off x="4667764" y="2525927"/>
            <a:ext cx="4997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Přímá spojnice se šipkou 25"/>
          <p:cNvCxnSpPr>
            <a:stCxn id="8" idx="3"/>
            <a:endCxn id="14" idx="1"/>
          </p:cNvCxnSpPr>
          <p:nvPr/>
        </p:nvCxnSpPr>
        <p:spPr>
          <a:xfrm>
            <a:off x="4667764" y="3887231"/>
            <a:ext cx="4997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Přímá spojnice se šipkou 34"/>
          <p:cNvCxnSpPr>
            <a:stCxn id="9" idx="3"/>
            <a:endCxn id="15" idx="1"/>
          </p:cNvCxnSpPr>
          <p:nvPr/>
        </p:nvCxnSpPr>
        <p:spPr>
          <a:xfrm flipV="1">
            <a:off x="4667764" y="5248533"/>
            <a:ext cx="4997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Přímá spojnice se šipkou 37"/>
          <p:cNvCxnSpPr>
            <a:stCxn id="15" idx="0"/>
            <a:endCxn id="14" idx="2"/>
          </p:cNvCxnSpPr>
          <p:nvPr/>
        </p:nvCxnSpPr>
        <p:spPr>
          <a:xfrm flipV="1">
            <a:off x="6036551" y="4235279"/>
            <a:ext cx="0" cy="665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Přímá spojnice se šipkou 40"/>
          <p:cNvCxnSpPr>
            <a:stCxn id="14" idx="3"/>
            <a:endCxn id="18" idx="1"/>
          </p:cNvCxnSpPr>
          <p:nvPr/>
        </p:nvCxnSpPr>
        <p:spPr>
          <a:xfrm>
            <a:off x="6905626" y="3887231"/>
            <a:ext cx="566385" cy="708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Přímá spojnice se šipkou 43"/>
          <p:cNvCxnSpPr>
            <a:stCxn id="15" idx="3"/>
            <a:endCxn id="18" idx="1"/>
          </p:cNvCxnSpPr>
          <p:nvPr/>
        </p:nvCxnSpPr>
        <p:spPr>
          <a:xfrm flipV="1">
            <a:off x="6905627" y="4595685"/>
            <a:ext cx="566384" cy="652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Přímá spojnice se šipkou 46"/>
          <p:cNvCxnSpPr>
            <a:stCxn id="11" idx="3"/>
            <a:endCxn id="17" idx="1"/>
          </p:cNvCxnSpPr>
          <p:nvPr/>
        </p:nvCxnSpPr>
        <p:spPr>
          <a:xfrm flipV="1">
            <a:off x="6972300" y="2525926"/>
            <a:ext cx="4997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Přímá spojnice se šipkou 49"/>
          <p:cNvCxnSpPr>
            <a:stCxn id="17" idx="3"/>
            <a:endCxn id="19" idx="1"/>
          </p:cNvCxnSpPr>
          <p:nvPr/>
        </p:nvCxnSpPr>
        <p:spPr>
          <a:xfrm>
            <a:off x="9210161" y="2525926"/>
            <a:ext cx="499712" cy="1012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Přímá spojnice se šipkou 52"/>
          <p:cNvCxnSpPr>
            <a:stCxn id="18" idx="3"/>
            <a:endCxn id="19" idx="1"/>
          </p:cNvCxnSpPr>
          <p:nvPr/>
        </p:nvCxnSpPr>
        <p:spPr>
          <a:xfrm flipV="1">
            <a:off x="9210163" y="3538409"/>
            <a:ext cx="499710" cy="1057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Přímá spojnice se šipkou 55"/>
          <p:cNvCxnSpPr>
            <a:stCxn id="19" idx="2"/>
            <a:endCxn id="20" idx="0"/>
          </p:cNvCxnSpPr>
          <p:nvPr/>
        </p:nvCxnSpPr>
        <p:spPr>
          <a:xfrm>
            <a:off x="10612286" y="4063957"/>
            <a:ext cx="0" cy="879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Záznam EEG signálu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Referenční </a:t>
            </a:r>
            <a:r>
              <a:rPr lang="cs-CZ" dirty="0" smtClean="0"/>
              <a:t>snímání</a:t>
            </a:r>
          </a:p>
          <a:p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Rovnoměrné pokrytí </a:t>
            </a:r>
            <a:r>
              <a:rPr lang="cs-CZ" dirty="0" smtClean="0"/>
              <a:t>hlavy elektrodami s rozestupy 2 až 3 cm</a:t>
            </a:r>
            <a:endParaRPr lang="cs-CZ" dirty="0"/>
          </a:p>
        </p:txBody>
      </p:sp>
      <p:pic>
        <p:nvPicPr>
          <p:cNvPr id="4" name="Obrázek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6222" y="3263899"/>
            <a:ext cx="576072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9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Pozice elektrod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Snímány </a:t>
            </a:r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digitizérem</a:t>
            </a:r>
          </a:p>
          <a:p>
            <a:r>
              <a:rPr lang="cs-CZ" dirty="0" smtClean="0"/>
              <a:t>Malé nepřesnosti (do 10 mm) ve snímání pozic elektrod mají na přesnost výsledků inverzní úlohy pouze malý vliv oproti nepřesnostem způsobeným šumem v datech.</a:t>
            </a:r>
            <a:endParaRPr lang="cs-CZ" dirty="0"/>
          </a:p>
        </p:txBody>
      </p:sp>
      <p:pic>
        <p:nvPicPr>
          <p:cNvPr id="1026" name="Picture 2" descr="Polhemus Patriot Digiti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582" y="3590569"/>
            <a:ext cx="609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2528582" y="6063733"/>
            <a:ext cx="383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Digitizér Patriot</a:t>
            </a:r>
            <a:endParaRPr lang="cs-CZ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7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Zpracování EEG signálu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Odstranění izolinie </a:t>
            </a:r>
            <a:r>
              <a:rPr lang="cs-CZ" dirty="0" smtClean="0"/>
              <a:t>– Filtrace horní propustí 0,5 – 1 Hz</a:t>
            </a:r>
          </a:p>
          <a:p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Decimace </a:t>
            </a:r>
            <a:r>
              <a:rPr lang="cs-CZ" dirty="0" smtClean="0"/>
              <a:t>signálu </a:t>
            </a:r>
          </a:p>
          <a:p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Odstranění nežádoucích frekvenčních pásem </a:t>
            </a:r>
            <a:r>
              <a:rPr lang="cs-CZ" dirty="0" smtClean="0"/>
              <a:t>– Filtrace dolní propustí 30 – 500 Hz</a:t>
            </a:r>
          </a:p>
          <a:p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Detekce událostí </a:t>
            </a:r>
            <a:r>
              <a:rPr lang="cs-CZ" dirty="0" smtClean="0"/>
              <a:t>v datech</a:t>
            </a:r>
          </a:p>
          <a:p>
            <a:pPr lvl="1"/>
            <a:r>
              <a:rPr lang="cs-CZ" dirty="0" smtClean="0"/>
              <a:t>Epilepsie – detekce komplexů hrot – vlna</a:t>
            </a:r>
          </a:p>
          <a:p>
            <a:pPr lvl="1"/>
            <a:r>
              <a:rPr lang="cs-CZ" dirty="0" smtClean="0"/>
              <a:t>SEP – časy zaznamenány při měření</a:t>
            </a:r>
            <a:endParaRPr lang="cs-CZ" dirty="0"/>
          </a:p>
          <a:p>
            <a:r>
              <a:rPr lang="cs-CZ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Epoching</a:t>
            </a:r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 smtClean="0"/>
              <a:t>– oříznutí okna okolo události v datech</a:t>
            </a:r>
          </a:p>
          <a:p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Detekce artefaktů </a:t>
            </a:r>
            <a:r>
              <a:rPr lang="cs-CZ" dirty="0" smtClean="0"/>
              <a:t>– odstranění příslušných událostí</a:t>
            </a:r>
          </a:p>
          <a:p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Průměrování</a:t>
            </a:r>
          </a:p>
        </p:txBody>
      </p:sp>
    </p:spTree>
    <p:extLst>
      <p:ext uri="{BB962C8B-B14F-4D97-AF65-F5344CB8AC3E}">
        <p14:creationId xmlns:p14="http://schemas.microsoft.com/office/powerpoint/2010/main" val="116699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Model hlavy pomocí SPM </a:t>
            </a:r>
            <a:r>
              <a:rPr lang="cs-CZ" dirty="0" err="1"/>
              <a:t>toolboxu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Automatické rozlišení mezi jednotlivými tkáněmi mozku je složitý úkol</a:t>
            </a:r>
          </a:p>
          <a:p>
            <a:pPr lvl="1"/>
            <a:r>
              <a:rPr lang="cs-CZ" dirty="0" smtClean="0"/>
              <a:t>Různé kontrasty různých </a:t>
            </a:r>
            <a:r>
              <a:rPr lang="cs-CZ" dirty="0" err="1" smtClean="0"/>
              <a:t>váhování</a:t>
            </a:r>
            <a:r>
              <a:rPr lang="cs-CZ" dirty="0" smtClean="0"/>
              <a:t> MRI</a:t>
            </a:r>
          </a:p>
          <a:p>
            <a:r>
              <a:rPr lang="cs-CZ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Řešení</a:t>
            </a:r>
            <a:r>
              <a:rPr lang="cs-CZ" dirty="0" smtClean="0"/>
              <a:t>: Geometrická transformace předdefinovaného modelu.</a:t>
            </a:r>
            <a:endParaRPr lang="cs-CZ" dirty="0"/>
          </a:p>
        </p:txBody>
      </p:sp>
      <p:pic>
        <p:nvPicPr>
          <p:cNvPr id="4" name="Zástupný symbol pro obsa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27" y="3543150"/>
            <a:ext cx="4579245" cy="2800957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17660" y="3543150"/>
            <a:ext cx="3866278" cy="2800957"/>
          </a:xfrm>
          <a:prstGeom prst="rect">
            <a:avLst/>
          </a:prstGeom>
        </p:spPr>
      </p:pic>
      <p:cxnSp>
        <p:nvCxnSpPr>
          <p:cNvPr id="6" name="Přímá spojnice se šipkou 5"/>
          <p:cNvCxnSpPr>
            <a:stCxn id="4" idx="3"/>
            <a:endCxn id="5" idx="1"/>
          </p:cNvCxnSpPr>
          <p:nvPr/>
        </p:nvCxnSpPr>
        <p:spPr>
          <a:xfrm>
            <a:off x="5348472" y="4943629"/>
            <a:ext cx="11691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79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Koregistrace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04293" y="1352702"/>
            <a:ext cx="8946541" cy="4195481"/>
          </a:xfrm>
        </p:spPr>
        <p:txBody>
          <a:bodyPr/>
          <a:lstStyle/>
          <a:p>
            <a:r>
              <a:rPr lang="cs-CZ" dirty="0" smtClean="0"/>
              <a:t>Proces </a:t>
            </a:r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sjednocení souřadných systémů </a:t>
            </a:r>
            <a:r>
              <a:rPr lang="cs-CZ" dirty="0" smtClean="0"/>
              <a:t>MRI a pozic elektrod</a:t>
            </a:r>
          </a:p>
          <a:p>
            <a:pPr lvl="1"/>
            <a:r>
              <a:rPr lang="cs-CZ" dirty="0" smtClean="0"/>
              <a:t>Různé počátky souřadnicových systémů</a:t>
            </a:r>
          </a:p>
          <a:p>
            <a:pPr lvl="1"/>
            <a:r>
              <a:rPr lang="cs-CZ" dirty="0" smtClean="0"/>
              <a:t>Různé velikosti bázových vektorů</a:t>
            </a:r>
          </a:p>
          <a:p>
            <a:r>
              <a:rPr lang="cs-CZ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Fiducials</a:t>
            </a:r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 smtClean="0"/>
              <a:t>– tři body známé v obou souřadných systémech</a:t>
            </a:r>
          </a:p>
          <a:p>
            <a:pPr lvl="1"/>
            <a:r>
              <a:rPr lang="cs-CZ" dirty="0" smtClean="0"/>
              <a:t>Typicky se používá </a:t>
            </a:r>
            <a:r>
              <a:rPr lang="cs-CZ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nas</a:t>
            </a:r>
            <a:r>
              <a:rPr lang="cs-CZ" dirty="0" smtClean="0"/>
              <a:t>, </a:t>
            </a:r>
            <a:r>
              <a:rPr lang="cs-CZ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lpa</a:t>
            </a:r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 smtClean="0"/>
              <a:t>a </a:t>
            </a:r>
            <a:r>
              <a:rPr lang="cs-CZ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rpa</a:t>
            </a:r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 smtClean="0"/>
              <a:t>(</a:t>
            </a:r>
            <a:r>
              <a:rPr lang="cs-CZ" dirty="0" err="1" smtClean="0"/>
              <a:t>nasion</a:t>
            </a:r>
            <a:r>
              <a:rPr lang="cs-CZ" dirty="0" smtClean="0"/>
              <a:t>, </a:t>
            </a:r>
            <a:r>
              <a:rPr lang="cs-CZ" dirty="0" err="1" smtClean="0"/>
              <a:t>left</a:t>
            </a:r>
            <a:r>
              <a:rPr lang="cs-CZ" dirty="0" smtClean="0"/>
              <a:t> and </a:t>
            </a:r>
            <a:r>
              <a:rPr lang="cs-CZ" dirty="0" err="1" smtClean="0"/>
              <a:t>right</a:t>
            </a:r>
            <a:r>
              <a:rPr lang="cs-CZ" dirty="0" smtClean="0"/>
              <a:t> </a:t>
            </a:r>
            <a:r>
              <a:rPr lang="cs-CZ" dirty="0" err="1" smtClean="0"/>
              <a:t>pre-auriciular</a:t>
            </a:r>
            <a:r>
              <a:rPr lang="cs-CZ" dirty="0" smtClean="0"/>
              <a:t> point)</a:t>
            </a:r>
          </a:p>
          <a:p>
            <a:pPr lvl="1"/>
            <a:r>
              <a:rPr lang="cs-CZ" dirty="0" smtClean="0"/>
              <a:t>Lze využít jakékoliv tři známé body, </a:t>
            </a:r>
            <a:r>
              <a:rPr lang="cs-CZ" dirty="0" smtClean="0"/>
              <a:t>např. </a:t>
            </a:r>
            <a:r>
              <a:rPr lang="cs-CZ" dirty="0" smtClean="0"/>
              <a:t>pozice elektrod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6111" y="4442390"/>
            <a:ext cx="3052744" cy="2211586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390" y="4435130"/>
            <a:ext cx="2830831" cy="2211586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985" y="4442390"/>
            <a:ext cx="1974065" cy="2211586"/>
          </a:xfrm>
          <a:prstGeom prst="rect">
            <a:avLst/>
          </a:prstGeom>
        </p:spPr>
      </p:pic>
      <p:cxnSp>
        <p:nvCxnSpPr>
          <p:cNvPr id="7" name="Přímá spojnice se šipkou 6"/>
          <p:cNvCxnSpPr/>
          <p:nvPr/>
        </p:nvCxnSpPr>
        <p:spPr>
          <a:xfrm>
            <a:off x="7358504" y="5557347"/>
            <a:ext cx="11691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4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Dopředný</a:t>
            </a:r>
            <a:r>
              <a:rPr lang="cs-CZ" dirty="0" smtClean="0"/>
              <a:t> model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04293" y="1556134"/>
            <a:ext cx="6429023" cy="4195481"/>
          </a:xfrm>
        </p:spPr>
        <p:txBody>
          <a:bodyPr/>
          <a:lstStyle/>
          <a:p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Definuje jak jsou proudové dipóly v mozku propagovány na skalpu</a:t>
            </a:r>
          </a:p>
          <a:p>
            <a:pPr lvl="1"/>
            <a:r>
              <a:rPr lang="cs-CZ" dirty="0" smtClean="0"/>
              <a:t>Založeno na Maxwellových rovnicích </a:t>
            </a:r>
          </a:p>
          <a:p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BEM</a:t>
            </a:r>
            <a:r>
              <a:rPr lang="cs-CZ" dirty="0" smtClean="0"/>
              <a:t> (</a:t>
            </a:r>
            <a:r>
              <a:rPr lang="cs-CZ" dirty="0" err="1" smtClean="0"/>
              <a:t>Boundary</a:t>
            </a:r>
            <a:r>
              <a:rPr lang="cs-CZ" dirty="0" smtClean="0"/>
              <a:t> element model) nebo </a:t>
            </a:r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3-Shell </a:t>
            </a:r>
            <a:r>
              <a:rPr lang="cs-CZ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sphere</a:t>
            </a:r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 smtClean="0"/>
              <a:t>model</a:t>
            </a:r>
          </a:p>
          <a:p>
            <a:r>
              <a:rPr lang="cs-CZ" dirty="0" smtClean="0"/>
              <a:t>Modelujeme </a:t>
            </a:r>
            <a:r>
              <a:rPr lang="cs-CZ" dirty="0"/>
              <a:t>tři hlavní změny </a:t>
            </a:r>
            <a:r>
              <a:rPr lang="cs-CZ" dirty="0" smtClean="0"/>
              <a:t>vodivosti</a:t>
            </a:r>
          </a:p>
          <a:p>
            <a:pPr lvl="1"/>
            <a:r>
              <a:rPr lang="cs-CZ" dirty="0" smtClean="0"/>
              <a:t>Elektroda – pokožka hlavy</a:t>
            </a:r>
          </a:p>
          <a:p>
            <a:pPr lvl="1"/>
            <a:r>
              <a:rPr lang="cs-CZ" dirty="0" smtClean="0"/>
              <a:t>Pokožka hlavy – lebka</a:t>
            </a:r>
          </a:p>
          <a:p>
            <a:pPr lvl="1"/>
            <a:r>
              <a:rPr lang="cs-CZ" dirty="0" smtClean="0"/>
              <a:t>Lebka – mozek</a:t>
            </a:r>
          </a:p>
          <a:p>
            <a:pPr lvl="1"/>
            <a:r>
              <a:rPr lang="cs-CZ" dirty="0" smtClean="0"/>
              <a:t>Vodivostní změna bílé a šedé hmoty mozkové je důležitá pouze pro některé algoritmy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305" y="1095318"/>
            <a:ext cx="1974065" cy="2211586"/>
          </a:xfrm>
          <a:prstGeom prst="rect">
            <a:avLst/>
          </a:prstGeom>
        </p:spPr>
      </p:pic>
      <p:pic>
        <p:nvPicPr>
          <p:cNvPr id="5" name="Obrázek 4"/>
          <p:cNvPicPr/>
          <p:nvPr/>
        </p:nvPicPr>
        <p:blipFill>
          <a:blip r:embed="rId3"/>
          <a:stretch>
            <a:fillRect/>
          </a:stretch>
        </p:blipFill>
        <p:spPr>
          <a:xfrm>
            <a:off x="9407610" y="3971183"/>
            <a:ext cx="2244836" cy="2206861"/>
          </a:xfrm>
          <a:prstGeom prst="rect">
            <a:avLst/>
          </a:prstGeom>
        </p:spPr>
      </p:pic>
      <p:pic>
        <p:nvPicPr>
          <p:cNvPr id="6" name="Obrázek 5"/>
          <p:cNvPicPr/>
          <p:nvPr/>
        </p:nvPicPr>
        <p:blipFill>
          <a:blip r:embed="rId4"/>
          <a:stretch>
            <a:fillRect/>
          </a:stretch>
        </p:blipFill>
        <p:spPr>
          <a:xfrm>
            <a:off x="7533316" y="3971183"/>
            <a:ext cx="1874294" cy="2206861"/>
          </a:xfrm>
          <a:prstGeom prst="rect">
            <a:avLst/>
          </a:prstGeom>
        </p:spPr>
      </p:pic>
      <p:cxnSp>
        <p:nvCxnSpPr>
          <p:cNvPr id="7" name="Přímá spojnice se šipkou 6"/>
          <p:cNvCxnSpPr/>
          <p:nvPr/>
        </p:nvCxnSpPr>
        <p:spPr>
          <a:xfrm flipH="1">
            <a:off x="9591336" y="3393674"/>
            <a:ext cx="1" cy="490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5837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731</TotalTime>
  <Words>486</Words>
  <Application>Microsoft Office PowerPoint</Application>
  <PresentationFormat>Širokoúhlá obrazovka</PresentationFormat>
  <Paragraphs>105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Fazeta</vt:lpstr>
      <vt:lpstr>  Zpracování High Density EEG signálů pro potřeby inverzní úlohy v epileptologii </vt:lpstr>
      <vt:lpstr>Proč se zabývat problematikou inverzních úloh </vt:lpstr>
      <vt:lpstr>Postup zpracování inverzní úlohy</vt:lpstr>
      <vt:lpstr>Záznam EEG signálu</vt:lpstr>
      <vt:lpstr>Pozice elektrod</vt:lpstr>
      <vt:lpstr>Zpracování EEG signálu</vt:lpstr>
      <vt:lpstr>Model hlavy pomocí SPM toolboxu</vt:lpstr>
      <vt:lpstr>Koregistrace</vt:lpstr>
      <vt:lpstr>Dopředný model</vt:lpstr>
      <vt:lpstr>Inverzní úloha</vt:lpstr>
      <vt:lpstr>Omezení nedourčených metod</vt:lpstr>
      <vt:lpstr>Inverze syntetických dat</vt:lpstr>
      <vt:lpstr>Somatosensorické evokované potenciály, pacient P110</vt:lpstr>
      <vt:lpstr>Somatosensorické evokované potenciály, pacient P110</vt:lpstr>
      <vt:lpstr>Epileptický pacient P81</vt:lpstr>
      <vt:lpstr>Epileptický pacient P81</vt:lpstr>
      <vt:lpstr>Epileptický pacient P81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Bc. Tomáš Hrstka</dc:creator>
  <cp:lastModifiedBy>Tomáš Hrstka</cp:lastModifiedBy>
  <cp:revision>49</cp:revision>
  <dcterms:created xsi:type="dcterms:W3CDTF">2016-04-21T11:45:53Z</dcterms:created>
  <dcterms:modified xsi:type="dcterms:W3CDTF">2016-05-09T13:50:25Z</dcterms:modified>
</cp:coreProperties>
</file>