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8" r:id="rId3"/>
    <p:sldId id="275" r:id="rId4"/>
    <p:sldId id="276" r:id="rId5"/>
    <p:sldId id="277" r:id="rId6"/>
    <p:sldId id="274" r:id="rId7"/>
    <p:sldId id="278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8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D62A-3E92-499A-8405-1A4143C25793}" type="datetimeFigureOut">
              <a:rPr lang="cs-CZ" smtClean="0"/>
              <a:t>15.05.2016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FCBC-D3BF-4CDD-869B-F96B33082E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909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D62A-3E92-499A-8405-1A4143C25793}" type="datetimeFigureOut">
              <a:rPr lang="cs-CZ" smtClean="0"/>
              <a:t>15.05.2016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FCBC-D3BF-4CDD-869B-F96B33082E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844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D62A-3E92-499A-8405-1A4143C25793}" type="datetimeFigureOut">
              <a:rPr lang="cs-CZ" smtClean="0"/>
              <a:t>15.05.2016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FCBC-D3BF-4CDD-869B-F96B33082ECD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8076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D62A-3E92-499A-8405-1A4143C25793}" type="datetimeFigureOut">
              <a:rPr lang="cs-CZ" smtClean="0"/>
              <a:t>15.05.2016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FCBC-D3BF-4CDD-869B-F96B33082E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9404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D62A-3E92-499A-8405-1A4143C25793}" type="datetimeFigureOut">
              <a:rPr lang="cs-CZ" smtClean="0"/>
              <a:t>15.05.2016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FCBC-D3BF-4CDD-869B-F96B33082ECD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6928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D62A-3E92-499A-8405-1A4143C25793}" type="datetimeFigureOut">
              <a:rPr lang="cs-CZ" smtClean="0"/>
              <a:t>15.05.2016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FCBC-D3BF-4CDD-869B-F96B33082E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7574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D62A-3E92-499A-8405-1A4143C25793}" type="datetimeFigureOut">
              <a:rPr lang="cs-CZ" smtClean="0"/>
              <a:t>15.05.2016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FCBC-D3BF-4CDD-869B-F96B33082E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6439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D62A-3E92-499A-8405-1A4143C25793}" type="datetimeFigureOut">
              <a:rPr lang="cs-CZ" smtClean="0"/>
              <a:t>15.05.2016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FCBC-D3BF-4CDD-869B-F96B33082E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452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D62A-3E92-499A-8405-1A4143C25793}" type="datetimeFigureOut">
              <a:rPr lang="cs-CZ" smtClean="0"/>
              <a:t>15.05.2016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FCBC-D3BF-4CDD-869B-F96B33082E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791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D62A-3E92-499A-8405-1A4143C25793}" type="datetimeFigureOut">
              <a:rPr lang="cs-CZ" smtClean="0"/>
              <a:t>15.05.2016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FCBC-D3BF-4CDD-869B-F96B33082E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534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D62A-3E92-499A-8405-1A4143C25793}" type="datetimeFigureOut">
              <a:rPr lang="cs-CZ" smtClean="0"/>
              <a:t>15.05.2016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FCBC-D3BF-4CDD-869B-F96B33082E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647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D62A-3E92-499A-8405-1A4143C25793}" type="datetimeFigureOut">
              <a:rPr lang="cs-CZ" smtClean="0"/>
              <a:t>15.05.2016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FCBC-D3BF-4CDD-869B-F96B33082E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177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D62A-3E92-499A-8405-1A4143C25793}" type="datetimeFigureOut">
              <a:rPr lang="cs-CZ" smtClean="0"/>
              <a:t>15.05.2016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FCBC-D3BF-4CDD-869B-F96B33082E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798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D62A-3E92-499A-8405-1A4143C25793}" type="datetimeFigureOut">
              <a:rPr lang="cs-CZ" smtClean="0"/>
              <a:t>15.05.2016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FCBC-D3BF-4CDD-869B-F96B33082E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764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D62A-3E92-499A-8405-1A4143C25793}" type="datetimeFigureOut">
              <a:rPr lang="cs-CZ" smtClean="0"/>
              <a:t>15.05.2016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FCBC-D3BF-4CDD-869B-F96B33082E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593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D62A-3E92-499A-8405-1A4143C25793}" type="datetimeFigureOut">
              <a:rPr lang="cs-CZ" smtClean="0"/>
              <a:t>15.05.2016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FCBC-D3BF-4CDD-869B-F96B33082E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414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ED62A-3E92-499A-8405-1A4143C25793}" type="datetimeFigureOut">
              <a:rPr lang="cs-CZ" smtClean="0"/>
              <a:t>15.05.2016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4DFCBC-D3BF-4CDD-869B-F96B33082E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911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cs-CZ" dirty="0"/>
              <a:t/>
            </a:r>
            <a:br>
              <a:rPr lang="cs-CZ" dirty="0"/>
            </a:br>
            <a:r>
              <a:rPr lang="cs-CZ" dirty="0"/>
              <a:t> </a:t>
            </a:r>
            <a:r>
              <a:rPr lang="cs-CZ" sz="4800" dirty="0"/>
              <a:t>Zpracování </a:t>
            </a:r>
            <a:r>
              <a:rPr lang="cs-CZ" sz="4800" dirty="0" err="1"/>
              <a:t>High</a:t>
            </a:r>
            <a:r>
              <a:rPr lang="cs-CZ" sz="4800" dirty="0"/>
              <a:t> </a:t>
            </a:r>
            <a:r>
              <a:rPr lang="cs-CZ" sz="4800" dirty="0" err="1"/>
              <a:t>Density</a:t>
            </a:r>
            <a:r>
              <a:rPr lang="cs-CZ" sz="4800" dirty="0"/>
              <a:t> EEG signálů pro potřeby inverzní úlohy v </a:t>
            </a:r>
            <a:r>
              <a:rPr lang="cs-CZ" sz="4800" dirty="0" err="1"/>
              <a:t>epileptologii</a:t>
            </a:r>
            <a:r>
              <a:rPr lang="cs-CZ" sz="4800" dirty="0"/>
              <a:t>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318620"/>
          </a:xfrm>
        </p:spPr>
        <p:txBody>
          <a:bodyPr>
            <a:normAutofit/>
          </a:bodyPr>
          <a:lstStyle/>
          <a:p>
            <a:r>
              <a:rPr lang="cs-CZ" dirty="0" smtClean="0"/>
              <a:t>Bc. Tomáš Hrstka</a:t>
            </a:r>
          </a:p>
          <a:p>
            <a:r>
              <a:rPr lang="cs-CZ" dirty="0" smtClean="0"/>
              <a:t>Ing. Petr Ježdík, Ph.D.</a:t>
            </a:r>
            <a:endParaRPr lang="cs-CZ" dirty="0"/>
          </a:p>
          <a:p>
            <a:r>
              <a:rPr lang="cs-CZ" dirty="0" smtClean="0"/>
              <a:t>Ing</a:t>
            </a:r>
            <a:r>
              <a:rPr lang="cs-CZ" dirty="0"/>
              <a:t>. </a:t>
            </a:r>
            <a:r>
              <a:rPr lang="cs-CZ" dirty="0" smtClean="0"/>
              <a:t>Radek Janča, </a:t>
            </a:r>
            <a:r>
              <a:rPr lang="cs-CZ" dirty="0"/>
              <a:t>Ph.D</a:t>
            </a:r>
            <a:r>
              <a:rPr lang="cs-CZ" dirty="0" smtClean="0"/>
              <a:t>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4719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Epileptický pacient P81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04293" y="1152983"/>
            <a:ext cx="8946541" cy="4195481"/>
          </a:xfrm>
        </p:spPr>
        <p:txBody>
          <a:bodyPr/>
          <a:lstStyle/>
          <a:p>
            <a:r>
              <a:rPr lang="cs-CZ" dirty="0" smtClean="0"/>
              <a:t>Nutností je správná interpretace výsledků</a:t>
            </a:r>
          </a:p>
          <a:p>
            <a:r>
              <a:rPr lang="cs-CZ" dirty="0"/>
              <a:t>Algoritmus LORETA, frekvenční </a:t>
            </a:r>
            <a:r>
              <a:rPr lang="cs-CZ" dirty="0" smtClean="0"/>
              <a:t>pásmo 0 </a:t>
            </a:r>
            <a:r>
              <a:rPr lang="cs-CZ" dirty="0"/>
              <a:t>až 128 Hz</a:t>
            </a:r>
          </a:p>
          <a:p>
            <a:endParaRPr lang="cs-CZ" dirty="0" smtClean="0"/>
          </a:p>
          <a:p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76700" y="2553513"/>
            <a:ext cx="3695700" cy="3181350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543284"/>
            <a:ext cx="2867025" cy="3176973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575" y="2539720"/>
            <a:ext cx="2745060" cy="3180537"/>
          </a:xfrm>
          <a:prstGeom prst="rect">
            <a:avLst/>
          </a:prstGeom>
        </p:spPr>
      </p:pic>
      <p:cxnSp>
        <p:nvCxnSpPr>
          <p:cNvPr id="7" name="Přímá spojnice se šipkou 6"/>
          <p:cNvCxnSpPr/>
          <p:nvPr/>
        </p:nvCxnSpPr>
        <p:spPr>
          <a:xfrm flipH="1" flipV="1">
            <a:off x="2971899" y="4810125"/>
            <a:ext cx="1695014" cy="240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Přímá spojnice se šipkou 8"/>
          <p:cNvCxnSpPr>
            <a:endCxn id="6" idx="1"/>
          </p:cNvCxnSpPr>
          <p:nvPr/>
        </p:nvCxnSpPr>
        <p:spPr>
          <a:xfrm flipV="1">
            <a:off x="6153150" y="4129989"/>
            <a:ext cx="2257425" cy="413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93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Postup zpracování inverzní úlohy</a:t>
            </a:r>
            <a:endParaRPr lang="cs-CZ" dirty="0"/>
          </a:p>
        </p:txBody>
      </p:sp>
      <p:grpSp>
        <p:nvGrpSpPr>
          <p:cNvPr id="65" name="Skupina 64"/>
          <p:cNvGrpSpPr/>
          <p:nvPr/>
        </p:nvGrpSpPr>
        <p:grpSpPr>
          <a:xfrm>
            <a:off x="762811" y="3069624"/>
            <a:ext cx="1199165" cy="1635212"/>
            <a:chOff x="429436" y="3069624"/>
            <a:chExt cx="1199165" cy="1635212"/>
          </a:xfrm>
        </p:grpSpPr>
        <p:sp>
          <p:nvSpPr>
            <p:cNvPr id="4" name="Zaoblený obdélník 3"/>
            <p:cNvSpPr/>
            <p:nvPr/>
          </p:nvSpPr>
          <p:spPr>
            <a:xfrm>
              <a:off x="429436" y="3069624"/>
              <a:ext cx="1199165" cy="1635212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cs-CZ" dirty="0" smtClean="0"/>
                <a:t>Pacient</a:t>
              </a:r>
              <a:endParaRPr lang="cs-CZ" dirty="0"/>
            </a:p>
          </p:txBody>
        </p:sp>
        <p:sp>
          <p:nvSpPr>
            <p:cNvPr id="5" name="Veselý obličej 4"/>
            <p:cNvSpPr/>
            <p:nvPr/>
          </p:nvSpPr>
          <p:spPr>
            <a:xfrm>
              <a:off x="571819" y="3606757"/>
              <a:ext cx="914400" cy="914400"/>
            </a:xfrm>
            <a:prstGeom prst="smileyFac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sp>
        <p:nvSpPr>
          <p:cNvPr id="6" name="Zaoblený obdélník 5"/>
          <p:cNvSpPr/>
          <p:nvPr/>
        </p:nvSpPr>
        <p:spPr>
          <a:xfrm>
            <a:off x="2475941" y="1599171"/>
            <a:ext cx="2191823" cy="185351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cs-CZ" dirty="0" smtClean="0"/>
              <a:t>MEEG signál</a:t>
            </a:r>
            <a:endParaRPr lang="cs-CZ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54" y="2036606"/>
            <a:ext cx="1200796" cy="1366652"/>
          </a:xfrm>
          <a:prstGeom prst="rect">
            <a:avLst/>
          </a:prstGeom>
        </p:spPr>
      </p:pic>
      <p:sp>
        <p:nvSpPr>
          <p:cNvPr id="8" name="Zaoblený obdélník 7"/>
          <p:cNvSpPr/>
          <p:nvPr/>
        </p:nvSpPr>
        <p:spPr>
          <a:xfrm>
            <a:off x="2475941" y="3539182"/>
            <a:ext cx="2191823" cy="69609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Pozice elektrod</a:t>
            </a:r>
            <a:endParaRPr lang="cs-CZ" dirty="0"/>
          </a:p>
        </p:txBody>
      </p:sp>
      <p:sp>
        <p:nvSpPr>
          <p:cNvPr id="9" name="Zaoblený obdélník 8"/>
          <p:cNvSpPr/>
          <p:nvPr/>
        </p:nvSpPr>
        <p:spPr>
          <a:xfrm>
            <a:off x="2475941" y="4321777"/>
            <a:ext cx="2191823" cy="185351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cs-CZ" dirty="0" smtClean="0"/>
              <a:t>MRI mozku</a:t>
            </a:r>
            <a:endParaRPr lang="cs-CZ" dirty="0"/>
          </a:p>
        </p:txBody>
      </p:sp>
      <p:pic>
        <p:nvPicPr>
          <p:cNvPr id="10" name="Obráze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286" y="4729464"/>
            <a:ext cx="2029131" cy="1241145"/>
          </a:xfrm>
          <a:prstGeom prst="rect">
            <a:avLst/>
          </a:prstGeom>
        </p:spPr>
      </p:pic>
      <p:sp>
        <p:nvSpPr>
          <p:cNvPr id="11" name="Zaoblený obdélník 10"/>
          <p:cNvSpPr/>
          <p:nvPr/>
        </p:nvSpPr>
        <p:spPr>
          <a:xfrm>
            <a:off x="5167475" y="2000378"/>
            <a:ext cx="1804825" cy="105109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Detektor epileptických výbojů</a:t>
            </a:r>
            <a:endParaRPr lang="cs-CZ" dirty="0"/>
          </a:p>
        </p:txBody>
      </p:sp>
      <p:sp>
        <p:nvSpPr>
          <p:cNvPr id="14" name="Zaoblený obdélník 13"/>
          <p:cNvSpPr/>
          <p:nvPr/>
        </p:nvSpPr>
        <p:spPr>
          <a:xfrm>
            <a:off x="5167476" y="3539182"/>
            <a:ext cx="1738150" cy="69609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Koregistrace</a:t>
            </a:r>
            <a:endParaRPr lang="cs-CZ" dirty="0"/>
          </a:p>
        </p:txBody>
      </p:sp>
      <p:sp>
        <p:nvSpPr>
          <p:cNvPr id="15" name="Zaoblený obdélník 14"/>
          <p:cNvSpPr/>
          <p:nvPr/>
        </p:nvSpPr>
        <p:spPr>
          <a:xfrm>
            <a:off x="5167475" y="4900484"/>
            <a:ext cx="1738152" cy="69609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Model hlavy</a:t>
            </a:r>
            <a:endParaRPr lang="cs-CZ" dirty="0"/>
          </a:p>
        </p:txBody>
      </p:sp>
      <p:sp>
        <p:nvSpPr>
          <p:cNvPr id="17" name="Zaoblený obdélník 16"/>
          <p:cNvSpPr/>
          <p:nvPr/>
        </p:nvSpPr>
        <p:spPr>
          <a:xfrm>
            <a:off x="7472011" y="2177877"/>
            <a:ext cx="1738150" cy="69609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Průměrování</a:t>
            </a:r>
            <a:endParaRPr lang="cs-CZ" dirty="0"/>
          </a:p>
        </p:txBody>
      </p:sp>
      <p:sp>
        <p:nvSpPr>
          <p:cNvPr id="18" name="Zaoblený obdélník 17"/>
          <p:cNvSpPr/>
          <p:nvPr/>
        </p:nvSpPr>
        <p:spPr>
          <a:xfrm>
            <a:off x="7472011" y="4247636"/>
            <a:ext cx="1738152" cy="69609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Dopředný</a:t>
            </a:r>
            <a:r>
              <a:rPr lang="cs-CZ" dirty="0" smtClean="0"/>
              <a:t> model</a:t>
            </a:r>
            <a:endParaRPr lang="cs-CZ" dirty="0"/>
          </a:p>
        </p:txBody>
      </p:sp>
      <p:sp>
        <p:nvSpPr>
          <p:cNvPr id="19" name="Zaoblený obdélník 18"/>
          <p:cNvSpPr/>
          <p:nvPr/>
        </p:nvSpPr>
        <p:spPr>
          <a:xfrm>
            <a:off x="9709873" y="3012860"/>
            <a:ext cx="1804825" cy="105109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Fitování</a:t>
            </a:r>
            <a:r>
              <a:rPr lang="cs-CZ" dirty="0" smtClean="0"/>
              <a:t> pozorované EEG aktivity</a:t>
            </a:r>
            <a:endParaRPr lang="cs-CZ" dirty="0"/>
          </a:p>
        </p:txBody>
      </p:sp>
      <p:sp>
        <p:nvSpPr>
          <p:cNvPr id="20" name="Zaoblený obdélník 19"/>
          <p:cNvSpPr/>
          <p:nvPr/>
        </p:nvSpPr>
        <p:spPr>
          <a:xfrm>
            <a:off x="9709873" y="4943733"/>
            <a:ext cx="1804825" cy="105109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Pozice zdrojů aktivity</a:t>
            </a:r>
            <a:endParaRPr lang="cs-CZ" dirty="0"/>
          </a:p>
        </p:txBody>
      </p:sp>
      <p:cxnSp>
        <p:nvCxnSpPr>
          <p:cNvPr id="22" name="Přímá spojnice se šipkou 21"/>
          <p:cNvCxnSpPr>
            <a:stCxn id="4" idx="3"/>
            <a:endCxn id="6" idx="1"/>
          </p:cNvCxnSpPr>
          <p:nvPr/>
        </p:nvCxnSpPr>
        <p:spPr>
          <a:xfrm flipV="1">
            <a:off x="1961976" y="2525928"/>
            <a:ext cx="513965" cy="1361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Přímá spojnice se šipkou 22"/>
          <p:cNvCxnSpPr>
            <a:stCxn id="4" idx="3"/>
            <a:endCxn id="8" idx="1"/>
          </p:cNvCxnSpPr>
          <p:nvPr/>
        </p:nvCxnSpPr>
        <p:spPr>
          <a:xfrm>
            <a:off x="1961976" y="3887230"/>
            <a:ext cx="51396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Přímá spojnice se šipkou 23"/>
          <p:cNvCxnSpPr>
            <a:stCxn id="4" idx="3"/>
            <a:endCxn id="9" idx="1"/>
          </p:cNvCxnSpPr>
          <p:nvPr/>
        </p:nvCxnSpPr>
        <p:spPr>
          <a:xfrm>
            <a:off x="1961976" y="3887230"/>
            <a:ext cx="513965" cy="1361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Přímá spojnice se šipkou 24"/>
          <p:cNvCxnSpPr>
            <a:stCxn id="6" idx="3"/>
            <a:endCxn id="11" idx="1"/>
          </p:cNvCxnSpPr>
          <p:nvPr/>
        </p:nvCxnSpPr>
        <p:spPr>
          <a:xfrm flipV="1">
            <a:off x="4667764" y="2525927"/>
            <a:ext cx="49971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Přímá spojnice se šipkou 25"/>
          <p:cNvCxnSpPr>
            <a:stCxn id="8" idx="3"/>
            <a:endCxn id="14" idx="1"/>
          </p:cNvCxnSpPr>
          <p:nvPr/>
        </p:nvCxnSpPr>
        <p:spPr>
          <a:xfrm>
            <a:off x="4667764" y="3887231"/>
            <a:ext cx="4997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Přímá spojnice se šipkou 34"/>
          <p:cNvCxnSpPr>
            <a:stCxn id="9" idx="3"/>
            <a:endCxn id="15" idx="1"/>
          </p:cNvCxnSpPr>
          <p:nvPr/>
        </p:nvCxnSpPr>
        <p:spPr>
          <a:xfrm flipV="1">
            <a:off x="4667764" y="5248533"/>
            <a:ext cx="49971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Přímá spojnice se šipkou 37"/>
          <p:cNvCxnSpPr>
            <a:stCxn id="15" idx="0"/>
            <a:endCxn id="14" idx="2"/>
          </p:cNvCxnSpPr>
          <p:nvPr/>
        </p:nvCxnSpPr>
        <p:spPr>
          <a:xfrm flipV="1">
            <a:off x="6036551" y="4235279"/>
            <a:ext cx="0" cy="665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Přímá spojnice se šipkou 40"/>
          <p:cNvCxnSpPr>
            <a:stCxn id="14" idx="3"/>
            <a:endCxn id="18" idx="1"/>
          </p:cNvCxnSpPr>
          <p:nvPr/>
        </p:nvCxnSpPr>
        <p:spPr>
          <a:xfrm>
            <a:off x="6905626" y="3887231"/>
            <a:ext cx="566385" cy="708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Přímá spojnice se šipkou 43"/>
          <p:cNvCxnSpPr>
            <a:stCxn id="15" idx="3"/>
            <a:endCxn id="18" idx="1"/>
          </p:cNvCxnSpPr>
          <p:nvPr/>
        </p:nvCxnSpPr>
        <p:spPr>
          <a:xfrm flipV="1">
            <a:off x="6905627" y="4595685"/>
            <a:ext cx="566384" cy="652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Přímá spojnice se šipkou 46"/>
          <p:cNvCxnSpPr>
            <a:stCxn id="11" idx="3"/>
            <a:endCxn id="17" idx="1"/>
          </p:cNvCxnSpPr>
          <p:nvPr/>
        </p:nvCxnSpPr>
        <p:spPr>
          <a:xfrm flipV="1">
            <a:off x="6972300" y="2525926"/>
            <a:ext cx="49971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Přímá spojnice se šipkou 49"/>
          <p:cNvCxnSpPr>
            <a:stCxn id="17" idx="3"/>
            <a:endCxn id="19" idx="1"/>
          </p:cNvCxnSpPr>
          <p:nvPr/>
        </p:nvCxnSpPr>
        <p:spPr>
          <a:xfrm>
            <a:off x="9210161" y="2525926"/>
            <a:ext cx="499712" cy="1012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Přímá spojnice se šipkou 52"/>
          <p:cNvCxnSpPr>
            <a:stCxn id="18" idx="3"/>
            <a:endCxn id="19" idx="1"/>
          </p:cNvCxnSpPr>
          <p:nvPr/>
        </p:nvCxnSpPr>
        <p:spPr>
          <a:xfrm flipV="1">
            <a:off x="9210163" y="3538409"/>
            <a:ext cx="499710" cy="1057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Přímá spojnice se šipkou 55"/>
          <p:cNvCxnSpPr>
            <a:stCxn id="19" idx="2"/>
            <a:endCxn id="20" idx="0"/>
          </p:cNvCxnSpPr>
          <p:nvPr/>
        </p:nvCxnSpPr>
        <p:spPr>
          <a:xfrm>
            <a:off x="10612286" y="4063957"/>
            <a:ext cx="0" cy="879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39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P110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cs-CZ" dirty="0" smtClean="0"/>
              <a:t>2x </a:t>
            </a:r>
            <a:r>
              <a:rPr lang="cs-CZ" dirty="0" err="1" smtClean="0"/>
              <a:t>SEPy</a:t>
            </a:r>
            <a:r>
              <a:rPr lang="cs-CZ" dirty="0" smtClean="0"/>
              <a:t> levé horní končetiny, 2x </a:t>
            </a:r>
            <a:r>
              <a:rPr lang="cs-CZ" dirty="0" err="1" smtClean="0"/>
              <a:t>SEPy</a:t>
            </a:r>
            <a:r>
              <a:rPr lang="cs-CZ" dirty="0" smtClean="0"/>
              <a:t> pravé horní končetiny</a:t>
            </a:r>
          </a:p>
          <a:p>
            <a:r>
              <a:rPr lang="cs-CZ" dirty="0" smtClean="0"/>
              <a:t>Horní propust 1 Hz, </a:t>
            </a:r>
            <a:r>
              <a:rPr lang="cs-CZ" dirty="0" err="1" smtClean="0"/>
              <a:t>převzorkování</a:t>
            </a:r>
            <a:r>
              <a:rPr lang="cs-CZ" dirty="0" smtClean="0"/>
              <a:t> na 1024 Hz, dolní propust 150 Hz</a:t>
            </a:r>
          </a:p>
          <a:p>
            <a:r>
              <a:rPr lang="cs-CZ" dirty="0" smtClean="0"/>
              <a:t>Inverze metodou LORETA</a:t>
            </a:r>
            <a:endParaRPr lang="cs-CZ" dirty="0"/>
          </a:p>
        </p:txBody>
      </p:sp>
      <p:pic>
        <p:nvPicPr>
          <p:cNvPr id="9" name="Obrázek 8"/>
          <p:cNvPicPr/>
          <p:nvPr/>
        </p:nvPicPr>
        <p:blipFill>
          <a:blip r:embed="rId2"/>
          <a:stretch>
            <a:fillRect/>
          </a:stretch>
        </p:blipFill>
        <p:spPr>
          <a:xfrm>
            <a:off x="1648140" y="2384347"/>
            <a:ext cx="2843530" cy="2566670"/>
          </a:xfrm>
          <a:prstGeom prst="rect">
            <a:avLst/>
          </a:prstGeom>
        </p:spPr>
      </p:pic>
      <p:pic>
        <p:nvPicPr>
          <p:cNvPr id="10" name="Obrázek 9"/>
          <p:cNvPicPr/>
          <p:nvPr/>
        </p:nvPicPr>
        <p:blipFill>
          <a:blip r:embed="rId3"/>
          <a:stretch>
            <a:fillRect/>
          </a:stretch>
        </p:blipFill>
        <p:spPr>
          <a:xfrm>
            <a:off x="5461071" y="2384347"/>
            <a:ext cx="2843530" cy="2581275"/>
          </a:xfrm>
          <a:prstGeom prst="rect">
            <a:avLst/>
          </a:prstGeom>
        </p:spPr>
      </p:pic>
      <p:pic>
        <p:nvPicPr>
          <p:cNvPr id="11" name="Obrázek 10"/>
          <p:cNvPicPr/>
          <p:nvPr/>
        </p:nvPicPr>
        <p:blipFill>
          <a:blip r:embed="rId4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61079" y="4929801"/>
            <a:ext cx="2174217" cy="1691112"/>
          </a:xfrm>
          <a:prstGeom prst="rect">
            <a:avLst/>
          </a:prstGeom>
        </p:spPr>
      </p:pic>
      <p:pic>
        <p:nvPicPr>
          <p:cNvPr id="13" name="Obrázek 12"/>
          <p:cNvPicPr/>
          <p:nvPr/>
        </p:nvPicPr>
        <p:blipFill>
          <a:blip r:embed="rId5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01251" y="4929801"/>
            <a:ext cx="2163169" cy="164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1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P113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cs-CZ" dirty="0"/>
              <a:t>2x </a:t>
            </a:r>
            <a:r>
              <a:rPr lang="cs-CZ" dirty="0" err="1"/>
              <a:t>SEPy</a:t>
            </a:r>
            <a:r>
              <a:rPr lang="cs-CZ" dirty="0"/>
              <a:t> levé horní končetiny, 2x </a:t>
            </a:r>
            <a:r>
              <a:rPr lang="cs-CZ" dirty="0" err="1"/>
              <a:t>SEPy</a:t>
            </a:r>
            <a:r>
              <a:rPr lang="cs-CZ" dirty="0"/>
              <a:t> pravé horní končetiny</a:t>
            </a:r>
          </a:p>
          <a:p>
            <a:r>
              <a:rPr lang="cs-CZ" dirty="0"/>
              <a:t>Horní propust 1 Hz, </a:t>
            </a:r>
            <a:r>
              <a:rPr lang="cs-CZ" dirty="0" err="1"/>
              <a:t>převzorkování</a:t>
            </a:r>
            <a:r>
              <a:rPr lang="cs-CZ" dirty="0"/>
              <a:t> na 1024 Hz, dolní propust 150 </a:t>
            </a:r>
            <a:r>
              <a:rPr lang="cs-CZ" dirty="0" smtClean="0"/>
              <a:t>Hz, detekce artefaktů</a:t>
            </a:r>
            <a:endParaRPr lang="cs-CZ" dirty="0"/>
          </a:p>
        </p:txBody>
      </p:sp>
      <p:pic>
        <p:nvPicPr>
          <p:cNvPr id="4" name="Obrázek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32138" y="2208039"/>
            <a:ext cx="2843530" cy="2665095"/>
          </a:xfrm>
          <a:prstGeom prst="rect">
            <a:avLst/>
          </a:prstGeom>
        </p:spPr>
      </p:pic>
      <p:pic>
        <p:nvPicPr>
          <p:cNvPr id="5" name="Obrázek 4"/>
          <p:cNvPicPr/>
          <p:nvPr/>
        </p:nvPicPr>
        <p:blipFill>
          <a:blip r:embed="rId3"/>
          <a:stretch>
            <a:fillRect/>
          </a:stretch>
        </p:blipFill>
        <p:spPr>
          <a:xfrm>
            <a:off x="5333263" y="2208039"/>
            <a:ext cx="2843530" cy="2517775"/>
          </a:xfrm>
          <a:prstGeom prst="rect">
            <a:avLst/>
          </a:prstGeom>
        </p:spPr>
      </p:pic>
      <p:pic>
        <p:nvPicPr>
          <p:cNvPr id="6" name="Obrázek 5"/>
          <p:cNvPicPr/>
          <p:nvPr/>
        </p:nvPicPr>
        <p:blipFill>
          <a:blip r:embed="rId4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33972" y="4725814"/>
            <a:ext cx="2439862" cy="1891738"/>
          </a:xfrm>
          <a:prstGeom prst="rect">
            <a:avLst/>
          </a:prstGeom>
        </p:spPr>
      </p:pic>
      <p:pic>
        <p:nvPicPr>
          <p:cNvPr id="7" name="Obrázek 6"/>
          <p:cNvPicPr/>
          <p:nvPr/>
        </p:nvPicPr>
        <p:blipFill>
          <a:blip r:embed="rId5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16109" y="4725814"/>
            <a:ext cx="2477837" cy="188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P114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cs-CZ" dirty="0"/>
              <a:t>Horní propust 1 Hz, </a:t>
            </a:r>
            <a:r>
              <a:rPr lang="cs-CZ" dirty="0" err="1"/>
              <a:t>převzorkování</a:t>
            </a:r>
            <a:r>
              <a:rPr lang="cs-CZ" dirty="0"/>
              <a:t> na 1024 Hz, dolní propust 150 Hz</a:t>
            </a:r>
          </a:p>
          <a:p>
            <a:endParaRPr lang="cs-CZ" dirty="0"/>
          </a:p>
        </p:txBody>
      </p:sp>
      <p:pic>
        <p:nvPicPr>
          <p:cNvPr id="5" name="Obrázek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97824" y="1669183"/>
            <a:ext cx="2843530" cy="2522855"/>
          </a:xfrm>
          <a:prstGeom prst="rect">
            <a:avLst/>
          </a:prstGeom>
        </p:spPr>
      </p:pic>
      <p:pic>
        <p:nvPicPr>
          <p:cNvPr id="6" name="Obrázek 5"/>
          <p:cNvPicPr/>
          <p:nvPr/>
        </p:nvPicPr>
        <p:blipFill>
          <a:blip r:embed="rId3"/>
          <a:stretch>
            <a:fillRect/>
          </a:stretch>
        </p:blipFill>
        <p:spPr>
          <a:xfrm>
            <a:off x="5651257" y="1669183"/>
            <a:ext cx="2843530" cy="2597785"/>
          </a:xfrm>
          <a:prstGeom prst="rect">
            <a:avLst/>
          </a:prstGeom>
        </p:spPr>
      </p:pic>
      <p:pic>
        <p:nvPicPr>
          <p:cNvPr id="7" name="Obrázek 6"/>
          <p:cNvPicPr/>
          <p:nvPr/>
        </p:nvPicPr>
        <p:blipFill>
          <a:blip r:embed="rId4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97824" y="4352323"/>
            <a:ext cx="2843530" cy="2188210"/>
          </a:xfrm>
          <a:prstGeom prst="rect">
            <a:avLst/>
          </a:prstGeom>
        </p:spPr>
      </p:pic>
      <p:pic>
        <p:nvPicPr>
          <p:cNvPr id="8" name="Obrázek 7"/>
          <p:cNvPicPr/>
          <p:nvPr/>
        </p:nvPicPr>
        <p:blipFill>
          <a:blip r:embed="rId5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51257" y="4355498"/>
            <a:ext cx="2843530" cy="218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1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P99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cs-CZ" dirty="0" smtClean="0"/>
              <a:t>Pacient podstoupil 2x </a:t>
            </a:r>
            <a:r>
              <a:rPr lang="cs-CZ" dirty="0" err="1" smtClean="0"/>
              <a:t>SEPy</a:t>
            </a:r>
            <a:r>
              <a:rPr lang="cs-CZ" dirty="0" smtClean="0"/>
              <a:t> levé horní končetiny, při stimulaci pravé končetiny byl vyvolán záchvat.</a:t>
            </a:r>
            <a:endParaRPr lang="cs-CZ" dirty="0"/>
          </a:p>
        </p:txBody>
      </p:sp>
      <p:pic>
        <p:nvPicPr>
          <p:cNvPr id="4" name="Obrázek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06096" y="2359948"/>
            <a:ext cx="3086100" cy="2790825"/>
          </a:xfrm>
          <a:prstGeom prst="rect">
            <a:avLst/>
          </a:prstGeom>
        </p:spPr>
      </p:pic>
      <p:pic>
        <p:nvPicPr>
          <p:cNvPr id="5" name="Obrázek 4"/>
          <p:cNvPicPr/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5236" y="2074198"/>
            <a:ext cx="38957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P109</a:t>
            </a:r>
            <a:br>
              <a:rPr lang="cs-CZ" b="1" dirty="0"/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cs-CZ" dirty="0"/>
              <a:t>Automatická analýza vyřadila následující kanály, což až velmi nápadně připomíná elektrody spojené s jedním ze zesilovačů. Tyto kanály ležely téměř o tři řády výš.</a:t>
            </a:r>
          </a:p>
          <a:p>
            <a:endParaRPr lang="cs-CZ" dirty="0"/>
          </a:p>
        </p:txBody>
      </p:sp>
      <p:pic>
        <p:nvPicPr>
          <p:cNvPr id="4" name="Obrázek 3"/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2590800"/>
            <a:ext cx="3072765" cy="3469005"/>
          </a:xfrm>
          <a:prstGeom prst="rect">
            <a:avLst/>
          </a:prstGeom>
        </p:spPr>
      </p:pic>
      <p:pic>
        <p:nvPicPr>
          <p:cNvPr id="6" name="Obrázek 5"/>
          <p:cNvPicPr/>
          <p:nvPr/>
        </p:nvPicPr>
        <p:blipFill>
          <a:blip r:embed="rId3"/>
          <a:stretch>
            <a:fillRect/>
          </a:stretch>
        </p:blipFill>
        <p:spPr>
          <a:xfrm>
            <a:off x="3943139" y="2103263"/>
            <a:ext cx="2879725" cy="2214245"/>
          </a:xfrm>
          <a:prstGeom prst="rect">
            <a:avLst/>
          </a:prstGeom>
        </p:spPr>
      </p:pic>
      <p:pic>
        <p:nvPicPr>
          <p:cNvPr id="7" name="Obrázek 6"/>
          <p:cNvPicPr/>
          <p:nvPr/>
        </p:nvPicPr>
        <p:blipFill>
          <a:blip r:embed="rId4"/>
          <a:stretch>
            <a:fillRect/>
          </a:stretch>
        </p:blipFill>
        <p:spPr>
          <a:xfrm>
            <a:off x="6822864" y="2103262"/>
            <a:ext cx="2913988" cy="2214245"/>
          </a:xfrm>
          <a:prstGeom prst="rect">
            <a:avLst/>
          </a:prstGeom>
        </p:spPr>
      </p:pic>
      <p:pic>
        <p:nvPicPr>
          <p:cNvPr id="8" name="Obrázek 7"/>
          <p:cNvPicPr/>
          <p:nvPr/>
        </p:nvPicPr>
        <p:blipFill>
          <a:blip r:embed="rId5"/>
          <a:stretch>
            <a:fillRect/>
          </a:stretch>
        </p:blipFill>
        <p:spPr>
          <a:xfrm>
            <a:off x="5743383" y="4317507"/>
            <a:ext cx="23050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8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Epileptický pacient P81</a:t>
            </a:r>
            <a:endParaRPr lang="cs-CZ" dirty="0"/>
          </a:p>
        </p:txBody>
      </p:sp>
      <p:pic>
        <p:nvPicPr>
          <p:cNvPr id="4" name="Picture 2" descr="S:\motol\methodic_data\P81\hdeeg_mat_256\spike\interictal\AWAKE_P81_cluster.png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r="83349" b="81709"/>
          <a:stretch/>
        </p:blipFill>
        <p:spPr bwMode="auto">
          <a:xfrm>
            <a:off x="1902013" y="1853248"/>
            <a:ext cx="1762181" cy="40277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2" descr="S:\motol\methodic_data\P81\hdeeg_mat_256\spike\interictal\AWAKE_P81_cluster.png"/>
          <p:cNvPicPr/>
          <p:nvPr/>
        </p:nvPicPr>
        <p:blipFill rotWithShape="1">
          <a:blip r:embed="rId2" cstate="print"/>
          <a:srcRect l="33271" t="54" r="50229" b="81675"/>
          <a:stretch/>
        </p:blipFill>
        <p:spPr bwMode="auto">
          <a:xfrm>
            <a:off x="4475664" y="1846898"/>
            <a:ext cx="1745615" cy="40233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2" descr="S:\motol\methodic_data\P81\hdeeg_mat_256\spike\interictal\AWAKE_P81_cluster.png"/>
          <p:cNvPicPr/>
          <p:nvPr/>
        </p:nvPicPr>
        <p:blipFill rotWithShape="1">
          <a:blip r:embed="rId2" cstate="print"/>
          <a:srcRect l="83347" r="-82" b="81708"/>
          <a:stretch/>
        </p:blipFill>
        <p:spPr bwMode="auto">
          <a:xfrm>
            <a:off x="7032749" y="1853248"/>
            <a:ext cx="1771650" cy="40297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ovéPole 6"/>
          <p:cNvSpPr txBox="1"/>
          <p:nvPr/>
        </p:nvSpPr>
        <p:spPr>
          <a:xfrm>
            <a:off x="1663017" y="1282527"/>
            <a:ext cx="230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Četnost komplexů hrot vlna</a:t>
            </a:r>
            <a:endParaRPr lang="cs-CZ" dirty="0"/>
          </a:p>
        </p:txBody>
      </p:sp>
      <p:sp>
        <p:nvSpPr>
          <p:cNvPr id="8" name="TextovéPole 7"/>
          <p:cNvSpPr txBox="1"/>
          <p:nvPr/>
        </p:nvSpPr>
        <p:spPr>
          <a:xfrm>
            <a:off x="4292593" y="1421027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Amplitudy výbojů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6972668" y="1477566"/>
            <a:ext cx="191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Šíření komplexu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3310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Epileptický pacient P81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04293" y="1152983"/>
            <a:ext cx="8946541" cy="4195481"/>
          </a:xfrm>
        </p:spPr>
        <p:txBody>
          <a:bodyPr/>
          <a:lstStyle/>
          <a:p>
            <a:r>
              <a:rPr lang="cs-CZ" dirty="0" smtClean="0"/>
              <a:t>Algoritmus LORETA, frekvenční pásmo 16 až 128 Hz</a:t>
            </a:r>
          </a:p>
          <a:p>
            <a:endParaRPr lang="cs-CZ" dirty="0"/>
          </a:p>
        </p:txBody>
      </p:sp>
      <p:pic>
        <p:nvPicPr>
          <p:cNvPr id="2052" name="Obrázek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57" y="1853248"/>
            <a:ext cx="2714625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Obrázek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657" y="1853249"/>
            <a:ext cx="2938117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Obrázek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825" y="2329497"/>
            <a:ext cx="27241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Obrázek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049" y="1853247"/>
            <a:ext cx="3238501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 pole 11"/>
          <p:cNvSpPr txBox="1">
            <a:spLocks noChangeArrowheads="1"/>
          </p:cNvSpPr>
          <p:nvPr/>
        </p:nvSpPr>
        <p:spPr bwMode="auto">
          <a:xfrm>
            <a:off x="1372209" y="2653825"/>
            <a:ext cx="27781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kumimoji="0" lang="cs-CZ" altLang="cs-CZ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ové pole 12"/>
          <p:cNvSpPr txBox="1">
            <a:spLocks noChangeArrowheads="1"/>
          </p:cNvSpPr>
          <p:nvPr/>
        </p:nvSpPr>
        <p:spPr bwMode="auto">
          <a:xfrm>
            <a:off x="1902247" y="2653825"/>
            <a:ext cx="27781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endParaRPr kumimoji="0" lang="cs-CZ" altLang="cs-CZ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ové pole 13"/>
          <p:cNvSpPr txBox="1">
            <a:spLocks noChangeArrowheads="1"/>
          </p:cNvSpPr>
          <p:nvPr/>
        </p:nvSpPr>
        <p:spPr bwMode="auto">
          <a:xfrm>
            <a:off x="1638300" y="3998437"/>
            <a:ext cx="381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</a:t>
            </a:r>
            <a:endParaRPr kumimoji="0" lang="cs-CZ" altLang="cs-CZ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ové pole 14"/>
          <p:cNvSpPr txBox="1">
            <a:spLocks noChangeArrowheads="1"/>
          </p:cNvSpPr>
          <p:nvPr/>
        </p:nvSpPr>
        <p:spPr bwMode="auto">
          <a:xfrm>
            <a:off x="6050039" y="1927961"/>
            <a:ext cx="27781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endParaRPr kumimoji="0" lang="cs-CZ" altLang="cs-C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ové pole 15"/>
          <p:cNvSpPr txBox="1">
            <a:spLocks noChangeArrowheads="1"/>
          </p:cNvSpPr>
          <p:nvPr/>
        </p:nvSpPr>
        <p:spPr bwMode="auto">
          <a:xfrm>
            <a:off x="6050039" y="3364479"/>
            <a:ext cx="27781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endParaRPr kumimoji="0" lang="cs-CZ" altLang="cs-C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ové pole 16"/>
          <p:cNvSpPr txBox="1">
            <a:spLocks noChangeArrowheads="1"/>
          </p:cNvSpPr>
          <p:nvPr/>
        </p:nvSpPr>
        <p:spPr bwMode="auto">
          <a:xfrm>
            <a:off x="1597025" y="4003200"/>
            <a:ext cx="27781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endParaRPr kumimoji="0" lang="cs-CZ" altLang="cs-C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063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774</TotalTime>
  <Words>196</Words>
  <Application>Microsoft Office PowerPoint</Application>
  <PresentationFormat>Širokoúhlá obrazovka</PresentationFormat>
  <Paragraphs>44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 3</vt:lpstr>
      <vt:lpstr>Faseta</vt:lpstr>
      <vt:lpstr>  Zpracování High Density EEG signálů pro potřeby inverzní úlohy v epileptologii </vt:lpstr>
      <vt:lpstr>Postup zpracování inverzní úlohy</vt:lpstr>
      <vt:lpstr>P110</vt:lpstr>
      <vt:lpstr>P113</vt:lpstr>
      <vt:lpstr>P114</vt:lpstr>
      <vt:lpstr>P99</vt:lpstr>
      <vt:lpstr>P109 </vt:lpstr>
      <vt:lpstr>Epileptický pacient P81</vt:lpstr>
      <vt:lpstr>Epileptický pacient P81</vt:lpstr>
      <vt:lpstr>Epileptický pacient P81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Bc. Tomáš Hrstka</dc:creator>
  <cp:lastModifiedBy>Tomáš Hrstka</cp:lastModifiedBy>
  <cp:revision>56</cp:revision>
  <dcterms:created xsi:type="dcterms:W3CDTF">2016-04-21T11:45:53Z</dcterms:created>
  <dcterms:modified xsi:type="dcterms:W3CDTF">2016-05-14T22:37:06Z</dcterms:modified>
</cp:coreProperties>
</file>