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
      <p:font typeface="Roboto Medium"/>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edium-bold.fntdata"/><Relationship Id="rId11" Type="http://schemas.openxmlformats.org/officeDocument/2006/relationships/slide" Target="slides/slide7.xml"/><Relationship Id="rId22" Type="http://schemas.openxmlformats.org/officeDocument/2006/relationships/font" Target="fonts/RobotoMedium-boldItalic.fntdata"/><Relationship Id="rId10" Type="http://schemas.openxmlformats.org/officeDocument/2006/relationships/slide" Target="slides/slide6.xml"/><Relationship Id="rId21" Type="http://schemas.openxmlformats.org/officeDocument/2006/relationships/font" Target="fonts/RobotoMedium-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19" Type="http://schemas.openxmlformats.org/officeDocument/2006/relationships/font" Target="fonts/RobotoMedium-regular.fntdata"/><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e6d8fc64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e6d8fc64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e81699e8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e81699e8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e81699e8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e81699e8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e81699e8d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e81699e8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e81699e8d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e81699e8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www.youtube.com/watch?v=8jzvzRo3Ij0" TargetMode="External"/><Relationship Id="rId4" Type="http://schemas.openxmlformats.org/officeDocument/2006/relationships/hyperlink" Target="https://www.youtube.com/watch?v=pIKn8PWDReU" TargetMode="External"/><Relationship Id="rId11" Type="http://schemas.openxmlformats.org/officeDocument/2006/relationships/hyperlink" Target="https://github.com/hrtnisri2016/vix-ds-hci" TargetMode="External"/><Relationship Id="rId10" Type="http://schemas.openxmlformats.org/officeDocument/2006/relationships/hyperlink" Target="https://github.com/hrtnisri2016/vix-ds-hci" TargetMode="External"/><Relationship Id="rId9" Type="http://schemas.openxmlformats.org/officeDocument/2006/relationships/hyperlink" Target="https://github.com/hrtnisri2016/vix-ds-hci" TargetMode="External"/><Relationship Id="rId5" Type="http://schemas.openxmlformats.org/officeDocument/2006/relationships/hyperlink" Target="https://www.youtube.com/watch?v=vN5cNN2-HWE&amp;t=696s" TargetMode="External"/><Relationship Id="rId6" Type="http://schemas.openxmlformats.org/officeDocument/2006/relationships/hyperlink" Target="https://medium.com/@dhruvnarayanan20/home-credit-default-risk-part-2-feature-engineering-and-modelling-i-be9385ad77fd" TargetMode="External"/><Relationship Id="rId7" Type="http://schemas.openxmlformats.org/officeDocument/2006/relationships/hyperlink" Target="https://medium.com/towards-data-science/end-to-end-guide-to-building-a-credit-scorecard-using-machine-learning-6502d8bb765a" TargetMode="External"/><Relationship Id="rId8" Type="http://schemas.openxmlformats.org/officeDocument/2006/relationships/hyperlink" Target="https://www.kaggle.com/competitions/home-credit-default-risk/over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0950" y="1570000"/>
            <a:ext cx="8100300" cy="142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b="1" sz="3900">
              <a:solidFill>
                <a:schemeClr val="dk1"/>
              </a:solidFill>
              <a:highlight>
                <a:schemeClr val="lt1"/>
              </a:highlight>
            </a:endParaRPr>
          </a:p>
          <a:p>
            <a:pPr indent="0" lvl="0" marL="0" rtl="0" algn="l">
              <a:spcBef>
                <a:spcPts val="0"/>
              </a:spcBef>
              <a:spcAft>
                <a:spcPts val="0"/>
              </a:spcAft>
              <a:buNone/>
            </a:pPr>
            <a:r>
              <a:rPr b="1" lang="en" sz="3500">
                <a:solidFill>
                  <a:schemeClr val="dk1"/>
                </a:solidFill>
                <a:highlight>
                  <a:schemeClr val="lt1"/>
                </a:highlight>
              </a:rPr>
              <a:t>Home Credit Case Study:</a:t>
            </a:r>
            <a:r>
              <a:rPr b="1" lang="en" sz="3900">
                <a:solidFill>
                  <a:schemeClr val="dk1"/>
                </a:solidFill>
                <a:highlight>
                  <a:schemeClr val="lt1"/>
                </a:highlight>
              </a:rPr>
              <a:t> </a:t>
            </a:r>
            <a:endParaRPr b="1" sz="3900">
              <a:solidFill>
                <a:schemeClr val="dk1"/>
              </a:solidFill>
              <a:highlight>
                <a:schemeClr val="lt1"/>
              </a:highlight>
            </a:endParaRPr>
          </a:p>
          <a:p>
            <a:pPr indent="0" lvl="0" marL="0" rtl="0" algn="l">
              <a:spcBef>
                <a:spcPts val="0"/>
              </a:spcBef>
              <a:spcAft>
                <a:spcPts val="0"/>
              </a:spcAft>
              <a:buNone/>
            </a:pPr>
            <a:r>
              <a:rPr b="1" lang="en" sz="2700"/>
              <a:t>Decision-Making for Loan Applications </a:t>
            </a:r>
            <a:endParaRPr b="1" sz="2700"/>
          </a:p>
          <a:p>
            <a:pPr indent="0" lvl="0" marL="0" rtl="0" algn="l">
              <a:spcBef>
                <a:spcPts val="0"/>
              </a:spcBef>
              <a:spcAft>
                <a:spcPts val="0"/>
              </a:spcAft>
              <a:buNone/>
            </a:pPr>
            <a:r>
              <a:rPr b="1" lang="en" sz="2700"/>
              <a:t>from Clients without Prior Credit History</a:t>
            </a:r>
            <a:endParaRPr sz="2300"/>
          </a:p>
        </p:txBody>
      </p:sp>
      <p:sp>
        <p:nvSpPr>
          <p:cNvPr id="86" name="Google Shape;86;p13"/>
          <p:cNvSpPr txBox="1"/>
          <p:nvPr>
            <p:ph idx="1" type="subTitle"/>
          </p:nvPr>
        </p:nvSpPr>
        <p:spPr>
          <a:xfrm>
            <a:off x="460938" y="3096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by: Sri Hartini</a:t>
            </a:r>
            <a:endParaRPr b="1" sz="1200"/>
          </a:p>
        </p:txBody>
      </p:sp>
      <p:cxnSp>
        <p:nvCxnSpPr>
          <p:cNvPr id="87" name="Google Shape;87;p13"/>
          <p:cNvCxnSpPr/>
          <p:nvPr/>
        </p:nvCxnSpPr>
        <p:spPr>
          <a:xfrm flipH="1" rot="10800000">
            <a:off x="492675" y="2984525"/>
            <a:ext cx="7125900" cy="6600"/>
          </a:xfrm>
          <a:prstGeom prst="straightConnector1">
            <a:avLst/>
          </a:prstGeom>
          <a:noFill/>
          <a:ln cap="flat" cmpd="sng" w="38100">
            <a:solidFill>
              <a:schemeClr val="lt1"/>
            </a:solidFill>
            <a:prstDash val="solid"/>
            <a:round/>
            <a:headEnd len="med" w="med" type="none"/>
            <a:tailEnd len="med" w="med" type="none"/>
          </a:ln>
        </p:spPr>
      </p:cxnSp>
      <p:sp>
        <p:nvSpPr>
          <p:cNvPr id="88" name="Google Shape;88;p13"/>
          <p:cNvSpPr/>
          <p:nvPr/>
        </p:nvSpPr>
        <p:spPr>
          <a:xfrm>
            <a:off x="3018825" y="4890825"/>
            <a:ext cx="3106500" cy="2421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6125325" y="4890825"/>
            <a:ext cx="3018600" cy="2421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75" y="4890825"/>
            <a:ext cx="3018600" cy="2421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txBox="1"/>
          <p:nvPr>
            <p:ph idx="4294967295" type="body"/>
          </p:nvPr>
        </p:nvSpPr>
        <p:spPr>
          <a:xfrm>
            <a:off x="6125325" y="4856025"/>
            <a:ext cx="3018600" cy="3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accent1"/>
                </a:solidFill>
                <a:latin typeface="Roboto Medium"/>
                <a:ea typeface="Roboto Medium"/>
                <a:cs typeface="Roboto Medium"/>
                <a:sym typeface="Roboto Medium"/>
              </a:rPr>
              <a:t>Rakamin Academy</a:t>
            </a:r>
            <a:endParaRPr sz="1000">
              <a:solidFill>
                <a:schemeClr val="accent1"/>
              </a:solidFill>
              <a:latin typeface="Roboto Medium"/>
              <a:ea typeface="Roboto Medium"/>
              <a:cs typeface="Roboto Medium"/>
              <a:sym typeface="Roboto Medium"/>
            </a:endParaRPr>
          </a:p>
        </p:txBody>
      </p:sp>
      <p:sp>
        <p:nvSpPr>
          <p:cNvPr id="92" name="Google Shape;92;p13"/>
          <p:cNvSpPr txBox="1"/>
          <p:nvPr>
            <p:ph idx="4294967295" type="body"/>
          </p:nvPr>
        </p:nvSpPr>
        <p:spPr>
          <a:xfrm>
            <a:off x="3018675" y="4856025"/>
            <a:ext cx="3106500" cy="3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accent1"/>
                </a:solidFill>
                <a:latin typeface="Roboto Medium"/>
                <a:ea typeface="Roboto Medium"/>
                <a:cs typeface="Roboto Medium"/>
                <a:sym typeface="Roboto Medium"/>
              </a:rPr>
              <a:t>Home Credit Indonesia</a:t>
            </a:r>
            <a:endParaRPr sz="1000">
              <a:solidFill>
                <a:schemeClr val="accent1"/>
              </a:solidFill>
              <a:latin typeface="Roboto Medium"/>
              <a:ea typeface="Roboto Medium"/>
              <a:cs typeface="Roboto Medium"/>
              <a:sym typeface="Roboto Medium"/>
            </a:endParaRPr>
          </a:p>
        </p:txBody>
      </p:sp>
      <p:sp>
        <p:nvSpPr>
          <p:cNvPr id="93" name="Google Shape;93;p13"/>
          <p:cNvSpPr txBox="1"/>
          <p:nvPr>
            <p:ph idx="4294967295" type="body"/>
          </p:nvPr>
        </p:nvSpPr>
        <p:spPr>
          <a:xfrm>
            <a:off x="75" y="4856025"/>
            <a:ext cx="3018600" cy="3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accent1"/>
                </a:solidFill>
                <a:latin typeface="Roboto Medium"/>
                <a:ea typeface="Roboto Medium"/>
                <a:cs typeface="Roboto Medium"/>
                <a:sym typeface="Roboto Medium"/>
              </a:rPr>
              <a:t>Virtual Internship Experience</a:t>
            </a:r>
            <a:endParaRPr sz="1000">
              <a:solidFill>
                <a:schemeClr val="accent1"/>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425100" y="410000"/>
            <a:ext cx="8327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71" name="Google Shape;171;p22"/>
          <p:cNvSpPr txBox="1"/>
          <p:nvPr>
            <p:ph idx="4294967295" type="body"/>
          </p:nvPr>
        </p:nvSpPr>
        <p:spPr>
          <a:xfrm>
            <a:off x="425100" y="1057775"/>
            <a:ext cx="8293800" cy="27549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200"/>
              <a:t>SKILLCATE. "Credit Scoring Project using Machine Learning | Risk Modelling | Logistic Regression | ML Project#1." </a:t>
            </a:r>
            <a:r>
              <a:rPr lang="en" sz="1200" u="sng">
                <a:solidFill>
                  <a:schemeClr val="hlink"/>
                </a:solidFill>
                <a:hlinkClick r:id="rId3"/>
              </a:rPr>
              <a:t>YouTube</a:t>
            </a:r>
            <a:r>
              <a:rPr lang="en" sz="1200"/>
              <a:t>, 2021.</a:t>
            </a:r>
            <a:endParaRPr sz="1200"/>
          </a:p>
          <a:p>
            <a:pPr indent="-304800" lvl="0" marL="457200" rtl="0" algn="l">
              <a:lnSpc>
                <a:spcPct val="150000"/>
              </a:lnSpc>
              <a:spcBef>
                <a:spcPts val="0"/>
              </a:spcBef>
              <a:spcAft>
                <a:spcPts val="0"/>
              </a:spcAft>
              <a:buSzPts val="1200"/>
              <a:buChar char="●"/>
            </a:pPr>
            <a:r>
              <a:rPr lang="en" sz="1200"/>
              <a:t>DeepNeuron. "How to Interpret Logistic Regression model output in Python?" </a:t>
            </a:r>
            <a:r>
              <a:rPr lang="en" sz="1200" u="sng">
                <a:solidFill>
                  <a:schemeClr val="hlink"/>
                </a:solidFill>
                <a:hlinkClick r:id="rId4"/>
              </a:rPr>
              <a:t>YouTube</a:t>
            </a:r>
            <a:r>
              <a:rPr lang="en" sz="1200"/>
              <a:t>, 2022.</a:t>
            </a:r>
            <a:endParaRPr sz="1200"/>
          </a:p>
          <a:p>
            <a:pPr indent="-304800" lvl="0" marL="457200" rtl="0" algn="l">
              <a:lnSpc>
                <a:spcPct val="150000"/>
              </a:lnSpc>
              <a:spcBef>
                <a:spcPts val="0"/>
              </a:spcBef>
              <a:spcAft>
                <a:spcPts val="0"/>
              </a:spcAft>
              <a:buSzPts val="1200"/>
              <a:buChar char="●"/>
            </a:pPr>
            <a:r>
              <a:rPr lang="en" sz="1200"/>
              <a:t>StatQuest with Josh Starmer. "Logistic Regression Details Pt1: Coefficients." </a:t>
            </a:r>
            <a:r>
              <a:rPr lang="en" sz="1200" u="sng">
                <a:solidFill>
                  <a:schemeClr val="hlink"/>
                </a:solidFill>
                <a:hlinkClick r:id="rId5"/>
              </a:rPr>
              <a:t>YouTube</a:t>
            </a:r>
            <a:r>
              <a:rPr lang="en" sz="1200"/>
              <a:t>, 2018.</a:t>
            </a:r>
            <a:endParaRPr sz="1200"/>
          </a:p>
          <a:p>
            <a:pPr indent="-304800" lvl="0" marL="457200" rtl="0" algn="l">
              <a:lnSpc>
                <a:spcPct val="150000"/>
              </a:lnSpc>
              <a:spcBef>
                <a:spcPts val="0"/>
              </a:spcBef>
              <a:spcAft>
                <a:spcPts val="0"/>
              </a:spcAft>
              <a:buSzPts val="1200"/>
              <a:buChar char="●"/>
            </a:pPr>
            <a:r>
              <a:rPr lang="en" sz="1200"/>
              <a:t>Dhruv Narayanan. "Home Credit Default Risk (Part 2): Feature Engineering and Modelling-I." </a:t>
            </a:r>
            <a:r>
              <a:rPr lang="en" sz="1200" u="sng">
                <a:solidFill>
                  <a:schemeClr val="hlink"/>
                </a:solidFill>
                <a:hlinkClick r:id="rId6"/>
              </a:rPr>
              <a:t>Medium</a:t>
            </a:r>
            <a:r>
              <a:rPr lang="en" sz="1200"/>
              <a:t>, 2021.</a:t>
            </a:r>
            <a:endParaRPr sz="1200"/>
          </a:p>
          <a:p>
            <a:pPr indent="-304800" lvl="0" marL="457200" rtl="0" algn="l">
              <a:lnSpc>
                <a:spcPct val="150000"/>
              </a:lnSpc>
              <a:spcBef>
                <a:spcPts val="0"/>
              </a:spcBef>
              <a:spcAft>
                <a:spcPts val="0"/>
              </a:spcAft>
              <a:buSzPts val="1200"/>
              <a:buChar char="●"/>
            </a:pPr>
            <a:r>
              <a:rPr lang="en" sz="1200"/>
              <a:t>Bruce Yang ByFinTech. "End-to-End Guide to Building a Credit Scorecard Using Machine Learning." </a:t>
            </a:r>
            <a:r>
              <a:rPr lang="en" sz="1200" u="sng">
                <a:solidFill>
                  <a:schemeClr val="hlink"/>
                </a:solidFill>
                <a:hlinkClick r:id="rId7"/>
              </a:rPr>
              <a:t>Medium</a:t>
            </a:r>
            <a:r>
              <a:rPr lang="en" sz="1200"/>
              <a:t>, 2022.</a:t>
            </a:r>
            <a:endParaRPr sz="1200"/>
          </a:p>
          <a:p>
            <a:pPr indent="-304800" lvl="0" marL="457200" rtl="0" algn="l">
              <a:lnSpc>
                <a:spcPct val="150000"/>
              </a:lnSpc>
              <a:spcBef>
                <a:spcPts val="0"/>
              </a:spcBef>
              <a:spcAft>
                <a:spcPts val="0"/>
              </a:spcAft>
              <a:buSzPts val="1200"/>
              <a:buChar char="●"/>
            </a:pPr>
            <a:r>
              <a:rPr lang="en" sz="1200"/>
              <a:t>Home Credit Group. "Home Credit Default Risk." </a:t>
            </a:r>
            <a:r>
              <a:rPr lang="en" sz="1200" u="sng">
                <a:solidFill>
                  <a:schemeClr val="hlink"/>
                </a:solidFill>
                <a:hlinkClick r:id="rId8"/>
              </a:rPr>
              <a:t>Kaggle</a:t>
            </a:r>
            <a:r>
              <a:rPr lang="en" sz="1200"/>
              <a:t>, 2018.</a:t>
            </a:r>
            <a:endParaRPr sz="1200"/>
          </a:p>
        </p:txBody>
      </p:sp>
      <p:sp>
        <p:nvSpPr>
          <p:cNvPr id="172" name="Google Shape;172;p22"/>
          <p:cNvSpPr txBox="1"/>
          <p:nvPr>
            <p:ph idx="4294967295" type="body"/>
          </p:nvPr>
        </p:nvSpPr>
        <p:spPr>
          <a:xfrm>
            <a:off x="425100" y="3812675"/>
            <a:ext cx="6063300" cy="669300"/>
          </a:xfrm>
          <a:prstGeom prst="rect">
            <a:avLst/>
          </a:prstGeom>
          <a:solidFill>
            <a:schemeClr val="accent1"/>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lt1"/>
                </a:solidFill>
              </a:rPr>
              <a:t>Detailed code and analysis can be found </a:t>
            </a:r>
            <a:r>
              <a:rPr lang="en" sz="1400">
                <a:solidFill>
                  <a:schemeClr val="lt1"/>
                </a:solidFill>
              </a:rPr>
              <a:t>on my GitHub through this link</a:t>
            </a:r>
            <a:r>
              <a:rPr lang="en" sz="1400">
                <a:solidFill>
                  <a:schemeClr val="lt1"/>
                </a:solidFill>
              </a:rPr>
              <a:t>:</a:t>
            </a:r>
            <a:br>
              <a:rPr lang="en" sz="1400">
                <a:solidFill>
                  <a:schemeClr val="lt1"/>
                </a:solidFill>
              </a:rPr>
            </a:br>
            <a:r>
              <a:rPr lang="en" sz="1400">
                <a:solidFill>
                  <a:schemeClr val="lt1"/>
                </a:solidFill>
              </a:rPr>
              <a:t>→ </a:t>
            </a:r>
            <a:r>
              <a:rPr b="1" lang="en" sz="1400" u="sng">
                <a:solidFill>
                  <a:schemeClr val="lt1"/>
                </a:solidFill>
                <a:highlight>
                  <a:schemeClr val="lt1"/>
                </a:highlight>
                <a:hlinkClick r:id="rId9">
                  <a:extLst>
                    <a:ext uri="{A12FA001-AC4F-418D-AE19-62706E023703}">
                      <ahyp:hlinkClr val="tx"/>
                    </a:ext>
                  </a:extLst>
                </a:hlinkClick>
              </a:rPr>
              <a:t>___</a:t>
            </a:r>
            <a:r>
              <a:rPr b="1" lang="en" sz="1400" u="sng">
                <a:solidFill>
                  <a:schemeClr val="dk1"/>
                </a:solidFill>
                <a:highlight>
                  <a:schemeClr val="lt1"/>
                </a:highlight>
                <a:hlinkClick r:id="rId10">
                  <a:extLst>
                    <a:ext uri="{A12FA001-AC4F-418D-AE19-62706E023703}">
                      <ahyp:hlinkClr val="tx"/>
                    </a:ext>
                  </a:extLst>
                </a:hlinkClick>
              </a:rPr>
              <a:t>CLICK HERE</a:t>
            </a:r>
            <a:r>
              <a:rPr b="1" lang="en" sz="1400" u="sng">
                <a:solidFill>
                  <a:schemeClr val="lt1"/>
                </a:solidFill>
                <a:highlight>
                  <a:schemeClr val="lt1"/>
                </a:highlight>
                <a:hlinkClick r:id="rId11">
                  <a:extLst>
                    <a:ext uri="{A12FA001-AC4F-418D-AE19-62706E023703}">
                      <ahyp:hlinkClr val="tx"/>
                    </a:ext>
                  </a:extLst>
                </a:hlinkClick>
              </a:rPr>
              <a:t>___</a:t>
            </a:r>
            <a:endParaRPr b="1" sz="1400">
              <a:solidFill>
                <a:schemeClr val="lt1"/>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p:nvPr/>
        </p:nvSpPr>
        <p:spPr>
          <a:xfrm>
            <a:off x="431950" y="655400"/>
            <a:ext cx="8274600" cy="4074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txBox="1"/>
          <p:nvPr>
            <p:ph idx="4294967295" type="body"/>
          </p:nvPr>
        </p:nvSpPr>
        <p:spPr>
          <a:xfrm>
            <a:off x="529100" y="1552200"/>
            <a:ext cx="5037300" cy="279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Individuals without prior credit history often face challenges in obtaining loans, making them vulnerable to untrustworthy lenders who exploit their financial vulnerability with very high interest rates. </a:t>
            </a:r>
            <a:endParaRPr sz="1400"/>
          </a:p>
          <a:p>
            <a:pPr indent="0" lvl="0" marL="0" rtl="0" algn="just">
              <a:spcBef>
                <a:spcPts val="1600"/>
              </a:spcBef>
              <a:spcAft>
                <a:spcPts val="1600"/>
              </a:spcAft>
              <a:buNone/>
            </a:pPr>
            <a:r>
              <a:rPr b="1" lang="en" sz="1400">
                <a:solidFill>
                  <a:schemeClr val="accent4"/>
                </a:solidFill>
              </a:rPr>
              <a:t>Home Credit</a:t>
            </a:r>
            <a:r>
              <a:rPr lang="en" sz="1400"/>
              <a:t>, driven by its mission to empower society and provide accessible and secure loan experiences, aims to extend its services to these underserved individuals. However, achieving this objective must be balanced with maintaining a sustainable business model.</a:t>
            </a:r>
            <a:endParaRPr sz="1400"/>
          </a:p>
        </p:txBody>
      </p:sp>
      <p:pic>
        <p:nvPicPr>
          <p:cNvPr id="100" name="Google Shape;100;p14"/>
          <p:cNvPicPr preferRelativeResize="0"/>
          <p:nvPr/>
        </p:nvPicPr>
        <p:blipFill rotWithShape="1">
          <a:blip r:embed="rId3">
            <a:alphaModFix/>
          </a:blip>
          <a:srcRect b="8349" l="0" r="0" t="0"/>
          <a:stretch/>
        </p:blipFill>
        <p:spPr>
          <a:xfrm>
            <a:off x="5788250" y="1098315"/>
            <a:ext cx="3355748" cy="3248687"/>
          </a:xfrm>
          <a:prstGeom prst="rect">
            <a:avLst/>
          </a:prstGeom>
          <a:noFill/>
          <a:ln>
            <a:noFill/>
          </a:ln>
        </p:spPr>
      </p:pic>
      <p:sp>
        <p:nvSpPr>
          <p:cNvPr id="101" name="Google Shape;101;p14"/>
          <p:cNvSpPr txBox="1"/>
          <p:nvPr>
            <p:ph type="title"/>
          </p:nvPr>
        </p:nvSpPr>
        <p:spPr>
          <a:xfrm>
            <a:off x="311700" y="534750"/>
            <a:ext cx="4260300" cy="7236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The Problem</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5" title="Points scored"/>
          <p:cNvPicPr preferRelativeResize="0"/>
          <p:nvPr/>
        </p:nvPicPr>
        <p:blipFill>
          <a:blip r:embed="rId3">
            <a:alphaModFix/>
          </a:blip>
          <a:stretch>
            <a:fillRect/>
          </a:stretch>
        </p:blipFill>
        <p:spPr>
          <a:xfrm>
            <a:off x="4495800" y="304801"/>
            <a:ext cx="4572000" cy="2895599"/>
          </a:xfrm>
          <a:prstGeom prst="rect">
            <a:avLst/>
          </a:prstGeom>
          <a:noFill/>
          <a:ln>
            <a:noFill/>
          </a:ln>
        </p:spPr>
      </p:pic>
      <p:pic>
        <p:nvPicPr>
          <p:cNvPr id="107" name="Google Shape;107;p15" title="Points scored"/>
          <p:cNvPicPr preferRelativeResize="0"/>
          <p:nvPr/>
        </p:nvPicPr>
        <p:blipFill>
          <a:blip r:embed="rId4">
            <a:alphaModFix/>
          </a:blip>
          <a:stretch>
            <a:fillRect/>
          </a:stretch>
        </p:blipFill>
        <p:spPr>
          <a:xfrm>
            <a:off x="0" y="304801"/>
            <a:ext cx="4572000" cy="2895599"/>
          </a:xfrm>
          <a:prstGeom prst="rect">
            <a:avLst/>
          </a:prstGeom>
          <a:noFill/>
          <a:ln>
            <a:noFill/>
          </a:ln>
        </p:spPr>
      </p:pic>
      <p:sp>
        <p:nvSpPr>
          <p:cNvPr id="108" name="Google Shape;108;p15"/>
          <p:cNvSpPr txBox="1"/>
          <p:nvPr/>
        </p:nvSpPr>
        <p:spPr>
          <a:xfrm>
            <a:off x="304800" y="3276600"/>
            <a:ext cx="8534400" cy="164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latin typeface="Roboto"/>
                <a:ea typeface="Roboto"/>
                <a:cs typeface="Roboto"/>
                <a:sym typeface="Roboto"/>
              </a:rPr>
              <a:t>Based on our application data, the majority of our current customers have previously established credit, either recorded in the Bureau Credit or our previous application dataset. Surprisingly, there doesn't seem to be a noticeable difference in the ability to repay loans between individuals with prior credit history and those without.</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0" lvl="0" marL="0" rtl="0" algn="just">
              <a:spcBef>
                <a:spcPts val="0"/>
              </a:spcBef>
              <a:spcAft>
                <a:spcPts val="0"/>
              </a:spcAft>
              <a:buNone/>
            </a:pPr>
            <a:r>
              <a:rPr lang="en" sz="1300">
                <a:latin typeface="Roboto"/>
                <a:ea typeface="Roboto"/>
                <a:cs typeface="Roboto"/>
                <a:sym typeface="Roboto"/>
              </a:rPr>
              <a:t>Now, the question arises: </a:t>
            </a:r>
            <a:endParaRPr sz="1300">
              <a:latin typeface="Roboto"/>
              <a:ea typeface="Roboto"/>
              <a:cs typeface="Roboto"/>
              <a:sym typeface="Roboto"/>
            </a:endParaRPr>
          </a:p>
          <a:p>
            <a:pPr indent="0" lvl="0" marL="0" rtl="0" algn="just">
              <a:spcBef>
                <a:spcPts val="0"/>
              </a:spcBef>
              <a:spcAft>
                <a:spcPts val="0"/>
              </a:spcAft>
              <a:buNone/>
            </a:pPr>
            <a:r>
              <a:rPr b="1" lang="en" sz="1500">
                <a:solidFill>
                  <a:schemeClr val="lt1"/>
                </a:solidFill>
                <a:highlight>
                  <a:srgbClr val="004561"/>
                </a:highlight>
                <a:latin typeface="Roboto"/>
                <a:ea typeface="Roboto"/>
                <a:cs typeface="Roboto"/>
                <a:sym typeface="Roboto"/>
              </a:rPr>
              <a:t>What characteristics should we consider when granting loans, particularly to individuals without prior  credit history?</a:t>
            </a:r>
            <a:endParaRPr b="1" sz="1500">
              <a:solidFill>
                <a:schemeClr val="lt1"/>
              </a:solidFill>
              <a:highlight>
                <a:srgbClr val="00456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idx="4294967295" type="body"/>
          </p:nvPr>
        </p:nvSpPr>
        <p:spPr>
          <a:xfrm>
            <a:off x="393000" y="457200"/>
            <a:ext cx="82938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t>Dataset:</a:t>
            </a:r>
            <a:endParaRPr b="1" sz="1400"/>
          </a:p>
          <a:p>
            <a:pPr indent="-311150" lvl="0" marL="457200" rtl="0" algn="l">
              <a:lnSpc>
                <a:spcPct val="150000"/>
              </a:lnSpc>
              <a:spcBef>
                <a:spcPts val="100"/>
              </a:spcBef>
              <a:spcAft>
                <a:spcPts val="0"/>
              </a:spcAft>
              <a:buSzPts val="1300"/>
              <a:buChar char="●"/>
            </a:pPr>
            <a:r>
              <a:rPr lang="en" sz="1300"/>
              <a:t>We are working with our current application dataset.</a:t>
            </a:r>
            <a:endParaRPr sz="1300"/>
          </a:p>
          <a:p>
            <a:pPr indent="-311150" lvl="0" marL="457200" rtl="0" algn="l">
              <a:lnSpc>
                <a:spcPct val="150000"/>
              </a:lnSpc>
              <a:spcBef>
                <a:spcPts val="0"/>
              </a:spcBef>
              <a:spcAft>
                <a:spcPts val="0"/>
              </a:spcAft>
              <a:buSzPts val="1300"/>
              <a:buChar char="●"/>
            </a:pPr>
            <a:r>
              <a:rPr lang="en" sz="1300"/>
              <a:t>The dataset consists of 307,511 observations.</a:t>
            </a:r>
            <a:endParaRPr sz="1300"/>
          </a:p>
          <a:p>
            <a:pPr indent="-311150" lvl="0" marL="457200" rtl="0" algn="l">
              <a:lnSpc>
                <a:spcPct val="150000"/>
              </a:lnSpc>
              <a:spcBef>
                <a:spcPts val="0"/>
              </a:spcBef>
              <a:spcAft>
                <a:spcPts val="0"/>
              </a:spcAft>
              <a:buSzPts val="1300"/>
              <a:buChar char="●"/>
            </a:pPr>
            <a:r>
              <a:rPr lang="en" sz="1300"/>
              <a:t>Each observation is uniquely identified by its unique ID called SK_ID_CURR.</a:t>
            </a:r>
            <a:endParaRPr sz="1300"/>
          </a:p>
          <a:p>
            <a:pPr indent="-311150" lvl="0" marL="457200" rtl="0" algn="l">
              <a:lnSpc>
                <a:spcPct val="150000"/>
              </a:lnSpc>
              <a:spcBef>
                <a:spcPts val="0"/>
              </a:spcBef>
              <a:spcAft>
                <a:spcPts val="0"/>
              </a:spcAft>
              <a:buSzPts val="1300"/>
              <a:buChar char="●"/>
            </a:pPr>
            <a:r>
              <a:rPr lang="en" sz="1300"/>
              <a:t>The ability to pay back the loan is identified by the TARGET column, which has values of 0 and 1.</a:t>
            </a:r>
            <a:endParaRPr sz="1300"/>
          </a:p>
          <a:p>
            <a:pPr indent="-311150" lvl="1" marL="914400" rtl="0" algn="l">
              <a:lnSpc>
                <a:spcPct val="150000"/>
              </a:lnSpc>
              <a:spcBef>
                <a:spcPts val="0"/>
              </a:spcBef>
              <a:spcAft>
                <a:spcPts val="0"/>
              </a:spcAft>
              <a:buSzPts val="1300"/>
              <a:buChar char="○"/>
            </a:pPr>
            <a:r>
              <a:rPr lang="en" sz="1300"/>
              <a:t>0 represents those who have no difficulty in paying back the loan.</a:t>
            </a:r>
            <a:endParaRPr sz="1300"/>
          </a:p>
          <a:p>
            <a:pPr indent="-311150" lvl="1" marL="914400" rtl="0" algn="l">
              <a:lnSpc>
                <a:spcPct val="150000"/>
              </a:lnSpc>
              <a:spcBef>
                <a:spcPts val="0"/>
              </a:spcBef>
              <a:spcAft>
                <a:spcPts val="0"/>
              </a:spcAft>
              <a:buSzPts val="1300"/>
              <a:buChar char="○"/>
            </a:pPr>
            <a:r>
              <a:rPr lang="en" sz="1300"/>
              <a:t>1 represents those who face difficulties in paying back the loan.</a:t>
            </a:r>
            <a:endParaRPr sz="1300"/>
          </a:p>
          <a:p>
            <a:pPr indent="0" lvl="0" marL="0" rtl="0" algn="l">
              <a:lnSpc>
                <a:spcPct val="150000"/>
              </a:lnSpc>
              <a:spcBef>
                <a:spcPts val="100"/>
              </a:spcBef>
              <a:spcAft>
                <a:spcPts val="0"/>
              </a:spcAft>
              <a:buNone/>
            </a:pPr>
            <a:r>
              <a:t/>
            </a:r>
            <a:endParaRPr sz="1300"/>
          </a:p>
          <a:p>
            <a:pPr indent="0" lvl="0" marL="0" rtl="0" algn="l">
              <a:lnSpc>
                <a:spcPct val="150000"/>
              </a:lnSpc>
              <a:spcBef>
                <a:spcPts val="100"/>
              </a:spcBef>
              <a:spcAft>
                <a:spcPts val="0"/>
              </a:spcAft>
              <a:buNone/>
            </a:pPr>
            <a:r>
              <a:rPr b="1" lang="en" sz="1400"/>
              <a:t>Features:</a:t>
            </a:r>
            <a:endParaRPr b="1" sz="1400"/>
          </a:p>
          <a:p>
            <a:pPr indent="-311150" lvl="0" marL="457200" rtl="0" algn="l">
              <a:lnSpc>
                <a:spcPct val="150000"/>
              </a:lnSpc>
              <a:spcBef>
                <a:spcPts val="100"/>
              </a:spcBef>
              <a:spcAft>
                <a:spcPts val="0"/>
              </a:spcAft>
              <a:buSzPts val="1300"/>
              <a:buChar char="●"/>
            </a:pPr>
            <a:r>
              <a:rPr lang="en" sz="1300"/>
              <a:t>There are 122 features in the dataset.</a:t>
            </a:r>
            <a:endParaRPr sz="1300"/>
          </a:p>
          <a:p>
            <a:pPr indent="-311150" lvl="0" marL="457200" rtl="0" algn="l">
              <a:lnSpc>
                <a:spcPct val="150000"/>
              </a:lnSpc>
              <a:spcBef>
                <a:spcPts val="0"/>
              </a:spcBef>
              <a:spcAft>
                <a:spcPts val="0"/>
              </a:spcAft>
              <a:buSzPts val="1300"/>
              <a:buChar char="●"/>
            </a:pPr>
            <a:r>
              <a:rPr lang="en" sz="1300"/>
              <a:t>The features include SK_ID_CURR (unique ID) and the TARGET column.</a:t>
            </a:r>
            <a:endParaRPr sz="1300"/>
          </a:p>
          <a:p>
            <a:pPr indent="-311150" lvl="0" marL="457200" rtl="0" algn="l">
              <a:lnSpc>
                <a:spcPct val="150000"/>
              </a:lnSpc>
              <a:spcBef>
                <a:spcPts val="0"/>
              </a:spcBef>
              <a:spcAft>
                <a:spcPts val="0"/>
              </a:spcAft>
              <a:buSzPts val="1300"/>
              <a:buChar char="●"/>
            </a:pPr>
            <a:r>
              <a:rPr lang="en" sz="1300"/>
              <a:t>The features also encompass demographic information about the client, the type of loan they applied for, and the loan amount.</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 (</a:t>
            </a:r>
            <a:r>
              <a:rPr lang="en"/>
              <a:t>1/2</a:t>
            </a:r>
            <a:r>
              <a:rPr lang="en"/>
              <a:t>)</a:t>
            </a:r>
            <a:endParaRPr sz="1400"/>
          </a:p>
        </p:txBody>
      </p:sp>
      <p:sp>
        <p:nvSpPr>
          <p:cNvPr id="119" name="Google Shape;119;p17"/>
          <p:cNvSpPr/>
          <p:nvPr/>
        </p:nvSpPr>
        <p:spPr>
          <a:xfrm>
            <a:off x="432350" y="1688900"/>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0" name="Google Shape;120;p17"/>
          <p:cNvSpPr txBox="1"/>
          <p:nvPr>
            <p:ph idx="4294967295" type="body"/>
          </p:nvPr>
        </p:nvSpPr>
        <p:spPr>
          <a:xfrm>
            <a:off x="432350" y="1835601"/>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Step 1</a:t>
            </a:r>
            <a:endParaRPr>
              <a:solidFill>
                <a:schemeClr val="lt1"/>
              </a:solidFill>
            </a:endParaRPr>
          </a:p>
        </p:txBody>
      </p:sp>
      <p:sp>
        <p:nvSpPr>
          <p:cNvPr id="121" name="Google Shape;121;p17"/>
          <p:cNvSpPr txBox="1"/>
          <p:nvPr>
            <p:ph idx="4294967295" type="body"/>
          </p:nvPr>
        </p:nvSpPr>
        <p:spPr>
          <a:xfrm>
            <a:off x="432350" y="2454600"/>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Data Validation</a:t>
            </a:r>
            <a:endParaRPr b="1" sz="1500"/>
          </a:p>
          <a:p>
            <a:pPr indent="-317500" lvl="0" marL="457200" rtl="0" algn="l">
              <a:spcBef>
                <a:spcPts val="800"/>
              </a:spcBef>
              <a:spcAft>
                <a:spcPts val="0"/>
              </a:spcAft>
              <a:buSzPts val="1400"/>
              <a:buChar char="●"/>
            </a:pPr>
            <a:r>
              <a:rPr lang="en" sz="1400"/>
              <a:t>Ensuring reasonable value range in columns</a:t>
            </a:r>
            <a:endParaRPr sz="1400"/>
          </a:p>
          <a:p>
            <a:pPr indent="-317500" lvl="0" marL="457200" rtl="0" algn="l">
              <a:spcBef>
                <a:spcPts val="0"/>
              </a:spcBef>
              <a:spcAft>
                <a:spcPts val="0"/>
              </a:spcAft>
              <a:buSzPts val="1400"/>
              <a:buChar char="●"/>
            </a:pPr>
            <a:r>
              <a:rPr lang="en" sz="1400"/>
              <a:t>Identifying consistencies in data and missing value identification</a:t>
            </a:r>
            <a:endParaRPr sz="1400"/>
          </a:p>
          <a:p>
            <a:pPr indent="0" lvl="0" marL="0" rtl="0" algn="l">
              <a:spcBef>
                <a:spcPts val="800"/>
              </a:spcBef>
              <a:spcAft>
                <a:spcPts val="800"/>
              </a:spcAft>
              <a:buNone/>
            </a:pPr>
            <a:r>
              <a:t/>
            </a:r>
            <a:endParaRPr b="1" sz="1400"/>
          </a:p>
        </p:txBody>
      </p:sp>
      <p:sp>
        <p:nvSpPr>
          <p:cNvPr id="122" name="Google Shape;122;p17"/>
          <p:cNvSpPr/>
          <p:nvPr/>
        </p:nvSpPr>
        <p:spPr>
          <a:xfrm>
            <a:off x="3044777" y="1688900"/>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3" name="Google Shape;123;p17"/>
          <p:cNvSpPr txBox="1"/>
          <p:nvPr>
            <p:ph idx="4294967295" type="body"/>
          </p:nvPr>
        </p:nvSpPr>
        <p:spPr>
          <a:xfrm>
            <a:off x="3336150" y="1835601"/>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Step 2</a:t>
            </a:r>
            <a:endParaRPr>
              <a:solidFill>
                <a:schemeClr val="lt1"/>
              </a:solidFill>
            </a:endParaRPr>
          </a:p>
        </p:txBody>
      </p:sp>
      <p:sp>
        <p:nvSpPr>
          <p:cNvPr id="124" name="Google Shape;124;p17"/>
          <p:cNvSpPr txBox="1"/>
          <p:nvPr>
            <p:ph idx="4294967295" type="body"/>
          </p:nvPr>
        </p:nvSpPr>
        <p:spPr>
          <a:xfrm>
            <a:off x="3336146" y="2454600"/>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Data Cleaning</a:t>
            </a:r>
            <a:endParaRPr b="1" sz="1500"/>
          </a:p>
          <a:p>
            <a:pPr indent="-317500" lvl="0" marL="457200" rtl="0" algn="l">
              <a:spcBef>
                <a:spcPts val="800"/>
              </a:spcBef>
              <a:spcAft>
                <a:spcPts val="0"/>
              </a:spcAft>
              <a:buSzPts val="1400"/>
              <a:buChar char="●"/>
            </a:pPr>
            <a:r>
              <a:rPr lang="en" sz="1400"/>
              <a:t>Handling missing values</a:t>
            </a:r>
            <a:endParaRPr sz="1400"/>
          </a:p>
          <a:p>
            <a:pPr indent="-317500" lvl="0" marL="457200" rtl="0" algn="l">
              <a:spcBef>
                <a:spcPts val="0"/>
              </a:spcBef>
              <a:spcAft>
                <a:spcPts val="0"/>
              </a:spcAft>
              <a:buSzPts val="1400"/>
              <a:buChar char="●"/>
            </a:pPr>
            <a:r>
              <a:rPr lang="en" sz="1400"/>
              <a:t>Addressing outliers</a:t>
            </a:r>
            <a:endParaRPr sz="1400"/>
          </a:p>
          <a:p>
            <a:pPr indent="0" lvl="0" marL="0" rtl="0" algn="l">
              <a:spcBef>
                <a:spcPts val="800"/>
              </a:spcBef>
              <a:spcAft>
                <a:spcPts val="800"/>
              </a:spcAft>
              <a:buNone/>
            </a:pPr>
            <a:r>
              <a:t/>
            </a:r>
            <a:endParaRPr b="1" sz="1500"/>
          </a:p>
        </p:txBody>
      </p:sp>
      <p:sp>
        <p:nvSpPr>
          <p:cNvPr id="125" name="Google Shape;125;p17"/>
          <p:cNvSpPr/>
          <p:nvPr/>
        </p:nvSpPr>
        <p:spPr>
          <a:xfrm>
            <a:off x="5948502" y="1688900"/>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6" name="Google Shape;126;p17"/>
          <p:cNvSpPr txBox="1"/>
          <p:nvPr>
            <p:ph idx="4294967295" type="body"/>
          </p:nvPr>
        </p:nvSpPr>
        <p:spPr>
          <a:xfrm>
            <a:off x="6254233" y="1835601"/>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Step 3</a:t>
            </a:r>
            <a:endParaRPr>
              <a:solidFill>
                <a:schemeClr val="lt1"/>
              </a:solidFill>
            </a:endParaRPr>
          </a:p>
        </p:txBody>
      </p:sp>
      <p:sp>
        <p:nvSpPr>
          <p:cNvPr id="127" name="Google Shape;127;p17"/>
          <p:cNvSpPr txBox="1"/>
          <p:nvPr>
            <p:ph idx="4294967295" type="body"/>
          </p:nvPr>
        </p:nvSpPr>
        <p:spPr>
          <a:xfrm>
            <a:off x="6254226" y="2454600"/>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Feature Engineering</a:t>
            </a:r>
            <a:endParaRPr b="1" sz="1500"/>
          </a:p>
          <a:p>
            <a:pPr indent="-317500" lvl="0" marL="457200" rtl="0" algn="l">
              <a:spcBef>
                <a:spcPts val="800"/>
              </a:spcBef>
              <a:spcAft>
                <a:spcPts val="0"/>
              </a:spcAft>
              <a:buSzPts val="1400"/>
              <a:buChar char="●"/>
            </a:pPr>
            <a:r>
              <a:rPr lang="en" sz="1400"/>
              <a:t>Encoding categorical features</a:t>
            </a:r>
            <a:endParaRPr sz="1400"/>
          </a:p>
          <a:p>
            <a:pPr indent="-317500" lvl="0" marL="457200" rtl="0" algn="l">
              <a:spcBef>
                <a:spcPts val="0"/>
              </a:spcBef>
              <a:spcAft>
                <a:spcPts val="0"/>
              </a:spcAft>
              <a:buSzPts val="1400"/>
              <a:buChar char="●"/>
            </a:pPr>
            <a:r>
              <a:rPr lang="en" sz="1400"/>
              <a:t>Normalizing numerical features</a:t>
            </a:r>
            <a:endParaRPr sz="1400"/>
          </a:p>
          <a:p>
            <a:pPr indent="-317500" lvl="0" marL="457200" rtl="0" algn="l">
              <a:spcBef>
                <a:spcPts val="0"/>
              </a:spcBef>
              <a:spcAft>
                <a:spcPts val="0"/>
              </a:spcAft>
              <a:buSzPts val="1400"/>
              <a:buChar char="●"/>
            </a:pPr>
            <a:r>
              <a:rPr lang="en" sz="1400"/>
              <a:t>Creating new features based on existing ones</a:t>
            </a:r>
            <a:endParaRPr sz="1400"/>
          </a:p>
          <a:p>
            <a:pPr indent="0" lvl="0" marL="0" rtl="0" algn="l">
              <a:spcBef>
                <a:spcPts val="800"/>
              </a:spcBef>
              <a:spcAft>
                <a:spcPts val="0"/>
              </a:spcAft>
              <a:buNone/>
            </a:pPr>
            <a:r>
              <a:t/>
            </a:r>
            <a:endParaRPr sz="1400"/>
          </a:p>
          <a:p>
            <a:pPr indent="0" lvl="0" marL="0" rtl="0" algn="l">
              <a:spcBef>
                <a:spcPts val="800"/>
              </a:spcBef>
              <a:spcAft>
                <a:spcPts val="800"/>
              </a:spcAft>
              <a:buNone/>
            </a:pPr>
            <a:r>
              <a:t/>
            </a:r>
            <a:endParaRPr sz="1400"/>
          </a:p>
        </p:txBody>
      </p:sp>
      <p:sp>
        <p:nvSpPr>
          <p:cNvPr id="128" name="Google Shape;128;p17"/>
          <p:cNvSpPr txBox="1"/>
          <p:nvPr/>
        </p:nvSpPr>
        <p:spPr>
          <a:xfrm>
            <a:off x="352800" y="990600"/>
            <a:ext cx="833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The problem statement: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Finding the approach for making loan application decisions for clients without prior credit history</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 (2/2)</a:t>
            </a:r>
            <a:endParaRPr/>
          </a:p>
        </p:txBody>
      </p:sp>
      <p:sp>
        <p:nvSpPr>
          <p:cNvPr id="134" name="Google Shape;134;p18"/>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5" name="Google Shape;135;p18"/>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Step 4</a:t>
            </a:r>
            <a:endParaRPr>
              <a:solidFill>
                <a:schemeClr val="lt1"/>
              </a:solidFill>
            </a:endParaRPr>
          </a:p>
        </p:txBody>
      </p:sp>
      <p:sp>
        <p:nvSpPr>
          <p:cNvPr id="136" name="Google Shape;136;p18"/>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Feature Selection</a:t>
            </a:r>
            <a:endParaRPr b="1" sz="1500"/>
          </a:p>
          <a:p>
            <a:pPr indent="-317500" lvl="0" marL="457200" rtl="0" algn="l">
              <a:spcBef>
                <a:spcPts val="800"/>
              </a:spcBef>
              <a:spcAft>
                <a:spcPts val="0"/>
              </a:spcAft>
              <a:buSzPts val="1400"/>
              <a:buChar char="●"/>
            </a:pPr>
            <a:r>
              <a:rPr lang="en" sz="1400"/>
              <a:t>Using Random Forest (top 15 features)</a:t>
            </a:r>
            <a:endParaRPr sz="1400"/>
          </a:p>
          <a:p>
            <a:pPr indent="-317500" lvl="0" marL="457200" rtl="0" algn="l">
              <a:spcBef>
                <a:spcPts val="0"/>
              </a:spcBef>
              <a:spcAft>
                <a:spcPts val="0"/>
              </a:spcAft>
              <a:buSzPts val="1400"/>
              <a:buChar char="●"/>
            </a:pPr>
            <a:r>
              <a:rPr lang="en" sz="1400"/>
              <a:t>Using SelectKBest (top 20 features)</a:t>
            </a:r>
            <a:endParaRPr sz="1400"/>
          </a:p>
          <a:p>
            <a:pPr indent="-317500" lvl="0" marL="457200" rtl="0" algn="l">
              <a:spcBef>
                <a:spcPts val="0"/>
              </a:spcBef>
              <a:spcAft>
                <a:spcPts val="0"/>
              </a:spcAft>
              <a:buSzPts val="1400"/>
              <a:buChar char="●"/>
            </a:pPr>
            <a:r>
              <a:rPr lang="en" sz="1400"/>
              <a:t>Combining the selected features from both methods (total of 31 features)</a:t>
            </a:r>
            <a:endParaRPr sz="1400"/>
          </a:p>
          <a:p>
            <a:pPr indent="0" lvl="0" marL="0" rtl="0" algn="l">
              <a:spcBef>
                <a:spcPts val="800"/>
              </a:spcBef>
              <a:spcAft>
                <a:spcPts val="800"/>
              </a:spcAft>
              <a:buNone/>
            </a:pPr>
            <a:r>
              <a:t/>
            </a:r>
            <a:endParaRPr b="1" sz="1500"/>
          </a:p>
        </p:txBody>
      </p:sp>
      <p:sp>
        <p:nvSpPr>
          <p:cNvPr id="137" name="Google Shape;137;p18"/>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8" name="Google Shape;138;p18"/>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Step 5</a:t>
            </a:r>
            <a:endParaRPr>
              <a:solidFill>
                <a:schemeClr val="lt1"/>
              </a:solidFill>
            </a:endParaRPr>
          </a:p>
        </p:txBody>
      </p:sp>
      <p:sp>
        <p:nvSpPr>
          <p:cNvPr id="139" name="Google Shape;139;p18"/>
          <p:cNvSpPr txBox="1"/>
          <p:nvPr>
            <p:ph idx="4294967295" type="body"/>
          </p:nvPr>
        </p:nvSpPr>
        <p:spPr>
          <a:xfrm>
            <a:off x="3276600" y="2070575"/>
            <a:ext cx="26073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Model Evaluation</a:t>
            </a:r>
            <a:endParaRPr b="1" sz="1500"/>
          </a:p>
          <a:p>
            <a:pPr indent="-317500" lvl="0" marL="457200" rtl="0" algn="l">
              <a:spcBef>
                <a:spcPts val="800"/>
              </a:spcBef>
              <a:spcAft>
                <a:spcPts val="0"/>
              </a:spcAft>
              <a:buSzPts val="1400"/>
              <a:buChar char="●"/>
            </a:pPr>
            <a:r>
              <a:rPr lang="en" sz="1400"/>
              <a:t>Decision Tree and Logistic Regression</a:t>
            </a:r>
            <a:endParaRPr sz="1400"/>
          </a:p>
          <a:p>
            <a:pPr indent="-317500" lvl="0" marL="457200" rtl="0" algn="l">
              <a:spcBef>
                <a:spcPts val="0"/>
              </a:spcBef>
              <a:spcAft>
                <a:spcPts val="0"/>
              </a:spcAft>
              <a:buSzPts val="1400"/>
              <a:buChar char="●"/>
            </a:pPr>
            <a:r>
              <a:rPr lang="en" sz="1400"/>
              <a:t>Evaluating using ROC-AUC score</a:t>
            </a:r>
            <a:endParaRPr sz="1400"/>
          </a:p>
          <a:p>
            <a:pPr indent="-317500" lvl="0" marL="457200" rtl="0" algn="l">
              <a:spcBef>
                <a:spcPts val="0"/>
              </a:spcBef>
              <a:spcAft>
                <a:spcPts val="0"/>
              </a:spcAft>
              <a:buSzPts val="1400"/>
              <a:buChar char="●"/>
            </a:pPr>
            <a:r>
              <a:rPr lang="en" sz="1400"/>
              <a:t>Choosing Logistic Regression as the final model due to better performance in identifying default loans</a:t>
            </a:r>
            <a:endParaRPr b="1" sz="1600"/>
          </a:p>
        </p:txBody>
      </p:sp>
      <p:sp>
        <p:nvSpPr>
          <p:cNvPr id="140" name="Google Shape;140;p18"/>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1" name="Google Shape;141;p18"/>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Step 6</a:t>
            </a:r>
            <a:endParaRPr>
              <a:solidFill>
                <a:schemeClr val="lt1"/>
              </a:solidFill>
            </a:endParaRPr>
          </a:p>
        </p:txBody>
      </p:sp>
      <p:sp>
        <p:nvSpPr>
          <p:cNvPr id="142" name="Google Shape;142;p18"/>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Model Interpretation and Further Analysis</a:t>
            </a:r>
            <a:endParaRPr b="1" sz="1500"/>
          </a:p>
          <a:p>
            <a:pPr indent="-317500" lvl="0" marL="457200" rtl="0" algn="l">
              <a:spcBef>
                <a:spcPts val="800"/>
              </a:spcBef>
              <a:spcAft>
                <a:spcPts val="0"/>
              </a:spcAft>
              <a:buSzPts val="1400"/>
              <a:buChar char="●"/>
            </a:pPr>
            <a:r>
              <a:rPr lang="en" sz="1400"/>
              <a:t>Applying the Decile Methodology for interpretation and analysis</a:t>
            </a:r>
            <a:endParaRPr sz="1400"/>
          </a:p>
          <a:p>
            <a:pPr indent="0" lvl="0" marL="0" rtl="0" algn="l">
              <a:spcBef>
                <a:spcPts val="800"/>
              </a:spcBef>
              <a:spcAft>
                <a:spcPts val="800"/>
              </a:spcAft>
              <a:buNone/>
            </a:pPr>
            <a:r>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a:t>
            </a:r>
            <a:endParaRPr/>
          </a:p>
        </p:txBody>
      </p:sp>
      <p:sp>
        <p:nvSpPr>
          <p:cNvPr id="148" name="Google Shape;148;p19"/>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Step 7</a:t>
            </a:r>
            <a:endParaRPr>
              <a:solidFill>
                <a:schemeClr val="lt1"/>
              </a:solidFill>
            </a:endParaRPr>
          </a:p>
        </p:txBody>
      </p:sp>
      <p:sp>
        <p:nvSpPr>
          <p:cNvPr id="149" name="Google Shape;149;p19"/>
          <p:cNvSpPr txBox="1"/>
          <p:nvPr>
            <p:ph idx="4294967295" type="body"/>
          </p:nvPr>
        </p:nvSpPr>
        <p:spPr>
          <a:xfrm>
            <a:off x="432350" y="1069800"/>
            <a:ext cx="3758700" cy="35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Top three significant features:</a:t>
            </a:r>
            <a:endParaRPr b="1" sz="1300"/>
          </a:p>
          <a:p>
            <a:pPr indent="-311150" lvl="0" marL="457200" rtl="0" algn="l">
              <a:spcBef>
                <a:spcPts val="800"/>
              </a:spcBef>
              <a:spcAft>
                <a:spcPts val="0"/>
              </a:spcAft>
              <a:buSzPts val="1300"/>
              <a:buChar char="●"/>
            </a:pPr>
            <a:r>
              <a:rPr lang="en" sz="1300"/>
              <a:t>Age at the time of the most recent registration change</a:t>
            </a:r>
            <a:endParaRPr sz="1300"/>
          </a:p>
          <a:p>
            <a:pPr indent="-311150" lvl="0" marL="457200" rtl="0" algn="l">
              <a:spcBef>
                <a:spcPts val="0"/>
              </a:spcBef>
              <a:spcAft>
                <a:spcPts val="0"/>
              </a:spcAft>
              <a:buSzPts val="1300"/>
              <a:buChar char="●"/>
            </a:pPr>
            <a:r>
              <a:rPr lang="en" sz="1300"/>
              <a:t>Time elapsed since the client's last registration change</a:t>
            </a:r>
            <a:endParaRPr sz="1300"/>
          </a:p>
          <a:p>
            <a:pPr indent="-311150" lvl="0" marL="457200" rtl="0" algn="l">
              <a:spcBef>
                <a:spcPts val="0"/>
              </a:spcBef>
              <a:spcAft>
                <a:spcPts val="0"/>
              </a:spcAft>
              <a:buSzPts val="1300"/>
              <a:buChar char="●"/>
            </a:pPr>
            <a:r>
              <a:rPr lang="en" sz="1300"/>
              <a:t>Client's age</a:t>
            </a:r>
            <a:endParaRPr sz="1300"/>
          </a:p>
          <a:p>
            <a:pPr indent="0" lvl="0" marL="0" rtl="0" algn="l">
              <a:spcBef>
                <a:spcPts val="800"/>
              </a:spcBef>
              <a:spcAft>
                <a:spcPts val="0"/>
              </a:spcAft>
              <a:buNone/>
            </a:pPr>
            <a:r>
              <a:rPr b="1" lang="en" sz="1300"/>
              <a:t>Other relevant features for evaluating loan applications include:</a:t>
            </a:r>
            <a:endParaRPr b="1" sz="1300"/>
          </a:p>
          <a:p>
            <a:pPr indent="-311150" lvl="0" marL="457200" rtl="0" algn="l">
              <a:spcBef>
                <a:spcPts val="800"/>
              </a:spcBef>
              <a:spcAft>
                <a:spcPts val="0"/>
              </a:spcAft>
              <a:buSzPts val="1300"/>
              <a:buChar char="●"/>
            </a:pPr>
            <a:r>
              <a:rPr lang="en" sz="1300"/>
              <a:t>Years of current employment</a:t>
            </a:r>
            <a:endParaRPr sz="1300"/>
          </a:p>
          <a:p>
            <a:pPr indent="-311150" lvl="0" marL="457200" rtl="0" algn="l">
              <a:spcBef>
                <a:spcPts val="0"/>
              </a:spcBef>
              <a:spcAft>
                <a:spcPts val="0"/>
              </a:spcAft>
              <a:buSzPts val="1300"/>
              <a:buChar char="●"/>
            </a:pPr>
            <a:r>
              <a:rPr lang="en" sz="1300"/>
              <a:t>Loan type applied for</a:t>
            </a:r>
            <a:endParaRPr sz="1300"/>
          </a:p>
          <a:p>
            <a:pPr indent="-311150" lvl="0" marL="457200" rtl="0" algn="l">
              <a:spcBef>
                <a:spcPts val="0"/>
              </a:spcBef>
              <a:spcAft>
                <a:spcPts val="0"/>
              </a:spcAft>
              <a:buSzPts val="1300"/>
              <a:buChar char="●"/>
            </a:pPr>
            <a:r>
              <a:rPr lang="en" sz="1300"/>
              <a:t>Educational background</a:t>
            </a:r>
            <a:endParaRPr sz="1300"/>
          </a:p>
          <a:p>
            <a:pPr indent="0" lvl="0" marL="0" rtl="0" algn="l">
              <a:spcBef>
                <a:spcPts val="800"/>
              </a:spcBef>
              <a:spcAft>
                <a:spcPts val="800"/>
              </a:spcAft>
              <a:buNone/>
            </a:pPr>
            <a:r>
              <a:t/>
            </a:r>
            <a:endParaRPr sz="1300"/>
          </a:p>
        </p:txBody>
      </p:sp>
      <p:sp>
        <p:nvSpPr>
          <p:cNvPr id="150" name="Google Shape;150;p19"/>
          <p:cNvSpPr txBox="1"/>
          <p:nvPr>
            <p:ph idx="4294967295" type="body"/>
          </p:nvPr>
        </p:nvSpPr>
        <p:spPr>
          <a:xfrm>
            <a:off x="4648200" y="1066800"/>
            <a:ext cx="3758700" cy="38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Logistic Regression</a:t>
            </a:r>
            <a:endParaRPr b="1" sz="1300"/>
          </a:p>
          <a:p>
            <a:pPr indent="-311150" lvl="0" marL="457200" rtl="0" algn="l">
              <a:spcBef>
                <a:spcPts val="800"/>
              </a:spcBef>
              <a:spcAft>
                <a:spcPts val="0"/>
              </a:spcAft>
              <a:buSzPts val="1300"/>
              <a:buChar char="●"/>
            </a:pPr>
            <a:r>
              <a:rPr lang="en" sz="1300"/>
              <a:t>Achieved an accuracy of 73.42% (measured by ROC-AUC score)</a:t>
            </a:r>
            <a:endParaRPr sz="1300"/>
          </a:p>
          <a:p>
            <a:pPr indent="0" lvl="0" marL="0" rtl="0" algn="l">
              <a:spcBef>
                <a:spcPts val="800"/>
              </a:spcBef>
              <a:spcAft>
                <a:spcPts val="0"/>
              </a:spcAft>
              <a:buNone/>
            </a:pPr>
            <a:r>
              <a:rPr b="1" lang="en" sz="1300"/>
              <a:t>Further analysis needed to adjust model behavior:</a:t>
            </a:r>
            <a:endParaRPr b="1" sz="1300"/>
          </a:p>
          <a:p>
            <a:pPr indent="-311150" lvl="0" marL="457200" rtl="0" algn="l">
              <a:spcBef>
                <a:spcPts val="800"/>
              </a:spcBef>
              <a:spcAft>
                <a:spcPts val="0"/>
              </a:spcAft>
              <a:buSzPts val="1300"/>
              <a:buChar char="●"/>
            </a:pPr>
            <a:r>
              <a:rPr lang="en" sz="1300"/>
              <a:t>ML models typically use 0.5 as the threshold to differentiate between target classes (0 and 1)</a:t>
            </a:r>
            <a:endParaRPr sz="1300"/>
          </a:p>
          <a:p>
            <a:pPr indent="-311150" lvl="0" marL="457200" rtl="0" algn="l">
              <a:spcBef>
                <a:spcPts val="0"/>
              </a:spcBef>
              <a:spcAft>
                <a:spcPts val="0"/>
              </a:spcAft>
              <a:buSzPts val="1300"/>
              <a:buChar char="●"/>
            </a:pPr>
            <a:r>
              <a:rPr lang="en" sz="1300"/>
              <a:t>Decile methodology can be applied to test data to assess the percentage of successful predictions and avoid bad loans</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0" y="-76200"/>
            <a:ext cx="9220200" cy="990600"/>
          </a:xfrm>
          <a:prstGeom prst="rect">
            <a:avLst/>
          </a:prstGeom>
          <a:solidFill>
            <a:schemeClr val="lt1"/>
          </a:solidFill>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2"/>
                </a:solidFill>
              </a:rPr>
              <a:t> </a:t>
            </a:r>
            <a:endParaRPr b="1" sz="2000">
              <a:solidFill>
                <a:schemeClr val="dk2"/>
              </a:solidFill>
            </a:endParaRPr>
          </a:p>
        </p:txBody>
      </p:sp>
      <p:sp>
        <p:nvSpPr>
          <p:cNvPr id="156" name="Google Shape;156;p20"/>
          <p:cNvSpPr/>
          <p:nvPr/>
        </p:nvSpPr>
        <p:spPr>
          <a:xfrm>
            <a:off x="914400" y="1219200"/>
            <a:ext cx="2743200" cy="6858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Profit Maximization</a:t>
            </a:r>
            <a:endParaRPr b="1" sz="1600">
              <a:solidFill>
                <a:schemeClr val="lt1"/>
              </a:solidFill>
              <a:latin typeface="Roboto"/>
              <a:ea typeface="Roboto"/>
              <a:cs typeface="Roboto"/>
              <a:sym typeface="Roboto"/>
            </a:endParaRPr>
          </a:p>
        </p:txBody>
      </p:sp>
      <p:sp>
        <p:nvSpPr>
          <p:cNvPr id="157" name="Google Shape;157;p20"/>
          <p:cNvSpPr/>
          <p:nvPr/>
        </p:nvSpPr>
        <p:spPr>
          <a:xfrm>
            <a:off x="5562600" y="1219200"/>
            <a:ext cx="2743200" cy="685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Roboto"/>
                <a:ea typeface="Roboto"/>
                <a:cs typeface="Roboto"/>
                <a:sym typeface="Roboto"/>
              </a:rPr>
              <a:t>Synergizing Profitability and Market Expansion</a:t>
            </a:r>
            <a:endParaRPr b="1" sz="1600">
              <a:solidFill>
                <a:schemeClr val="dk1"/>
              </a:solidFill>
              <a:latin typeface="Roboto"/>
              <a:ea typeface="Roboto"/>
              <a:cs typeface="Roboto"/>
              <a:sym typeface="Roboto"/>
            </a:endParaRPr>
          </a:p>
        </p:txBody>
      </p:sp>
      <p:sp>
        <p:nvSpPr>
          <p:cNvPr id="158" name="Google Shape;158;p20"/>
          <p:cNvSpPr txBox="1"/>
          <p:nvPr>
            <p:ph idx="2" type="body"/>
          </p:nvPr>
        </p:nvSpPr>
        <p:spPr>
          <a:xfrm>
            <a:off x="914400" y="2149800"/>
            <a:ext cx="2743200" cy="26508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a:solidFill>
                  <a:schemeClr val="dk2"/>
                </a:solidFill>
              </a:rPr>
              <a:t>73% of good loans</a:t>
            </a:r>
            <a:r>
              <a:rPr lang="en" sz="1400">
                <a:solidFill>
                  <a:schemeClr val="dk2"/>
                </a:solidFill>
              </a:rPr>
              <a:t> predicted correctly</a:t>
            </a:r>
            <a:endParaRPr sz="1400">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62% of bad loans </a:t>
            </a:r>
            <a:r>
              <a:rPr lang="en" sz="1400">
                <a:solidFill>
                  <a:schemeClr val="dk2"/>
                </a:solidFill>
              </a:rPr>
              <a:t>predicted correctly</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threshold for </a:t>
            </a:r>
            <a:r>
              <a:rPr lang="en">
                <a:solidFill>
                  <a:schemeClr val="dk2"/>
                </a:solidFill>
              </a:rPr>
              <a:t>loan approval probability: 0.91</a:t>
            </a:r>
            <a:endParaRPr>
              <a:solidFill>
                <a:schemeClr val="dk2"/>
              </a:solidFill>
            </a:endParaRPr>
          </a:p>
        </p:txBody>
      </p:sp>
      <p:sp>
        <p:nvSpPr>
          <p:cNvPr id="159" name="Google Shape;159;p20"/>
          <p:cNvSpPr txBox="1"/>
          <p:nvPr>
            <p:ph idx="2" type="body"/>
          </p:nvPr>
        </p:nvSpPr>
        <p:spPr>
          <a:xfrm>
            <a:off x="5562600" y="2149800"/>
            <a:ext cx="2743200" cy="26508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8</a:t>
            </a:r>
            <a:r>
              <a:rPr lang="en"/>
              <a:t>3% of good loans</a:t>
            </a:r>
            <a:r>
              <a:rPr lang="en" sz="1400"/>
              <a:t> predicted correctly</a:t>
            </a:r>
            <a:endParaRPr sz="1400"/>
          </a:p>
          <a:p>
            <a:pPr indent="-317500" lvl="0" marL="457200" rtl="0" algn="l">
              <a:spcBef>
                <a:spcPts val="0"/>
              </a:spcBef>
              <a:spcAft>
                <a:spcPts val="0"/>
              </a:spcAft>
              <a:buSzPts val="1400"/>
              <a:buChar char="●"/>
            </a:pPr>
            <a:r>
              <a:rPr lang="en"/>
              <a:t>48</a:t>
            </a:r>
            <a:r>
              <a:rPr lang="en"/>
              <a:t>% of bad loans </a:t>
            </a:r>
            <a:r>
              <a:rPr lang="en" sz="1400"/>
              <a:t>predicted correctly</a:t>
            </a:r>
            <a:endParaRPr sz="1400"/>
          </a:p>
          <a:p>
            <a:pPr indent="-317500" lvl="0" marL="457200" rtl="0" algn="l">
              <a:spcBef>
                <a:spcPts val="0"/>
              </a:spcBef>
              <a:spcAft>
                <a:spcPts val="0"/>
              </a:spcAft>
              <a:buSzPts val="1400"/>
              <a:buChar char="●"/>
            </a:pPr>
            <a:r>
              <a:rPr lang="en" sz="1400"/>
              <a:t>threshold for </a:t>
            </a:r>
            <a:r>
              <a:rPr lang="en"/>
              <a:t>loan approval probability: 0.88</a:t>
            </a:r>
            <a:endParaRPr/>
          </a:p>
        </p:txBody>
      </p:sp>
      <p:sp>
        <p:nvSpPr>
          <p:cNvPr id="160" name="Google Shape;160;p20"/>
          <p:cNvSpPr txBox="1"/>
          <p:nvPr/>
        </p:nvSpPr>
        <p:spPr>
          <a:xfrm>
            <a:off x="914400" y="304800"/>
            <a:ext cx="7391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latin typeface="Roboto"/>
                <a:ea typeface="Roboto"/>
                <a:cs typeface="Roboto"/>
                <a:sym typeface="Roboto"/>
              </a:rPr>
              <a:t>Optimizing Credit Decision-Making: A Strategic Approach</a:t>
            </a:r>
            <a:endParaRPr sz="2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598100" y="2152347"/>
            <a:ext cx="76314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The model in this project is built using static loan application data, incorporating factors such as client's age, employment status, and more.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The model uses a modified threshold for defining a "good loan" to provide insights and aid Home Credit in decision-making, particularly for clients without any credit history.</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