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6" r:id="rId10"/>
    <p:sldId id="264" r:id="rId11"/>
    <p:sldId id="267" r:id="rId12"/>
    <p:sldId id="268" r:id="rId13"/>
    <p:sldId id="269" r:id="rId14"/>
    <p:sldId id="265" r:id="rId15"/>
  </p:sldIdLst>
  <p:sldSz cx="9144000" cy="5143500" type="screen16x9"/>
  <p:notesSz cx="6858000" cy="9144000"/>
  <p:embeddedFontLst>
    <p:embeddedFont>
      <p:font typeface="Old Standard TT" panose="020B0604020202020204" charset="0"/>
      <p:regular r:id="rId17"/>
      <p:bold r:id="rId18"/>
      <p: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236bfeea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236bfeea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197543d4f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197543d4f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197543d4f_0_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197543d4f_0_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a197543d4f_0_2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a197543d4f_0_2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a197543d4f_0_20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a197543d4f_0_2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a236bfee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a236bfee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a236bfeea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a236bfeea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a236bfeea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a236bfeea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2223175"/>
            <a:ext cx="8118600" cy="1724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dirty="0"/>
              <a:t>Personalized Resume Bullet Point Generator From Student Academic and Project Data</a:t>
            </a:r>
            <a:endParaRPr dirty="0"/>
          </a:p>
        </p:txBody>
      </p:sp>
      <p:sp>
        <p:nvSpPr>
          <p:cNvPr id="60" name="Google Shape;60;p13"/>
          <p:cNvSpPr txBox="1">
            <a:spLocks noGrp="1"/>
          </p:cNvSpPr>
          <p:nvPr>
            <p:ph type="subTitle" idx="1"/>
          </p:nvPr>
        </p:nvSpPr>
        <p:spPr>
          <a:xfrm>
            <a:off x="4282575" y="4054775"/>
            <a:ext cx="4437600" cy="9462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GB">
                <a:solidFill>
                  <a:schemeClr val="accent1"/>
                </a:solidFill>
              </a:rPr>
              <a:t>- Hruthika Saripalli</a:t>
            </a:r>
            <a:endParaRPr>
              <a:solidFill>
                <a:schemeClr val="accent1"/>
              </a:solidFill>
            </a:endParaRPr>
          </a:p>
          <a:p>
            <a:pPr marL="0" lvl="0" indent="0" algn="ctr" rtl="0">
              <a:spcBef>
                <a:spcPts val="0"/>
              </a:spcBef>
              <a:spcAft>
                <a:spcPts val="0"/>
              </a:spcAft>
              <a:buNone/>
            </a:pPr>
            <a:r>
              <a:rPr lang="en-GB">
                <a:solidFill>
                  <a:schemeClr val="accent1"/>
                </a:solidFill>
              </a:rPr>
              <a:t>923066687</a:t>
            </a:r>
            <a:br>
              <a:rPr lang="en-GB"/>
            </a:br>
            <a:endParaRPr/>
          </a:p>
        </p:txBody>
      </p:sp>
      <p:sp>
        <p:nvSpPr>
          <p:cNvPr id="7" name="Rectangle 6">
            <a:extLst>
              <a:ext uri="{FF2B5EF4-FFF2-40B4-BE49-F238E27FC236}">
                <a16:creationId xmlns:a16="http://schemas.microsoft.com/office/drawing/2014/main" id="{E8E972D0-ECF0-DE10-64FE-31BD744D2535}"/>
              </a:ext>
            </a:extLst>
          </p:cNvPr>
          <p:cNvSpPr/>
          <p:nvPr/>
        </p:nvSpPr>
        <p:spPr>
          <a:xfrm>
            <a:off x="0" y="0"/>
            <a:ext cx="9144000" cy="17247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Google Shape;61;p13">
            <a:extLst>
              <a:ext uri="{FF2B5EF4-FFF2-40B4-BE49-F238E27FC236}">
                <a16:creationId xmlns:a16="http://schemas.microsoft.com/office/drawing/2014/main" id="{5BA3461A-E368-D25E-2F50-F2CA5FC23E69}"/>
              </a:ext>
            </a:extLst>
          </p:cNvPr>
          <p:cNvSpPr txBox="1"/>
          <p:nvPr/>
        </p:nvSpPr>
        <p:spPr>
          <a:xfrm>
            <a:off x="1779000" y="529125"/>
            <a:ext cx="5586000" cy="79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300" b="1" dirty="0">
                <a:solidFill>
                  <a:schemeClr val="tx1"/>
                </a:solidFill>
                <a:latin typeface="Old Standard TT"/>
                <a:ea typeface="Old Standard TT"/>
                <a:cs typeface="Old Standard TT"/>
                <a:sym typeface="Old Standard TT"/>
              </a:rPr>
              <a:t>Under the guidance of Instructor :</a:t>
            </a:r>
            <a:br>
              <a:rPr lang="en-GB" sz="2300" b="1" dirty="0">
                <a:solidFill>
                  <a:schemeClr val="tx1"/>
                </a:solidFill>
                <a:latin typeface="Old Standard TT"/>
                <a:ea typeface="Old Standard TT"/>
                <a:cs typeface="Old Standard TT"/>
                <a:sym typeface="Old Standard TT"/>
              </a:rPr>
            </a:br>
            <a:r>
              <a:rPr lang="en-GB" sz="2300" b="1" dirty="0">
                <a:solidFill>
                  <a:schemeClr val="tx1"/>
                </a:solidFill>
                <a:latin typeface="Old Standard TT"/>
                <a:ea typeface="Old Standard TT"/>
                <a:cs typeface="Old Standard TT"/>
                <a:sym typeface="Old Standard TT"/>
              </a:rPr>
              <a:t>Isabel Hyo Jung Song</a:t>
            </a:r>
            <a:endParaRPr sz="2300" b="1" dirty="0">
              <a:solidFill>
                <a:schemeClr val="tx1"/>
              </a:solidFill>
              <a:latin typeface="Old Standard TT"/>
              <a:ea typeface="Old Standard TT"/>
              <a:cs typeface="Old Standard TT"/>
              <a:sym typeface="Old Standard TT"/>
            </a:endParaRPr>
          </a:p>
        </p:txBody>
      </p:sp>
      <p:sp>
        <p:nvSpPr>
          <p:cNvPr id="2" name="Slide Number Placeholder 1">
            <a:extLst>
              <a:ext uri="{FF2B5EF4-FFF2-40B4-BE49-F238E27FC236}">
                <a16:creationId xmlns:a16="http://schemas.microsoft.com/office/drawing/2014/main" id="{12FD1CE4-01E0-1AC7-83D3-90C76F83EF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311700" y="307513"/>
            <a:ext cx="8520600" cy="613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t>PHASE I - EVALUATION REPORT</a:t>
            </a:r>
            <a:endParaRPr b="1" dirty="0"/>
          </a:p>
        </p:txBody>
      </p:sp>
      <p:sp>
        <p:nvSpPr>
          <p:cNvPr id="2" name="Rectangle 1">
            <a:extLst>
              <a:ext uri="{FF2B5EF4-FFF2-40B4-BE49-F238E27FC236}">
                <a16:creationId xmlns:a16="http://schemas.microsoft.com/office/drawing/2014/main" id="{43613252-AC1A-94F8-EE5F-A7F28B7AA61A}"/>
              </a:ext>
            </a:extLst>
          </p:cNvPr>
          <p:cNvSpPr/>
          <p:nvPr/>
        </p:nvSpPr>
        <p:spPr>
          <a:xfrm>
            <a:off x="135731" y="228600"/>
            <a:ext cx="8901113" cy="47005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a:extLst>
              <a:ext uri="{FF2B5EF4-FFF2-40B4-BE49-F238E27FC236}">
                <a16:creationId xmlns:a16="http://schemas.microsoft.com/office/drawing/2014/main" id="{DE1AF7B4-D036-7438-1B55-F208166D2FAD}"/>
              </a:ext>
            </a:extLst>
          </p:cNvPr>
          <p:cNvGraphicFramePr>
            <a:graphicFrameLocks noGrp="1"/>
          </p:cNvGraphicFramePr>
          <p:nvPr>
            <p:extLst>
              <p:ext uri="{D42A27DB-BD31-4B8C-83A1-F6EECF244321}">
                <p14:modId xmlns:p14="http://schemas.microsoft.com/office/powerpoint/2010/main" val="3829159308"/>
              </p:ext>
            </p:extLst>
          </p:nvPr>
        </p:nvGraphicFramePr>
        <p:xfrm>
          <a:off x="267889" y="977364"/>
          <a:ext cx="8636796" cy="3778723"/>
        </p:xfrm>
        <a:graphic>
          <a:graphicData uri="http://schemas.openxmlformats.org/drawingml/2006/table">
            <a:tbl>
              <a:tblPr firstRow="1" bandRow="1">
                <a:tableStyleId>{93296810-A885-4BE3-A3E7-6D5BEEA58F35}</a:tableStyleId>
              </a:tblPr>
              <a:tblGrid>
                <a:gridCol w="1728903">
                  <a:extLst>
                    <a:ext uri="{9D8B030D-6E8A-4147-A177-3AD203B41FA5}">
                      <a16:colId xmlns:a16="http://schemas.microsoft.com/office/drawing/2014/main" val="4245499652"/>
                    </a:ext>
                  </a:extLst>
                </a:gridCol>
                <a:gridCol w="2296638">
                  <a:extLst>
                    <a:ext uri="{9D8B030D-6E8A-4147-A177-3AD203B41FA5}">
                      <a16:colId xmlns:a16="http://schemas.microsoft.com/office/drawing/2014/main" val="2731417279"/>
                    </a:ext>
                  </a:extLst>
                </a:gridCol>
                <a:gridCol w="4611255">
                  <a:extLst>
                    <a:ext uri="{9D8B030D-6E8A-4147-A177-3AD203B41FA5}">
                      <a16:colId xmlns:a16="http://schemas.microsoft.com/office/drawing/2014/main" val="3867160218"/>
                    </a:ext>
                  </a:extLst>
                </a:gridCol>
              </a:tblGrid>
              <a:tr h="458031">
                <a:tc>
                  <a:txBody>
                    <a:bodyPr/>
                    <a:lstStyle/>
                    <a:p>
                      <a:pPr algn="ctr"/>
                      <a:r>
                        <a:rPr lang="en-IN" dirty="0">
                          <a:solidFill>
                            <a:schemeClr val="tx1"/>
                          </a:solidFill>
                        </a:rPr>
                        <a:t>METRIC</a:t>
                      </a:r>
                    </a:p>
                  </a:txBody>
                  <a:tcPr anchor="ctr"/>
                </a:tc>
                <a:tc>
                  <a:txBody>
                    <a:bodyPr/>
                    <a:lstStyle/>
                    <a:p>
                      <a:pPr algn="ctr"/>
                      <a:r>
                        <a:rPr lang="en-IN" dirty="0">
                          <a:solidFill>
                            <a:schemeClr val="tx1"/>
                          </a:solidFill>
                        </a:rPr>
                        <a:t>DESCRIPTION</a:t>
                      </a:r>
                    </a:p>
                  </a:txBody>
                  <a:tcPr anchor="ctr"/>
                </a:tc>
                <a:tc>
                  <a:txBody>
                    <a:bodyPr/>
                    <a:lstStyle/>
                    <a:p>
                      <a:pPr algn="ctr"/>
                      <a:r>
                        <a:rPr lang="en-IN" dirty="0">
                          <a:solidFill>
                            <a:schemeClr val="tx1"/>
                          </a:solidFill>
                        </a:rPr>
                        <a:t>PERFORMANCE</a:t>
                      </a:r>
                    </a:p>
                  </a:txBody>
                  <a:tcPr anchor="ctr"/>
                </a:tc>
                <a:extLst>
                  <a:ext uri="{0D108BD9-81ED-4DB2-BD59-A6C34878D82A}">
                    <a16:rowId xmlns:a16="http://schemas.microsoft.com/office/drawing/2014/main" val="2748368033"/>
                  </a:ext>
                </a:extLst>
              </a:tr>
              <a:tr h="606239">
                <a:tc>
                  <a:txBody>
                    <a:bodyPr/>
                    <a:lstStyle/>
                    <a:p>
                      <a:pPr algn="ctr"/>
                      <a:r>
                        <a:rPr lang="en-IN" b="1" dirty="0">
                          <a:solidFill>
                            <a:schemeClr val="tx1"/>
                          </a:solidFill>
                        </a:rPr>
                        <a:t>STAR</a:t>
                      </a:r>
                    </a:p>
                  </a:txBody>
                  <a:tcPr anchor="ctr"/>
                </a:tc>
                <a:tc>
                  <a:txBody>
                    <a:bodyPr/>
                    <a:lstStyle/>
                    <a:p>
                      <a:pPr algn="ctr"/>
                      <a:r>
                        <a:rPr lang="en-IN" dirty="0">
                          <a:solidFill>
                            <a:schemeClr val="tx1"/>
                          </a:solidFill>
                        </a:rPr>
                        <a:t>Situation – Task – Action – Result format</a:t>
                      </a:r>
                    </a:p>
                  </a:txBody>
                  <a:tcPr anchor="ctr"/>
                </a:tc>
                <a:tc>
                  <a:txBody>
                    <a:bodyPr/>
                    <a:lstStyle/>
                    <a:p>
                      <a:pPr algn="ctr"/>
                      <a:r>
                        <a:rPr lang="en-IN" dirty="0">
                          <a:solidFill>
                            <a:schemeClr val="tx1"/>
                          </a:solidFill>
                        </a:rPr>
                        <a:t>It is not necessary to mention this in prompt as the LLM already considers this. Specifying this is creating many unnecessary and unrelated points just to fit all aspects. [view image in slide 11]</a:t>
                      </a:r>
                    </a:p>
                  </a:txBody>
                  <a:tcPr anchor="ctr"/>
                </a:tc>
                <a:extLst>
                  <a:ext uri="{0D108BD9-81ED-4DB2-BD59-A6C34878D82A}">
                    <a16:rowId xmlns:a16="http://schemas.microsoft.com/office/drawing/2014/main" val="3217775550"/>
                  </a:ext>
                </a:extLst>
              </a:tr>
              <a:tr h="584381">
                <a:tc>
                  <a:txBody>
                    <a:bodyPr/>
                    <a:lstStyle/>
                    <a:p>
                      <a:pPr algn="ctr"/>
                      <a:r>
                        <a:rPr lang="en-IN" b="1" dirty="0">
                          <a:solidFill>
                            <a:schemeClr val="tx1"/>
                          </a:solidFill>
                        </a:rPr>
                        <a:t>Number of Bullet Points</a:t>
                      </a:r>
                    </a:p>
                  </a:txBody>
                  <a:tcPr anchor="ctr"/>
                </a:tc>
                <a:tc>
                  <a:txBody>
                    <a:bodyPr/>
                    <a:lstStyle/>
                    <a:p>
                      <a:pPr algn="ctr"/>
                      <a:r>
                        <a:rPr lang="en-IN" dirty="0">
                          <a:solidFill>
                            <a:schemeClr val="tx1"/>
                          </a:solidFill>
                        </a:rPr>
                        <a:t>Advised no more than 3 – 5 bullet points per project</a:t>
                      </a:r>
                    </a:p>
                  </a:txBody>
                  <a:tcPr anchor="ctr"/>
                </a:tc>
                <a:tc>
                  <a:txBody>
                    <a:bodyPr/>
                    <a:lstStyle/>
                    <a:p>
                      <a:pPr algn="ctr"/>
                      <a:r>
                        <a:rPr lang="en-IN" dirty="0">
                          <a:solidFill>
                            <a:schemeClr val="tx1"/>
                          </a:solidFill>
                        </a:rPr>
                        <a:t>When 3 – 5 points is </a:t>
                      </a:r>
                      <a:r>
                        <a:rPr lang="en-IN" dirty="0" err="1">
                          <a:solidFill>
                            <a:schemeClr val="tx1"/>
                          </a:solidFill>
                        </a:rPr>
                        <a:t>mentiond</a:t>
                      </a:r>
                      <a:r>
                        <a:rPr lang="en-IN" dirty="0">
                          <a:solidFill>
                            <a:schemeClr val="tx1"/>
                          </a:solidFill>
                        </a:rPr>
                        <a:t>, it is always going for the upper limit and generating 5 bullet points.</a:t>
                      </a:r>
                    </a:p>
                  </a:txBody>
                  <a:tcPr anchor="ctr"/>
                </a:tc>
                <a:extLst>
                  <a:ext uri="{0D108BD9-81ED-4DB2-BD59-A6C34878D82A}">
                    <a16:rowId xmlns:a16="http://schemas.microsoft.com/office/drawing/2014/main" val="259191467"/>
                  </a:ext>
                </a:extLst>
              </a:tr>
              <a:tr h="600075">
                <a:tc>
                  <a:txBody>
                    <a:bodyPr/>
                    <a:lstStyle/>
                    <a:p>
                      <a:pPr algn="ctr"/>
                      <a:r>
                        <a:rPr lang="en-IN" b="1" dirty="0">
                          <a:solidFill>
                            <a:schemeClr val="tx1"/>
                          </a:solidFill>
                        </a:rPr>
                        <a:t>Bullet Point Length</a:t>
                      </a:r>
                    </a:p>
                  </a:txBody>
                  <a:tcPr anchor="ctr"/>
                </a:tc>
                <a:tc>
                  <a:txBody>
                    <a:bodyPr/>
                    <a:lstStyle/>
                    <a:p>
                      <a:pPr algn="ctr"/>
                      <a:r>
                        <a:rPr lang="en-IN" dirty="0">
                          <a:solidFill>
                            <a:schemeClr val="tx1"/>
                          </a:solidFill>
                        </a:rPr>
                        <a:t>Advised 2 to 3 lines (20 – 30 words) per point</a:t>
                      </a:r>
                    </a:p>
                  </a:txBody>
                  <a:tcPr anchor="ctr"/>
                </a:tc>
                <a:tc>
                  <a:txBody>
                    <a:bodyPr/>
                    <a:lstStyle/>
                    <a:p>
                      <a:pPr algn="ctr"/>
                      <a:r>
                        <a:rPr lang="en-IN" dirty="0">
                          <a:solidFill>
                            <a:schemeClr val="tx1"/>
                          </a:solidFill>
                        </a:rPr>
                        <a:t>Each bullet point generated is about 2 lines long with average number of words being 18.</a:t>
                      </a:r>
                    </a:p>
                  </a:txBody>
                  <a:tcPr anchor="ctr"/>
                </a:tc>
                <a:extLst>
                  <a:ext uri="{0D108BD9-81ED-4DB2-BD59-A6C34878D82A}">
                    <a16:rowId xmlns:a16="http://schemas.microsoft.com/office/drawing/2014/main" val="55636055"/>
                  </a:ext>
                </a:extLst>
              </a:tr>
              <a:tr h="585788">
                <a:tc>
                  <a:txBody>
                    <a:bodyPr/>
                    <a:lstStyle/>
                    <a:p>
                      <a:pPr algn="ctr"/>
                      <a:r>
                        <a:rPr lang="en-IN" b="1" dirty="0">
                          <a:solidFill>
                            <a:schemeClr val="tx1"/>
                          </a:solidFill>
                        </a:rPr>
                        <a:t>Strong Action Verbs</a:t>
                      </a:r>
                    </a:p>
                  </a:txBody>
                  <a:tcPr anchor="ctr"/>
                </a:tc>
                <a:tc>
                  <a:txBody>
                    <a:bodyPr/>
                    <a:lstStyle/>
                    <a:p>
                      <a:pPr algn="ctr"/>
                      <a:r>
                        <a:rPr lang="en-IN" dirty="0">
                          <a:solidFill>
                            <a:schemeClr val="tx1"/>
                          </a:solidFill>
                        </a:rPr>
                        <a:t>Use strong action verbs</a:t>
                      </a:r>
                    </a:p>
                  </a:txBody>
                  <a:tcPr anchor="ctr"/>
                </a:tc>
                <a:tc>
                  <a:txBody>
                    <a:bodyPr/>
                    <a:lstStyle/>
                    <a:p>
                      <a:pPr algn="ctr"/>
                      <a:r>
                        <a:rPr lang="en-IN" dirty="0">
                          <a:solidFill>
                            <a:schemeClr val="tx1"/>
                          </a:solidFill>
                        </a:rPr>
                        <a:t>Need not specify this in prompt. It only used strong action verbs as “resume” is mentioned.</a:t>
                      </a:r>
                    </a:p>
                  </a:txBody>
                  <a:tcPr anchor="ctr"/>
                </a:tc>
                <a:extLst>
                  <a:ext uri="{0D108BD9-81ED-4DB2-BD59-A6C34878D82A}">
                    <a16:rowId xmlns:a16="http://schemas.microsoft.com/office/drawing/2014/main" val="2555275615"/>
                  </a:ext>
                </a:extLst>
              </a:tr>
              <a:tr h="605568">
                <a:tc>
                  <a:txBody>
                    <a:bodyPr/>
                    <a:lstStyle/>
                    <a:p>
                      <a:pPr algn="ctr"/>
                      <a:r>
                        <a:rPr lang="en-IN" b="1" dirty="0">
                          <a:solidFill>
                            <a:schemeClr val="tx1"/>
                          </a:solidFill>
                        </a:rPr>
                        <a:t>Past Tense</a:t>
                      </a:r>
                    </a:p>
                  </a:txBody>
                  <a:tcPr anchor="ctr"/>
                </a:tc>
                <a:tc>
                  <a:txBody>
                    <a:bodyPr/>
                    <a:lstStyle/>
                    <a:p>
                      <a:pPr algn="ctr"/>
                      <a:r>
                        <a:rPr lang="en-IN" dirty="0">
                          <a:solidFill>
                            <a:schemeClr val="tx1"/>
                          </a:solidFill>
                        </a:rPr>
                        <a:t>Use past tense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solidFill>
                            <a:schemeClr val="tx1"/>
                          </a:solidFill>
                        </a:rPr>
                        <a:t>Need not specify this in prompt. It only used past tense as “resume” is mentioned.</a:t>
                      </a:r>
                    </a:p>
                  </a:txBody>
                  <a:tcPr anchor="ctr"/>
                </a:tc>
                <a:extLst>
                  <a:ext uri="{0D108BD9-81ED-4DB2-BD59-A6C34878D82A}">
                    <a16:rowId xmlns:a16="http://schemas.microsoft.com/office/drawing/2014/main" val="3563030759"/>
                  </a:ext>
                </a:extLst>
              </a:tr>
            </a:tbl>
          </a:graphicData>
        </a:graphic>
      </p:graphicFrame>
      <p:sp>
        <p:nvSpPr>
          <p:cNvPr id="6" name="Slide Number Placeholder 5">
            <a:extLst>
              <a:ext uri="{FF2B5EF4-FFF2-40B4-BE49-F238E27FC236}">
                <a16:creationId xmlns:a16="http://schemas.microsoft.com/office/drawing/2014/main" id="{E6AC4A25-845A-FE35-0AD2-16DEA41061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F10523-E170-13E3-102A-318070D122E6}"/>
              </a:ext>
            </a:extLst>
          </p:cNvPr>
          <p:cNvPicPr>
            <a:picLocks noChangeAspect="1"/>
          </p:cNvPicPr>
          <p:nvPr/>
        </p:nvPicPr>
        <p:blipFill>
          <a:blip r:embed="rId2"/>
          <a:stretch>
            <a:fillRect/>
          </a:stretch>
        </p:blipFill>
        <p:spPr>
          <a:xfrm>
            <a:off x="540671" y="215846"/>
            <a:ext cx="7948349" cy="2461473"/>
          </a:xfrm>
          <a:prstGeom prst="rect">
            <a:avLst/>
          </a:prstGeom>
        </p:spPr>
      </p:pic>
      <p:pic>
        <p:nvPicPr>
          <p:cNvPr id="10" name="Picture 9">
            <a:extLst>
              <a:ext uri="{FF2B5EF4-FFF2-40B4-BE49-F238E27FC236}">
                <a16:creationId xmlns:a16="http://schemas.microsoft.com/office/drawing/2014/main" id="{9CB913B9-A725-94B0-0EFD-7D5CACF22990}"/>
              </a:ext>
            </a:extLst>
          </p:cNvPr>
          <p:cNvPicPr>
            <a:picLocks noChangeAspect="1"/>
          </p:cNvPicPr>
          <p:nvPr/>
        </p:nvPicPr>
        <p:blipFill>
          <a:blip r:embed="rId3"/>
          <a:stretch>
            <a:fillRect/>
          </a:stretch>
        </p:blipFill>
        <p:spPr>
          <a:xfrm>
            <a:off x="540671" y="2792009"/>
            <a:ext cx="7948349" cy="2042337"/>
          </a:xfrm>
          <a:prstGeom prst="rect">
            <a:avLst/>
          </a:prstGeom>
        </p:spPr>
      </p:pic>
      <p:sp>
        <p:nvSpPr>
          <p:cNvPr id="11" name="Slide Number Placeholder 10">
            <a:extLst>
              <a:ext uri="{FF2B5EF4-FFF2-40B4-BE49-F238E27FC236}">
                <a16:creationId xmlns:a16="http://schemas.microsoft.com/office/drawing/2014/main" id="{A3B67627-4086-9182-4939-B69289AB91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2500872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90E4518-EE72-516A-4C46-DD4BB78771B7}"/>
              </a:ext>
            </a:extLst>
          </p:cNvPr>
          <p:cNvGraphicFramePr>
            <a:graphicFrameLocks noGrp="1"/>
          </p:cNvGraphicFramePr>
          <p:nvPr>
            <p:extLst>
              <p:ext uri="{D42A27DB-BD31-4B8C-83A1-F6EECF244321}">
                <p14:modId xmlns:p14="http://schemas.microsoft.com/office/powerpoint/2010/main" val="1757313883"/>
              </p:ext>
            </p:extLst>
          </p:nvPr>
        </p:nvGraphicFramePr>
        <p:xfrm>
          <a:off x="458329" y="476386"/>
          <a:ext cx="8227342" cy="4083572"/>
        </p:xfrm>
        <a:graphic>
          <a:graphicData uri="http://schemas.openxmlformats.org/drawingml/2006/table">
            <a:tbl>
              <a:tblPr firstRow="1" bandRow="1">
                <a:tableStyleId>{93296810-A885-4BE3-A3E7-6D5BEEA58F35}</a:tableStyleId>
              </a:tblPr>
              <a:tblGrid>
                <a:gridCol w="1646939">
                  <a:extLst>
                    <a:ext uri="{9D8B030D-6E8A-4147-A177-3AD203B41FA5}">
                      <a16:colId xmlns:a16="http://schemas.microsoft.com/office/drawing/2014/main" val="4245499652"/>
                    </a:ext>
                  </a:extLst>
                </a:gridCol>
                <a:gridCol w="2187759">
                  <a:extLst>
                    <a:ext uri="{9D8B030D-6E8A-4147-A177-3AD203B41FA5}">
                      <a16:colId xmlns:a16="http://schemas.microsoft.com/office/drawing/2014/main" val="2731417279"/>
                    </a:ext>
                  </a:extLst>
                </a:gridCol>
                <a:gridCol w="4392644">
                  <a:extLst>
                    <a:ext uri="{9D8B030D-6E8A-4147-A177-3AD203B41FA5}">
                      <a16:colId xmlns:a16="http://schemas.microsoft.com/office/drawing/2014/main" val="3867160218"/>
                    </a:ext>
                  </a:extLst>
                </a:gridCol>
              </a:tblGrid>
              <a:tr h="506854">
                <a:tc>
                  <a:txBody>
                    <a:bodyPr/>
                    <a:lstStyle/>
                    <a:p>
                      <a:pPr algn="ctr"/>
                      <a:r>
                        <a:rPr lang="en-IN" dirty="0">
                          <a:solidFill>
                            <a:schemeClr val="tx1"/>
                          </a:solidFill>
                        </a:rPr>
                        <a:t>METRIC</a:t>
                      </a:r>
                    </a:p>
                  </a:txBody>
                  <a:tcPr anchor="ctr"/>
                </a:tc>
                <a:tc>
                  <a:txBody>
                    <a:bodyPr/>
                    <a:lstStyle/>
                    <a:p>
                      <a:pPr algn="ctr"/>
                      <a:r>
                        <a:rPr lang="en-IN" dirty="0">
                          <a:solidFill>
                            <a:schemeClr val="tx1"/>
                          </a:solidFill>
                        </a:rPr>
                        <a:t>DESCRIPTION</a:t>
                      </a:r>
                    </a:p>
                  </a:txBody>
                  <a:tcPr anchor="ctr"/>
                </a:tc>
                <a:tc>
                  <a:txBody>
                    <a:bodyPr/>
                    <a:lstStyle/>
                    <a:p>
                      <a:pPr algn="ctr"/>
                      <a:r>
                        <a:rPr lang="en-IN" dirty="0">
                          <a:solidFill>
                            <a:schemeClr val="tx1"/>
                          </a:solidFill>
                        </a:rPr>
                        <a:t>PERFORMANCE</a:t>
                      </a:r>
                    </a:p>
                  </a:txBody>
                  <a:tcPr anchor="ctr"/>
                </a:tc>
                <a:extLst>
                  <a:ext uri="{0D108BD9-81ED-4DB2-BD59-A6C34878D82A}">
                    <a16:rowId xmlns:a16="http://schemas.microsoft.com/office/drawing/2014/main" val="2748368033"/>
                  </a:ext>
                </a:extLst>
              </a:tr>
              <a:tr h="61864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solidFill>
                            <a:schemeClr val="tx1"/>
                          </a:solidFill>
                        </a:rPr>
                        <a:t>Responsibility-oriented Language</a:t>
                      </a:r>
                    </a:p>
                  </a:txBody>
                  <a:tcPr anchor="ctr"/>
                </a:tc>
                <a:tc>
                  <a:txBody>
                    <a:bodyPr/>
                    <a:lstStyle/>
                    <a:p>
                      <a:pPr algn="ctr"/>
                      <a:r>
                        <a:rPr lang="en-IN" dirty="0">
                          <a:solidFill>
                            <a:schemeClr val="tx1"/>
                          </a:solidFill>
                        </a:rPr>
                        <a:t>Do not use responsibility-oriented language like “Responsible for” etc</a:t>
                      </a:r>
                    </a:p>
                  </a:txBody>
                  <a:tcPr anchor="ctr"/>
                </a:tc>
                <a:tc>
                  <a:txBody>
                    <a:bodyPr/>
                    <a:lstStyle/>
                    <a:p>
                      <a:pPr algn="ctr"/>
                      <a:r>
                        <a:rPr lang="en-IN" dirty="0">
                          <a:solidFill>
                            <a:schemeClr val="tx1"/>
                          </a:solidFill>
                        </a:rPr>
                        <a:t>Mentioned this in prompt and the LLM follows this.</a:t>
                      </a:r>
                    </a:p>
                  </a:txBody>
                  <a:tcPr anchor="ctr"/>
                </a:tc>
                <a:extLst>
                  <a:ext uri="{0D108BD9-81ED-4DB2-BD59-A6C34878D82A}">
                    <a16:rowId xmlns:a16="http://schemas.microsoft.com/office/drawing/2014/main" val="3217775550"/>
                  </a:ext>
                </a:extLst>
              </a:tr>
              <a:tr h="725805">
                <a:tc>
                  <a:txBody>
                    <a:bodyPr/>
                    <a:lstStyle/>
                    <a:p>
                      <a:pPr algn="ctr"/>
                      <a:r>
                        <a:rPr lang="en-IN" b="1" dirty="0">
                          <a:solidFill>
                            <a:schemeClr val="tx1"/>
                          </a:solidFill>
                        </a:rPr>
                        <a:t>Spell and Grammar check</a:t>
                      </a:r>
                    </a:p>
                  </a:txBody>
                  <a:tcPr anchor="ctr"/>
                </a:tc>
                <a:tc>
                  <a:txBody>
                    <a:bodyPr/>
                    <a:lstStyle/>
                    <a:p>
                      <a:pPr algn="ctr"/>
                      <a:r>
                        <a:rPr lang="en-IN" dirty="0">
                          <a:solidFill>
                            <a:schemeClr val="tx1"/>
                          </a:solidFill>
                        </a:rPr>
                        <a:t>Use correct spellings and grammar</a:t>
                      </a:r>
                    </a:p>
                  </a:txBody>
                  <a:tcPr anchor="ctr"/>
                </a:tc>
                <a:tc>
                  <a:txBody>
                    <a:bodyPr/>
                    <a:lstStyle/>
                    <a:p>
                      <a:pPr algn="ctr"/>
                      <a:r>
                        <a:rPr lang="en-IN" dirty="0">
                          <a:solidFill>
                            <a:schemeClr val="tx1"/>
                          </a:solidFill>
                        </a:rPr>
                        <a:t>The LLM makes almost no spelling and grammar mistakes. </a:t>
                      </a:r>
                      <a:r>
                        <a:rPr lang="en-IN" dirty="0" err="1">
                          <a:solidFill>
                            <a:schemeClr val="tx1"/>
                          </a:solidFill>
                        </a:rPr>
                        <a:t>Infact</a:t>
                      </a:r>
                      <a:r>
                        <a:rPr lang="en-IN" dirty="0">
                          <a:solidFill>
                            <a:schemeClr val="tx1"/>
                          </a:solidFill>
                        </a:rPr>
                        <a:t>, the most popular application of LLM is for spell and grammar check.</a:t>
                      </a:r>
                    </a:p>
                  </a:txBody>
                  <a:tcPr anchor="ctr"/>
                </a:tc>
                <a:extLst>
                  <a:ext uri="{0D108BD9-81ED-4DB2-BD59-A6C34878D82A}">
                    <a16:rowId xmlns:a16="http://schemas.microsoft.com/office/drawing/2014/main" val="259191467"/>
                  </a:ext>
                </a:extLst>
              </a:tr>
              <a:tr h="587216">
                <a:tc>
                  <a:txBody>
                    <a:bodyPr/>
                    <a:lstStyle/>
                    <a:p>
                      <a:pPr algn="ctr"/>
                      <a:r>
                        <a:rPr lang="en-IN" b="1" dirty="0">
                          <a:solidFill>
                            <a:schemeClr val="tx1"/>
                          </a:solidFill>
                        </a:rPr>
                        <a:t>No filler and Buzz words</a:t>
                      </a:r>
                    </a:p>
                  </a:txBody>
                  <a:tcPr anchor="ctr"/>
                </a:tc>
                <a:tc>
                  <a:txBody>
                    <a:bodyPr/>
                    <a:lstStyle/>
                    <a:p>
                      <a:pPr algn="ctr"/>
                      <a:r>
                        <a:rPr lang="en-IN" dirty="0">
                          <a:solidFill>
                            <a:schemeClr val="tx1"/>
                          </a:solidFill>
                        </a:rPr>
                        <a:t>Do not use any filler words or buzz words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solidFill>
                            <a:schemeClr val="tx1"/>
                          </a:solidFill>
                        </a:rPr>
                        <a:t>Need not specify this in prompt. It avoids filler / buzz words as “resume” is mentioned.</a:t>
                      </a:r>
                    </a:p>
                  </a:txBody>
                  <a:tcPr anchor="ctr"/>
                </a:tc>
                <a:extLst>
                  <a:ext uri="{0D108BD9-81ED-4DB2-BD59-A6C34878D82A}">
                    <a16:rowId xmlns:a16="http://schemas.microsoft.com/office/drawing/2014/main" val="55636055"/>
                  </a:ext>
                </a:extLst>
              </a:tr>
              <a:tr h="8572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solidFill>
                            <a:schemeClr val="tx1"/>
                          </a:solidFill>
                        </a:rPr>
                        <a:t>Soft Skills</a:t>
                      </a:r>
                    </a:p>
                    <a:p>
                      <a:pPr algn="ctr"/>
                      <a:endParaRPr lang="en-IN" b="1" dirty="0">
                        <a:solidFill>
                          <a:schemeClr val="tx1"/>
                        </a:solidFill>
                      </a:endParaRPr>
                    </a:p>
                  </a:txBody>
                  <a:tcPr anchor="ctr"/>
                </a:tc>
                <a:tc>
                  <a:txBody>
                    <a:bodyPr/>
                    <a:lstStyle/>
                    <a:p>
                      <a:pPr algn="ctr"/>
                      <a:r>
                        <a:rPr lang="en-IN" dirty="0">
                          <a:solidFill>
                            <a:schemeClr val="tx1"/>
                          </a:solidFill>
                        </a:rPr>
                        <a:t>Communication, critical thinking, leadership, team work</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solidFill>
                            <a:schemeClr val="tx1"/>
                          </a:solidFill>
                        </a:rPr>
                        <a:t>Need not specify this in prompt (its optional). If anything related team work etc is mentioned in the summary, it automatically includes that soft skill. Can specify if more importance has to be given.</a:t>
                      </a:r>
                    </a:p>
                  </a:txBody>
                  <a:tcPr anchor="ctr"/>
                </a:tc>
                <a:extLst>
                  <a:ext uri="{0D108BD9-81ED-4DB2-BD59-A6C34878D82A}">
                    <a16:rowId xmlns:a16="http://schemas.microsoft.com/office/drawing/2014/main" val="2555275615"/>
                  </a:ext>
                </a:extLst>
              </a:tr>
              <a:tr h="581582">
                <a:tc>
                  <a:txBody>
                    <a:bodyPr/>
                    <a:lstStyle/>
                    <a:p>
                      <a:pPr algn="ctr"/>
                      <a:r>
                        <a:rPr lang="en-IN" b="1" dirty="0">
                          <a:solidFill>
                            <a:schemeClr val="tx1"/>
                          </a:solidFill>
                        </a:rPr>
                        <a:t>Punctuation</a:t>
                      </a:r>
                    </a:p>
                  </a:txBody>
                  <a:tcPr anchor="ctr"/>
                </a:tc>
                <a:tc>
                  <a:txBody>
                    <a:bodyPr/>
                    <a:lstStyle/>
                    <a:p>
                      <a:pPr algn="ctr"/>
                      <a:r>
                        <a:rPr lang="en-IN" dirty="0">
                          <a:solidFill>
                            <a:schemeClr val="tx1"/>
                          </a:solidFill>
                        </a:rPr>
                        <a:t>Each point should end with a </a:t>
                      </a:r>
                      <a:r>
                        <a:rPr lang="en-IN" dirty="0" err="1">
                          <a:solidFill>
                            <a:schemeClr val="tx1"/>
                          </a:solidFill>
                        </a:rPr>
                        <a:t>perod</a:t>
                      </a:r>
                      <a:endParaRPr lang="en-IN"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solidFill>
                            <a:schemeClr val="tx1"/>
                          </a:solidFill>
                        </a:rPr>
                        <a:t>Need not specify this in prompt. It ends every point with a period.</a:t>
                      </a:r>
                    </a:p>
                  </a:txBody>
                  <a:tcPr anchor="ctr"/>
                </a:tc>
                <a:extLst>
                  <a:ext uri="{0D108BD9-81ED-4DB2-BD59-A6C34878D82A}">
                    <a16:rowId xmlns:a16="http://schemas.microsoft.com/office/drawing/2014/main" val="3563030759"/>
                  </a:ext>
                </a:extLst>
              </a:tr>
            </a:tbl>
          </a:graphicData>
        </a:graphic>
      </p:graphicFrame>
      <p:sp>
        <p:nvSpPr>
          <p:cNvPr id="7" name="Rectangle 6">
            <a:extLst>
              <a:ext uri="{FF2B5EF4-FFF2-40B4-BE49-F238E27FC236}">
                <a16:creationId xmlns:a16="http://schemas.microsoft.com/office/drawing/2014/main" id="{8BFD7BC9-DACF-B711-F412-09BA78CEC8D5}"/>
              </a:ext>
            </a:extLst>
          </p:cNvPr>
          <p:cNvSpPr/>
          <p:nvPr/>
        </p:nvSpPr>
        <p:spPr>
          <a:xfrm>
            <a:off x="311699" y="300038"/>
            <a:ext cx="8520601" cy="443626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lide Number Placeholder 7">
            <a:extLst>
              <a:ext uri="{FF2B5EF4-FFF2-40B4-BE49-F238E27FC236}">
                <a16:creationId xmlns:a16="http://schemas.microsoft.com/office/drawing/2014/main" id="{F5861BFE-3B1E-E5CE-9323-492CAA2F5C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extLst>
      <p:ext uri="{BB962C8B-B14F-4D97-AF65-F5344CB8AC3E}">
        <p14:creationId xmlns:p14="http://schemas.microsoft.com/office/powerpoint/2010/main" val="65490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FC00-F3E1-0815-8908-072A060E6A64}"/>
              </a:ext>
            </a:extLst>
          </p:cNvPr>
          <p:cNvSpPr>
            <a:spLocks noGrp="1"/>
          </p:cNvSpPr>
          <p:nvPr>
            <p:ph type="title"/>
          </p:nvPr>
        </p:nvSpPr>
        <p:spPr>
          <a:xfrm>
            <a:off x="311700" y="566550"/>
            <a:ext cx="8520600" cy="613200"/>
          </a:xfrm>
        </p:spPr>
        <p:txBody>
          <a:bodyPr>
            <a:normAutofit fontScale="90000"/>
          </a:bodyPr>
          <a:lstStyle/>
          <a:p>
            <a:pPr algn="ctr"/>
            <a:r>
              <a:rPr lang="en-IN" b="1" dirty="0"/>
              <a:t>FUTURE WORK</a:t>
            </a:r>
          </a:p>
        </p:txBody>
      </p:sp>
      <p:sp>
        <p:nvSpPr>
          <p:cNvPr id="3" name="Text Placeholder 2">
            <a:extLst>
              <a:ext uri="{FF2B5EF4-FFF2-40B4-BE49-F238E27FC236}">
                <a16:creationId xmlns:a16="http://schemas.microsoft.com/office/drawing/2014/main" id="{EB34B94F-ADC9-1741-D28D-DFACB4FF7EC9}"/>
              </a:ext>
            </a:extLst>
          </p:cNvPr>
          <p:cNvSpPr>
            <a:spLocks noGrp="1"/>
          </p:cNvSpPr>
          <p:nvPr>
            <p:ph type="body" idx="1"/>
          </p:nvPr>
        </p:nvSpPr>
        <p:spPr>
          <a:xfrm>
            <a:off x="487568" y="1418784"/>
            <a:ext cx="8259240" cy="3397200"/>
          </a:xfrm>
        </p:spPr>
        <p:txBody>
          <a:bodyPr/>
          <a:lstStyle/>
          <a:p>
            <a:r>
              <a:rPr lang="en-IN" dirty="0"/>
              <a:t>Try and optimize the quality of the summary generation further.</a:t>
            </a:r>
          </a:p>
          <a:p>
            <a:r>
              <a:rPr lang="en-IN" dirty="0"/>
              <a:t>Recruit volunteers for Phase II testing and conduct testing in January.</a:t>
            </a:r>
          </a:p>
          <a:p>
            <a:r>
              <a:rPr lang="en-IN" dirty="0"/>
              <a:t>Gather feedback from Phase II testing and fix any bugs / make any necessary optimizations.</a:t>
            </a:r>
          </a:p>
          <a:p>
            <a:r>
              <a:rPr lang="en-IN" dirty="0"/>
              <a:t>Recruit volunteers for Phase III testing and conduct testing in February.</a:t>
            </a:r>
          </a:p>
          <a:p>
            <a:r>
              <a:rPr lang="en-IN" dirty="0"/>
              <a:t>Gather feedback from Phase III testing to evaluate the tool performance in real time.</a:t>
            </a:r>
          </a:p>
          <a:p>
            <a:r>
              <a:rPr lang="en-IN" dirty="0"/>
              <a:t>Documentation and presentation.</a:t>
            </a:r>
          </a:p>
          <a:p>
            <a:endParaRPr lang="en-IN" dirty="0"/>
          </a:p>
          <a:p>
            <a:endParaRPr lang="en-IN" dirty="0"/>
          </a:p>
        </p:txBody>
      </p:sp>
      <p:sp>
        <p:nvSpPr>
          <p:cNvPr id="4" name="Slide Number Placeholder 3">
            <a:extLst>
              <a:ext uri="{FF2B5EF4-FFF2-40B4-BE49-F238E27FC236}">
                <a16:creationId xmlns:a16="http://schemas.microsoft.com/office/drawing/2014/main" id="{19085512-2CB2-C5EF-F930-2E997A0835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
        <p:nvSpPr>
          <p:cNvPr id="5" name="Rectangle 4">
            <a:extLst>
              <a:ext uri="{FF2B5EF4-FFF2-40B4-BE49-F238E27FC236}">
                <a16:creationId xmlns:a16="http://schemas.microsoft.com/office/drawing/2014/main" id="{91FEF2C0-70E8-D59E-EB2D-3ECA898D320D}"/>
              </a:ext>
            </a:extLst>
          </p:cNvPr>
          <p:cNvSpPr/>
          <p:nvPr/>
        </p:nvSpPr>
        <p:spPr>
          <a:xfrm>
            <a:off x="311699" y="314325"/>
            <a:ext cx="8520601" cy="442198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1755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CC87-866D-C084-E365-C4F7D99CB0A1}"/>
              </a:ext>
            </a:extLst>
          </p:cNvPr>
          <p:cNvSpPr>
            <a:spLocks noGrp="1"/>
          </p:cNvSpPr>
          <p:nvPr>
            <p:ph type="title"/>
          </p:nvPr>
        </p:nvSpPr>
        <p:spPr>
          <a:xfrm>
            <a:off x="310350" y="2150038"/>
            <a:ext cx="4045200" cy="843424"/>
          </a:xfrm>
        </p:spPr>
        <p:txBody>
          <a:bodyPr/>
          <a:lstStyle/>
          <a:p>
            <a:r>
              <a:rPr lang="en-IN" b="1" dirty="0">
                <a:solidFill>
                  <a:schemeClr val="tx1"/>
                </a:solidFill>
              </a:rPr>
              <a:t>Thank You</a:t>
            </a:r>
          </a:p>
        </p:txBody>
      </p:sp>
      <p:sp>
        <p:nvSpPr>
          <p:cNvPr id="4" name="Text Placeholder 3">
            <a:extLst>
              <a:ext uri="{FF2B5EF4-FFF2-40B4-BE49-F238E27FC236}">
                <a16:creationId xmlns:a16="http://schemas.microsoft.com/office/drawing/2014/main" id="{CB741BEF-F962-517E-9787-FF984B0EC435}"/>
              </a:ext>
            </a:extLst>
          </p:cNvPr>
          <p:cNvSpPr>
            <a:spLocks noGrp="1"/>
          </p:cNvSpPr>
          <p:nvPr>
            <p:ph type="body" idx="2"/>
          </p:nvPr>
        </p:nvSpPr>
        <p:spPr/>
        <p:txBody>
          <a:bodyPr>
            <a:normAutofit/>
          </a:bodyPr>
          <a:lstStyle/>
          <a:p>
            <a:pPr marL="114300" indent="0" algn="ctr">
              <a:buNone/>
            </a:pPr>
            <a:r>
              <a:rPr lang="en-IN" sz="2400" dirty="0"/>
              <a:t>Any Questions?</a:t>
            </a:r>
          </a:p>
          <a:p>
            <a:pPr marL="114300" indent="0" algn="ctr">
              <a:buNone/>
            </a:pPr>
            <a:endParaRPr lang="en-IN" sz="2400" dirty="0"/>
          </a:p>
          <a:p>
            <a:pPr marL="114300" indent="0" algn="ctr">
              <a:buNone/>
            </a:pPr>
            <a:r>
              <a:rPr lang="en-IN" sz="2400" dirty="0"/>
              <a:t>Reach out to:</a:t>
            </a:r>
          </a:p>
          <a:p>
            <a:pPr marL="114300" indent="0" algn="ctr">
              <a:buNone/>
            </a:pPr>
            <a:r>
              <a:rPr lang="en-IN" sz="2400" dirty="0"/>
              <a:t>hsaripalli@sfsu.edu</a:t>
            </a:r>
          </a:p>
        </p:txBody>
      </p:sp>
      <p:sp>
        <p:nvSpPr>
          <p:cNvPr id="5" name="Rectangle 4">
            <a:extLst>
              <a:ext uri="{FF2B5EF4-FFF2-40B4-BE49-F238E27FC236}">
                <a16:creationId xmlns:a16="http://schemas.microsoft.com/office/drawing/2014/main" id="{8D6E25EF-03FC-A11E-9A00-C385E706CF1B}"/>
              </a:ext>
            </a:extLst>
          </p:cNvPr>
          <p:cNvSpPr/>
          <p:nvPr/>
        </p:nvSpPr>
        <p:spPr>
          <a:xfrm>
            <a:off x="311699" y="400050"/>
            <a:ext cx="8520601" cy="43362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0B844130-E962-FCCE-D571-03FEEE18DF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extLst>
      <p:ext uri="{BB962C8B-B14F-4D97-AF65-F5344CB8AC3E}">
        <p14:creationId xmlns:p14="http://schemas.microsoft.com/office/powerpoint/2010/main" val="378471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250250" y="2127150"/>
            <a:ext cx="4045200" cy="889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b="1">
                <a:solidFill>
                  <a:schemeClr val="dk1"/>
                </a:solidFill>
              </a:rPr>
              <a:t>CONTENTS</a:t>
            </a:r>
            <a:endParaRPr b="1">
              <a:solidFill>
                <a:schemeClr val="dk1"/>
              </a:solidFill>
            </a:endParaRPr>
          </a:p>
        </p:txBody>
      </p:sp>
      <p:sp>
        <p:nvSpPr>
          <p:cNvPr id="67" name="Google Shape;67;p14"/>
          <p:cNvSpPr txBox="1">
            <a:spLocks noGrp="1"/>
          </p:cNvSpPr>
          <p:nvPr>
            <p:ph type="body" idx="2"/>
          </p:nvPr>
        </p:nvSpPr>
        <p:spPr>
          <a:xfrm>
            <a:off x="4731300" y="724200"/>
            <a:ext cx="4045200" cy="3695100"/>
          </a:xfrm>
          <a:prstGeom prst="rect">
            <a:avLst/>
          </a:prstGeom>
        </p:spPr>
        <p:txBody>
          <a:bodyPr spcFirstLastPara="1" wrap="square" lIns="91425" tIns="91425" rIns="91425" bIns="91425" anchor="ctr" anchorCtr="0">
            <a:normAutofit/>
          </a:bodyPr>
          <a:lstStyle/>
          <a:p>
            <a:pPr marL="457200" lvl="0" indent="-355600" algn="l" rtl="0">
              <a:spcBef>
                <a:spcPts val="0"/>
              </a:spcBef>
              <a:spcAft>
                <a:spcPts val="0"/>
              </a:spcAft>
              <a:buSzPts val="2000"/>
              <a:buAutoNum type="arabicPeriod"/>
            </a:pPr>
            <a:r>
              <a:rPr lang="en-GB" sz="2000" dirty="0"/>
              <a:t>Overview</a:t>
            </a:r>
            <a:endParaRPr sz="2000" dirty="0"/>
          </a:p>
          <a:p>
            <a:pPr marL="457200" lvl="0" indent="-355600" algn="l" rtl="0">
              <a:spcBef>
                <a:spcPts val="0"/>
              </a:spcBef>
              <a:spcAft>
                <a:spcPts val="0"/>
              </a:spcAft>
              <a:buSzPts val="2000"/>
              <a:buAutoNum type="arabicPeriod"/>
            </a:pPr>
            <a:r>
              <a:rPr lang="en-GB" sz="2000" dirty="0"/>
              <a:t>Pipeline</a:t>
            </a:r>
            <a:endParaRPr sz="2000" dirty="0"/>
          </a:p>
          <a:p>
            <a:pPr marL="457200" lvl="0" indent="-355600" algn="l" rtl="0">
              <a:spcBef>
                <a:spcPts val="0"/>
              </a:spcBef>
              <a:spcAft>
                <a:spcPts val="0"/>
              </a:spcAft>
              <a:buSzPts val="2000"/>
              <a:buAutoNum type="arabicPeriod"/>
            </a:pPr>
            <a:r>
              <a:rPr lang="en-GB" sz="2000" dirty="0"/>
              <a:t>Steps</a:t>
            </a:r>
            <a:endParaRPr sz="2000" dirty="0"/>
          </a:p>
          <a:p>
            <a:pPr marL="457200" lvl="0" indent="-355600" algn="l" rtl="0">
              <a:spcBef>
                <a:spcPts val="0"/>
              </a:spcBef>
              <a:spcAft>
                <a:spcPts val="0"/>
              </a:spcAft>
              <a:buSzPts val="2000"/>
              <a:buAutoNum type="arabicPeriod"/>
            </a:pPr>
            <a:r>
              <a:rPr lang="en-GB" sz="2000" dirty="0"/>
              <a:t>Summarization Software Tools</a:t>
            </a:r>
            <a:endParaRPr sz="2000" dirty="0"/>
          </a:p>
          <a:p>
            <a:pPr marL="457200" lvl="0" indent="-355600" algn="l" rtl="0">
              <a:spcBef>
                <a:spcPts val="0"/>
              </a:spcBef>
              <a:spcAft>
                <a:spcPts val="0"/>
              </a:spcAft>
              <a:buSzPts val="2000"/>
              <a:buAutoNum type="arabicPeriod"/>
            </a:pPr>
            <a:r>
              <a:rPr lang="en-GB" sz="2000" dirty="0"/>
              <a:t>Prompt Engineering</a:t>
            </a:r>
            <a:endParaRPr sz="2000" dirty="0"/>
          </a:p>
          <a:p>
            <a:pPr marL="457200" lvl="0" indent="-355600" algn="l" rtl="0">
              <a:spcBef>
                <a:spcPts val="0"/>
              </a:spcBef>
              <a:spcAft>
                <a:spcPts val="0"/>
              </a:spcAft>
              <a:buSzPts val="2000"/>
              <a:buAutoNum type="arabicPeriod"/>
            </a:pPr>
            <a:r>
              <a:rPr lang="en-GB" sz="2000" dirty="0"/>
              <a:t>Phase I - Evaluation Report</a:t>
            </a:r>
          </a:p>
          <a:p>
            <a:pPr marL="457200" lvl="0" indent="-355600" algn="l" rtl="0">
              <a:spcBef>
                <a:spcPts val="0"/>
              </a:spcBef>
              <a:spcAft>
                <a:spcPts val="0"/>
              </a:spcAft>
              <a:buSzPts val="2000"/>
              <a:buAutoNum type="arabicPeriod"/>
            </a:pPr>
            <a:r>
              <a:rPr lang="en-GB" sz="2000" dirty="0"/>
              <a:t>Future Work</a:t>
            </a:r>
            <a:endParaRPr sz="2000" dirty="0"/>
          </a:p>
        </p:txBody>
      </p:sp>
      <p:sp>
        <p:nvSpPr>
          <p:cNvPr id="2" name="Rectangle 1">
            <a:extLst>
              <a:ext uri="{FF2B5EF4-FFF2-40B4-BE49-F238E27FC236}">
                <a16:creationId xmlns:a16="http://schemas.microsoft.com/office/drawing/2014/main" id="{6630E488-2CB1-AD5F-BBCB-64167FA37C3F}"/>
              </a:ext>
            </a:extLst>
          </p:cNvPr>
          <p:cNvSpPr/>
          <p:nvPr/>
        </p:nvSpPr>
        <p:spPr>
          <a:xfrm>
            <a:off x="311699" y="400050"/>
            <a:ext cx="8582051" cy="43362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BF851048-9F36-8CB6-9F5E-02A0F15C02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737619"/>
            <a:ext cx="8520600" cy="613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t>OVERVIEW</a:t>
            </a:r>
            <a:endParaRPr b="1" dirty="0"/>
          </a:p>
        </p:txBody>
      </p:sp>
      <p:sp>
        <p:nvSpPr>
          <p:cNvPr id="73" name="Google Shape;73;p15"/>
          <p:cNvSpPr txBox="1">
            <a:spLocks noGrp="1"/>
          </p:cNvSpPr>
          <p:nvPr>
            <p:ph type="body" idx="1"/>
          </p:nvPr>
        </p:nvSpPr>
        <p:spPr>
          <a:xfrm>
            <a:off x="311700" y="1465281"/>
            <a:ext cx="8520600" cy="2940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This project automates the process of resume bullet point generation by extracting data from student’s Canvas account.</a:t>
            </a:r>
            <a:endParaRPr dirty="0"/>
          </a:p>
          <a:p>
            <a:pPr marL="457200" lvl="0" indent="-342900" algn="l" rtl="0">
              <a:spcBef>
                <a:spcPts val="1000"/>
              </a:spcBef>
              <a:spcAft>
                <a:spcPts val="0"/>
              </a:spcAft>
              <a:buSzPts val="1800"/>
              <a:buChar char="●"/>
            </a:pPr>
            <a:r>
              <a:rPr lang="en-GB" dirty="0"/>
              <a:t>By integrating the ChatGPT API, it generates impactful bullet points for resume based on this data.</a:t>
            </a:r>
            <a:endParaRPr dirty="0"/>
          </a:p>
          <a:p>
            <a:pPr marL="457200" lvl="0" indent="-342900" algn="l" rtl="0">
              <a:spcBef>
                <a:spcPts val="1000"/>
              </a:spcBef>
              <a:spcAft>
                <a:spcPts val="1000"/>
              </a:spcAft>
              <a:buSzPts val="1800"/>
              <a:buChar char="●"/>
            </a:pPr>
            <a:r>
              <a:rPr lang="en-GB" dirty="0"/>
              <a:t>This project combines data gathering via APIs and web data scraping, applying NLP techniques to extract useful information from collected data and finally generating resume bullets points by integrating LLM like ChatGPT.</a:t>
            </a:r>
            <a:endParaRPr dirty="0"/>
          </a:p>
        </p:txBody>
      </p:sp>
      <p:sp>
        <p:nvSpPr>
          <p:cNvPr id="2" name="Rectangle 1">
            <a:extLst>
              <a:ext uri="{FF2B5EF4-FFF2-40B4-BE49-F238E27FC236}">
                <a16:creationId xmlns:a16="http://schemas.microsoft.com/office/drawing/2014/main" id="{29C0FDDE-B3C2-13F0-5254-46D641F2BC55}"/>
              </a:ext>
            </a:extLst>
          </p:cNvPr>
          <p:cNvSpPr/>
          <p:nvPr/>
        </p:nvSpPr>
        <p:spPr>
          <a:xfrm>
            <a:off x="311699" y="400050"/>
            <a:ext cx="8520601" cy="43362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F0FAD4F0-EBA5-CB0E-577F-5A7F994C32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660100"/>
            <a:ext cx="8520600" cy="613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t>PIPELINE</a:t>
            </a:r>
            <a:endParaRPr b="1"/>
          </a:p>
        </p:txBody>
      </p:sp>
      <p:sp>
        <p:nvSpPr>
          <p:cNvPr id="79" name="Google Shape;79;p16"/>
          <p:cNvSpPr/>
          <p:nvPr/>
        </p:nvSpPr>
        <p:spPr>
          <a:xfrm>
            <a:off x="1662920"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16"/>
          <p:cNvGrpSpPr/>
          <p:nvPr/>
        </p:nvGrpSpPr>
        <p:grpSpPr>
          <a:xfrm>
            <a:off x="519878" y="1948510"/>
            <a:ext cx="1310400" cy="1247838"/>
            <a:chOff x="519878" y="1948510"/>
            <a:chExt cx="1310400" cy="1247838"/>
          </a:xfrm>
        </p:grpSpPr>
        <p:sp>
          <p:nvSpPr>
            <p:cNvPr id="81" name="Google Shape;81;p16"/>
            <p:cNvSpPr/>
            <p:nvPr/>
          </p:nvSpPr>
          <p:spPr>
            <a:xfrm>
              <a:off x="877947"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p:nvPr/>
          </p:nvSpPr>
          <p:spPr>
            <a:xfrm>
              <a:off x="956672"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1000" b="1">
                  <a:solidFill>
                    <a:schemeClr val="dk1"/>
                  </a:solidFill>
                  <a:latin typeface="Roboto"/>
                  <a:ea typeface="Roboto"/>
                  <a:cs typeface="Roboto"/>
                  <a:sym typeface="Roboto"/>
                </a:rPr>
                <a:t>1</a:t>
              </a:r>
              <a:endParaRPr sz="1000" b="1">
                <a:solidFill>
                  <a:schemeClr val="dk1"/>
                </a:solidFill>
                <a:latin typeface="Roboto"/>
                <a:ea typeface="Roboto"/>
                <a:cs typeface="Roboto"/>
                <a:sym typeface="Roboto"/>
              </a:endParaRPr>
            </a:p>
          </p:txBody>
        </p:sp>
        <p:sp>
          <p:nvSpPr>
            <p:cNvPr id="83" name="Google Shape;83;p16"/>
            <p:cNvSpPr txBox="1"/>
            <p:nvPr/>
          </p:nvSpPr>
          <p:spPr>
            <a:xfrm>
              <a:off x="519878" y="2749948"/>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sz="1200" b="1">
                  <a:solidFill>
                    <a:schemeClr val="dk1"/>
                  </a:solidFill>
                  <a:latin typeface="Roboto"/>
                  <a:ea typeface="Roboto"/>
                  <a:cs typeface="Roboto"/>
                  <a:sym typeface="Roboto"/>
                </a:rPr>
                <a:t>Access Canvas</a:t>
              </a:r>
              <a:endParaRPr sz="1200" b="1">
                <a:solidFill>
                  <a:schemeClr val="dk1"/>
                </a:solidFill>
                <a:latin typeface="Roboto"/>
                <a:ea typeface="Roboto"/>
                <a:cs typeface="Roboto"/>
                <a:sym typeface="Roboto"/>
              </a:endParaRPr>
            </a:p>
          </p:txBody>
        </p:sp>
      </p:grpSp>
      <p:grpSp>
        <p:nvGrpSpPr>
          <p:cNvPr id="84" name="Google Shape;84;p16"/>
          <p:cNvGrpSpPr/>
          <p:nvPr/>
        </p:nvGrpSpPr>
        <p:grpSpPr>
          <a:xfrm>
            <a:off x="1848940" y="1948510"/>
            <a:ext cx="1310400" cy="1401475"/>
            <a:chOff x="1848940" y="1948510"/>
            <a:chExt cx="1310400" cy="1401475"/>
          </a:xfrm>
        </p:grpSpPr>
        <p:sp>
          <p:nvSpPr>
            <p:cNvPr id="85" name="Google Shape;85;p16"/>
            <p:cNvSpPr/>
            <p:nvPr/>
          </p:nvSpPr>
          <p:spPr>
            <a:xfrm>
              <a:off x="2206990"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p:nvPr/>
          </p:nvSpPr>
          <p:spPr>
            <a:xfrm>
              <a:off x="1848940" y="29035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sz="1200" b="1">
                  <a:solidFill>
                    <a:schemeClr val="dk1"/>
                  </a:solidFill>
                  <a:latin typeface="Roboto"/>
                  <a:ea typeface="Roboto"/>
                  <a:cs typeface="Roboto"/>
                  <a:sym typeface="Roboto"/>
                </a:rPr>
                <a:t>Design Heuristic </a:t>
              </a:r>
              <a:endParaRPr sz="1200" b="1">
                <a:solidFill>
                  <a:schemeClr val="dk1"/>
                </a:solidFill>
                <a:latin typeface="Roboto"/>
                <a:ea typeface="Roboto"/>
                <a:cs typeface="Roboto"/>
                <a:sym typeface="Roboto"/>
              </a:endParaRPr>
            </a:p>
          </p:txBody>
        </p:sp>
        <p:sp>
          <p:nvSpPr>
            <p:cNvPr id="87" name="Google Shape;87;p16"/>
            <p:cNvSpPr txBox="1"/>
            <p:nvPr/>
          </p:nvSpPr>
          <p:spPr>
            <a:xfrm>
              <a:off x="2285740"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1000" b="1">
                  <a:solidFill>
                    <a:schemeClr val="dk1"/>
                  </a:solidFill>
                  <a:latin typeface="Roboto"/>
                  <a:ea typeface="Roboto"/>
                  <a:cs typeface="Roboto"/>
                  <a:sym typeface="Roboto"/>
                </a:rPr>
                <a:t>2</a:t>
              </a:r>
              <a:endParaRPr sz="1200" b="1">
                <a:solidFill>
                  <a:schemeClr val="dk1"/>
                </a:solidFill>
                <a:latin typeface="Roboto"/>
                <a:ea typeface="Roboto"/>
                <a:cs typeface="Roboto"/>
                <a:sym typeface="Roboto"/>
              </a:endParaRPr>
            </a:p>
          </p:txBody>
        </p:sp>
      </p:grpSp>
      <p:grpSp>
        <p:nvGrpSpPr>
          <p:cNvPr id="88" name="Google Shape;88;p16"/>
          <p:cNvGrpSpPr/>
          <p:nvPr/>
        </p:nvGrpSpPr>
        <p:grpSpPr>
          <a:xfrm>
            <a:off x="3178034" y="1948510"/>
            <a:ext cx="1359900" cy="1324650"/>
            <a:chOff x="3178034" y="1948510"/>
            <a:chExt cx="1359900" cy="1324650"/>
          </a:xfrm>
        </p:grpSpPr>
        <p:sp>
          <p:nvSpPr>
            <p:cNvPr id="89" name="Google Shape;89;p16"/>
            <p:cNvSpPr/>
            <p:nvPr/>
          </p:nvSpPr>
          <p:spPr>
            <a:xfrm>
              <a:off x="3560827"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0" name="Google Shape;90;p16"/>
            <p:cNvSpPr txBox="1"/>
            <p:nvPr/>
          </p:nvSpPr>
          <p:spPr>
            <a:xfrm>
              <a:off x="3178034" y="2826760"/>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sz="1200" b="1">
                  <a:solidFill>
                    <a:schemeClr val="dk1"/>
                  </a:solidFill>
                  <a:latin typeface="Roboto"/>
                  <a:ea typeface="Roboto"/>
                  <a:cs typeface="Roboto"/>
                  <a:sym typeface="Roboto"/>
                </a:rPr>
                <a:t>Data Retrieval</a:t>
              </a:r>
              <a:endParaRPr sz="1200" b="1">
                <a:solidFill>
                  <a:schemeClr val="dk1"/>
                </a:solidFill>
                <a:latin typeface="Roboto"/>
                <a:ea typeface="Roboto"/>
                <a:cs typeface="Roboto"/>
                <a:sym typeface="Roboto"/>
              </a:endParaRPr>
            </a:p>
          </p:txBody>
        </p:sp>
        <p:sp>
          <p:nvSpPr>
            <p:cNvPr id="91" name="Google Shape;91;p16"/>
            <p:cNvSpPr txBox="1"/>
            <p:nvPr/>
          </p:nvSpPr>
          <p:spPr>
            <a:xfrm>
              <a:off x="3639577"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1000" b="1">
                  <a:solidFill>
                    <a:schemeClr val="dk1"/>
                  </a:solidFill>
                  <a:latin typeface="Roboto"/>
                  <a:ea typeface="Roboto"/>
                  <a:cs typeface="Roboto"/>
                  <a:sym typeface="Roboto"/>
                </a:rPr>
                <a:t>3</a:t>
              </a:r>
              <a:endParaRPr sz="1000" b="1">
                <a:solidFill>
                  <a:schemeClr val="dk1"/>
                </a:solidFill>
                <a:latin typeface="Roboto"/>
                <a:ea typeface="Roboto"/>
                <a:cs typeface="Roboto"/>
                <a:sym typeface="Roboto"/>
              </a:endParaRPr>
            </a:p>
          </p:txBody>
        </p:sp>
      </p:grpSp>
      <p:grpSp>
        <p:nvGrpSpPr>
          <p:cNvPr id="92" name="Google Shape;92;p16"/>
          <p:cNvGrpSpPr/>
          <p:nvPr/>
        </p:nvGrpSpPr>
        <p:grpSpPr>
          <a:xfrm>
            <a:off x="4556600" y="1948510"/>
            <a:ext cx="1310400" cy="1401463"/>
            <a:chOff x="4556600" y="1948510"/>
            <a:chExt cx="1310400" cy="1401463"/>
          </a:xfrm>
        </p:grpSpPr>
        <p:sp>
          <p:nvSpPr>
            <p:cNvPr id="93" name="Google Shape;93;p16"/>
            <p:cNvSpPr/>
            <p:nvPr/>
          </p:nvSpPr>
          <p:spPr>
            <a:xfrm>
              <a:off x="4915703"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p:nvPr/>
          </p:nvSpPr>
          <p:spPr>
            <a:xfrm>
              <a:off x="4556600" y="2903573"/>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sz="1200" b="1">
                  <a:solidFill>
                    <a:schemeClr val="dk1"/>
                  </a:solidFill>
                  <a:latin typeface="Roboto"/>
                  <a:ea typeface="Roboto"/>
                  <a:cs typeface="Roboto"/>
                  <a:sym typeface="Roboto"/>
                </a:rPr>
                <a:t>Information</a:t>
              </a:r>
              <a:br>
                <a:rPr lang="en-GB" sz="1200" b="1">
                  <a:solidFill>
                    <a:schemeClr val="dk1"/>
                  </a:solidFill>
                  <a:latin typeface="Roboto"/>
                  <a:ea typeface="Roboto"/>
                  <a:cs typeface="Roboto"/>
                  <a:sym typeface="Roboto"/>
                </a:rPr>
              </a:br>
              <a:r>
                <a:rPr lang="en-GB" sz="1200" b="1">
                  <a:solidFill>
                    <a:schemeClr val="dk1"/>
                  </a:solidFill>
                  <a:latin typeface="Roboto"/>
                  <a:ea typeface="Roboto"/>
                  <a:cs typeface="Roboto"/>
                  <a:sym typeface="Roboto"/>
                </a:rPr>
                <a:t>Summarization</a:t>
              </a:r>
              <a:endParaRPr sz="1200" b="1">
                <a:solidFill>
                  <a:schemeClr val="dk1"/>
                </a:solidFill>
                <a:latin typeface="Roboto"/>
                <a:ea typeface="Roboto"/>
                <a:cs typeface="Roboto"/>
                <a:sym typeface="Roboto"/>
              </a:endParaRPr>
            </a:p>
          </p:txBody>
        </p:sp>
        <p:sp>
          <p:nvSpPr>
            <p:cNvPr id="95" name="Google Shape;95;p16"/>
            <p:cNvSpPr txBox="1"/>
            <p:nvPr/>
          </p:nvSpPr>
          <p:spPr>
            <a:xfrm>
              <a:off x="4994453"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1000" b="1">
                  <a:solidFill>
                    <a:schemeClr val="dk1"/>
                  </a:solidFill>
                  <a:latin typeface="Roboto"/>
                  <a:ea typeface="Roboto"/>
                  <a:cs typeface="Roboto"/>
                  <a:sym typeface="Roboto"/>
                </a:rPr>
                <a:t>4</a:t>
              </a:r>
              <a:endParaRPr sz="1000" b="1">
                <a:solidFill>
                  <a:schemeClr val="dk1"/>
                </a:solidFill>
                <a:latin typeface="Roboto"/>
                <a:ea typeface="Roboto"/>
                <a:cs typeface="Roboto"/>
                <a:sym typeface="Roboto"/>
              </a:endParaRPr>
            </a:p>
          </p:txBody>
        </p:sp>
      </p:grpSp>
      <p:grpSp>
        <p:nvGrpSpPr>
          <p:cNvPr id="96" name="Google Shape;96;p16"/>
          <p:cNvGrpSpPr/>
          <p:nvPr/>
        </p:nvGrpSpPr>
        <p:grpSpPr>
          <a:xfrm>
            <a:off x="5885663" y="1948510"/>
            <a:ext cx="1359900" cy="1694238"/>
            <a:chOff x="5886188" y="1948510"/>
            <a:chExt cx="1359900" cy="1694238"/>
          </a:xfrm>
        </p:grpSpPr>
        <p:sp>
          <p:nvSpPr>
            <p:cNvPr id="97" name="Google Shape;97;p16"/>
            <p:cNvSpPr/>
            <p:nvPr/>
          </p:nvSpPr>
          <p:spPr>
            <a:xfrm>
              <a:off x="6270606"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txBox="1"/>
            <p:nvPr/>
          </p:nvSpPr>
          <p:spPr>
            <a:xfrm>
              <a:off x="5886188" y="3196348"/>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sz="1200" b="1">
                  <a:solidFill>
                    <a:schemeClr val="dk1"/>
                  </a:solidFill>
                  <a:latin typeface="Roboto"/>
                  <a:ea typeface="Roboto"/>
                  <a:cs typeface="Roboto"/>
                  <a:sym typeface="Roboto"/>
                </a:rPr>
                <a:t>LLM API </a:t>
              </a:r>
              <a:br>
                <a:rPr lang="en-GB" sz="1200" b="1">
                  <a:solidFill>
                    <a:schemeClr val="dk1"/>
                  </a:solidFill>
                  <a:latin typeface="Roboto"/>
                  <a:ea typeface="Roboto"/>
                  <a:cs typeface="Roboto"/>
                  <a:sym typeface="Roboto"/>
                </a:rPr>
              </a:br>
              <a:r>
                <a:rPr lang="en-GB" sz="1200" b="1">
                  <a:solidFill>
                    <a:schemeClr val="dk1"/>
                  </a:solidFill>
                  <a:latin typeface="Roboto"/>
                  <a:ea typeface="Roboto"/>
                  <a:cs typeface="Roboto"/>
                  <a:sym typeface="Roboto"/>
                </a:rPr>
                <a:t>Integration and Prompt Engineering</a:t>
              </a:r>
              <a:endParaRPr sz="1200" b="1">
                <a:solidFill>
                  <a:schemeClr val="dk1"/>
                </a:solidFill>
                <a:latin typeface="Roboto"/>
                <a:ea typeface="Roboto"/>
                <a:cs typeface="Roboto"/>
                <a:sym typeface="Roboto"/>
              </a:endParaRPr>
            </a:p>
          </p:txBody>
        </p:sp>
        <p:sp>
          <p:nvSpPr>
            <p:cNvPr id="99" name="Google Shape;99;p16"/>
            <p:cNvSpPr txBox="1"/>
            <p:nvPr/>
          </p:nvSpPr>
          <p:spPr>
            <a:xfrm>
              <a:off x="6349356"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1000" b="1">
                  <a:solidFill>
                    <a:schemeClr val="dk1"/>
                  </a:solidFill>
                  <a:latin typeface="Roboto"/>
                  <a:ea typeface="Roboto"/>
                  <a:cs typeface="Roboto"/>
                  <a:sym typeface="Roboto"/>
                </a:rPr>
                <a:t>5</a:t>
              </a:r>
              <a:endParaRPr sz="1000" b="1">
                <a:solidFill>
                  <a:schemeClr val="dk1"/>
                </a:solidFill>
                <a:latin typeface="Roboto"/>
                <a:ea typeface="Roboto"/>
                <a:cs typeface="Roboto"/>
                <a:sym typeface="Roboto"/>
              </a:endParaRPr>
            </a:p>
          </p:txBody>
        </p:sp>
      </p:grpSp>
      <p:grpSp>
        <p:nvGrpSpPr>
          <p:cNvPr id="100" name="Google Shape;100;p16"/>
          <p:cNvGrpSpPr/>
          <p:nvPr/>
        </p:nvGrpSpPr>
        <p:grpSpPr>
          <a:xfrm>
            <a:off x="7264238" y="1948510"/>
            <a:ext cx="1359900" cy="1401475"/>
            <a:chOff x="7264238" y="1948510"/>
            <a:chExt cx="1359900" cy="1401475"/>
          </a:xfrm>
        </p:grpSpPr>
        <p:sp>
          <p:nvSpPr>
            <p:cNvPr id="101" name="Google Shape;101;p16"/>
            <p:cNvSpPr/>
            <p:nvPr/>
          </p:nvSpPr>
          <p:spPr>
            <a:xfrm>
              <a:off x="7647018"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txBox="1"/>
            <p:nvPr/>
          </p:nvSpPr>
          <p:spPr>
            <a:xfrm>
              <a:off x="7264238" y="29035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sz="1200" b="1">
                  <a:solidFill>
                    <a:schemeClr val="dk1"/>
                  </a:solidFill>
                  <a:latin typeface="Roboto"/>
                  <a:ea typeface="Roboto"/>
                  <a:cs typeface="Roboto"/>
                  <a:sym typeface="Roboto"/>
                </a:rPr>
                <a:t>Evaluation</a:t>
              </a:r>
              <a:br>
                <a:rPr lang="en-GB" sz="1200" b="1">
                  <a:solidFill>
                    <a:schemeClr val="dk1"/>
                  </a:solidFill>
                  <a:latin typeface="Roboto"/>
                  <a:ea typeface="Roboto"/>
                  <a:cs typeface="Roboto"/>
                  <a:sym typeface="Roboto"/>
                </a:rPr>
              </a:br>
              <a:r>
                <a:rPr lang="en-GB" sz="1200" b="1">
                  <a:solidFill>
                    <a:schemeClr val="dk1"/>
                  </a:solidFill>
                  <a:latin typeface="Roboto"/>
                  <a:ea typeface="Roboto"/>
                  <a:cs typeface="Roboto"/>
                  <a:sym typeface="Roboto"/>
                </a:rPr>
                <a:t>Phase I</a:t>
              </a:r>
              <a:endParaRPr sz="1200" b="1">
                <a:solidFill>
                  <a:schemeClr val="dk1"/>
                </a:solidFill>
                <a:latin typeface="Roboto"/>
                <a:ea typeface="Roboto"/>
                <a:cs typeface="Roboto"/>
                <a:sym typeface="Roboto"/>
              </a:endParaRPr>
            </a:p>
          </p:txBody>
        </p:sp>
        <p:sp>
          <p:nvSpPr>
            <p:cNvPr id="103" name="Google Shape;103;p16"/>
            <p:cNvSpPr txBox="1"/>
            <p:nvPr/>
          </p:nvSpPr>
          <p:spPr>
            <a:xfrm>
              <a:off x="7725768"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1000" b="1">
                  <a:solidFill>
                    <a:schemeClr val="dk1"/>
                  </a:solidFill>
                  <a:latin typeface="Roboto"/>
                  <a:ea typeface="Roboto"/>
                  <a:cs typeface="Roboto"/>
                  <a:sym typeface="Roboto"/>
                </a:rPr>
                <a:t>6</a:t>
              </a:r>
              <a:endParaRPr sz="1000" b="1">
                <a:solidFill>
                  <a:schemeClr val="dk1"/>
                </a:solidFill>
                <a:latin typeface="Roboto"/>
                <a:ea typeface="Roboto"/>
                <a:cs typeface="Roboto"/>
                <a:sym typeface="Roboto"/>
              </a:endParaRPr>
            </a:p>
          </p:txBody>
        </p:sp>
      </p:grpSp>
      <p:sp>
        <p:nvSpPr>
          <p:cNvPr id="104" name="Google Shape;104;p16"/>
          <p:cNvSpPr/>
          <p:nvPr/>
        </p:nvSpPr>
        <p:spPr>
          <a:xfrm>
            <a:off x="3004357"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4358720"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5713595"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7079257"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58D706EE-47E7-DCDC-36AA-A4DCC920859C}"/>
              </a:ext>
            </a:extLst>
          </p:cNvPr>
          <p:cNvSpPr/>
          <p:nvPr/>
        </p:nvSpPr>
        <p:spPr>
          <a:xfrm>
            <a:off x="311699" y="400050"/>
            <a:ext cx="8520601" cy="43362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32E8104B-E91B-CF48-EEDA-2E3B6C7960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65450" y="611075"/>
            <a:ext cx="8520600" cy="613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t>STEPS</a:t>
            </a:r>
            <a:endParaRPr b="1" dirty="0"/>
          </a:p>
        </p:txBody>
      </p:sp>
      <p:sp>
        <p:nvSpPr>
          <p:cNvPr id="113" name="Google Shape;113;p17"/>
          <p:cNvSpPr txBox="1">
            <a:spLocks noGrp="1"/>
          </p:cNvSpPr>
          <p:nvPr>
            <p:ph type="body" idx="1"/>
          </p:nvPr>
        </p:nvSpPr>
        <p:spPr>
          <a:xfrm>
            <a:off x="419200" y="1248400"/>
            <a:ext cx="8520600" cy="3397200"/>
          </a:xfrm>
          <a:prstGeom prst="rect">
            <a:avLst/>
          </a:prstGeom>
        </p:spPr>
        <p:txBody>
          <a:bodyPr spcFirstLastPara="1" wrap="square" lIns="91425" tIns="91425" rIns="91425" bIns="91425" anchor="t" anchorCtr="0">
            <a:normAutofit fontScale="92500" lnSpcReduction="10000"/>
          </a:bodyPr>
          <a:lstStyle/>
          <a:p>
            <a:pPr marL="457200" lvl="0" indent="-342900" algn="l" rtl="0">
              <a:lnSpc>
                <a:spcPct val="115000"/>
              </a:lnSpc>
              <a:spcBef>
                <a:spcPts val="0"/>
              </a:spcBef>
              <a:spcAft>
                <a:spcPts val="0"/>
              </a:spcAft>
              <a:buSzPts val="1800"/>
              <a:buChar char="●"/>
            </a:pPr>
            <a:r>
              <a:rPr lang="en-GB" b="1" dirty="0"/>
              <a:t>Step 1- Canvas Access : </a:t>
            </a:r>
            <a:endParaRPr b="1" dirty="0"/>
          </a:p>
          <a:p>
            <a:pPr marL="457200" lvl="0" indent="0" algn="l" rtl="0">
              <a:lnSpc>
                <a:spcPct val="115000"/>
              </a:lnSpc>
              <a:spcBef>
                <a:spcPts val="1000"/>
              </a:spcBef>
              <a:spcAft>
                <a:spcPts val="0"/>
              </a:spcAft>
              <a:buNone/>
            </a:pPr>
            <a:r>
              <a:rPr lang="en-GB" dirty="0"/>
              <a:t>Generated API key to access Canvas account</a:t>
            </a:r>
            <a:endParaRPr dirty="0"/>
          </a:p>
          <a:p>
            <a:pPr marL="457200" lvl="0" indent="-342900" algn="l" rtl="0">
              <a:spcBef>
                <a:spcPts val="1000"/>
              </a:spcBef>
              <a:spcAft>
                <a:spcPts val="0"/>
              </a:spcAft>
              <a:buSzPts val="1800"/>
              <a:buChar char="●"/>
            </a:pPr>
            <a:r>
              <a:rPr lang="en-GB" b="1" dirty="0"/>
              <a:t>Step 2 - Heuristic Design :</a:t>
            </a:r>
            <a:endParaRPr b="1" dirty="0"/>
          </a:p>
          <a:p>
            <a:pPr marL="457200" lvl="0" indent="0" algn="l" rtl="0">
              <a:spcBef>
                <a:spcPts val="1000"/>
              </a:spcBef>
              <a:spcAft>
                <a:spcPts val="0"/>
              </a:spcAft>
              <a:buNone/>
            </a:pPr>
            <a:r>
              <a:rPr lang="en-GB" dirty="0"/>
              <a:t>Developed Heuristics based on keywords and submission deadlines to shortlist assignments / projects in each course</a:t>
            </a:r>
            <a:endParaRPr dirty="0"/>
          </a:p>
          <a:p>
            <a:pPr marL="457200" lvl="0" indent="-342900" algn="l" rtl="0">
              <a:spcBef>
                <a:spcPts val="1000"/>
              </a:spcBef>
              <a:spcAft>
                <a:spcPts val="0"/>
              </a:spcAft>
              <a:buSzPts val="1800"/>
              <a:buChar char="●"/>
            </a:pPr>
            <a:r>
              <a:rPr lang="en-GB" b="1" dirty="0"/>
              <a:t>Step 3 - Data Retrieval :</a:t>
            </a:r>
            <a:endParaRPr b="1" dirty="0"/>
          </a:p>
          <a:p>
            <a:pPr marL="457200" lvl="0" indent="0" algn="l" rtl="0">
              <a:spcBef>
                <a:spcPts val="1000"/>
              </a:spcBef>
              <a:spcAft>
                <a:spcPts val="1000"/>
              </a:spcAft>
              <a:buNone/>
            </a:pPr>
            <a:r>
              <a:rPr lang="en-GB" dirty="0"/>
              <a:t>Download the selected files based on heuristics in any submitted format </a:t>
            </a:r>
            <a:br>
              <a:rPr lang="en-GB" dirty="0"/>
            </a:br>
            <a:r>
              <a:rPr lang="en-GB" dirty="0"/>
              <a:t>(pdf and doc). Save these files in same folder as the project python code file.</a:t>
            </a:r>
            <a:br>
              <a:rPr lang="en-GB" b="1" dirty="0"/>
            </a:br>
            <a:endParaRPr b="1" dirty="0"/>
          </a:p>
        </p:txBody>
      </p:sp>
      <p:sp>
        <p:nvSpPr>
          <p:cNvPr id="2" name="Rectangle 1">
            <a:extLst>
              <a:ext uri="{FF2B5EF4-FFF2-40B4-BE49-F238E27FC236}">
                <a16:creationId xmlns:a16="http://schemas.microsoft.com/office/drawing/2014/main" id="{F158D866-B581-0920-3BFE-7F2562D4113D}"/>
              </a:ext>
            </a:extLst>
          </p:cNvPr>
          <p:cNvSpPr/>
          <p:nvPr/>
        </p:nvSpPr>
        <p:spPr>
          <a:xfrm>
            <a:off x="311699" y="400050"/>
            <a:ext cx="8520601" cy="43362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5A42153E-C25D-6405-3BDB-3EBE453BD4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body" idx="1"/>
          </p:nvPr>
        </p:nvSpPr>
        <p:spPr>
          <a:xfrm>
            <a:off x="480700" y="857800"/>
            <a:ext cx="8520600" cy="3761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b="1" dirty="0"/>
              <a:t>Step 4- Data Summarization: </a:t>
            </a:r>
            <a:endParaRPr b="1" dirty="0"/>
          </a:p>
          <a:p>
            <a:pPr marL="457200" lvl="0" indent="0" algn="l" rtl="0">
              <a:spcBef>
                <a:spcPts val="1000"/>
              </a:spcBef>
              <a:spcAft>
                <a:spcPts val="0"/>
              </a:spcAft>
              <a:buNone/>
            </a:pPr>
            <a:r>
              <a:rPr lang="en-GB" dirty="0"/>
              <a:t>Use NLP tools available in python to summarize the data in huge files.</a:t>
            </a:r>
            <a:endParaRPr dirty="0"/>
          </a:p>
          <a:p>
            <a:pPr marL="457200" lvl="0" indent="-342900" algn="l" rtl="0">
              <a:spcBef>
                <a:spcPts val="1000"/>
              </a:spcBef>
              <a:spcAft>
                <a:spcPts val="0"/>
              </a:spcAft>
              <a:buSzPts val="1800"/>
              <a:buChar char="●"/>
            </a:pPr>
            <a:r>
              <a:rPr lang="en-GB" b="1" dirty="0"/>
              <a:t>Step 5 - LLM API Integration :</a:t>
            </a:r>
            <a:endParaRPr b="1" dirty="0"/>
          </a:p>
          <a:p>
            <a:pPr marL="457200" lvl="0" indent="0" algn="l" rtl="0">
              <a:spcBef>
                <a:spcPts val="1000"/>
              </a:spcBef>
              <a:spcAft>
                <a:spcPts val="0"/>
              </a:spcAft>
              <a:buNone/>
            </a:pPr>
            <a:r>
              <a:rPr lang="en-GB" dirty="0"/>
              <a:t>Integrate ChatGPT API with this tool. Share the prompt to generate 2 to 3 resume bullet points based on the summary provided. </a:t>
            </a:r>
            <a:endParaRPr dirty="0"/>
          </a:p>
          <a:p>
            <a:pPr marL="457200" lvl="0" indent="-342900" algn="l" rtl="0">
              <a:spcBef>
                <a:spcPts val="1000"/>
              </a:spcBef>
              <a:spcAft>
                <a:spcPts val="0"/>
              </a:spcAft>
              <a:buSzPts val="1800"/>
              <a:buChar char="●"/>
            </a:pPr>
            <a:r>
              <a:rPr lang="en-GB" b="1" dirty="0"/>
              <a:t>Step 6 - Evaluation:</a:t>
            </a:r>
            <a:endParaRPr b="1" dirty="0"/>
          </a:p>
          <a:p>
            <a:pPr marL="457200" lvl="0" indent="0" algn="l" rtl="0">
              <a:spcBef>
                <a:spcPts val="1000"/>
              </a:spcBef>
              <a:spcAft>
                <a:spcPts val="1000"/>
              </a:spcAft>
              <a:buNone/>
            </a:pPr>
            <a:r>
              <a:rPr lang="en-GB" dirty="0"/>
              <a:t>This is Phase I evaluation. The developer tests the optimized tool on their Canvas and provides a detailed report and feedback on the application.</a:t>
            </a:r>
            <a:endParaRPr dirty="0"/>
          </a:p>
        </p:txBody>
      </p:sp>
      <p:sp>
        <p:nvSpPr>
          <p:cNvPr id="2" name="Rectangle 1">
            <a:extLst>
              <a:ext uri="{FF2B5EF4-FFF2-40B4-BE49-F238E27FC236}">
                <a16:creationId xmlns:a16="http://schemas.microsoft.com/office/drawing/2014/main" id="{880A853F-E405-70EA-0FDA-82A338120A18}"/>
              </a:ext>
            </a:extLst>
          </p:cNvPr>
          <p:cNvSpPr/>
          <p:nvPr/>
        </p:nvSpPr>
        <p:spPr>
          <a:xfrm>
            <a:off x="311699" y="400050"/>
            <a:ext cx="8520601" cy="43362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7F921934-38F0-2377-35A8-CFE26FAA6B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699" y="382700"/>
            <a:ext cx="8520600" cy="613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t>SUMMARIZATION TOOLS</a:t>
            </a:r>
            <a:endParaRPr b="1" dirty="0"/>
          </a:p>
        </p:txBody>
      </p:sp>
      <p:sp>
        <p:nvSpPr>
          <p:cNvPr id="2" name="Rectangle 1">
            <a:extLst>
              <a:ext uri="{FF2B5EF4-FFF2-40B4-BE49-F238E27FC236}">
                <a16:creationId xmlns:a16="http://schemas.microsoft.com/office/drawing/2014/main" id="{790FC074-1F0E-5D39-EF12-7D4FFFE31F75}"/>
              </a:ext>
            </a:extLst>
          </p:cNvPr>
          <p:cNvSpPr/>
          <p:nvPr/>
        </p:nvSpPr>
        <p:spPr>
          <a:xfrm>
            <a:off x="311699" y="235744"/>
            <a:ext cx="8520601" cy="46791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2">
            <a:extLst>
              <a:ext uri="{FF2B5EF4-FFF2-40B4-BE49-F238E27FC236}">
                <a16:creationId xmlns:a16="http://schemas.microsoft.com/office/drawing/2014/main" id="{F78F189D-C2D2-C216-073B-CD60D250EB70}"/>
              </a:ext>
            </a:extLst>
          </p:cNvPr>
          <p:cNvGraphicFramePr>
            <a:graphicFrameLocks noGrp="1"/>
          </p:cNvGraphicFramePr>
          <p:nvPr>
            <p:extLst>
              <p:ext uri="{D42A27DB-BD31-4B8C-83A1-F6EECF244321}">
                <p14:modId xmlns:p14="http://schemas.microsoft.com/office/powerpoint/2010/main" val="930176482"/>
              </p:ext>
            </p:extLst>
          </p:nvPr>
        </p:nvGraphicFramePr>
        <p:xfrm>
          <a:off x="535781" y="1015299"/>
          <a:ext cx="8072436" cy="3745501"/>
        </p:xfrm>
        <a:graphic>
          <a:graphicData uri="http://schemas.openxmlformats.org/drawingml/2006/table">
            <a:tbl>
              <a:tblPr firstRow="1" bandRow="1">
                <a:tableStyleId>{93296810-A885-4BE3-A3E7-6D5BEEA58F35}</a:tableStyleId>
              </a:tblPr>
              <a:tblGrid>
                <a:gridCol w="1385887">
                  <a:extLst>
                    <a:ext uri="{9D8B030D-6E8A-4147-A177-3AD203B41FA5}">
                      <a16:colId xmlns:a16="http://schemas.microsoft.com/office/drawing/2014/main" val="3837478990"/>
                    </a:ext>
                  </a:extLst>
                </a:gridCol>
                <a:gridCol w="1978819">
                  <a:extLst>
                    <a:ext uri="{9D8B030D-6E8A-4147-A177-3AD203B41FA5}">
                      <a16:colId xmlns:a16="http://schemas.microsoft.com/office/drawing/2014/main" val="3827306079"/>
                    </a:ext>
                  </a:extLst>
                </a:gridCol>
                <a:gridCol w="2543175">
                  <a:extLst>
                    <a:ext uri="{9D8B030D-6E8A-4147-A177-3AD203B41FA5}">
                      <a16:colId xmlns:a16="http://schemas.microsoft.com/office/drawing/2014/main" val="3907462116"/>
                    </a:ext>
                  </a:extLst>
                </a:gridCol>
                <a:gridCol w="2164555">
                  <a:extLst>
                    <a:ext uri="{9D8B030D-6E8A-4147-A177-3AD203B41FA5}">
                      <a16:colId xmlns:a16="http://schemas.microsoft.com/office/drawing/2014/main" val="254429212"/>
                    </a:ext>
                  </a:extLst>
                </a:gridCol>
              </a:tblGrid>
              <a:tr h="567418">
                <a:tc>
                  <a:txBody>
                    <a:bodyPr/>
                    <a:lstStyle/>
                    <a:p>
                      <a:pPr algn="ctr"/>
                      <a:endParaRPr lang="en-IN" dirty="0">
                        <a:solidFill>
                          <a:schemeClr val="tx1"/>
                        </a:solidFill>
                      </a:endParaRPr>
                    </a:p>
                  </a:txBody>
                  <a:tcPr anchor="ctr"/>
                </a:tc>
                <a:tc>
                  <a:txBody>
                    <a:bodyPr/>
                    <a:lstStyle/>
                    <a:p>
                      <a:pPr algn="ctr"/>
                      <a:r>
                        <a:rPr lang="en-IN" dirty="0" err="1">
                          <a:solidFill>
                            <a:schemeClr val="tx1"/>
                          </a:solidFill>
                        </a:rPr>
                        <a:t>spaCy</a:t>
                      </a:r>
                      <a:endParaRPr lang="en-IN" dirty="0">
                        <a:solidFill>
                          <a:schemeClr val="tx1"/>
                        </a:solidFill>
                      </a:endParaRPr>
                    </a:p>
                  </a:txBody>
                  <a:tcPr anchor="ctr"/>
                </a:tc>
                <a:tc>
                  <a:txBody>
                    <a:bodyPr/>
                    <a:lstStyle/>
                    <a:p>
                      <a:pPr algn="ctr"/>
                      <a:r>
                        <a:rPr lang="en-IN" dirty="0">
                          <a:solidFill>
                            <a:schemeClr val="tx1"/>
                          </a:solidFill>
                        </a:rPr>
                        <a:t>BART</a:t>
                      </a:r>
                    </a:p>
                  </a:txBody>
                  <a:tcPr anchor="ctr"/>
                </a:tc>
                <a:tc>
                  <a:txBody>
                    <a:bodyPr/>
                    <a:lstStyle/>
                    <a:p>
                      <a:pPr algn="ctr"/>
                      <a:r>
                        <a:rPr lang="en-IN" dirty="0">
                          <a:solidFill>
                            <a:schemeClr val="tx1"/>
                          </a:solidFill>
                        </a:rPr>
                        <a:t>T5</a:t>
                      </a:r>
                    </a:p>
                  </a:txBody>
                  <a:tcPr anchor="ctr"/>
                </a:tc>
                <a:extLst>
                  <a:ext uri="{0D108BD9-81ED-4DB2-BD59-A6C34878D82A}">
                    <a16:rowId xmlns:a16="http://schemas.microsoft.com/office/drawing/2014/main" val="2752975263"/>
                  </a:ext>
                </a:extLst>
              </a:tr>
              <a:tr h="465363">
                <a:tc>
                  <a:txBody>
                    <a:bodyPr/>
                    <a:lstStyle/>
                    <a:p>
                      <a:pPr algn="ctr"/>
                      <a:r>
                        <a:rPr lang="en-IN" b="1" dirty="0">
                          <a:solidFill>
                            <a:schemeClr val="tx1"/>
                          </a:solidFill>
                        </a:rPr>
                        <a:t>Model Type</a:t>
                      </a:r>
                    </a:p>
                  </a:txBody>
                  <a:tcPr anchor="ctr"/>
                </a:tc>
                <a:tc>
                  <a:txBody>
                    <a:bodyPr/>
                    <a:lstStyle/>
                    <a:p>
                      <a:pPr algn="ctr"/>
                      <a:r>
                        <a:rPr lang="en-IN" dirty="0">
                          <a:solidFill>
                            <a:schemeClr val="tx1"/>
                          </a:solidFill>
                        </a:rPr>
                        <a:t>Rule based</a:t>
                      </a:r>
                    </a:p>
                  </a:txBody>
                  <a:tcPr anchor="ctr"/>
                </a:tc>
                <a:tc>
                  <a:txBody>
                    <a:bodyPr/>
                    <a:lstStyle/>
                    <a:p>
                      <a:pPr algn="ctr"/>
                      <a:r>
                        <a:rPr lang="en-IN" dirty="0">
                          <a:solidFill>
                            <a:schemeClr val="tx1"/>
                          </a:solidFill>
                        </a:rPr>
                        <a:t>Transformer</a:t>
                      </a:r>
                    </a:p>
                  </a:txBody>
                  <a:tcPr anchor="ctr"/>
                </a:tc>
                <a:tc>
                  <a:txBody>
                    <a:bodyPr/>
                    <a:lstStyle/>
                    <a:p>
                      <a:pPr algn="ctr"/>
                      <a:r>
                        <a:rPr lang="en-IN" dirty="0">
                          <a:solidFill>
                            <a:schemeClr val="tx1"/>
                          </a:solidFill>
                        </a:rPr>
                        <a:t>Transformer</a:t>
                      </a:r>
                    </a:p>
                  </a:txBody>
                  <a:tcPr anchor="ctr"/>
                </a:tc>
                <a:extLst>
                  <a:ext uri="{0D108BD9-81ED-4DB2-BD59-A6C34878D82A}">
                    <a16:rowId xmlns:a16="http://schemas.microsoft.com/office/drawing/2014/main" val="131072778"/>
                  </a:ext>
                </a:extLst>
              </a:tr>
              <a:tr h="450057">
                <a:tc>
                  <a:txBody>
                    <a:bodyPr/>
                    <a:lstStyle/>
                    <a:p>
                      <a:pPr algn="ctr"/>
                      <a:r>
                        <a:rPr lang="en-IN" b="1" dirty="0">
                          <a:solidFill>
                            <a:schemeClr val="tx1"/>
                          </a:solidFill>
                        </a:rPr>
                        <a:t>Training Data</a:t>
                      </a:r>
                    </a:p>
                  </a:txBody>
                  <a:tcPr anchor="ctr"/>
                </a:tc>
                <a:tc>
                  <a:txBody>
                    <a:bodyPr/>
                    <a:lstStyle/>
                    <a:p>
                      <a:pPr algn="ctr"/>
                      <a:r>
                        <a:rPr lang="en-IN" dirty="0">
                          <a:solidFill>
                            <a:schemeClr val="tx1"/>
                          </a:solidFill>
                        </a:rPr>
                        <a:t>Large corpus of text and code</a:t>
                      </a:r>
                    </a:p>
                  </a:txBody>
                  <a:tcPr anchor="ctr"/>
                </a:tc>
                <a:tc>
                  <a:txBody>
                    <a:bodyPr/>
                    <a:lstStyle/>
                    <a:p>
                      <a:pPr algn="ctr"/>
                      <a:r>
                        <a:rPr lang="en-IN" dirty="0">
                          <a:solidFill>
                            <a:schemeClr val="tx1"/>
                          </a:solidFill>
                        </a:rPr>
                        <a:t>Large corpus of text</a:t>
                      </a:r>
                    </a:p>
                  </a:txBody>
                  <a:tcPr anchor="ctr"/>
                </a:tc>
                <a:tc>
                  <a:txBody>
                    <a:bodyPr/>
                    <a:lstStyle/>
                    <a:p>
                      <a:pPr algn="ctr"/>
                      <a:r>
                        <a:rPr lang="en-IN" dirty="0">
                          <a:solidFill>
                            <a:schemeClr val="tx1"/>
                          </a:solidFill>
                        </a:rPr>
                        <a:t>Large corpus of text</a:t>
                      </a:r>
                    </a:p>
                  </a:txBody>
                  <a:tcPr anchor="ctr"/>
                </a:tc>
                <a:extLst>
                  <a:ext uri="{0D108BD9-81ED-4DB2-BD59-A6C34878D82A}">
                    <a16:rowId xmlns:a16="http://schemas.microsoft.com/office/drawing/2014/main" val="1280262254"/>
                  </a:ext>
                </a:extLst>
              </a:tr>
              <a:tr h="496253">
                <a:tc>
                  <a:txBody>
                    <a:bodyPr/>
                    <a:lstStyle/>
                    <a:p>
                      <a:pPr algn="ctr"/>
                      <a:r>
                        <a:rPr lang="en-IN" b="1" dirty="0">
                          <a:solidFill>
                            <a:schemeClr val="tx1"/>
                          </a:solidFill>
                        </a:rPr>
                        <a:t>Strengths</a:t>
                      </a:r>
                    </a:p>
                  </a:txBody>
                  <a:tcPr anchor="ctr"/>
                </a:tc>
                <a:tc>
                  <a:txBody>
                    <a:bodyPr/>
                    <a:lstStyle/>
                    <a:p>
                      <a:pPr algn="ctr"/>
                      <a:r>
                        <a:rPr lang="en-IN" dirty="0">
                          <a:solidFill>
                            <a:schemeClr val="tx1"/>
                          </a:solidFill>
                        </a:rPr>
                        <a:t>Fast, efficient</a:t>
                      </a:r>
                    </a:p>
                  </a:txBody>
                  <a:tcPr anchor="ctr"/>
                </a:tc>
                <a:tc>
                  <a:txBody>
                    <a:bodyPr/>
                    <a:lstStyle/>
                    <a:p>
                      <a:pPr algn="ctr"/>
                      <a:r>
                        <a:rPr lang="en-IN" dirty="0">
                          <a:solidFill>
                            <a:schemeClr val="tx1"/>
                          </a:solidFill>
                        </a:rPr>
                        <a:t>Can generate fluent and coherent summaries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solidFill>
                            <a:schemeClr val="tx1"/>
                          </a:solidFill>
                        </a:rPr>
                        <a:t>Can generate fluent and coherent summaries</a:t>
                      </a:r>
                    </a:p>
                  </a:txBody>
                  <a:tcPr anchor="ctr"/>
                </a:tc>
                <a:extLst>
                  <a:ext uri="{0D108BD9-81ED-4DB2-BD59-A6C34878D82A}">
                    <a16:rowId xmlns:a16="http://schemas.microsoft.com/office/drawing/2014/main" val="936835331"/>
                  </a:ext>
                </a:extLst>
              </a:tr>
              <a:tr h="403589">
                <a:tc>
                  <a:txBody>
                    <a:bodyPr/>
                    <a:lstStyle/>
                    <a:p>
                      <a:pPr algn="ctr"/>
                      <a:r>
                        <a:rPr lang="en-IN" b="1" dirty="0">
                          <a:solidFill>
                            <a:schemeClr val="tx1"/>
                          </a:solidFill>
                        </a:rPr>
                        <a:t>Weaknesses</a:t>
                      </a:r>
                    </a:p>
                  </a:txBody>
                  <a:tcPr anchor="ctr"/>
                </a:tc>
                <a:tc>
                  <a:txBody>
                    <a:bodyPr/>
                    <a:lstStyle/>
                    <a:p>
                      <a:pPr algn="ctr"/>
                      <a:r>
                        <a:rPr lang="en-IN" dirty="0">
                          <a:solidFill>
                            <a:schemeClr val="tx1"/>
                          </a:solidFill>
                        </a:rPr>
                        <a:t>Can produce summaries that are too short</a:t>
                      </a:r>
                    </a:p>
                  </a:txBody>
                  <a:tcPr anchor="ctr"/>
                </a:tc>
                <a:tc>
                  <a:txBody>
                    <a:bodyPr/>
                    <a:lstStyle/>
                    <a:p>
                      <a:pPr algn="ctr"/>
                      <a:r>
                        <a:rPr lang="en-IN" dirty="0">
                          <a:solidFill>
                            <a:schemeClr val="tx1"/>
                          </a:solidFill>
                        </a:rPr>
                        <a:t>Can be computationally expensive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solidFill>
                            <a:schemeClr val="tx1"/>
                          </a:solidFill>
                        </a:rPr>
                        <a:t>Can produce summaries that are too long</a:t>
                      </a:r>
                    </a:p>
                  </a:txBody>
                  <a:tcPr anchor="ctr"/>
                </a:tc>
                <a:extLst>
                  <a:ext uri="{0D108BD9-81ED-4DB2-BD59-A6C34878D82A}">
                    <a16:rowId xmlns:a16="http://schemas.microsoft.com/office/drawing/2014/main" val="447973677"/>
                  </a:ext>
                </a:extLst>
              </a:tr>
              <a:tr h="567418">
                <a:tc>
                  <a:txBody>
                    <a:bodyPr/>
                    <a:lstStyle/>
                    <a:p>
                      <a:pPr algn="ctr"/>
                      <a:r>
                        <a:rPr lang="en-IN" b="1" dirty="0">
                          <a:solidFill>
                            <a:schemeClr val="tx1"/>
                          </a:solidFill>
                        </a:rPr>
                        <a:t>Overall</a:t>
                      </a:r>
                    </a:p>
                  </a:txBody>
                  <a:tcPr anchor="ctr"/>
                </a:tc>
                <a:tc>
                  <a:txBody>
                    <a:bodyPr/>
                    <a:lstStyle/>
                    <a:p>
                      <a:pPr algn="ctr"/>
                      <a:r>
                        <a:rPr lang="en-IN" dirty="0">
                          <a:solidFill>
                            <a:schemeClr val="tx1"/>
                          </a:solidFill>
                        </a:rPr>
                        <a:t>Suitable for summarizing short documents</a:t>
                      </a:r>
                    </a:p>
                  </a:txBody>
                  <a:tcPr anchor="ctr"/>
                </a:tc>
                <a:tc>
                  <a:txBody>
                    <a:bodyPr/>
                    <a:lstStyle/>
                    <a:p>
                      <a:pPr algn="ctr"/>
                      <a:r>
                        <a:rPr lang="en-IN" dirty="0">
                          <a:solidFill>
                            <a:schemeClr val="tx1"/>
                          </a:solidFill>
                        </a:rPr>
                        <a:t>Suitable for summarizing long documents and docs that need more coherent and fluent summaries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solidFill>
                            <a:schemeClr val="tx1"/>
                          </a:solidFill>
                        </a:rPr>
                        <a:t>Suitable for summarizing long documents that need creative summaries</a:t>
                      </a:r>
                    </a:p>
                  </a:txBody>
                  <a:tcPr anchor="ctr"/>
                </a:tc>
                <a:extLst>
                  <a:ext uri="{0D108BD9-81ED-4DB2-BD59-A6C34878D82A}">
                    <a16:rowId xmlns:a16="http://schemas.microsoft.com/office/drawing/2014/main" val="1128465316"/>
                  </a:ext>
                </a:extLst>
              </a:tr>
            </a:tbl>
          </a:graphicData>
        </a:graphic>
      </p:graphicFrame>
      <p:sp>
        <p:nvSpPr>
          <p:cNvPr id="4" name="Slide Number Placeholder 3">
            <a:extLst>
              <a:ext uri="{FF2B5EF4-FFF2-40B4-BE49-F238E27FC236}">
                <a16:creationId xmlns:a16="http://schemas.microsoft.com/office/drawing/2014/main" id="{E40E2B9F-784B-8002-610D-249235C7D6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11700" y="466457"/>
            <a:ext cx="8520600" cy="613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t>PROMPT ENGINEERING</a:t>
            </a:r>
            <a:endParaRPr b="1" dirty="0"/>
          </a:p>
        </p:txBody>
      </p:sp>
      <p:sp>
        <p:nvSpPr>
          <p:cNvPr id="130" name="Google Shape;130;p20"/>
          <p:cNvSpPr txBox="1">
            <a:spLocks noGrp="1"/>
          </p:cNvSpPr>
          <p:nvPr>
            <p:ph type="body" idx="1"/>
          </p:nvPr>
        </p:nvSpPr>
        <p:spPr>
          <a:xfrm>
            <a:off x="364330" y="1171599"/>
            <a:ext cx="8651083" cy="3671863"/>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IN" sz="1600" dirty="0"/>
              <a:t>When coming up with the prompt, I followed the following :</a:t>
            </a:r>
          </a:p>
          <a:p>
            <a:pPr marL="285750" indent="-285750">
              <a:spcAft>
                <a:spcPts val="1200"/>
              </a:spcAft>
            </a:pPr>
            <a:r>
              <a:rPr lang="en-IN" sz="1600" b="1" dirty="0"/>
              <a:t>Be clear and specific: </a:t>
            </a:r>
            <a:r>
              <a:rPr lang="en-IN" sz="1600" dirty="0"/>
              <a:t>Properly articulated what we are expecting from the model</a:t>
            </a:r>
          </a:p>
          <a:p>
            <a:pPr marL="285750" indent="-285750">
              <a:spcAft>
                <a:spcPts val="1200"/>
              </a:spcAft>
            </a:pPr>
            <a:r>
              <a:rPr lang="en-IN" sz="1600" b="1" dirty="0"/>
              <a:t>Provide context: </a:t>
            </a:r>
            <a:r>
              <a:rPr lang="en-IN" sz="1600" dirty="0"/>
              <a:t>Specified that provided summary is CS students project summary </a:t>
            </a:r>
          </a:p>
          <a:p>
            <a:pPr marL="285750" indent="-285750">
              <a:spcAft>
                <a:spcPts val="1200"/>
              </a:spcAft>
            </a:pPr>
            <a:r>
              <a:rPr lang="en-IN" sz="1600" b="1" dirty="0"/>
              <a:t>Use explicit instructions: </a:t>
            </a:r>
            <a:r>
              <a:rPr lang="en-IN" sz="1600" dirty="0"/>
              <a:t>Properly instructed that the LLM has to generate resume bullet points</a:t>
            </a:r>
          </a:p>
          <a:p>
            <a:pPr marL="285750" indent="-285750">
              <a:spcAft>
                <a:spcPts val="1200"/>
              </a:spcAft>
            </a:pPr>
            <a:r>
              <a:rPr lang="en-IN" sz="1600" b="1" dirty="0"/>
              <a:t>Experiment with different prompts: </a:t>
            </a:r>
            <a:r>
              <a:rPr lang="en-IN" sz="1600" dirty="0"/>
              <a:t>Refined existing prompt till I got expected results</a:t>
            </a:r>
          </a:p>
          <a:p>
            <a:pPr marL="285750" indent="-285750">
              <a:spcAft>
                <a:spcPts val="1200"/>
              </a:spcAft>
            </a:pPr>
            <a:r>
              <a:rPr lang="en-IN" sz="1600" b="1" dirty="0"/>
              <a:t>Use examples: </a:t>
            </a:r>
            <a:r>
              <a:rPr lang="en-IN" sz="1600" dirty="0"/>
              <a:t>Gave examples where ever necessary to make it easy to follow</a:t>
            </a:r>
          </a:p>
          <a:p>
            <a:pPr marL="285750" indent="-285750">
              <a:spcAft>
                <a:spcPts val="1200"/>
              </a:spcAft>
            </a:pPr>
            <a:r>
              <a:rPr lang="en-IN" sz="1600" b="1" dirty="0"/>
              <a:t>Combine multiple prompts: </a:t>
            </a:r>
            <a:r>
              <a:rPr lang="en-IN" sz="1600" dirty="0"/>
              <a:t>As there are many requirements, combined multiple prompts</a:t>
            </a:r>
          </a:p>
          <a:p>
            <a:pPr marL="285750" indent="-285750">
              <a:spcAft>
                <a:spcPts val="1200"/>
              </a:spcAft>
            </a:pPr>
            <a:r>
              <a:rPr lang="en-IN" sz="1600" b="1" dirty="0"/>
              <a:t>Highlight key information: </a:t>
            </a:r>
            <a:r>
              <a:rPr lang="en-IN" sz="1600" dirty="0"/>
              <a:t>Properly highlighted the summary for which the points are to be generated</a:t>
            </a:r>
            <a:endParaRPr sz="1600" dirty="0"/>
          </a:p>
        </p:txBody>
      </p:sp>
      <p:sp>
        <p:nvSpPr>
          <p:cNvPr id="2" name="Rectangle 1">
            <a:extLst>
              <a:ext uri="{FF2B5EF4-FFF2-40B4-BE49-F238E27FC236}">
                <a16:creationId xmlns:a16="http://schemas.microsoft.com/office/drawing/2014/main" id="{4E54058E-DA42-C738-DA81-D38530A30B1C}"/>
              </a:ext>
            </a:extLst>
          </p:cNvPr>
          <p:cNvSpPr/>
          <p:nvPr/>
        </p:nvSpPr>
        <p:spPr>
          <a:xfrm>
            <a:off x="311699" y="300038"/>
            <a:ext cx="8520601" cy="443626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C710BEF8-D929-FC1B-A295-B3C859C94C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C1DC-9A1B-4F8F-D95E-86330D1902EB}"/>
              </a:ext>
            </a:extLst>
          </p:cNvPr>
          <p:cNvSpPr>
            <a:spLocks noGrp="1"/>
          </p:cNvSpPr>
          <p:nvPr>
            <p:ph type="title"/>
          </p:nvPr>
        </p:nvSpPr>
        <p:spPr>
          <a:xfrm>
            <a:off x="311700" y="566550"/>
            <a:ext cx="8520600" cy="613200"/>
          </a:xfrm>
        </p:spPr>
        <p:txBody>
          <a:bodyPr>
            <a:normAutofit fontScale="90000"/>
          </a:bodyPr>
          <a:lstStyle/>
          <a:p>
            <a:pPr algn="ctr"/>
            <a:r>
              <a:rPr lang="en-IN" b="1" dirty="0"/>
              <a:t>PROMPT USED</a:t>
            </a:r>
          </a:p>
        </p:txBody>
      </p:sp>
      <p:sp>
        <p:nvSpPr>
          <p:cNvPr id="3" name="Text Placeholder 2">
            <a:extLst>
              <a:ext uri="{FF2B5EF4-FFF2-40B4-BE49-F238E27FC236}">
                <a16:creationId xmlns:a16="http://schemas.microsoft.com/office/drawing/2014/main" id="{9964DA14-E94A-4F59-D7FA-99008A4EB101}"/>
              </a:ext>
            </a:extLst>
          </p:cNvPr>
          <p:cNvSpPr>
            <a:spLocks noGrp="1"/>
          </p:cNvSpPr>
          <p:nvPr>
            <p:ph type="body" idx="1"/>
          </p:nvPr>
        </p:nvSpPr>
        <p:spPr>
          <a:xfrm>
            <a:off x="567927" y="1431975"/>
            <a:ext cx="8008144" cy="2835666"/>
          </a:xfrm>
        </p:spPr>
        <p:txBody>
          <a:bodyPr>
            <a:normAutofit fontScale="92500" lnSpcReduction="20000"/>
          </a:bodyPr>
          <a:lstStyle/>
          <a:p>
            <a:r>
              <a:rPr lang="en-IN" b="1" dirty="0"/>
              <a:t>The prompt used is as follows:</a:t>
            </a:r>
          </a:p>
          <a:p>
            <a:pPr marL="114300" indent="0">
              <a:buNone/>
            </a:pPr>
            <a:endParaRPr lang="en-IN" b="1" dirty="0"/>
          </a:p>
          <a:p>
            <a:pPr marL="114300" indent="0" algn="just">
              <a:buNone/>
            </a:pPr>
            <a:r>
              <a:rPr lang="en-IN" dirty="0">
                <a:solidFill>
                  <a:schemeClr val="tx1"/>
                </a:solidFill>
                <a:latin typeface="Old Standard TT" panose="020B0604020202020204" charset="0"/>
              </a:rPr>
              <a:t>“</a:t>
            </a:r>
            <a:r>
              <a:rPr lang="en-US" b="0" dirty="0">
                <a:solidFill>
                  <a:schemeClr val="tx1"/>
                </a:solidFill>
                <a:effectLst/>
                <a:latin typeface="Old Standard TT" panose="020B0604020202020204" charset="0"/>
              </a:rPr>
              <a:t>This is a summary of a </a:t>
            </a:r>
            <a:r>
              <a:rPr lang="en-US" b="1" dirty="0">
                <a:solidFill>
                  <a:schemeClr val="tx1"/>
                </a:solidFill>
                <a:effectLst/>
                <a:latin typeface="Old Standard TT" panose="020B0604020202020204" charset="0"/>
              </a:rPr>
              <a:t>computer science student </a:t>
            </a:r>
            <a:r>
              <a:rPr lang="en-US" b="0" dirty="0">
                <a:solidFill>
                  <a:schemeClr val="tx1"/>
                </a:solidFill>
                <a:effectLst/>
                <a:latin typeface="Old Standard TT" panose="020B0604020202020204" charset="0"/>
              </a:rPr>
              <a:t>project or class assignment: {</a:t>
            </a:r>
            <a:r>
              <a:rPr lang="en-US" dirty="0">
                <a:solidFill>
                  <a:schemeClr val="tx1"/>
                </a:solidFill>
                <a:latin typeface="Old Standard TT" panose="020B0604020202020204" charset="0"/>
              </a:rPr>
              <a:t>summary</a:t>
            </a:r>
            <a:r>
              <a:rPr lang="en-US" b="0" dirty="0">
                <a:solidFill>
                  <a:schemeClr val="tx1"/>
                </a:solidFill>
                <a:effectLst/>
                <a:latin typeface="Old Standard TT" panose="020B0604020202020204" charset="0"/>
              </a:rPr>
              <a:t>} \n. </a:t>
            </a:r>
            <a:r>
              <a:rPr lang="en-US" dirty="0"/>
              <a:t>Generate resume bullet points based on the above summary, following these rules: Give a title; generate </a:t>
            </a:r>
            <a:r>
              <a:rPr lang="en-US" b="1" dirty="0"/>
              <a:t>3 to 5 bullet points </a:t>
            </a:r>
            <a:r>
              <a:rPr lang="en-US" dirty="0"/>
              <a:t>with length no more than </a:t>
            </a:r>
            <a:r>
              <a:rPr lang="en-US" b="1" dirty="0"/>
              <a:t>2 lines or 20 - 30 words </a:t>
            </a:r>
            <a:r>
              <a:rPr lang="en-US" dirty="0"/>
              <a:t>per bullet point ; don't use of any </a:t>
            </a:r>
            <a:r>
              <a:rPr lang="en-US" b="1" dirty="0"/>
              <a:t>responsibility-oriented language, such as 'Responsible for' or 'Duties included', </a:t>
            </a:r>
            <a:r>
              <a:rPr lang="en-US" dirty="0"/>
              <a:t>on the resume. \n Note that the summary provided is generated by a summarization tool and may not cover everything so generate bullet points accordingly.</a:t>
            </a:r>
          </a:p>
          <a:p>
            <a:pPr marL="114300" indent="0" algn="just">
              <a:buNone/>
            </a:pPr>
            <a:endParaRPr lang="en-US" b="0" dirty="0">
              <a:solidFill>
                <a:schemeClr val="tx1"/>
              </a:solidFill>
              <a:effectLst/>
              <a:latin typeface="Old Standard TT" panose="020B0604020202020204" charset="0"/>
            </a:endParaRPr>
          </a:p>
        </p:txBody>
      </p:sp>
      <p:sp>
        <p:nvSpPr>
          <p:cNvPr id="6" name="Rectangle 5">
            <a:extLst>
              <a:ext uri="{FF2B5EF4-FFF2-40B4-BE49-F238E27FC236}">
                <a16:creationId xmlns:a16="http://schemas.microsoft.com/office/drawing/2014/main" id="{364965B9-8967-CAA7-ABB2-EF6849DEC44A}"/>
              </a:ext>
            </a:extLst>
          </p:cNvPr>
          <p:cNvSpPr/>
          <p:nvPr/>
        </p:nvSpPr>
        <p:spPr>
          <a:xfrm>
            <a:off x="311699" y="314325"/>
            <a:ext cx="8520601" cy="442198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BC3FF426-438E-1170-8505-73D28C28A0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15587498"/>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1079</TotalTime>
  <Words>1053</Words>
  <Application>Microsoft Office PowerPoint</Application>
  <PresentationFormat>On-screen Show (16:9)</PresentationFormat>
  <Paragraphs>142</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Old Standard TT</vt:lpstr>
      <vt:lpstr>Roboto</vt:lpstr>
      <vt:lpstr>Arial</vt:lpstr>
      <vt:lpstr>Paperback</vt:lpstr>
      <vt:lpstr>Personalized Resume Bullet Point Generator From Student Academic and Project Data</vt:lpstr>
      <vt:lpstr>CONTENTS</vt:lpstr>
      <vt:lpstr>OVERVIEW</vt:lpstr>
      <vt:lpstr>PIPELINE</vt:lpstr>
      <vt:lpstr>STEPS</vt:lpstr>
      <vt:lpstr>PowerPoint Presentation</vt:lpstr>
      <vt:lpstr>SUMMARIZATION TOOLS</vt:lpstr>
      <vt:lpstr>PROMPT ENGINEERING</vt:lpstr>
      <vt:lpstr>PROMPT USED</vt:lpstr>
      <vt:lpstr>PHASE I - EVALUATION REPORT</vt:lpstr>
      <vt:lpstr>PowerPoint Presentation</vt:lpstr>
      <vt:lpstr>PowerPoint Presentation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Resume Bullet Point Generator From Student Academic and Project Data</dc:title>
  <cp:lastModifiedBy>Hruthika Saripalli</cp:lastModifiedBy>
  <cp:revision>4</cp:revision>
  <dcterms:modified xsi:type="dcterms:W3CDTF">2023-12-08T17:50:18Z</dcterms:modified>
</cp:coreProperties>
</file>