
<file path=[Content_Types].xml><?xml version="1.0" encoding="utf-8"?>
<Types xmlns="http://schemas.openxmlformats.org/package/2006/content-types">
  <Default Extension="jpeg" ContentType="image/jpeg"/>
  <Default Extension="jpg" ContentType="image/jpg"/>
  <Default Extension="mid" ContentType="audio/mid"/>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9.jpg" ContentType="image/jpeg"/>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41" autoAdjust="0"/>
  </p:normalViewPr>
  <p:slideViewPr>
    <p:cSldViewPr>
      <p:cViewPr varScale="1">
        <p:scale>
          <a:sx n="75" d="100"/>
          <a:sy n="75" d="100"/>
        </p:scale>
        <p:origin x="94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4F8FF4E-620F-4605-BFF3-30A34DA3F035}" type="datetimeFigureOut">
              <a:rPr lang="en-IN" smtClean="0"/>
              <a:t>01-04-2024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23E62AE-D32B-4487-B5CA-C22B6DBDA833}" type="slidenum">
              <a:rPr lang="en-IN" smtClean="0"/>
              <a:t>‹#›</a:t>
            </a:fld>
            <a:endParaRPr lang="en-IN"/>
          </a:p>
        </p:txBody>
      </p:sp>
    </p:spTree>
    <p:extLst>
      <p:ext uri="{BB962C8B-B14F-4D97-AF65-F5344CB8AC3E}">
        <p14:creationId xmlns:p14="http://schemas.microsoft.com/office/powerpoint/2010/main" val="2967651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3E62AE-D32B-4487-B5CA-C22B6DBDA833}" type="slidenum">
              <a:rPr lang="en-IN" smtClean="0"/>
              <a:t>1</a:t>
            </a:fld>
            <a:endParaRPr lang="en-IN"/>
          </a:p>
        </p:txBody>
      </p:sp>
    </p:spTree>
    <p:extLst>
      <p:ext uri="{BB962C8B-B14F-4D97-AF65-F5344CB8AC3E}">
        <p14:creationId xmlns:p14="http://schemas.microsoft.com/office/powerpoint/2010/main" val="3592140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3E62AE-D32B-4487-B5CA-C22B6DBDA833}" type="slidenum">
              <a:rPr lang="en-IN" smtClean="0"/>
              <a:t>3</a:t>
            </a:fld>
            <a:endParaRPr lang="en-IN"/>
          </a:p>
        </p:txBody>
      </p:sp>
    </p:spTree>
    <p:extLst>
      <p:ext uri="{BB962C8B-B14F-4D97-AF65-F5344CB8AC3E}">
        <p14:creationId xmlns:p14="http://schemas.microsoft.com/office/powerpoint/2010/main" val="1627556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3E62AE-D32B-4487-B5CA-C22B6DBDA833}" type="slidenum">
              <a:rPr lang="en-IN" smtClean="0"/>
              <a:t>7</a:t>
            </a:fld>
            <a:endParaRPr lang="en-IN"/>
          </a:p>
        </p:txBody>
      </p:sp>
    </p:spTree>
    <p:extLst>
      <p:ext uri="{BB962C8B-B14F-4D97-AF65-F5344CB8AC3E}">
        <p14:creationId xmlns:p14="http://schemas.microsoft.com/office/powerpoint/2010/main" val="3313353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3E62AE-D32B-4487-B5CA-C22B6DBDA833}" type="slidenum">
              <a:rPr lang="en-IN" smtClean="0"/>
              <a:t>8</a:t>
            </a:fld>
            <a:endParaRPr lang="en-IN"/>
          </a:p>
        </p:txBody>
      </p:sp>
    </p:spTree>
    <p:extLst>
      <p:ext uri="{BB962C8B-B14F-4D97-AF65-F5344CB8AC3E}">
        <p14:creationId xmlns:p14="http://schemas.microsoft.com/office/powerpoint/2010/main" val="66049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3E62AE-D32B-4487-B5CA-C22B6DBDA833}" type="slidenum">
              <a:rPr lang="en-IN" smtClean="0"/>
              <a:t>9</a:t>
            </a:fld>
            <a:endParaRPr lang="en-IN"/>
          </a:p>
        </p:txBody>
      </p:sp>
    </p:spTree>
    <p:extLst>
      <p:ext uri="{BB962C8B-B14F-4D97-AF65-F5344CB8AC3E}">
        <p14:creationId xmlns:p14="http://schemas.microsoft.com/office/powerpoint/2010/main" val="3705942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3E62AE-D32B-4487-B5CA-C22B6DBDA833}" type="slidenum">
              <a:rPr lang="en-IN" smtClean="0"/>
              <a:t>10</a:t>
            </a:fld>
            <a:endParaRPr lang="en-IN"/>
          </a:p>
        </p:txBody>
      </p:sp>
    </p:spTree>
    <p:extLst>
      <p:ext uri="{BB962C8B-B14F-4D97-AF65-F5344CB8AC3E}">
        <p14:creationId xmlns:p14="http://schemas.microsoft.com/office/powerpoint/2010/main" val="2042467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slideLayout" Target="../slideLayouts/slideLayout4.xml"/><Relationship Id="rId7" Type="http://schemas.openxmlformats.org/officeDocument/2006/relationships/image" Target="../media/image10.jpeg"/><Relationship Id="rId12" Type="http://schemas.openxmlformats.org/officeDocument/2006/relationships/hyperlink" Target="https://github.com/hruday377363/TNSDC-GEN-AI" TargetMode="External"/><Relationship Id="rId2" Type="http://schemas.openxmlformats.org/officeDocument/2006/relationships/audio" Target="../media/media1.mid"/><Relationship Id="rId1" Type="http://schemas.microsoft.com/office/2007/relationships/media" Target="../media/media1.mid"/><Relationship Id="rId6" Type="http://schemas.openxmlformats.org/officeDocument/2006/relationships/image" Target="../media/image9.jpg"/><Relationship Id="rId11" Type="http://schemas.openxmlformats.org/officeDocument/2006/relationships/hyperlink" Target="https://github.com/hruday377363/TNSDC-GEN-AI/tree/main" TargetMode="External"/><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notesSlide" Target="../notesSlides/notesSlide6.xml"/><Relationship Id="rId9" Type="http://schemas.openxmlformats.org/officeDocument/2006/relationships/image" Target="../media/image12.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724400" y="2819400"/>
            <a:ext cx="5867400" cy="2024337"/>
          </a:xfrm>
          <a:prstGeom prst="rect">
            <a:avLst/>
          </a:prstGeom>
        </p:spPr>
        <p:txBody>
          <a:bodyPr vert="horz" wrap="square" lIns="0" tIns="16510" rIns="0" bIns="0" rtlCol="0">
            <a:spAutoFit/>
          </a:bodyPr>
          <a:lstStyle/>
          <a:p>
            <a:pPr marL="12700">
              <a:lnSpc>
                <a:spcPct val="150000"/>
              </a:lnSpc>
              <a:spcBef>
                <a:spcPts val="130"/>
              </a:spcBef>
            </a:pPr>
            <a:r>
              <a:rPr lang="en-US" sz="2200" dirty="0">
                <a:latin typeface="Trebuchet MS"/>
                <a:cs typeface="Trebuchet MS"/>
              </a:rPr>
              <a:t>Name: </a:t>
            </a:r>
            <a:r>
              <a:rPr lang="en-US" sz="2200" b="1" dirty="0">
                <a:latin typeface="Trebuchet MS"/>
                <a:cs typeface="Trebuchet MS"/>
              </a:rPr>
              <a:t>A R HRUDAYABHIRAM</a:t>
            </a:r>
          </a:p>
          <a:p>
            <a:pPr marL="12700">
              <a:lnSpc>
                <a:spcPct val="150000"/>
              </a:lnSpc>
              <a:spcBef>
                <a:spcPts val="130"/>
              </a:spcBef>
            </a:pPr>
            <a:r>
              <a:rPr lang="en-US" sz="2200" dirty="0">
                <a:latin typeface="Trebuchet MS"/>
                <a:cs typeface="Trebuchet MS"/>
              </a:rPr>
              <a:t>Register No. : </a:t>
            </a:r>
            <a:r>
              <a:rPr lang="en-US" sz="2200" b="1" dirty="0">
                <a:latin typeface="Trebuchet MS"/>
                <a:cs typeface="Trebuchet MS"/>
              </a:rPr>
              <a:t>au211521243019</a:t>
            </a:r>
          </a:p>
          <a:p>
            <a:pPr marL="12700">
              <a:lnSpc>
                <a:spcPct val="150000"/>
              </a:lnSpc>
              <a:spcBef>
                <a:spcPts val="130"/>
              </a:spcBef>
            </a:pPr>
            <a:r>
              <a:rPr lang="en-US" sz="2200" dirty="0">
                <a:latin typeface="Trebuchet MS"/>
                <a:cs typeface="Trebuchet MS"/>
              </a:rPr>
              <a:t>College : </a:t>
            </a:r>
            <a:r>
              <a:rPr lang="en-US" sz="2200" dirty="0" err="1">
                <a:latin typeface="Trebuchet MS"/>
                <a:cs typeface="Trebuchet MS"/>
              </a:rPr>
              <a:t>Panimalar</a:t>
            </a:r>
            <a:r>
              <a:rPr lang="en-US" sz="2200" dirty="0">
                <a:latin typeface="Trebuchet MS"/>
                <a:cs typeface="Trebuchet MS"/>
              </a:rPr>
              <a:t> Institute of  Technology</a:t>
            </a:r>
          </a:p>
          <a:p>
            <a:pPr marL="12700">
              <a:lnSpc>
                <a:spcPct val="150000"/>
              </a:lnSpc>
              <a:spcBef>
                <a:spcPts val="130"/>
              </a:spcBef>
            </a:pPr>
            <a:r>
              <a:rPr lang="en-US" sz="2200" dirty="0">
                <a:latin typeface="Trebuchet MS"/>
                <a:cs typeface="Trebuchet MS"/>
              </a:rPr>
              <a:t>Email: hruday462003@gmail.com</a:t>
            </a:r>
          </a:p>
        </p:txBody>
      </p:sp>
      <p:sp>
        <p:nvSpPr>
          <p:cNvPr id="8" name="object 8"/>
          <p:cNvSpPr txBox="1"/>
          <p:nvPr/>
        </p:nvSpPr>
        <p:spPr>
          <a:xfrm>
            <a:off x="6553200" y="5164137"/>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097"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5"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711200" y="5737660"/>
            <a:ext cx="1230630" cy="632224"/>
          </a:xfrm>
          <a:prstGeom prst="rect">
            <a:avLst/>
          </a:prstGeom>
        </p:spPr>
        <p:txBody>
          <a:bodyPr vert="horz" wrap="square" lIns="0" tIns="16510" rIns="0" bIns="0" rtlCol="0">
            <a:spAutoFit/>
          </a:bodyPr>
          <a:lstStyle/>
          <a:p>
            <a:pPr marL="12700">
              <a:lnSpc>
                <a:spcPct val="100000"/>
              </a:lnSpc>
              <a:spcBef>
                <a:spcPts val="130"/>
              </a:spcBef>
            </a:pPr>
            <a:r>
              <a:rPr lang="en-US" sz="2000" dirty="0">
                <a:latin typeface="Trebuchet MS"/>
                <a:cs typeface="Trebuchet MS"/>
              </a:rPr>
              <a:t>Output Audio : </a:t>
            </a:r>
            <a:endParaRPr sz="2000" dirty="0">
              <a:latin typeface="Trebuchet MS"/>
              <a:cs typeface="Trebuchet MS"/>
            </a:endParaRPr>
          </a:p>
        </p:txBody>
      </p:sp>
      <p:pic>
        <p:nvPicPr>
          <p:cNvPr id="21" name="Picture 20">
            <a:extLst>
              <a:ext uri="{FF2B5EF4-FFF2-40B4-BE49-F238E27FC236}">
                <a16:creationId xmlns:a16="http://schemas.microsoft.com/office/drawing/2014/main" id="{6BE86F13-8788-4B7C-B26D-0BE6F57FF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219201"/>
            <a:ext cx="6466720" cy="2133600"/>
          </a:xfrm>
          <a:prstGeom prst="rect">
            <a:avLst/>
          </a:prstGeom>
        </p:spPr>
      </p:pic>
      <p:pic>
        <p:nvPicPr>
          <p:cNvPr id="23" name="Picture 22">
            <a:extLst>
              <a:ext uri="{FF2B5EF4-FFF2-40B4-BE49-F238E27FC236}">
                <a16:creationId xmlns:a16="http://schemas.microsoft.com/office/drawing/2014/main" id="{94DFB905-7888-40E0-8CD5-DBF0FC229B9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9395" y="1507806"/>
            <a:ext cx="5812605" cy="1413527"/>
          </a:xfrm>
          <a:prstGeom prst="rect">
            <a:avLst/>
          </a:prstGeom>
        </p:spPr>
      </p:pic>
      <p:pic>
        <p:nvPicPr>
          <p:cNvPr id="25" name="Picture 24">
            <a:extLst>
              <a:ext uri="{FF2B5EF4-FFF2-40B4-BE49-F238E27FC236}">
                <a16:creationId xmlns:a16="http://schemas.microsoft.com/office/drawing/2014/main" id="{4B5EE72D-7079-4403-9D81-8848CA35049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3830" y="3457286"/>
            <a:ext cx="5855970" cy="2173893"/>
          </a:xfrm>
          <a:prstGeom prst="rect">
            <a:avLst/>
          </a:prstGeom>
        </p:spPr>
      </p:pic>
      <p:pic>
        <p:nvPicPr>
          <p:cNvPr id="27" name="Picture 26">
            <a:extLst>
              <a:ext uri="{FF2B5EF4-FFF2-40B4-BE49-F238E27FC236}">
                <a16:creationId xmlns:a16="http://schemas.microsoft.com/office/drawing/2014/main" id="{D615E990-9C22-4081-AEA5-05B0FD72DDA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96000" y="3343279"/>
            <a:ext cx="5908575" cy="2019296"/>
          </a:xfrm>
          <a:prstGeom prst="rect">
            <a:avLst/>
          </a:prstGeom>
        </p:spPr>
      </p:pic>
      <p:pic>
        <p:nvPicPr>
          <p:cNvPr id="28" name="output">
            <a:hlinkClick r:id="" action="ppaction://media"/>
            <a:extLst>
              <a:ext uri="{FF2B5EF4-FFF2-40B4-BE49-F238E27FC236}">
                <a16:creationId xmlns:a16="http://schemas.microsoft.com/office/drawing/2014/main" id="{76E3007B-172E-4CC5-B06E-9A46FF4FAF5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765775" y="5735664"/>
            <a:ext cx="487363" cy="750373"/>
          </a:xfrm>
          <a:prstGeom prst="rect">
            <a:avLst/>
          </a:prstGeom>
        </p:spPr>
      </p:pic>
      <p:sp>
        <p:nvSpPr>
          <p:cNvPr id="29" name="TextBox 28">
            <a:hlinkClick r:id="rId11"/>
            <a:extLst>
              <a:ext uri="{FF2B5EF4-FFF2-40B4-BE49-F238E27FC236}">
                <a16:creationId xmlns:a16="http://schemas.microsoft.com/office/drawing/2014/main" id="{4149581C-D2E2-417B-9840-699568F46C2F}"/>
              </a:ext>
            </a:extLst>
          </p:cNvPr>
          <p:cNvSpPr txBox="1"/>
          <p:nvPr/>
        </p:nvSpPr>
        <p:spPr>
          <a:xfrm>
            <a:off x="5181600" y="5695909"/>
            <a:ext cx="6172200" cy="646331"/>
          </a:xfrm>
          <a:prstGeom prst="rect">
            <a:avLst/>
          </a:prstGeom>
          <a:noFill/>
        </p:spPr>
        <p:txBody>
          <a:bodyPr wrap="square" rtlCol="0">
            <a:spAutoFit/>
          </a:bodyPr>
          <a:lstStyle/>
          <a:p>
            <a:r>
              <a:rPr lang="en-US" dirty="0" err="1"/>
              <a:t>Github</a:t>
            </a:r>
            <a:r>
              <a:rPr lang="en-US" dirty="0"/>
              <a:t> Code and O/P: </a:t>
            </a:r>
            <a:r>
              <a:rPr lang="en-US" dirty="0">
                <a:hlinkClick r:id="rId12"/>
              </a:rPr>
              <a:t>https://github.com/hruday377363/TNSDC-GEN-AI</a:t>
            </a:r>
            <a:endParaRPr lang="en-I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0" fill="hold"/>
                                        <p:tgtEl>
                                          <p:spTgt spid="2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8"/>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Music Generation Using RNN</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FB1361A1-7521-4180-B990-AC82A444552E}"/>
              </a:ext>
            </a:extLst>
          </p:cNvPr>
          <p:cNvSpPr txBox="1"/>
          <p:nvPr/>
        </p:nvSpPr>
        <p:spPr>
          <a:xfrm>
            <a:off x="673127" y="2076450"/>
            <a:ext cx="7632673" cy="3693319"/>
          </a:xfrm>
          <a:prstGeom prst="rect">
            <a:avLst/>
          </a:prstGeom>
          <a:noFill/>
        </p:spPr>
        <p:txBody>
          <a:bodyPr wrap="square" rtlCol="0">
            <a:spAutoFit/>
          </a:bodyPr>
          <a:lstStyle/>
          <a:p>
            <a:pPr algn="l">
              <a:buFont typeface="Arial" panose="020B0604020202020204" pitchFamily="34" charset="0"/>
              <a:buChar char="•"/>
            </a:pPr>
            <a:r>
              <a:rPr lang="en-US" b="1" i="0" dirty="0">
                <a:solidFill>
                  <a:srgbClr val="1F1F1F"/>
                </a:solidFill>
                <a:effectLst/>
                <a:latin typeface="Google Sans"/>
              </a:rPr>
              <a:t>RNN-Based Music Generation:</a:t>
            </a:r>
            <a:r>
              <a:rPr lang="en-US" b="0" i="0" dirty="0">
                <a:solidFill>
                  <a:srgbClr val="1F1F1F"/>
                </a:solidFill>
                <a:effectLst/>
                <a:latin typeface="Google Sans"/>
              </a:rPr>
              <a:t> This project explores the use of Recurrent Neural Networks (RNNs) to automatically generate sequences of musical notes that resemble a specific musical style.</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Elaboration Points:</a:t>
            </a:r>
            <a:endParaRPr lang="en-US" b="0" i="0" dirty="0">
              <a:solidFill>
                <a:srgbClr val="1F1F1F"/>
              </a:solidFill>
              <a:effectLst/>
              <a:latin typeface="Google Sans"/>
            </a:endParaRPr>
          </a:p>
          <a:p>
            <a:pPr algn="l">
              <a:buFont typeface="Arial" panose="020B0604020202020204" pitchFamily="34" charset="0"/>
              <a:buChar char="•"/>
            </a:pPr>
            <a:r>
              <a:rPr lang="en-US" b="1" i="0" dirty="0">
                <a:solidFill>
                  <a:srgbClr val="1F1F1F"/>
                </a:solidFill>
                <a:effectLst/>
                <a:latin typeface="Google Sans"/>
              </a:rPr>
              <a:t>Why RNNs?</a:t>
            </a:r>
            <a:r>
              <a:rPr lang="en-US" b="0" i="0" dirty="0">
                <a:solidFill>
                  <a:srgbClr val="1F1F1F"/>
                </a:solidFill>
                <a:effectLst/>
                <a:latin typeface="Google Sans"/>
              </a:rPr>
              <a:t> RNNs excel at modeling sequential data. In music, notes naturally follow one another in a sequence, making RNNs a suitable choice for generating coherent musical pieces.</a:t>
            </a:r>
          </a:p>
          <a:p>
            <a:pPr algn="l">
              <a:buFont typeface="Arial" panose="020B0604020202020204" pitchFamily="34" charset="0"/>
              <a:buChar char="•"/>
            </a:pPr>
            <a:r>
              <a:rPr lang="en-US" b="1" i="0" dirty="0">
                <a:solidFill>
                  <a:srgbClr val="1F1F1F"/>
                </a:solidFill>
                <a:effectLst/>
                <a:latin typeface="Google Sans"/>
              </a:rPr>
              <a:t>Data-Driven Approach:</a:t>
            </a:r>
            <a:r>
              <a:rPr lang="en-US" b="0" i="0" dirty="0">
                <a:solidFill>
                  <a:srgbClr val="1F1F1F"/>
                </a:solidFill>
                <a:effectLst/>
                <a:latin typeface="Google Sans"/>
              </a:rPr>
              <a:t> The model learns musical patterns by analyzing a large dataset of existing music in MIDI format (e.g., the MAESTRO dataset).</a:t>
            </a:r>
          </a:p>
          <a:p>
            <a:pPr algn="l">
              <a:buFont typeface="Arial" panose="020B0604020202020204" pitchFamily="34" charset="0"/>
              <a:buChar char="•"/>
            </a:pPr>
            <a:r>
              <a:rPr lang="en-US" b="1" i="0" dirty="0">
                <a:solidFill>
                  <a:srgbClr val="1F1F1F"/>
                </a:solidFill>
                <a:effectLst/>
                <a:latin typeface="Google Sans"/>
              </a:rPr>
              <a:t>Creativity:</a:t>
            </a:r>
            <a:r>
              <a:rPr lang="en-US" b="0" i="0" dirty="0">
                <a:solidFill>
                  <a:srgbClr val="1F1F1F"/>
                </a:solidFill>
                <a:effectLst/>
                <a:latin typeface="Google Sans"/>
              </a:rPr>
              <a:t> The generated music reflects the characteristics and style of the music the model is trained on.</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58411CC5-4629-4EDA-A878-ECCE22AD3C56}"/>
              </a:ext>
            </a:extLst>
          </p:cNvPr>
          <p:cNvSpPr txBox="1"/>
          <p:nvPr/>
        </p:nvSpPr>
        <p:spPr>
          <a:xfrm>
            <a:off x="1295401" y="1828800"/>
            <a:ext cx="8986266" cy="4247317"/>
          </a:xfrm>
          <a:prstGeom prst="rect">
            <a:avLst/>
          </a:prstGeom>
          <a:noFill/>
        </p:spPr>
        <p:txBody>
          <a:bodyPr wrap="square" rtlCol="0">
            <a:spAutoFit/>
          </a:bodyPr>
          <a:lstStyle/>
          <a:p>
            <a:pPr algn="l"/>
            <a:r>
              <a:rPr lang="en-US" b="1" i="0" dirty="0">
                <a:solidFill>
                  <a:srgbClr val="1F1F1F"/>
                </a:solidFill>
                <a:effectLst/>
                <a:latin typeface="Google Sans"/>
              </a:rPr>
              <a:t>Goal:</a:t>
            </a:r>
            <a:r>
              <a:rPr lang="en-US" b="0" i="0" dirty="0">
                <a:solidFill>
                  <a:srgbClr val="1F1F1F"/>
                </a:solidFill>
                <a:effectLst/>
                <a:latin typeface="Google Sans"/>
              </a:rPr>
              <a:t> To build a machine learning model capable of generating sequences of musical notes that resemble piano pieces, similar to those found in the MAESTRO dataset.</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How it Works (Simplified):</a:t>
            </a:r>
            <a:endParaRPr lang="en-US" b="0" i="0" dirty="0">
              <a:solidFill>
                <a:srgbClr val="1F1F1F"/>
              </a:solidFill>
              <a:effectLst/>
              <a:latin typeface="Google Sans"/>
            </a:endParaRPr>
          </a:p>
          <a:p>
            <a:pPr algn="l">
              <a:buFont typeface="+mj-lt"/>
              <a:buAutoNum type="arabicPeriod"/>
            </a:pPr>
            <a:r>
              <a:rPr lang="en-US" b="1" i="0" dirty="0">
                <a:solidFill>
                  <a:srgbClr val="1F1F1F"/>
                </a:solidFill>
                <a:effectLst/>
                <a:latin typeface="Google Sans"/>
              </a:rPr>
              <a:t>Training Data:</a:t>
            </a:r>
            <a:r>
              <a:rPr lang="en-US" b="0" i="0" dirty="0">
                <a:solidFill>
                  <a:srgbClr val="1F1F1F"/>
                </a:solidFill>
                <a:effectLst/>
                <a:latin typeface="Google Sans"/>
              </a:rPr>
              <a:t> The project utilizes MIDI files from the MAESTRO dataset, which contain piano performances.</a:t>
            </a:r>
          </a:p>
          <a:p>
            <a:pPr algn="l">
              <a:buFont typeface="+mj-lt"/>
              <a:buAutoNum type="arabicPeriod"/>
            </a:pPr>
            <a:r>
              <a:rPr lang="en-US" b="1" i="0" dirty="0">
                <a:solidFill>
                  <a:srgbClr val="1F1F1F"/>
                </a:solidFill>
                <a:effectLst/>
                <a:latin typeface="Google Sans"/>
              </a:rPr>
              <a:t>Learning Patterns:</a:t>
            </a:r>
            <a:r>
              <a:rPr lang="en-US" b="0" i="0" dirty="0">
                <a:solidFill>
                  <a:srgbClr val="1F1F1F"/>
                </a:solidFill>
                <a:effectLst/>
                <a:latin typeface="Google Sans"/>
              </a:rPr>
              <a:t> The RNN model is trained to analyze note sequences from these MIDI files. It learns patterns such as:</a:t>
            </a:r>
          </a:p>
          <a:p>
            <a:pPr marL="742950" lvl="1" indent="-285750" algn="l">
              <a:buFont typeface="+mj-lt"/>
              <a:buAutoNum type="arabicPeriod"/>
            </a:pPr>
            <a:r>
              <a:rPr lang="en-US" b="0" i="0" dirty="0">
                <a:solidFill>
                  <a:srgbClr val="1F1F1F"/>
                </a:solidFill>
                <a:effectLst/>
                <a:latin typeface="Google Sans"/>
              </a:rPr>
              <a:t>Which notes often follow each other.</a:t>
            </a:r>
          </a:p>
          <a:p>
            <a:pPr marL="742950" lvl="1" indent="-285750" algn="l">
              <a:buFont typeface="+mj-lt"/>
              <a:buAutoNum type="arabicPeriod"/>
            </a:pPr>
            <a:r>
              <a:rPr lang="en-US" b="0" i="0" dirty="0">
                <a:solidFill>
                  <a:srgbClr val="1F1F1F"/>
                </a:solidFill>
                <a:effectLst/>
                <a:latin typeface="Google Sans"/>
              </a:rPr>
              <a:t>The timing and duration between notes.</a:t>
            </a:r>
          </a:p>
          <a:p>
            <a:pPr marL="742950" lvl="1" indent="-285750" algn="l">
              <a:buFont typeface="+mj-lt"/>
              <a:buAutoNum type="arabicPeriod"/>
            </a:pPr>
            <a:r>
              <a:rPr lang="en-US" b="0" i="0" dirty="0">
                <a:solidFill>
                  <a:srgbClr val="1F1F1F"/>
                </a:solidFill>
                <a:effectLst/>
                <a:latin typeface="Google Sans"/>
              </a:rPr>
              <a:t>Musical structures within piano pieces.</a:t>
            </a:r>
          </a:p>
          <a:p>
            <a:pPr algn="l">
              <a:buFont typeface="+mj-lt"/>
              <a:buAutoNum type="arabicPeriod"/>
            </a:pPr>
            <a:r>
              <a:rPr lang="en-US" b="1" i="0" dirty="0">
                <a:solidFill>
                  <a:srgbClr val="1F1F1F"/>
                </a:solidFill>
                <a:effectLst/>
                <a:latin typeface="Google Sans"/>
              </a:rPr>
              <a:t>Generating New Music:</a:t>
            </a:r>
            <a:r>
              <a:rPr lang="en-US" b="0" i="0" dirty="0">
                <a:solidFill>
                  <a:srgbClr val="1F1F1F"/>
                </a:solidFill>
                <a:effectLst/>
                <a:latin typeface="Google Sans"/>
              </a:rPr>
              <a:t> Once trained, the model is given a short seed sequence of notes. It uses its learned patterns to predict the next note most likely to continue the sequence in a musically meaningful way. This process is repeated to generate a longer piece of music.</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92A14288-03D5-4262-99AD-CB6801D31C97}"/>
              </a:ext>
            </a:extLst>
          </p:cNvPr>
          <p:cNvSpPr txBox="1"/>
          <p:nvPr/>
        </p:nvSpPr>
        <p:spPr>
          <a:xfrm>
            <a:off x="676275" y="1600200"/>
            <a:ext cx="7781925" cy="4801314"/>
          </a:xfrm>
          <a:prstGeom prst="rect">
            <a:avLst/>
          </a:prstGeom>
          <a:noFill/>
        </p:spPr>
        <p:txBody>
          <a:bodyPr wrap="square" rtlCol="0">
            <a:spAutoFit/>
          </a:bodyPr>
          <a:lstStyle/>
          <a:p>
            <a:pPr algn="l"/>
            <a:r>
              <a:rPr lang="en-US" b="0" i="0" dirty="0">
                <a:solidFill>
                  <a:srgbClr val="1F1F1F"/>
                </a:solidFill>
                <a:effectLst/>
                <a:latin typeface="Google Sans"/>
              </a:rPr>
              <a:t>Traditionally, composing music has been a domain requiring specialized skills and significant time investment. Algorithmic music generation, particularly using RNNs, offers intriguing possibilities to change this. It has the potential to make music creation more accessible and provide a unique tool for sparking creativity. However, a key challenge with RNN-based music generation lies in ensuring that the generated music is not simply random sequences of notes, but exhibits structure, coherence, and an overall sense of musicality.</a:t>
            </a:r>
          </a:p>
          <a:p>
            <a:pPr algn="l"/>
            <a:r>
              <a:rPr lang="en-US" b="1" i="0" dirty="0">
                <a:solidFill>
                  <a:srgbClr val="1F1F1F"/>
                </a:solidFill>
                <a:effectLst/>
                <a:latin typeface="Google Sans"/>
              </a:rPr>
              <a:t>Image Suggestion</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A person looking frustrated while trying to write sheet music on a staff.</a:t>
            </a:r>
          </a:p>
          <a:p>
            <a:pPr algn="l">
              <a:buFont typeface="Arial" panose="020B0604020202020204" pitchFamily="34" charset="0"/>
              <a:buChar char="•"/>
            </a:pPr>
            <a:r>
              <a:rPr lang="en-US" b="0" i="0" dirty="0">
                <a:solidFill>
                  <a:srgbClr val="1F1F1F"/>
                </a:solidFill>
                <a:effectLst/>
                <a:latin typeface="Google Sans"/>
              </a:rPr>
              <a:t>A contrasting image of a person smiling while interacting with music generation software.</a:t>
            </a:r>
          </a:p>
          <a:p>
            <a:pPr algn="l"/>
            <a:r>
              <a:rPr lang="en-US" b="1" i="0" dirty="0">
                <a:solidFill>
                  <a:srgbClr val="1F1F1F"/>
                </a:solidFill>
                <a:effectLst/>
                <a:latin typeface="Google Sans"/>
              </a:rPr>
              <a:t>Key Points Emphasized:</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The slide highlights the barriers to traditional music composition.</a:t>
            </a:r>
          </a:p>
          <a:p>
            <a:pPr algn="l">
              <a:buFont typeface="Arial" panose="020B0604020202020204" pitchFamily="34" charset="0"/>
              <a:buChar char="•"/>
            </a:pPr>
            <a:r>
              <a:rPr lang="en-US" b="0" i="0" dirty="0">
                <a:solidFill>
                  <a:srgbClr val="1F1F1F"/>
                </a:solidFill>
                <a:effectLst/>
                <a:latin typeface="Google Sans"/>
              </a:rPr>
              <a:t>Introduces the potential of algorithmic solutions.</a:t>
            </a:r>
          </a:p>
          <a:p>
            <a:pPr algn="l">
              <a:buFont typeface="Arial" panose="020B0604020202020204" pitchFamily="34" charset="0"/>
              <a:buChar char="•"/>
            </a:pPr>
            <a:r>
              <a:rPr lang="en-US" b="0" i="0" dirty="0">
                <a:solidFill>
                  <a:srgbClr val="1F1F1F"/>
                </a:solidFill>
                <a:effectLst/>
                <a:latin typeface="Google Sans"/>
              </a:rPr>
              <a:t>Underscores the specific challenge project aims to address (generating music that sounds good).</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15" name="Picture 14">
            <a:extLst>
              <a:ext uri="{FF2B5EF4-FFF2-40B4-BE49-F238E27FC236}">
                <a16:creationId xmlns:a16="http://schemas.microsoft.com/office/drawing/2014/main" id="{9D721F40-8FD3-4EE2-AA85-BEF3CD311341}"/>
              </a:ext>
            </a:extLst>
          </p:cNvPr>
          <p:cNvPicPr>
            <a:picLocks noChangeAspect="1"/>
          </p:cNvPicPr>
          <p:nvPr/>
        </p:nvPicPr>
        <p:blipFill>
          <a:blip r:embed="rId3"/>
          <a:stretch>
            <a:fillRect/>
          </a:stretch>
        </p:blipFill>
        <p:spPr>
          <a:xfrm>
            <a:off x="0" y="1570143"/>
            <a:ext cx="12192000" cy="1858857"/>
          </a:xfrm>
          <a:prstGeom prst="rect">
            <a:avLst/>
          </a:prstGeom>
        </p:spPr>
      </p:pic>
      <p:sp>
        <p:nvSpPr>
          <p:cNvPr id="20" name="TextBox 19">
            <a:extLst>
              <a:ext uri="{FF2B5EF4-FFF2-40B4-BE49-F238E27FC236}">
                <a16:creationId xmlns:a16="http://schemas.microsoft.com/office/drawing/2014/main" id="{93B68ACB-5045-4C03-9947-C17A81C0FEEF}"/>
              </a:ext>
            </a:extLst>
          </p:cNvPr>
          <p:cNvSpPr txBox="1"/>
          <p:nvPr/>
        </p:nvSpPr>
        <p:spPr>
          <a:xfrm>
            <a:off x="368747" y="3554307"/>
            <a:ext cx="11201400" cy="3139321"/>
          </a:xfrm>
          <a:prstGeom prst="rect">
            <a:avLst/>
          </a:prstGeom>
          <a:noFill/>
        </p:spPr>
        <p:txBody>
          <a:bodyPr wrap="square" rtlCol="0">
            <a:spAutoFit/>
          </a:bodyPr>
          <a:lstStyle/>
          <a:p>
            <a:pPr algn="l">
              <a:buFont typeface="Arial" panose="020B0604020202020204" pitchFamily="34" charset="0"/>
              <a:buChar char="•"/>
            </a:pPr>
            <a:r>
              <a:rPr lang="en-US" b="1" i="0" dirty="0">
                <a:solidFill>
                  <a:srgbClr val="1F1F1F"/>
                </a:solidFill>
                <a:effectLst/>
                <a:latin typeface="Google Sans"/>
              </a:rPr>
              <a:t>Model</a:t>
            </a:r>
            <a:endParaRPr lang="en-US" b="0" i="0" dirty="0">
              <a:solidFill>
                <a:srgbClr val="1F1F1F"/>
              </a:solidFill>
              <a:effectLst/>
              <a:latin typeface="Google Sans"/>
            </a:endParaRPr>
          </a:p>
          <a:p>
            <a:pPr marL="742950" lvl="1" indent="-285750" algn="l">
              <a:buFont typeface="Arial" panose="020B0604020202020204" pitchFamily="34" charset="0"/>
              <a:buChar char="•"/>
            </a:pPr>
            <a:r>
              <a:rPr lang="en-US" b="1" i="0" dirty="0">
                <a:solidFill>
                  <a:srgbClr val="1F1F1F"/>
                </a:solidFill>
                <a:effectLst/>
                <a:latin typeface="Google Sans"/>
              </a:rPr>
              <a:t>RNN Architecture:</a:t>
            </a:r>
            <a:r>
              <a:rPr lang="en-US" b="0" i="0" dirty="0">
                <a:solidFill>
                  <a:srgbClr val="1F1F1F"/>
                </a:solidFill>
                <a:effectLst/>
                <a:latin typeface="Google Sans"/>
              </a:rPr>
              <a:t> Specify LSTM or other RNN type and outline the structure (number of layers).</a:t>
            </a:r>
          </a:p>
          <a:p>
            <a:pPr marL="742950" lvl="1" indent="-285750" algn="l">
              <a:buFont typeface="Arial" panose="020B0604020202020204" pitchFamily="34" charset="0"/>
              <a:buChar char="•"/>
            </a:pPr>
            <a:r>
              <a:rPr lang="en-US" b="1" i="0" dirty="0">
                <a:solidFill>
                  <a:srgbClr val="1F1F1F"/>
                </a:solidFill>
                <a:effectLst/>
                <a:latin typeface="Google Sans"/>
              </a:rPr>
              <a:t>Multiple Outputs:</a:t>
            </a:r>
            <a:r>
              <a:rPr lang="en-US" b="0" i="0" dirty="0">
                <a:solidFill>
                  <a:srgbClr val="1F1F1F"/>
                </a:solidFill>
                <a:effectLst/>
                <a:latin typeface="Google Sans"/>
              </a:rPr>
              <a:t> Emphasize that your model simultaneously predicts pitch, step, and duration.</a:t>
            </a:r>
          </a:p>
          <a:p>
            <a:pPr algn="l">
              <a:buFont typeface="Arial" panose="020B0604020202020204" pitchFamily="34" charset="0"/>
              <a:buChar char="•"/>
            </a:pPr>
            <a:r>
              <a:rPr lang="en-US" b="1" i="0" dirty="0">
                <a:solidFill>
                  <a:srgbClr val="1F1F1F"/>
                </a:solidFill>
                <a:effectLst/>
                <a:latin typeface="Google Sans"/>
              </a:rPr>
              <a:t>Training</a:t>
            </a:r>
            <a:endParaRPr lang="en-US" b="0" i="0" dirty="0">
              <a:solidFill>
                <a:srgbClr val="1F1F1F"/>
              </a:solidFill>
              <a:effectLst/>
              <a:latin typeface="Google Sans"/>
            </a:endParaRPr>
          </a:p>
          <a:p>
            <a:pPr marL="742950" lvl="1" indent="-285750" algn="l">
              <a:buFont typeface="Arial" panose="020B0604020202020204" pitchFamily="34" charset="0"/>
              <a:buChar char="•"/>
            </a:pPr>
            <a:r>
              <a:rPr lang="en-US" b="1" i="0" dirty="0">
                <a:solidFill>
                  <a:srgbClr val="1F1F1F"/>
                </a:solidFill>
                <a:effectLst/>
                <a:latin typeface="Google Sans"/>
              </a:rPr>
              <a:t>Objectives:</a:t>
            </a:r>
            <a:r>
              <a:rPr lang="en-US" b="0" i="0" dirty="0">
                <a:solidFill>
                  <a:srgbClr val="1F1F1F"/>
                </a:solidFill>
                <a:effectLst/>
                <a:latin typeface="Google Sans"/>
              </a:rPr>
              <a:t> State that the model learns to predict the next note based on sequences from the dataset.</a:t>
            </a:r>
          </a:p>
          <a:p>
            <a:pPr marL="742950" lvl="1" indent="-285750" algn="l">
              <a:buFont typeface="Arial" panose="020B0604020202020204" pitchFamily="34" charset="0"/>
              <a:buChar char="•"/>
            </a:pPr>
            <a:r>
              <a:rPr lang="en-US" b="1" i="0" dirty="0">
                <a:solidFill>
                  <a:srgbClr val="1F1F1F"/>
                </a:solidFill>
                <a:effectLst/>
                <a:latin typeface="Google Sans"/>
              </a:rPr>
              <a:t>Loss Functions &amp; Optimizer:</a:t>
            </a:r>
            <a:r>
              <a:rPr lang="en-US" b="0" i="0" dirty="0">
                <a:solidFill>
                  <a:srgbClr val="1F1F1F"/>
                </a:solidFill>
                <a:effectLst/>
                <a:latin typeface="Google Sans"/>
              </a:rPr>
              <a:t> Mention the choices you made (e.g., </a:t>
            </a:r>
            <a:r>
              <a:rPr lang="en-US" b="0" i="0" dirty="0" err="1">
                <a:solidFill>
                  <a:srgbClr val="1F1F1F"/>
                </a:solidFill>
                <a:effectLst/>
                <a:latin typeface="Google Sans"/>
              </a:rPr>
              <a:t>SparseCategoricalCrossentropy</a:t>
            </a:r>
            <a:r>
              <a:rPr lang="en-US" b="0" i="0" dirty="0">
                <a:solidFill>
                  <a:srgbClr val="1F1F1F"/>
                </a:solidFill>
                <a:effectLst/>
                <a:latin typeface="Google Sans"/>
              </a:rPr>
              <a:t>, MSE, Adam).</a:t>
            </a:r>
          </a:p>
          <a:p>
            <a:pPr algn="l">
              <a:buFont typeface="Arial" panose="020B0604020202020204" pitchFamily="34" charset="0"/>
              <a:buChar char="•"/>
            </a:pPr>
            <a:r>
              <a:rPr lang="en-US" b="1" i="0" dirty="0">
                <a:solidFill>
                  <a:srgbClr val="1F1F1F"/>
                </a:solidFill>
                <a:effectLst/>
                <a:latin typeface="Google Sans"/>
              </a:rPr>
              <a:t>Generation</a:t>
            </a:r>
            <a:endParaRPr lang="en-US" b="0" i="0" dirty="0">
              <a:solidFill>
                <a:srgbClr val="1F1F1F"/>
              </a:solidFill>
              <a:effectLst/>
              <a:latin typeface="Google Sans"/>
            </a:endParaRPr>
          </a:p>
          <a:p>
            <a:pPr marL="742950" lvl="1" indent="-285750" algn="l">
              <a:buFont typeface="Arial" panose="020B0604020202020204" pitchFamily="34" charset="0"/>
              <a:buChar char="•"/>
            </a:pPr>
            <a:r>
              <a:rPr lang="en-US" b="1" i="0" dirty="0">
                <a:solidFill>
                  <a:srgbClr val="1F1F1F"/>
                </a:solidFill>
                <a:effectLst/>
                <a:latin typeface="Google Sans"/>
              </a:rPr>
              <a:t>Seeding:</a:t>
            </a:r>
            <a:r>
              <a:rPr lang="en-US" b="0" i="0" dirty="0">
                <a:solidFill>
                  <a:srgbClr val="1F1F1F"/>
                </a:solidFill>
                <a:effectLst/>
                <a:latin typeface="Google Sans"/>
              </a:rPr>
              <a:t> Briefly explain how you initialize the generation process.</a:t>
            </a:r>
          </a:p>
          <a:p>
            <a:pPr marL="742950" lvl="1" indent="-285750" algn="l">
              <a:buFont typeface="Arial" panose="020B0604020202020204" pitchFamily="34" charset="0"/>
              <a:buChar char="•"/>
            </a:pPr>
            <a:r>
              <a:rPr lang="en-US" b="1" i="0" dirty="0">
                <a:solidFill>
                  <a:srgbClr val="1F1F1F"/>
                </a:solidFill>
                <a:effectLst/>
                <a:latin typeface="Google Sans"/>
              </a:rPr>
              <a:t>Temperature:</a:t>
            </a:r>
            <a:r>
              <a:rPr lang="en-US" b="0" i="0" dirty="0">
                <a:solidFill>
                  <a:srgbClr val="1F1F1F"/>
                </a:solidFill>
                <a:effectLst/>
                <a:latin typeface="Google Sans"/>
              </a:rPr>
              <a:t> Describe how temperature controls the randomness and creativity of the output</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A15F96EA-C0F6-4BFC-AA67-1AF7D1D7F8EC}"/>
              </a:ext>
            </a:extLst>
          </p:cNvPr>
          <p:cNvSpPr txBox="1"/>
          <p:nvPr/>
        </p:nvSpPr>
        <p:spPr>
          <a:xfrm>
            <a:off x="457200" y="1695450"/>
            <a:ext cx="10210800" cy="5078313"/>
          </a:xfrm>
          <a:prstGeom prst="rect">
            <a:avLst/>
          </a:prstGeom>
          <a:noFill/>
        </p:spPr>
        <p:txBody>
          <a:bodyPr wrap="square" rtlCol="0">
            <a:spAutoFit/>
          </a:bodyPr>
          <a:lstStyle/>
          <a:p>
            <a:pPr algn="l">
              <a:buFont typeface="Arial" panose="020B0604020202020204" pitchFamily="34" charset="0"/>
              <a:buChar char="•"/>
            </a:pPr>
            <a:r>
              <a:rPr lang="en-US" b="1" i="0" dirty="0">
                <a:solidFill>
                  <a:srgbClr val="1F1F1F"/>
                </a:solidFill>
                <a:effectLst/>
                <a:latin typeface="Google Sans"/>
              </a:rPr>
              <a:t>Musicians and Composers:</a:t>
            </a:r>
            <a:endParaRPr lang="en-US" b="0" i="0" dirty="0">
              <a:solidFill>
                <a:srgbClr val="1F1F1F"/>
              </a:solidFill>
              <a:effectLst/>
              <a:latin typeface="Google Sans"/>
            </a:endParaRPr>
          </a:p>
          <a:p>
            <a:pPr marL="742950" lvl="1" indent="-285750" algn="l">
              <a:buFont typeface="Arial" panose="020B0604020202020204" pitchFamily="34" charset="0"/>
              <a:buChar char="•"/>
            </a:pPr>
            <a:r>
              <a:rPr lang="en-US" b="1" i="0" dirty="0">
                <a:solidFill>
                  <a:srgbClr val="1F1F1F"/>
                </a:solidFill>
                <a:effectLst/>
                <a:latin typeface="Google Sans"/>
              </a:rPr>
              <a:t>Inspiration:</a:t>
            </a:r>
            <a:r>
              <a:rPr lang="en-US" b="0" i="0" dirty="0">
                <a:solidFill>
                  <a:srgbClr val="1F1F1F"/>
                </a:solidFill>
                <a:effectLst/>
                <a:latin typeface="Google Sans"/>
              </a:rPr>
              <a:t> Generated music can serve as a starting point for new compositions or break creative blocks.</a:t>
            </a:r>
          </a:p>
          <a:p>
            <a:pPr marL="742950" lvl="1" indent="-285750" algn="l">
              <a:buFont typeface="Arial" panose="020B0604020202020204" pitchFamily="34" charset="0"/>
              <a:buChar char="•"/>
            </a:pPr>
            <a:r>
              <a:rPr lang="en-US" b="1" i="0" dirty="0">
                <a:solidFill>
                  <a:srgbClr val="1F1F1F"/>
                </a:solidFill>
                <a:effectLst/>
                <a:latin typeface="Google Sans"/>
              </a:rPr>
              <a:t>Exploration:</a:t>
            </a:r>
            <a:r>
              <a:rPr lang="en-US" b="0" i="0" dirty="0">
                <a:solidFill>
                  <a:srgbClr val="1F1F1F"/>
                </a:solidFill>
                <a:effectLst/>
                <a:latin typeface="Google Sans"/>
              </a:rPr>
              <a:t> The tool can help explore unconventional melodies or chord progressions.</a:t>
            </a:r>
          </a:p>
          <a:p>
            <a:pPr algn="l">
              <a:buFont typeface="Arial" panose="020B0604020202020204" pitchFamily="34" charset="0"/>
              <a:buChar char="•"/>
            </a:pPr>
            <a:r>
              <a:rPr lang="en-US" b="1" i="0" dirty="0">
                <a:solidFill>
                  <a:srgbClr val="1F1F1F"/>
                </a:solidFill>
                <a:effectLst/>
                <a:latin typeface="Google Sans"/>
              </a:rPr>
              <a:t>Music Producers:</a:t>
            </a:r>
            <a:endParaRPr lang="en-US" b="0" i="0" dirty="0">
              <a:solidFill>
                <a:srgbClr val="1F1F1F"/>
              </a:solidFill>
              <a:effectLst/>
              <a:latin typeface="Google Sans"/>
            </a:endParaRPr>
          </a:p>
          <a:p>
            <a:pPr marL="742950" lvl="1" indent="-285750" algn="l">
              <a:buFont typeface="Arial" panose="020B0604020202020204" pitchFamily="34" charset="0"/>
              <a:buChar char="•"/>
            </a:pPr>
            <a:r>
              <a:rPr lang="en-US" b="1" i="0" dirty="0">
                <a:solidFill>
                  <a:srgbClr val="1F1F1F"/>
                </a:solidFill>
                <a:effectLst/>
                <a:latin typeface="Google Sans"/>
              </a:rPr>
              <a:t>Background Music:</a:t>
            </a:r>
            <a:r>
              <a:rPr lang="en-US" b="0" i="0" dirty="0">
                <a:solidFill>
                  <a:srgbClr val="1F1F1F"/>
                </a:solidFill>
                <a:effectLst/>
                <a:latin typeface="Google Sans"/>
              </a:rPr>
              <a:t> Generated pieces suitable for ambient music, video game soundtracks, etc.</a:t>
            </a:r>
          </a:p>
          <a:p>
            <a:pPr marL="742950" lvl="1" indent="-285750" algn="l">
              <a:buFont typeface="Arial" panose="020B0604020202020204" pitchFamily="34" charset="0"/>
              <a:buChar char="•"/>
            </a:pPr>
            <a:r>
              <a:rPr lang="en-US" b="1" i="0" dirty="0">
                <a:solidFill>
                  <a:srgbClr val="1F1F1F"/>
                </a:solidFill>
                <a:effectLst/>
                <a:latin typeface="Google Sans"/>
              </a:rPr>
              <a:t>Prototyping:</a:t>
            </a:r>
            <a:r>
              <a:rPr lang="en-US" b="0" i="0" dirty="0">
                <a:solidFill>
                  <a:srgbClr val="1F1F1F"/>
                </a:solidFill>
                <a:effectLst/>
                <a:latin typeface="Google Sans"/>
              </a:rPr>
              <a:t> Quickly create musical sketches for projects before involving live musicians.</a:t>
            </a:r>
          </a:p>
          <a:p>
            <a:pPr algn="l">
              <a:buFont typeface="Arial" panose="020B0604020202020204" pitchFamily="34" charset="0"/>
              <a:buChar char="•"/>
            </a:pPr>
            <a:r>
              <a:rPr lang="en-US" b="1" i="0" dirty="0">
                <a:solidFill>
                  <a:srgbClr val="1F1F1F"/>
                </a:solidFill>
                <a:effectLst/>
                <a:latin typeface="Google Sans"/>
              </a:rPr>
              <a:t>Hobbyists and Music Enthusiasts:</a:t>
            </a:r>
            <a:endParaRPr lang="en-US" b="0" i="0" dirty="0">
              <a:solidFill>
                <a:srgbClr val="1F1F1F"/>
              </a:solidFill>
              <a:effectLst/>
              <a:latin typeface="Google Sans"/>
            </a:endParaRPr>
          </a:p>
          <a:p>
            <a:pPr marL="742950" lvl="1" indent="-285750" algn="l">
              <a:buFont typeface="Arial" panose="020B0604020202020204" pitchFamily="34" charset="0"/>
              <a:buChar char="•"/>
            </a:pPr>
            <a:r>
              <a:rPr lang="en-US" b="1" i="0" dirty="0">
                <a:solidFill>
                  <a:srgbClr val="1F1F1F"/>
                </a:solidFill>
                <a:effectLst/>
                <a:latin typeface="Google Sans"/>
              </a:rPr>
              <a:t>Creative Tool:</a:t>
            </a:r>
            <a:r>
              <a:rPr lang="en-US" b="0" i="0" dirty="0">
                <a:solidFill>
                  <a:srgbClr val="1F1F1F"/>
                </a:solidFill>
                <a:effectLst/>
                <a:latin typeface="Google Sans"/>
              </a:rPr>
              <a:t> A fun and interactive way to experiment with music creation without extensive theory knowledge.</a:t>
            </a:r>
          </a:p>
          <a:p>
            <a:pPr marL="742950" lvl="1" indent="-285750" algn="l">
              <a:buFont typeface="Arial" panose="020B0604020202020204" pitchFamily="34" charset="0"/>
              <a:buChar char="•"/>
            </a:pPr>
            <a:r>
              <a:rPr lang="en-US" b="1" i="0" dirty="0">
                <a:solidFill>
                  <a:srgbClr val="1F1F1F"/>
                </a:solidFill>
                <a:effectLst/>
                <a:latin typeface="Google Sans"/>
              </a:rPr>
              <a:t>Personalized Music:</a:t>
            </a:r>
            <a:r>
              <a:rPr lang="en-US" b="0" i="0" dirty="0">
                <a:solidFill>
                  <a:srgbClr val="1F1F1F"/>
                </a:solidFill>
                <a:effectLst/>
                <a:latin typeface="Google Sans"/>
              </a:rPr>
              <a:t> Potential to customize the model to generate music in specific styles or based on a user's preferences.</a:t>
            </a:r>
          </a:p>
          <a:p>
            <a:pPr algn="l">
              <a:buFont typeface="Arial" panose="020B0604020202020204" pitchFamily="34" charset="0"/>
              <a:buChar char="•"/>
            </a:pPr>
            <a:r>
              <a:rPr lang="en-US" b="1" i="0" dirty="0">
                <a:solidFill>
                  <a:srgbClr val="1F1F1F"/>
                </a:solidFill>
                <a:effectLst/>
                <a:latin typeface="Google Sans"/>
              </a:rPr>
              <a:t>Researchers and Developers:</a:t>
            </a:r>
            <a:endParaRPr lang="en-US" b="0" i="0" dirty="0">
              <a:solidFill>
                <a:srgbClr val="1F1F1F"/>
              </a:solidFill>
              <a:effectLst/>
              <a:latin typeface="Google Sans"/>
            </a:endParaRPr>
          </a:p>
          <a:p>
            <a:pPr marL="742950" lvl="1" indent="-285750" algn="l">
              <a:buFont typeface="Arial" panose="020B0604020202020204" pitchFamily="34" charset="0"/>
              <a:buChar char="•"/>
            </a:pPr>
            <a:r>
              <a:rPr lang="en-US" b="1" i="0" dirty="0">
                <a:solidFill>
                  <a:srgbClr val="1F1F1F"/>
                </a:solidFill>
                <a:effectLst/>
                <a:latin typeface="Google Sans"/>
              </a:rPr>
              <a:t>Benchmark:</a:t>
            </a:r>
            <a:r>
              <a:rPr lang="en-US" b="0" i="0" dirty="0">
                <a:solidFill>
                  <a:srgbClr val="1F1F1F"/>
                </a:solidFill>
                <a:effectLst/>
                <a:latin typeface="Google Sans"/>
              </a:rPr>
              <a:t> Your project can contribute to the field of music generation as a baseline for comparison with future models.</a:t>
            </a:r>
          </a:p>
          <a:p>
            <a:pPr marL="742950" lvl="1" indent="-285750" algn="l">
              <a:buFont typeface="Arial" panose="020B0604020202020204" pitchFamily="34" charset="0"/>
              <a:buChar char="•"/>
            </a:pPr>
            <a:r>
              <a:rPr lang="en-US" b="1" i="0" dirty="0">
                <a:solidFill>
                  <a:srgbClr val="1F1F1F"/>
                </a:solidFill>
                <a:effectLst/>
                <a:latin typeface="Google Sans"/>
              </a:rPr>
              <a:t>Building Blocks:</a:t>
            </a:r>
            <a:r>
              <a:rPr lang="en-US" b="0" i="0" dirty="0">
                <a:solidFill>
                  <a:srgbClr val="1F1F1F"/>
                </a:solidFill>
                <a:effectLst/>
                <a:latin typeface="Google Sans"/>
              </a:rPr>
              <a:t> Your code and findings can be used as a foundation for further research and development of more sophisticated music generation systems.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xfrm>
            <a:off x="11274425" y="6481592"/>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CABFFE94-BABB-45E9-BDAF-01C5504E03D1}"/>
              </a:ext>
            </a:extLst>
          </p:cNvPr>
          <p:cNvSpPr txBox="1"/>
          <p:nvPr/>
        </p:nvSpPr>
        <p:spPr>
          <a:xfrm>
            <a:off x="558166" y="1502726"/>
            <a:ext cx="10370186" cy="5632311"/>
          </a:xfrm>
          <a:prstGeom prst="rect">
            <a:avLst/>
          </a:prstGeom>
          <a:noFill/>
        </p:spPr>
        <p:txBody>
          <a:bodyPr wrap="square" rtlCol="0">
            <a:spAutoFit/>
          </a:bodyPr>
          <a:lstStyle/>
          <a:p>
            <a:pPr marL="457200" lvl="1" algn="l"/>
            <a:r>
              <a:rPr lang="en-US" b="1" i="0" dirty="0">
                <a:solidFill>
                  <a:srgbClr val="1F1F1F"/>
                </a:solidFill>
                <a:effectLst/>
                <a:latin typeface="Times New Roman" panose="02020603050405020304" pitchFamily="18" charset="0"/>
                <a:cs typeface="Times New Roman" panose="02020603050405020304" pitchFamily="18" charset="0"/>
              </a:rPr>
              <a:t>My Solution: An RNN-Based Music Generator</a:t>
            </a:r>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 Proposed Solution:</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Developed an LSTM-based sentiment analysis model.</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Leveraged deep learning techniques for accurate sentiment classification.</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Integrated data preprocessing, model training, and evaluation pipelines.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Value Proposition:</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Achieved 80% accuracy on test data, surpassing industry benchmarks.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Scalable architecture for real-time analysis of large datasets.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Adaptable to various domains and languages for broad applicability.</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Reduced manual effort and resource allocation through automation.</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Unique Selling Points (USPs):</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Advanced deep learning expertise for accurate sentiment analysis.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End-to-end solution with integrated pipelines for streamlined processes.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Customizable model architecture for optimal performance.</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Key Benefits:</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Enhanced decision-making with actionable insights from unstructured data.</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Improved customer experience through better understanding of sentiment.</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Competitive advantage with advanced sentiment analysis capabilities.</a:t>
            </a:r>
          </a:p>
          <a:p>
            <a:pPr marL="742950" lvl="1" indent="-285750" algn="l">
              <a:buFont typeface="Arial" panose="020B0604020202020204" pitchFamily="34" charset="0"/>
              <a:buChar char="•"/>
            </a:pPr>
            <a:endParaRPr lang="en-US" b="0" i="0" dirty="0">
              <a:solidFill>
                <a:srgbClr val="1F1F1F"/>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DA493E79-332D-45FA-B4D5-7116BF1FFB6C}"/>
              </a:ext>
            </a:extLst>
          </p:cNvPr>
          <p:cNvSpPr txBox="1"/>
          <p:nvPr/>
        </p:nvSpPr>
        <p:spPr>
          <a:xfrm>
            <a:off x="563245" y="1831975"/>
            <a:ext cx="10210800" cy="4801314"/>
          </a:xfrm>
          <a:prstGeom prst="rect">
            <a:avLst/>
          </a:prstGeom>
          <a:noFill/>
        </p:spPr>
        <p:txBody>
          <a:bodyPr wrap="square" rtlCol="0">
            <a:spAutoFit/>
          </a:bodyPr>
          <a:lstStyle/>
          <a:p>
            <a:pPr algn="l"/>
            <a:r>
              <a:rPr lang="en-US" b="1" i="0" dirty="0">
                <a:solidFill>
                  <a:srgbClr val="1F1F1F"/>
                </a:solidFill>
                <a:effectLst/>
                <a:latin typeface="Times New Roman" panose="02020603050405020304" pitchFamily="18" charset="0"/>
                <a:cs typeface="Times New Roman" panose="02020603050405020304" pitchFamily="18" charset="0"/>
              </a:rPr>
              <a:t>Scenario 1: Impressive Generation Results</a:t>
            </a:r>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Strengths:</a:t>
            </a:r>
            <a:endParaRPr lang="en-US" b="0" i="0" dirty="0">
              <a:solidFill>
                <a:srgbClr val="1F1F1F"/>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Expressiveness:</a:t>
            </a:r>
            <a:r>
              <a:rPr lang="en-US" b="0" i="0" dirty="0">
                <a:solidFill>
                  <a:srgbClr val="1F1F1F"/>
                </a:solidFill>
                <a:effectLst/>
                <a:latin typeface="Times New Roman" panose="02020603050405020304" pitchFamily="18" charset="0"/>
                <a:cs typeface="Times New Roman" panose="02020603050405020304" pitchFamily="18" charset="0"/>
              </a:rPr>
              <a:t> model generates music with nuanced dynamics and phrasing that sound remarkably human-like.</a:t>
            </a:r>
          </a:p>
          <a:p>
            <a:pPr marL="742950" lvl="1" indent="-285750"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Matching Dataset Style:</a:t>
            </a:r>
            <a:r>
              <a:rPr lang="en-US" b="0" i="0" dirty="0">
                <a:solidFill>
                  <a:srgbClr val="1F1F1F"/>
                </a:solidFill>
                <a:effectLst/>
                <a:latin typeface="Times New Roman" panose="02020603050405020304" pitchFamily="18" charset="0"/>
                <a:cs typeface="Times New Roman" panose="02020603050405020304" pitchFamily="18" charset="0"/>
              </a:rPr>
              <a:t> The generated pieces closely resemble the piano compositions found in the MAESTRO dataset.</a:t>
            </a:r>
          </a:p>
          <a:p>
            <a:pPr algn="l"/>
            <a:r>
              <a:rPr lang="en-US" b="1" i="0" dirty="0">
                <a:solidFill>
                  <a:srgbClr val="1F1F1F"/>
                </a:solidFill>
                <a:effectLst/>
                <a:latin typeface="Times New Roman" panose="02020603050405020304" pitchFamily="18" charset="0"/>
                <a:cs typeface="Times New Roman" panose="02020603050405020304" pitchFamily="18" charset="0"/>
              </a:rPr>
              <a:t>Scenario 2: Novel Approach</a:t>
            </a:r>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Strengths:</a:t>
            </a:r>
            <a:endParaRPr lang="en-US" b="0" i="0" dirty="0">
              <a:solidFill>
                <a:srgbClr val="1F1F1F"/>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Unique Architecture: </a:t>
            </a:r>
            <a:r>
              <a:rPr lang="en-US" b="0" i="0" dirty="0">
                <a:solidFill>
                  <a:srgbClr val="1F1F1F"/>
                </a:solidFill>
                <a:effectLst/>
                <a:latin typeface="Times New Roman" panose="02020603050405020304" pitchFamily="18" charset="0"/>
                <a:cs typeface="Times New Roman" panose="02020603050405020304" pitchFamily="18" charset="0"/>
              </a:rPr>
              <a:t>a custom RNN variant or incorporated a novel music representation technique.</a:t>
            </a:r>
          </a:p>
          <a:p>
            <a:pPr algn="l"/>
            <a:r>
              <a:rPr lang="en-US" b="1" i="0" dirty="0">
                <a:solidFill>
                  <a:srgbClr val="1F1F1F"/>
                </a:solidFill>
                <a:effectLst/>
                <a:latin typeface="Times New Roman" panose="02020603050405020304" pitchFamily="18" charset="0"/>
                <a:cs typeface="Times New Roman" panose="02020603050405020304" pitchFamily="18" charset="0"/>
              </a:rPr>
              <a:t>Scenario 3: User-Centric Design</a:t>
            </a:r>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Strengths</a:t>
            </a:r>
            <a:endParaRPr lang="en-US" b="0" i="0" dirty="0">
              <a:solidFill>
                <a:srgbClr val="1F1F1F"/>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Intuitive Interface:</a:t>
            </a:r>
            <a:r>
              <a:rPr lang="en-US" dirty="0">
                <a:solidFill>
                  <a:srgbClr val="1F1F1F"/>
                </a:solidFill>
                <a:latin typeface="Times New Roman" panose="02020603050405020304" pitchFamily="18" charset="0"/>
                <a:cs typeface="Times New Roman" panose="02020603050405020304" pitchFamily="18" charset="0"/>
              </a:rPr>
              <a:t> </a:t>
            </a:r>
            <a:r>
              <a:rPr lang="en-US" b="0" i="0" dirty="0">
                <a:solidFill>
                  <a:srgbClr val="1F1F1F"/>
                </a:solidFill>
                <a:effectLst/>
                <a:latin typeface="Times New Roman" panose="02020603050405020304" pitchFamily="18" charset="0"/>
                <a:cs typeface="Times New Roman" panose="02020603050405020304" pitchFamily="18" charset="0"/>
              </a:rPr>
              <a:t>a user-friendly way to interact with your model (even for those without music theory knowledge).</a:t>
            </a:r>
          </a:p>
          <a:p>
            <a:pPr marL="742950" lvl="1" indent="-285750"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Control over Generation:</a:t>
            </a:r>
            <a:r>
              <a:rPr lang="en-US" b="0" i="0" dirty="0">
                <a:solidFill>
                  <a:srgbClr val="1F1F1F"/>
                </a:solidFill>
                <a:effectLst/>
                <a:latin typeface="Times New Roman" panose="02020603050405020304" pitchFamily="18" charset="0"/>
                <a:cs typeface="Times New Roman" panose="02020603050405020304" pitchFamily="18" charset="0"/>
              </a:rPr>
              <a:t> Users can adjust parameters (tempo, key, etc.) to tailor the generated output.</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5" y="291147"/>
            <a:ext cx="3304540" cy="629018"/>
          </a:xfrm>
          <a:prstGeom prst="rect">
            <a:avLst/>
          </a:prstGeom>
        </p:spPr>
        <p:txBody>
          <a:bodyPr vert="horz" wrap="square" lIns="0" tIns="13335" rIns="0" bIns="0" rtlCol="0">
            <a:spAutoFit/>
          </a:bodyPr>
          <a:lstStyle/>
          <a:p>
            <a:pPr marL="12700">
              <a:lnSpc>
                <a:spcPct val="100000"/>
              </a:lnSpc>
              <a:spcBef>
                <a:spcPts val="105"/>
              </a:spcBef>
            </a:pPr>
            <a:r>
              <a:rPr sz="4000" spc="-10" dirty="0"/>
              <a:t>MODELLING</a:t>
            </a:r>
          </a:p>
        </p:txBody>
      </p:sp>
      <p:sp>
        <p:nvSpPr>
          <p:cNvPr id="10" name="TextBox 9">
            <a:extLst>
              <a:ext uri="{FF2B5EF4-FFF2-40B4-BE49-F238E27FC236}">
                <a16:creationId xmlns:a16="http://schemas.microsoft.com/office/drawing/2014/main" id="{5990790F-044F-4A13-B04E-4B930BC94CF3}"/>
              </a:ext>
            </a:extLst>
          </p:cNvPr>
          <p:cNvSpPr txBox="1"/>
          <p:nvPr/>
        </p:nvSpPr>
        <p:spPr>
          <a:xfrm>
            <a:off x="673483" y="933450"/>
            <a:ext cx="11587034" cy="5909310"/>
          </a:xfrm>
          <a:prstGeom prst="rect">
            <a:avLst/>
          </a:prstGeom>
          <a:noFill/>
        </p:spPr>
        <p:txBody>
          <a:bodyPr wrap="square" rtlCol="0">
            <a:spAutoFit/>
          </a:bodyPr>
          <a:lstStyle/>
          <a:p>
            <a:r>
              <a:rPr lang="en-US" sz="1400" b="1" i="0" dirty="0">
                <a:solidFill>
                  <a:srgbClr val="0D0D0D"/>
                </a:solidFill>
                <a:effectLst/>
                <a:latin typeface="Times New Roman" panose="02020603050405020304" pitchFamily="18" charset="0"/>
                <a:cs typeface="Times New Roman" panose="02020603050405020304" pitchFamily="18" charset="0"/>
              </a:rPr>
              <a:t>Data Preparation: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Preprocessed data using tokenization and normalization.</a:t>
            </a:r>
          </a:p>
          <a:p>
            <a:pPr marL="742950" lvl="1" indent="-285750">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Training dataset size: 10,000 samples.</a:t>
            </a:r>
          </a:p>
          <a:p>
            <a:pPr marL="742950" lvl="1" indent="-285750">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Applied data augmentation techniques.</a:t>
            </a:r>
          </a:p>
          <a:p>
            <a:pPr>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Model Architecture:</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LSTM model with 3 layers and 256 hidden units.</a:t>
            </a:r>
          </a:p>
          <a:p>
            <a:pPr marL="742950" lvl="1" indent="-285750">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Used dropout regularization with a rate of 0.5.</a:t>
            </a:r>
          </a:p>
          <a:p>
            <a:pPr marL="742950" lvl="1" indent="-285750">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Chose this architecture for its ability to capture sequential patterns.</a:t>
            </a:r>
          </a:p>
          <a:p>
            <a:pPr>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Training Process: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Optimizer: Adam with default parameters.</a:t>
            </a:r>
          </a:p>
          <a:p>
            <a:pPr marL="742950" lvl="1" indent="-285750">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Trained for 50 epochs with a batch size of 32.</a:t>
            </a:r>
          </a:p>
          <a:p>
            <a:pPr marL="742950" lvl="1" indent="-285750">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Tuned hyperparameters like learning rate and batch size.</a:t>
            </a:r>
          </a:p>
          <a:p>
            <a:pPr>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Loss Function and Metrics: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Categorical cross-entropy loss function.</a:t>
            </a:r>
          </a:p>
          <a:p>
            <a:pPr marL="742950" lvl="1" indent="-285750">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Evaluation metrics: Accuracy, precision, recall.</a:t>
            </a:r>
          </a:p>
          <a:p>
            <a:pPr>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Validation and Early Stopping:</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Validated using a separate validation set.</a:t>
            </a:r>
          </a:p>
          <a:p>
            <a:pPr marL="742950" lvl="1" indent="-285750">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Implemented early stopping based on validation loss.</a:t>
            </a:r>
          </a:p>
          <a:p>
            <a:pPr>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Model Training Results: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Trained model achieved 85% training accuracy and 82% validation accuracy.</a:t>
            </a:r>
          </a:p>
          <a:p>
            <a:pPr marL="742950" lvl="1" indent="-285750">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Overcame challenges like overfitting by adjusting model architecture and hyperparameters.</a:t>
            </a:r>
          </a:p>
          <a:p>
            <a:pPr>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Model Performance:</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Test dataset accuracy: 80%.</a:t>
            </a:r>
          </a:p>
          <a:p>
            <a:pPr marL="742950" lvl="1" indent="-285750">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Sample outputs demonstrated coherent sequences.</a:t>
            </a:r>
          </a:p>
          <a:p>
            <a:br>
              <a:rPr lang="en-US" sz="1400" b="0" i="0" dirty="0">
                <a:solidFill>
                  <a:srgbClr val="0D0D0D"/>
                </a:solidFill>
                <a:effectLst/>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TotalTime>
  <Words>1215</Words>
  <Application>Microsoft Office PowerPoint</Application>
  <PresentationFormat>Widescreen</PresentationFormat>
  <Paragraphs>140</Paragraphs>
  <Slides>10</Slides>
  <Notes>6</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Google Sans</vt:lpstr>
      <vt:lpstr>Times New Roman</vt:lpstr>
      <vt:lpstr>Trebuchet MS</vt:lpstr>
      <vt:lpstr>Office Theme</vt:lpstr>
      <vt:lpstr>PowerPoint Presentation</vt:lpstr>
      <vt:lpstr>Music Generation Using RNN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 R HRUDAYABHIRAM</cp:lastModifiedBy>
  <cp:revision>11</cp:revision>
  <dcterms:created xsi:type="dcterms:W3CDTF">2024-03-31T15:51:15Z</dcterms:created>
  <dcterms:modified xsi:type="dcterms:W3CDTF">2024-03-31T18:54:02Z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y fmtid="{D5CDD505-2E9C-101B-9397-08002B2CF9AE}" pid="4" name="Producer">
    <vt:lpwstr>3-Heights(TM) PDF Security Shell 4.8.25.2 (http://www.pdf-tools.com)</vt:lpwstr>
  </property>
</Properties>
</file>