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2a9620a7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242a9620a7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072fdeb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4072fdeb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072fdebc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072fdebc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4072fdebc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4072fdebc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072fdebc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072fdebc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2a9620a77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42a9620a77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42a9620a77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42a9620a77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402c69ce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402c69ce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406d4912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406d4912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2a9620a77_0_4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242a9620a77_0_4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2a9620a77_0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242a9620a77_0_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2a9620a77_0_4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242a9620a77_0_4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2a9620a77_0_4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242a9620a77_0_4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02c69ce3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402c69ce3f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42a9620a77_0_6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242a9620a77_0_6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072fdeb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072fdeb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2a9620a77_0_7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242a9620a77_0_7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1200"/>
              </a:spcBef>
              <a:spcAft>
                <a:spcPts val="0"/>
              </a:spcAft>
              <a:buClr>
                <a:schemeClr val="dk1"/>
              </a:buClr>
              <a:buSzPts val="2400"/>
              <a:buChar char="○"/>
              <a:defRPr sz="2400"/>
            </a:lvl2pPr>
            <a:lvl3pPr indent="-355600" lvl="2" marL="1371600" rtl="0" algn="l">
              <a:spcBef>
                <a:spcPts val="1200"/>
              </a:spcBef>
              <a:spcAft>
                <a:spcPts val="0"/>
              </a:spcAft>
              <a:buClr>
                <a:schemeClr val="dk1"/>
              </a:buClr>
              <a:buSzPts val="2000"/>
              <a:buChar char="■"/>
              <a:defRPr sz="2000"/>
            </a:lvl3pPr>
            <a:lvl4pPr indent="-342900" lvl="3" marL="1828800" rtl="0" algn="l">
              <a:spcBef>
                <a:spcPts val="1200"/>
              </a:spcBef>
              <a:spcAft>
                <a:spcPts val="0"/>
              </a:spcAft>
              <a:buClr>
                <a:schemeClr val="dk1"/>
              </a:buClr>
              <a:buSzPts val="1800"/>
              <a:buChar char="●"/>
              <a:defRPr sz="1800"/>
            </a:lvl4pPr>
            <a:lvl5pPr indent="-342900" lvl="4" marL="2286000" rtl="0" algn="l">
              <a:spcBef>
                <a:spcPts val="1200"/>
              </a:spcBef>
              <a:spcAft>
                <a:spcPts val="0"/>
              </a:spcAft>
              <a:buClr>
                <a:schemeClr val="dk1"/>
              </a:buClr>
              <a:buSzPts val="1800"/>
              <a:buChar char="○"/>
              <a:defRPr sz="1800"/>
            </a:lvl5pPr>
            <a:lvl6pPr indent="-342900" lvl="5" marL="2743200" rtl="0" algn="l">
              <a:spcBef>
                <a:spcPts val="1200"/>
              </a:spcBef>
              <a:spcAft>
                <a:spcPts val="0"/>
              </a:spcAft>
              <a:buClr>
                <a:schemeClr val="dk1"/>
              </a:buClr>
              <a:buSzPts val="1800"/>
              <a:buChar char="■"/>
              <a:defRPr sz="1800"/>
            </a:lvl6pPr>
            <a:lvl7pPr indent="-342900" lvl="6" marL="3200400" rtl="0" algn="l">
              <a:spcBef>
                <a:spcPts val="1200"/>
              </a:spcBef>
              <a:spcAft>
                <a:spcPts val="0"/>
              </a:spcAft>
              <a:buClr>
                <a:schemeClr val="dk1"/>
              </a:buClr>
              <a:buSzPts val="1800"/>
              <a:buChar char="●"/>
              <a:defRPr sz="1800"/>
            </a:lvl7pPr>
            <a:lvl8pPr indent="-342900" lvl="7" marL="3657600" rtl="0" algn="l">
              <a:spcBef>
                <a:spcPts val="1200"/>
              </a:spcBef>
              <a:spcAft>
                <a:spcPts val="0"/>
              </a:spcAft>
              <a:buClr>
                <a:schemeClr val="dk1"/>
              </a:buClr>
              <a:buSzPts val="1800"/>
              <a:buChar char="○"/>
              <a:defRPr sz="1800"/>
            </a:lvl8pPr>
            <a:lvl9pPr indent="-342900" lvl="8" marL="4114800" rtl="0" algn="l">
              <a:spcBef>
                <a:spcPts val="1200"/>
              </a:spcBef>
              <a:spcAft>
                <a:spcPts val="1200"/>
              </a:spcAft>
              <a:buClr>
                <a:schemeClr val="dk1"/>
              </a:buClr>
              <a:buSzPts val="1800"/>
              <a:buChar char="■"/>
              <a:defRPr sz="1800"/>
            </a:lvl9pPr>
          </a:lstStyle>
          <a:p/>
        </p:txBody>
      </p:sp>
      <p:sp>
        <p:nvSpPr>
          <p:cNvPr id="53" name="Google Shape;53;p13"/>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1200"/>
              </a:spcBef>
              <a:spcAft>
                <a:spcPts val="0"/>
              </a:spcAft>
              <a:buClr>
                <a:schemeClr val="dk1"/>
              </a:buClr>
              <a:buSzPts val="2400"/>
              <a:buChar char="○"/>
              <a:defRPr sz="2400"/>
            </a:lvl2pPr>
            <a:lvl3pPr indent="-355600" lvl="2" marL="1371600" rtl="0" algn="l">
              <a:spcBef>
                <a:spcPts val="1200"/>
              </a:spcBef>
              <a:spcAft>
                <a:spcPts val="0"/>
              </a:spcAft>
              <a:buClr>
                <a:schemeClr val="dk1"/>
              </a:buClr>
              <a:buSzPts val="2000"/>
              <a:buChar char="■"/>
              <a:defRPr sz="2000"/>
            </a:lvl3pPr>
            <a:lvl4pPr indent="-342900" lvl="3" marL="1828800" rtl="0" algn="l">
              <a:spcBef>
                <a:spcPts val="1200"/>
              </a:spcBef>
              <a:spcAft>
                <a:spcPts val="0"/>
              </a:spcAft>
              <a:buClr>
                <a:schemeClr val="dk1"/>
              </a:buClr>
              <a:buSzPts val="1800"/>
              <a:buChar char="●"/>
              <a:defRPr sz="1800"/>
            </a:lvl4pPr>
            <a:lvl5pPr indent="-342900" lvl="4" marL="2286000" rtl="0" algn="l">
              <a:spcBef>
                <a:spcPts val="1200"/>
              </a:spcBef>
              <a:spcAft>
                <a:spcPts val="0"/>
              </a:spcAft>
              <a:buClr>
                <a:schemeClr val="dk1"/>
              </a:buClr>
              <a:buSzPts val="1800"/>
              <a:buChar char="○"/>
              <a:defRPr sz="1800"/>
            </a:lvl5pPr>
            <a:lvl6pPr indent="-342900" lvl="5" marL="2743200" rtl="0" algn="l">
              <a:spcBef>
                <a:spcPts val="1200"/>
              </a:spcBef>
              <a:spcAft>
                <a:spcPts val="0"/>
              </a:spcAft>
              <a:buClr>
                <a:schemeClr val="dk1"/>
              </a:buClr>
              <a:buSzPts val="1800"/>
              <a:buChar char="■"/>
              <a:defRPr sz="1800"/>
            </a:lvl6pPr>
            <a:lvl7pPr indent="-342900" lvl="6" marL="3200400" rtl="0" algn="l">
              <a:spcBef>
                <a:spcPts val="1200"/>
              </a:spcBef>
              <a:spcAft>
                <a:spcPts val="0"/>
              </a:spcAft>
              <a:buClr>
                <a:schemeClr val="dk1"/>
              </a:buClr>
              <a:buSzPts val="1800"/>
              <a:buChar char="●"/>
              <a:defRPr sz="1800"/>
            </a:lvl7pPr>
            <a:lvl8pPr indent="-342900" lvl="7" marL="3657600" rtl="0" algn="l">
              <a:spcBef>
                <a:spcPts val="1200"/>
              </a:spcBef>
              <a:spcAft>
                <a:spcPts val="0"/>
              </a:spcAft>
              <a:buClr>
                <a:schemeClr val="dk1"/>
              </a:buClr>
              <a:buSzPts val="1800"/>
              <a:buChar char="○"/>
              <a:defRPr sz="1800"/>
            </a:lvl8pPr>
            <a:lvl9pPr indent="-342900" lvl="8" marL="4114800" rtl="0" algn="l">
              <a:spcBef>
                <a:spcPts val="1200"/>
              </a:spcBef>
              <a:spcAft>
                <a:spcPts val="1200"/>
              </a:spcAft>
              <a:buClr>
                <a:schemeClr val="dk1"/>
              </a:buClr>
              <a:buSzPts val="1800"/>
              <a:buChar char="■"/>
              <a:defRPr sz="1800"/>
            </a:lvl9pPr>
          </a:lstStyle>
          <a:p/>
        </p:txBody>
      </p:sp>
      <p:sp>
        <p:nvSpPr>
          <p:cNvPr id="54" name="Google Shape;54;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4"/>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60" name="Google Shape;60;p14"/>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61" name="Google Shape;6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62" name="Google Shape;6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63" name="Google Shape;63;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7" name="Google Shape;67;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68" name="Google Shape;68;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69" name="Google Shape;69;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6" name="Shape 76"/>
        <p:cNvGrpSpPr/>
        <p:nvPr/>
      </p:nvGrpSpPr>
      <p:grpSpPr>
        <a:xfrm>
          <a:off x="0" y="0"/>
          <a:ext cx="0" cy="0"/>
          <a:chOff x="0" y="0"/>
          <a:chExt cx="0" cy="0"/>
        </a:xfrm>
      </p:grpSpPr>
      <p:sp>
        <p:nvSpPr>
          <p:cNvPr id="77" name="Google Shape;77;p17"/>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8" name="Google Shape;78;p17"/>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9" name="Google Shape;79;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0" name="Google Shape;80;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1" name="Google Shape;81;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18"/>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4" name="Google Shape;84;p18"/>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85" name="Google Shape;85;p18"/>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8" name="Google Shape;88;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9" name="Shape 89"/>
        <p:cNvGrpSpPr/>
        <p:nvPr/>
      </p:nvGrpSpPr>
      <p:grpSpPr>
        <a:xfrm>
          <a:off x="0" y="0"/>
          <a:ext cx="0" cy="0"/>
          <a:chOff x="0" y="0"/>
          <a:chExt cx="0" cy="0"/>
        </a:xfrm>
      </p:grpSpPr>
      <p:sp>
        <p:nvSpPr>
          <p:cNvPr id="90" name="Google Shape;90;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1" name="Google Shape;91;p1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20"/>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7" name="Google Shape;97;p20"/>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2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4" name="Google Shape;104;p2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5" name="Google Shape;105;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6" name="Google Shape;106;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7" name="Google Shape;107;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8" name="Shape 108"/>
        <p:cNvGrpSpPr/>
        <p:nvPr/>
      </p:nvGrpSpPr>
      <p:grpSpPr>
        <a:xfrm>
          <a:off x="0" y="0"/>
          <a:ext cx="0" cy="0"/>
          <a:chOff x="0" y="0"/>
          <a:chExt cx="0" cy="0"/>
        </a:xfrm>
      </p:grpSpPr>
      <p:sp>
        <p:nvSpPr>
          <p:cNvPr id="109" name="Google Shape;109;p22"/>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2"/>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11" name="Google Shape;111;p22"/>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2" name="Google Shape;112;p22"/>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13" name="Google Shape;113;p22"/>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4" name="Google Shape;114;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5" name="Google Shape;115;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6" name="Google Shape;116;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9" name="Google Shape;119;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0" name="Google Shape;120;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2" name="Shape 122"/>
        <p:cNvGrpSpPr/>
        <p:nvPr/>
      </p:nvGrpSpPr>
      <p:grpSpPr>
        <a:xfrm>
          <a:off x="0" y="0"/>
          <a:ext cx="0" cy="0"/>
          <a:chOff x="0" y="0"/>
          <a:chExt cx="0" cy="0"/>
        </a:xfrm>
      </p:grpSpPr>
      <p:sp>
        <p:nvSpPr>
          <p:cNvPr id="123" name="Google Shape;123;p2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4"/>
          <p:cNvSpPr/>
          <p:nvPr>
            <p:ph idx="2" type="pic"/>
          </p:nvPr>
        </p:nvSpPr>
        <p:spPr>
          <a:xfrm>
            <a:off x="3887391" y="740569"/>
            <a:ext cx="4629300" cy="3655200"/>
          </a:xfrm>
          <a:prstGeom prst="rect">
            <a:avLst/>
          </a:prstGeom>
          <a:noFill/>
          <a:ln>
            <a:noFill/>
          </a:ln>
        </p:spPr>
      </p:sp>
      <p:sp>
        <p:nvSpPr>
          <p:cNvPr id="125" name="Google Shape;125;p2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6" name="Google Shape;126;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7" name="Google Shape;127;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8" name="Google Shape;128;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1" name="Google Shape;131;p2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2" name="Google Shape;132;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3" name="Google Shape;133;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4" name="Google Shape;134;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2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7" name="Google Shape;137;p2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8" name="Google Shape;138;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9" name="Google Shape;139;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0" name="Google Shape;140;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4.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3" name="Google Shape;73;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4" name="Google Shape;74;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75" name="Google Shape;75;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mathworks.com/help/dsp/ug/generate-hdl-code-for-programmable-fir-filter.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27"/>
          <p:cNvSpPr/>
          <p:nvPr/>
        </p:nvSpPr>
        <p:spPr>
          <a:xfrm>
            <a:off x="0" y="1"/>
            <a:ext cx="91437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6" name="Google Shape;146;p27"/>
          <p:cNvSpPr/>
          <p:nvPr/>
        </p:nvSpPr>
        <p:spPr>
          <a:xfrm>
            <a:off x="154" y="0"/>
            <a:ext cx="9143700" cy="5143500"/>
          </a:xfrm>
          <a:prstGeom prst="rect">
            <a:avLst/>
          </a:prstGeom>
          <a:gradFill>
            <a:gsLst>
              <a:gs pos="0">
                <a:srgbClr val="70AD47">
                  <a:alpha val="20000"/>
                </a:srgbClr>
              </a:gs>
              <a:gs pos="16000">
                <a:srgbClr val="70AD47">
                  <a:alpha val="20000"/>
                </a:srgbClr>
              </a:gs>
              <a:gs pos="85000">
                <a:srgbClr val="4472C4">
                  <a:alpha val="40000"/>
                </a:srgbClr>
              </a:gs>
              <a:gs pos="100000">
                <a:srgbClr val="4472C4">
                  <a:alpha val="40000"/>
                </a:srgbClr>
              </a:gs>
            </a:gsLst>
            <a:lin ang="12000143"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47" name="Google Shape;147;p27"/>
          <p:cNvGrpSpPr/>
          <p:nvPr/>
        </p:nvGrpSpPr>
        <p:grpSpPr>
          <a:xfrm>
            <a:off x="316239" y="-94980"/>
            <a:ext cx="7523664" cy="5143500"/>
            <a:chOff x="1303402" y="3985"/>
            <a:chExt cx="10031553" cy="6858000"/>
          </a:xfrm>
        </p:grpSpPr>
        <p:sp>
          <p:nvSpPr>
            <p:cNvPr id="148" name="Google Shape;148;p27"/>
            <p:cNvSpPr/>
            <p:nvPr/>
          </p:nvSpPr>
          <p:spPr>
            <a:xfrm>
              <a:off x="1560551" y="3985"/>
              <a:ext cx="9313016" cy="6858000"/>
            </a:xfrm>
            <a:custGeom>
              <a:rect b="b" l="l" r="r" t="t"/>
              <a:pathLst>
                <a:path extrusionOk="0" h="6858000" w="9313016">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lt1">
                <a:alpha val="2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49" name="Google Shape;149;p27"/>
            <p:cNvSpPr/>
            <p:nvPr/>
          </p:nvSpPr>
          <p:spPr>
            <a:xfrm>
              <a:off x="1659468" y="3985"/>
              <a:ext cx="9065550" cy="6858000"/>
            </a:xfrm>
            <a:custGeom>
              <a:rect b="b" l="l" r="r" t="t"/>
              <a:pathLst>
                <a:path extrusionOk="0" h="6858000" w="906555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lt1">
                <a:alpha val="2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0" name="Google Shape;150;p27"/>
            <p:cNvSpPr/>
            <p:nvPr/>
          </p:nvSpPr>
          <p:spPr>
            <a:xfrm>
              <a:off x="1648217" y="3985"/>
              <a:ext cx="9088051" cy="6858000"/>
            </a:xfrm>
            <a:custGeom>
              <a:rect b="b" l="l" r="r" t="t"/>
              <a:pathLst>
                <a:path extrusionOk="0" h="6858000" w="9088051">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lt1">
                <a:alpha val="2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1" name="Google Shape;151;p27"/>
            <p:cNvSpPr/>
            <p:nvPr/>
          </p:nvSpPr>
          <p:spPr>
            <a:xfrm>
              <a:off x="1629061" y="3985"/>
              <a:ext cx="9107210" cy="6858000"/>
            </a:xfrm>
            <a:custGeom>
              <a:rect b="b" l="l" r="r" t="t"/>
              <a:pathLst>
                <a:path extrusionOk="0" h="6858000" w="910721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lt1">
                <a:alpha val="2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2" name="Google Shape;152;p27"/>
            <p:cNvSpPr/>
            <p:nvPr/>
          </p:nvSpPr>
          <p:spPr>
            <a:xfrm>
              <a:off x="1303402" y="3985"/>
              <a:ext cx="9767847" cy="6858000"/>
            </a:xfrm>
            <a:custGeom>
              <a:rect b="b" l="l" r="r" t="t"/>
              <a:pathLst>
                <a:path extrusionOk="0" h="6858000" w="9767847">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lt1">
                <a:alpha val="5059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3" name="Google Shape;153;p27"/>
            <p:cNvSpPr/>
            <p:nvPr/>
          </p:nvSpPr>
          <p:spPr>
            <a:xfrm>
              <a:off x="1318434" y="3985"/>
              <a:ext cx="9747620" cy="6858000"/>
            </a:xfrm>
            <a:custGeom>
              <a:rect b="b" l="l" r="r" t="t"/>
              <a:pathLst>
                <a:path extrusionOk="0" h="6858000" w="974762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lt1">
                <a:alpha val="2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54" name="Google Shape;154;p27"/>
            <p:cNvSpPr/>
            <p:nvPr/>
          </p:nvSpPr>
          <p:spPr>
            <a:xfrm>
              <a:off x="1567107" y="3985"/>
              <a:ext cx="9767847" cy="6858000"/>
            </a:xfrm>
            <a:custGeom>
              <a:rect b="b" l="l" r="r" t="t"/>
              <a:pathLst>
                <a:path extrusionOk="0" h="6858000" w="9767847">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lt1">
                <a:alpha val="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155" name="Google Shape;155;p27"/>
          <p:cNvSpPr txBox="1"/>
          <p:nvPr>
            <p:ph type="ctrTitle"/>
          </p:nvPr>
        </p:nvSpPr>
        <p:spPr>
          <a:xfrm>
            <a:off x="-152836" y="1220322"/>
            <a:ext cx="8991900" cy="11310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2"/>
              </a:buClr>
              <a:buSzPts val="4300"/>
              <a:buFont typeface="Calibri"/>
              <a:buNone/>
            </a:pPr>
            <a:r>
              <a:rPr b="1" lang="en" sz="3900">
                <a:solidFill>
                  <a:schemeClr val="dk2"/>
                </a:solidFill>
              </a:rPr>
              <a:t>Design a LPF on Verilog</a:t>
            </a:r>
            <a:endParaRPr b="1" sz="3900">
              <a:solidFill>
                <a:schemeClr val="dk2"/>
              </a:solidFill>
            </a:endParaRPr>
          </a:p>
        </p:txBody>
      </p:sp>
      <p:sp>
        <p:nvSpPr>
          <p:cNvPr id="156" name="Google Shape;156;p27"/>
          <p:cNvSpPr txBox="1"/>
          <p:nvPr>
            <p:ph idx="1" type="subTitle"/>
          </p:nvPr>
        </p:nvSpPr>
        <p:spPr>
          <a:xfrm>
            <a:off x="2476682" y="2571750"/>
            <a:ext cx="4320600" cy="511500"/>
          </a:xfrm>
          <a:prstGeom prst="rect">
            <a:avLst/>
          </a:prstGeom>
          <a:noFill/>
          <a:ln>
            <a:noFill/>
          </a:ln>
        </p:spPr>
        <p:txBody>
          <a:bodyPr anchorCtr="0" anchor="t" bIns="34275" lIns="68575" spcFirstLastPara="1" rIns="68575" wrap="square" tIns="34275">
            <a:normAutofit fontScale="70000" lnSpcReduction="20000"/>
          </a:bodyPr>
          <a:lstStyle/>
          <a:p>
            <a:pPr indent="0" lvl="0" marL="0" rtl="0" algn="ctr">
              <a:lnSpc>
                <a:spcPct val="90000"/>
              </a:lnSpc>
              <a:spcBef>
                <a:spcPts val="0"/>
              </a:spcBef>
              <a:spcAft>
                <a:spcPts val="0"/>
              </a:spcAft>
              <a:buClr>
                <a:schemeClr val="dk2"/>
              </a:buClr>
              <a:buSzPct val="53571"/>
              <a:buNone/>
            </a:pPr>
            <a:r>
              <a:t/>
            </a:r>
            <a:endParaRPr/>
          </a:p>
          <a:p>
            <a:pPr indent="0" lvl="0" marL="0" rtl="0" algn="ctr">
              <a:lnSpc>
                <a:spcPct val="90000"/>
              </a:lnSpc>
              <a:spcBef>
                <a:spcPts val="800"/>
              </a:spcBef>
              <a:spcAft>
                <a:spcPts val="0"/>
              </a:spcAft>
              <a:buClr>
                <a:schemeClr val="dk1"/>
              </a:buClr>
              <a:buSzPct val="100000"/>
              <a:buNone/>
            </a:pPr>
            <a:r>
              <a:t/>
            </a:r>
            <a:endParaRPr sz="15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Observations</a:t>
            </a:r>
            <a:endParaRPr/>
          </a:p>
        </p:txBody>
      </p:sp>
      <p:sp>
        <p:nvSpPr>
          <p:cNvPr id="245" name="Google Shape;24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filter is of infinite order and has infinite length in time domain since ℎ(𝑛𝑇) is defined for all real values of 𝑛. Such filters cannot be realized in reality. </a:t>
            </a:r>
            <a:endParaRPr/>
          </a:p>
          <a:p>
            <a:pPr indent="0" lvl="0" marL="0" rtl="0" algn="l">
              <a:spcBef>
                <a:spcPts val="1200"/>
              </a:spcBef>
              <a:spcAft>
                <a:spcPts val="1200"/>
              </a:spcAft>
              <a:buNone/>
            </a:pPr>
            <a:r>
              <a:rPr lang="en"/>
              <a:t>This filter is non-causal since ℎ(𝑛𝑇) ≠ 0 for 𝑛 &lt; 0 . Non-causal filters cannot be implemented in reality</a:t>
            </a:r>
            <a:endParaRPr/>
          </a:p>
        </p:txBody>
      </p:sp>
      <p:pic>
        <p:nvPicPr>
          <p:cNvPr id="246" name="Google Shape;246;p36"/>
          <p:cNvPicPr preferRelativeResize="0"/>
          <p:nvPr/>
        </p:nvPicPr>
        <p:blipFill>
          <a:blip r:embed="rId3">
            <a:alphaModFix/>
          </a:blip>
          <a:stretch>
            <a:fillRect/>
          </a:stretch>
        </p:blipFill>
        <p:spPr>
          <a:xfrm>
            <a:off x="2066513" y="3374550"/>
            <a:ext cx="3629025" cy="112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solve?/</a:t>
            </a:r>
            <a:endParaRPr/>
          </a:p>
        </p:txBody>
      </p:sp>
      <p:sp>
        <p:nvSpPr>
          <p:cNvPr id="252" name="Google Shape;25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Truncate the signal in time domain to make it a N-length signal. I.e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However, this filter is still non-causal. To make it causal, we can delay ℎ(𝑛𝑇) by ( 𝑁−1 2 ) sampling periods. Through properties of Z transform,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Window Functions</a:t>
            </a:r>
            <a:endParaRPr/>
          </a:p>
        </p:txBody>
      </p:sp>
      <p:sp>
        <p:nvSpPr>
          <p:cNvPr id="258" name="Google Shape;25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Window Functions However, abruptly truncating the impulse response in time domain will produce unwanted oscillations near cut off frequencies in the passband and stopband. These are known as Gibbs’ oscillations. To reduce the oscillations, we can use a time domain window function 𝑤(𝑛𝑇) rather than directly truncating the signal. Usage of different windows will result in different oscillation properties of the windowed impulse response ℎ𝑤(𝑛𝑇) ℎ𝑤(𝑛𝑇) = 𝑤(𝑛𝑡)ℎ(𝑛𝑇)</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4" name="Google Shape;26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different kinds of window functions we can use are: 1. Rectangular Window 𝑤𝑅 (𝑛𝑇) = { 1, |𝑛| &lt; 𝑁−1 2 0, 𝑜𝑡ℎ𝑒𝑟𝑤𝑖𝑠𝑒 2. Von Hann &amp; Hamming Windows 𝑤𝐻(𝑛𝑇) = { 𝛼 + (1 − 𝛼) cos ( 2𝜋𝑛 𝑁 − 1 ) , |𝑛| &lt; 𝑁 − 1 2 0, 𝑜𝑡ℎ𝑒𝑟𝑤𝑖𝑠𝑒 3. Blackman Window 𝑤𝐵(𝑛𝑇) = { 0.42 + 0.5 cos ( 2𝜋𝑛 𝑁 − 1 ) , |𝑛| &lt; 𝑁 − 1 2 0, 𝑜𝑡ℎ𝑒𝑟𝑤𝑖𝑠𝑒 4. Dolph-Chebyshev Window 𝑇𝑘 (𝑥) is 𝑘th order Chebyshev Polynomial 𝑤𝐷𝐶(𝑛𝑇) = 1 𝑁 [ 1 𝑟 + 2 ∑ 𝑇𝑁−1 (𝑥0𝑐𝑜𝑠 ( 𝑖𝜋 𝑁 )) 𝑐𝑜𝑠 𝑁−1 2 𝑖=1 ( 2𝑛𝜋𝑖 𝑁 ) ]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0" name="Google Shape;27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1" name="Google Shape;271;p40"/>
          <p:cNvPicPr preferRelativeResize="0"/>
          <p:nvPr/>
        </p:nvPicPr>
        <p:blipFill>
          <a:blip r:embed="rId3">
            <a:alphaModFix/>
          </a:blip>
          <a:stretch>
            <a:fillRect/>
          </a:stretch>
        </p:blipFill>
        <p:spPr>
          <a:xfrm>
            <a:off x="1256210" y="0"/>
            <a:ext cx="6362131"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7" name="Google Shape;27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8" name="Google Shape;278;p41"/>
          <p:cNvPicPr preferRelativeResize="0"/>
          <p:nvPr/>
        </p:nvPicPr>
        <p:blipFill>
          <a:blip r:embed="rId3">
            <a:alphaModFix/>
          </a:blip>
          <a:stretch>
            <a:fillRect/>
          </a:stretch>
        </p:blipFill>
        <p:spPr>
          <a:xfrm>
            <a:off x="69096" y="0"/>
            <a:ext cx="6287107" cy="5143499"/>
          </a:xfrm>
          <a:prstGeom prst="rect">
            <a:avLst/>
          </a:prstGeom>
          <a:noFill/>
          <a:ln>
            <a:noFill/>
          </a:ln>
        </p:spPr>
      </p:pic>
      <p:sp>
        <p:nvSpPr>
          <p:cNvPr id="279" name="Google Shape;279;p41"/>
          <p:cNvSpPr txBox="1"/>
          <p:nvPr/>
        </p:nvSpPr>
        <p:spPr>
          <a:xfrm>
            <a:off x="6518650" y="1476500"/>
            <a:ext cx="3735300" cy="6241500"/>
          </a:xfrm>
          <a:prstGeom prst="rect">
            <a:avLst/>
          </a:prstGeom>
          <a:noFill/>
          <a:ln>
            <a:noFill/>
          </a:ln>
        </p:spPr>
        <p:txBody>
          <a:bodyPr anchorCtr="0" anchor="t" bIns="91425" lIns="91425" spcFirstLastPara="1" rIns="91425" wrap="square" tIns="91425">
            <a:spAutoFit/>
          </a:bodyPr>
          <a:lstStyle/>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Numerator:                               </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-0.057647118056141845310325066975565277971</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0.02110257461684859198181030137675406877</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0.037805268783872275628610282183217350394</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0.062538520841603412181441967732098419219</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0.091164983806777108443775148316490231082</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0.118497200824061676982523749757092446089</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0.139948226852041779366686569119337946177</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0.151767210901748106355313439053134061396</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0.151767210901748106355313439053134061396</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0.139948226852041779366686569119337946177</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0.118497200824061676982523749757092446089</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0.091164983806777108443775148316490231082</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0.062538520841603412181441967732098419219</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0.037805268783872275628610282183217350394</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0.02110257461684859198181030137675406877</a:t>
            </a:r>
            <a:endParaRPr sz="10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-0.057647118056141845310325066975565277971</a:t>
            </a:r>
            <a:endParaRPr sz="1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5" name="Google Shape;28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wnat to </a:t>
            </a:r>
            <a:r>
              <a:rPr lang="en"/>
              <a:t>multiply</a:t>
            </a:r>
            <a:r>
              <a:rPr lang="en"/>
              <a:t> a complex </a:t>
            </a:r>
            <a:r>
              <a:rPr lang="en"/>
              <a:t>number</a:t>
            </a:r>
            <a:r>
              <a:rPr lang="en"/>
              <a:t> its ver </a:t>
            </a:r>
            <a:r>
              <a:rPr lang="en"/>
              <a:t>tedious</a:t>
            </a:r>
            <a:r>
              <a:rPr lang="en"/>
              <a:t> job so we need to filter the signal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USeful Links:</a:t>
            </a:r>
            <a:endParaRPr/>
          </a:p>
          <a:p>
            <a:pPr indent="0" lvl="0" marL="0" rtl="0" algn="l">
              <a:spcBef>
                <a:spcPts val="1200"/>
              </a:spcBef>
              <a:spcAft>
                <a:spcPts val="0"/>
              </a:spcAft>
              <a:buNone/>
            </a:pPr>
            <a:r>
              <a:rPr lang="en" u="sng">
                <a:solidFill>
                  <a:schemeClr val="hlink"/>
                </a:solidFill>
                <a:hlinkClick r:id="rId3"/>
              </a:rPr>
              <a:t>https://www.mathworks.com/help/dsp/ug/generate-hdl-code-for-programmable-fir-filter.html</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1" name="Google Shape;29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design of filters involves the following stages:</a:t>
            </a:r>
            <a:endParaRPr/>
          </a:p>
          <a:p>
            <a:pPr indent="0" lvl="0" marL="0" rtl="0" algn="l">
              <a:spcBef>
                <a:spcPts val="1200"/>
              </a:spcBef>
              <a:spcAft>
                <a:spcPts val="0"/>
              </a:spcAft>
              <a:buNone/>
            </a:pPr>
            <a:r>
              <a:rPr lang="en"/>
              <a:t>1.Specification of the desired properties </a:t>
            </a:r>
            <a:endParaRPr/>
          </a:p>
          <a:p>
            <a:pPr indent="0" lvl="0" marL="0" rtl="0" algn="l">
              <a:spcBef>
                <a:spcPts val="1200"/>
              </a:spcBef>
              <a:spcAft>
                <a:spcPts val="0"/>
              </a:spcAft>
              <a:buNone/>
            </a:pPr>
            <a:r>
              <a:rPr lang="en"/>
              <a:t>2.Appproximation of </a:t>
            </a:r>
            <a:r>
              <a:rPr lang="en"/>
              <a:t>specification</a:t>
            </a:r>
            <a:r>
              <a:rPr lang="en"/>
              <a:t> </a:t>
            </a:r>
            <a:r>
              <a:rPr lang="en"/>
              <a:t>using</a:t>
            </a:r>
            <a:r>
              <a:rPr lang="en"/>
              <a:t> causula discret time systems</a:t>
            </a:r>
            <a:endParaRPr/>
          </a:p>
          <a:p>
            <a:pPr indent="0" lvl="0" marL="0" rtl="0" algn="l">
              <a:spcBef>
                <a:spcPts val="1200"/>
              </a:spcBef>
              <a:spcAft>
                <a:spcPts val="1200"/>
              </a:spcAft>
              <a:buNone/>
            </a:pPr>
            <a:r>
              <a:rPr lang="en"/>
              <a:t>3. Realization of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8"/>
          <p:cNvSpPr/>
          <p:nvPr/>
        </p:nvSpPr>
        <p:spPr>
          <a:xfrm>
            <a:off x="0"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62" name="Google Shape;162;p28"/>
          <p:cNvSpPr/>
          <p:nvPr/>
        </p:nvSpPr>
        <p:spPr>
          <a:xfrm flipH="1">
            <a:off x="-38753" y="0"/>
            <a:ext cx="4934205" cy="51435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lt2">
              <a:alpha val="4941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63" name="Google Shape;163;p28"/>
          <p:cNvSpPr txBox="1"/>
          <p:nvPr>
            <p:ph type="title"/>
          </p:nvPr>
        </p:nvSpPr>
        <p:spPr>
          <a:xfrm>
            <a:off x="138801" y="0"/>
            <a:ext cx="3843600" cy="1350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Calibri"/>
              <a:buNone/>
            </a:pPr>
            <a:r>
              <a:rPr b="1" lang="en" sz="2700"/>
              <a:t>Filter..???</a:t>
            </a:r>
            <a:endParaRPr/>
          </a:p>
        </p:txBody>
      </p:sp>
      <p:sp>
        <p:nvSpPr>
          <p:cNvPr id="164" name="Google Shape;164;p28"/>
          <p:cNvSpPr txBox="1"/>
          <p:nvPr>
            <p:ph idx="1" type="body"/>
          </p:nvPr>
        </p:nvSpPr>
        <p:spPr>
          <a:xfrm>
            <a:off x="138800" y="1042925"/>
            <a:ext cx="3161100" cy="26652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1200"/>
              </a:spcAft>
              <a:buClr>
                <a:schemeClr val="dk1"/>
              </a:buClr>
              <a:buSzPts val="1100"/>
              <a:buFont typeface="Arial"/>
              <a:buNone/>
            </a:pPr>
            <a:r>
              <a:rPr lang="en"/>
              <a:t>The preprocessing step, where the corruptive noise is removed before processing these signals using sophisticated devices.Useful in processing audio signals, EEG signals, seismological signals…etc. </a:t>
            </a:r>
            <a:endParaRPr/>
          </a:p>
        </p:txBody>
      </p:sp>
      <p:sp>
        <p:nvSpPr>
          <p:cNvPr id="165" name="Google Shape;165;p28"/>
          <p:cNvSpPr txBox="1"/>
          <p:nvPr/>
        </p:nvSpPr>
        <p:spPr>
          <a:xfrm>
            <a:off x="284692" y="4628763"/>
            <a:ext cx="42873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pic>
        <p:nvPicPr>
          <p:cNvPr id="166" name="Google Shape;166;p28"/>
          <p:cNvPicPr preferRelativeResize="0"/>
          <p:nvPr/>
        </p:nvPicPr>
        <p:blipFill>
          <a:blip r:embed="rId3">
            <a:alphaModFix/>
          </a:blip>
          <a:stretch>
            <a:fillRect/>
          </a:stretch>
        </p:blipFill>
        <p:spPr>
          <a:xfrm>
            <a:off x="3299750" y="1988975"/>
            <a:ext cx="5715000" cy="276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9"/>
          <p:cNvSpPr/>
          <p:nvPr/>
        </p:nvSpPr>
        <p:spPr>
          <a:xfrm>
            <a:off x="0"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72" name="Google Shape;172;p29"/>
          <p:cNvSpPr/>
          <p:nvPr/>
        </p:nvSpPr>
        <p:spPr>
          <a:xfrm flipH="1">
            <a:off x="-38753" y="0"/>
            <a:ext cx="4934205" cy="51435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lt2">
              <a:alpha val="4941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73" name="Google Shape;173;p29"/>
          <p:cNvSpPr txBox="1"/>
          <p:nvPr>
            <p:ph type="title"/>
          </p:nvPr>
        </p:nvSpPr>
        <p:spPr>
          <a:xfrm>
            <a:off x="138801" y="0"/>
            <a:ext cx="3843600" cy="1350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Calibri"/>
              <a:buNone/>
            </a:pPr>
            <a:r>
              <a:rPr b="1" lang="en" sz="2700"/>
              <a:t>Low Pass Filter..???</a:t>
            </a:r>
            <a:endParaRPr/>
          </a:p>
        </p:txBody>
      </p:sp>
      <p:sp>
        <p:nvSpPr>
          <p:cNvPr id="174" name="Google Shape;174;p29"/>
          <p:cNvSpPr txBox="1"/>
          <p:nvPr>
            <p:ph idx="1" type="body"/>
          </p:nvPr>
        </p:nvSpPr>
        <p:spPr>
          <a:xfrm>
            <a:off x="63900" y="1398075"/>
            <a:ext cx="4287300" cy="2665200"/>
          </a:xfrm>
          <a:prstGeom prst="rect">
            <a:avLst/>
          </a:prstGeom>
          <a:noFill/>
          <a:ln>
            <a:noFill/>
          </a:ln>
        </p:spPr>
        <p:txBody>
          <a:bodyPr anchorCtr="0" anchor="t" bIns="34275" lIns="68575" spcFirstLastPara="1" rIns="68575" wrap="square" tIns="34275">
            <a:normAutofit/>
          </a:bodyPr>
          <a:lstStyle/>
          <a:p>
            <a:pPr indent="-317500" lvl="0" marL="457200" rtl="0" algn="l">
              <a:lnSpc>
                <a:spcPct val="90000"/>
              </a:lnSpc>
              <a:spcBef>
                <a:spcPts val="800"/>
              </a:spcBef>
              <a:spcAft>
                <a:spcPts val="0"/>
              </a:spcAft>
              <a:buSzPts val="1400"/>
              <a:buChar char="●"/>
            </a:pPr>
            <a:r>
              <a:rPr lang="en"/>
              <a:t>A Low Pass Filter pass low frequency signals and filters out High Frequency signals</a:t>
            </a:r>
            <a:endParaRPr/>
          </a:p>
          <a:p>
            <a:pPr indent="-76200" lvl="0" marL="177800" rtl="0" algn="l">
              <a:lnSpc>
                <a:spcPct val="90000"/>
              </a:lnSpc>
              <a:spcBef>
                <a:spcPts val="800"/>
              </a:spcBef>
              <a:spcAft>
                <a:spcPts val="0"/>
              </a:spcAft>
              <a:buClr>
                <a:schemeClr val="dk1"/>
              </a:buClr>
              <a:buSzPts val="1500"/>
              <a:buNone/>
            </a:pPr>
            <a:r>
              <a:t/>
            </a:r>
            <a:endParaRPr sz="1500"/>
          </a:p>
        </p:txBody>
      </p:sp>
      <p:sp>
        <p:nvSpPr>
          <p:cNvPr id="175" name="Google Shape;175;p29"/>
          <p:cNvSpPr txBox="1"/>
          <p:nvPr/>
        </p:nvSpPr>
        <p:spPr>
          <a:xfrm>
            <a:off x="284692" y="4628763"/>
            <a:ext cx="42873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pic>
        <p:nvPicPr>
          <p:cNvPr id="176" name="Google Shape;176;p29"/>
          <p:cNvPicPr preferRelativeResize="0"/>
          <p:nvPr/>
        </p:nvPicPr>
        <p:blipFill>
          <a:blip r:embed="rId3">
            <a:alphaModFix/>
          </a:blip>
          <a:stretch>
            <a:fillRect/>
          </a:stretch>
        </p:blipFill>
        <p:spPr>
          <a:xfrm>
            <a:off x="4572000" y="1180433"/>
            <a:ext cx="4029100" cy="310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30"/>
          <p:cNvSpPr/>
          <p:nvPr/>
        </p:nvSpPr>
        <p:spPr>
          <a:xfrm>
            <a:off x="0"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2" name="Google Shape;182;p30"/>
          <p:cNvSpPr/>
          <p:nvPr/>
        </p:nvSpPr>
        <p:spPr>
          <a:xfrm flipH="1">
            <a:off x="-38753" y="0"/>
            <a:ext cx="4934205" cy="51435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lt2">
              <a:alpha val="4941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83" name="Google Shape;183;p30"/>
          <p:cNvSpPr txBox="1"/>
          <p:nvPr>
            <p:ph type="title"/>
          </p:nvPr>
        </p:nvSpPr>
        <p:spPr>
          <a:xfrm>
            <a:off x="138801" y="0"/>
            <a:ext cx="3843600" cy="1350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Calibri"/>
              <a:buNone/>
            </a:pPr>
            <a:r>
              <a:t/>
            </a:r>
            <a:endParaRPr/>
          </a:p>
        </p:txBody>
      </p:sp>
      <p:sp>
        <p:nvSpPr>
          <p:cNvPr id="184" name="Google Shape;184;p30"/>
          <p:cNvSpPr txBox="1"/>
          <p:nvPr>
            <p:ph idx="1" type="body"/>
          </p:nvPr>
        </p:nvSpPr>
        <p:spPr>
          <a:xfrm>
            <a:off x="63900" y="1398075"/>
            <a:ext cx="4287300" cy="2665200"/>
          </a:xfrm>
          <a:prstGeom prst="rect">
            <a:avLst/>
          </a:prstGeom>
          <a:noFill/>
          <a:ln>
            <a:noFill/>
          </a:ln>
        </p:spPr>
        <p:txBody>
          <a:bodyPr anchorCtr="0" anchor="t" bIns="34275" lIns="68575" spcFirstLastPara="1" rIns="68575" wrap="square" tIns="34275">
            <a:normAutofit/>
          </a:bodyPr>
          <a:lstStyle/>
          <a:p>
            <a:pPr indent="0" lvl="0" marL="101600" rtl="0" algn="l">
              <a:lnSpc>
                <a:spcPct val="90000"/>
              </a:lnSpc>
              <a:spcBef>
                <a:spcPts val="800"/>
              </a:spcBef>
              <a:spcAft>
                <a:spcPts val="0"/>
              </a:spcAft>
              <a:buClr>
                <a:schemeClr val="dk1"/>
              </a:buClr>
              <a:buSzPts val="1500"/>
              <a:buNone/>
            </a:pPr>
            <a:r>
              <a:t/>
            </a:r>
            <a:endParaRPr sz="1500"/>
          </a:p>
        </p:txBody>
      </p:sp>
      <p:pic>
        <p:nvPicPr>
          <p:cNvPr id="185" name="Google Shape;185;p30"/>
          <p:cNvPicPr preferRelativeResize="0"/>
          <p:nvPr/>
        </p:nvPicPr>
        <p:blipFill>
          <a:blip r:embed="rId3">
            <a:alphaModFix/>
          </a:blip>
          <a:stretch>
            <a:fillRect/>
          </a:stretch>
        </p:blipFill>
        <p:spPr>
          <a:xfrm>
            <a:off x="0" y="-1"/>
            <a:ext cx="1001089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31"/>
          <p:cNvSpPr/>
          <p:nvPr/>
        </p:nvSpPr>
        <p:spPr>
          <a:xfrm>
            <a:off x="0"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1" name="Google Shape;191;p31"/>
          <p:cNvSpPr/>
          <p:nvPr/>
        </p:nvSpPr>
        <p:spPr>
          <a:xfrm flipH="1">
            <a:off x="-38753" y="0"/>
            <a:ext cx="4934205" cy="51435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lt2">
              <a:alpha val="4941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92" name="Google Shape;192;p31"/>
          <p:cNvSpPr txBox="1"/>
          <p:nvPr>
            <p:ph type="title"/>
          </p:nvPr>
        </p:nvSpPr>
        <p:spPr>
          <a:xfrm>
            <a:off x="138801" y="0"/>
            <a:ext cx="3843600" cy="1350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Calibri"/>
              <a:buNone/>
            </a:pPr>
            <a:r>
              <a:t/>
            </a:r>
            <a:endParaRPr/>
          </a:p>
        </p:txBody>
      </p:sp>
      <p:sp>
        <p:nvSpPr>
          <p:cNvPr id="193" name="Google Shape;193;p31"/>
          <p:cNvSpPr txBox="1"/>
          <p:nvPr>
            <p:ph idx="1" type="body"/>
          </p:nvPr>
        </p:nvSpPr>
        <p:spPr>
          <a:xfrm>
            <a:off x="63900" y="1398075"/>
            <a:ext cx="4287300" cy="2665200"/>
          </a:xfrm>
          <a:prstGeom prst="rect">
            <a:avLst/>
          </a:prstGeom>
          <a:noFill/>
          <a:ln>
            <a:noFill/>
          </a:ln>
        </p:spPr>
        <p:txBody>
          <a:bodyPr anchorCtr="0" anchor="t" bIns="34275" lIns="68575" spcFirstLastPara="1" rIns="68575" wrap="square" tIns="34275">
            <a:normAutofit/>
          </a:bodyPr>
          <a:lstStyle/>
          <a:p>
            <a:pPr indent="-76200" lvl="0" marL="177800" rtl="0" algn="l">
              <a:lnSpc>
                <a:spcPct val="90000"/>
              </a:lnSpc>
              <a:spcBef>
                <a:spcPts val="800"/>
              </a:spcBef>
              <a:spcAft>
                <a:spcPts val="0"/>
              </a:spcAft>
              <a:buClr>
                <a:schemeClr val="dk1"/>
              </a:buClr>
              <a:buSzPts val="1500"/>
              <a:buNone/>
            </a:pPr>
            <a:r>
              <a:t/>
            </a:r>
            <a:endParaRPr sz="1500"/>
          </a:p>
        </p:txBody>
      </p:sp>
      <p:sp>
        <p:nvSpPr>
          <p:cNvPr id="194" name="Google Shape;194;p31"/>
          <p:cNvSpPr txBox="1"/>
          <p:nvPr/>
        </p:nvSpPr>
        <p:spPr>
          <a:xfrm>
            <a:off x="284692" y="4628763"/>
            <a:ext cx="42873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pic>
        <p:nvPicPr>
          <p:cNvPr id="195" name="Google Shape;195;p31"/>
          <p:cNvPicPr preferRelativeResize="0"/>
          <p:nvPr/>
        </p:nvPicPr>
        <p:blipFill>
          <a:blip r:embed="rId3">
            <a:alphaModFix/>
          </a:blip>
          <a:stretch>
            <a:fillRect/>
          </a:stretch>
        </p:blipFill>
        <p:spPr>
          <a:xfrm>
            <a:off x="1008600" y="1900925"/>
            <a:ext cx="71247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lang="en" sz="1400"/>
              <a:t>TYPES OF DIGITAL FILTERS </a:t>
            </a:r>
            <a:endParaRPr sz="1400"/>
          </a:p>
        </p:txBody>
      </p:sp>
      <p:pic>
        <p:nvPicPr>
          <p:cNvPr id="201" name="Google Shape;201;p32"/>
          <p:cNvPicPr preferRelativeResize="0"/>
          <p:nvPr>
            <p:ph idx="1" type="body"/>
          </p:nvPr>
        </p:nvPicPr>
        <p:blipFill rotWithShape="1">
          <a:blip r:embed="rId3">
            <a:alphaModFix/>
          </a:blip>
          <a:srcRect b="0" l="0" r="0" t="0"/>
          <a:stretch/>
        </p:blipFill>
        <p:spPr>
          <a:xfrm>
            <a:off x="762000" y="2571750"/>
            <a:ext cx="7620000" cy="2022900"/>
          </a:xfrm>
          <a:prstGeom prst="rect">
            <a:avLst/>
          </a:prstGeom>
          <a:noFill/>
          <a:ln>
            <a:noFill/>
          </a:ln>
        </p:spPr>
      </p:pic>
      <p:sp>
        <p:nvSpPr>
          <p:cNvPr id="202" name="Google Shape;202;p32"/>
          <p:cNvSpPr txBox="1"/>
          <p:nvPr>
            <p:ph idx="2" type="body"/>
          </p:nvPr>
        </p:nvSpPr>
        <p:spPr>
          <a:xfrm>
            <a:off x="838200" y="1143000"/>
            <a:ext cx="7391400" cy="1028700"/>
          </a:xfrm>
          <a:prstGeom prst="rect">
            <a:avLst/>
          </a:prstGeom>
          <a:noFill/>
          <a:ln>
            <a:noFill/>
          </a:ln>
        </p:spPr>
        <p:txBody>
          <a:bodyPr anchorCtr="0" anchor="t" bIns="45700" lIns="91425" spcFirstLastPara="1" rIns="91425" wrap="square" tIns="45700">
            <a:normAutofit fontScale="40000" lnSpcReduction="20000"/>
          </a:bodyPr>
          <a:lstStyle/>
          <a:p>
            <a:pPr indent="-236220" lvl="0" marL="342900" rtl="0" algn="l">
              <a:spcBef>
                <a:spcPts val="0"/>
              </a:spcBef>
              <a:spcAft>
                <a:spcPts val="0"/>
              </a:spcAft>
              <a:buClr>
                <a:schemeClr val="dk1"/>
              </a:buClr>
              <a:buSzPct val="100000"/>
              <a:buFont typeface="Arial"/>
              <a:buChar char="•"/>
            </a:pPr>
            <a:r>
              <a:rPr lang="en"/>
              <a:t>FIR (FINITE IMPULSE RESPONSE)(No Feedback)</a:t>
            </a:r>
            <a:endParaRPr/>
          </a:p>
          <a:p>
            <a:pPr indent="-236220" lvl="0" marL="342900" rtl="0" algn="l">
              <a:spcBef>
                <a:spcPts val="560"/>
              </a:spcBef>
              <a:spcAft>
                <a:spcPts val="0"/>
              </a:spcAft>
              <a:buClr>
                <a:schemeClr val="dk1"/>
              </a:buClr>
              <a:buSzPct val="100000"/>
              <a:buFont typeface="Arial"/>
              <a:buChar char="•"/>
            </a:pPr>
            <a:r>
              <a:rPr lang="en"/>
              <a:t>IIR (INFINTE IMPULSE RESPONSE)(Feedback)</a:t>
            </a:r>
            <a:endParaRPr/>
          </a:p>
          <a:p>
            <a:pPr indent="0" lvl="0" marL="0" rtl="0" algn="l">
              <a:spcBef>
                <a:spcPts val="640"/>
              </a:spcBef>
              <a:spcAft>
                <a:spcPts val="0"/>
              </a:spcAft>
              <a:buClr>
                <a:schemeClr val="dk1"/>
              </a:buClr>
              <a:buSzPct val="100000"/>
              <a:buNone/>
            </a:pPr>
            <a:r>
              <a:t/>
            </a:r>
            <a:endParaRPr sz="3200"/>
          </a:p>
          <a:p>
            <a:pPr indent="-165100" lvl="0" marL="342900" rtl="0" algn="l">
              <a:spcBef>
                <a:spcPts val="560"/>
              </a:spcBef>
              <a:spcAft>
                <a:spcPts val="120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3"/>
          <p:cNvSpPr/>
          <p:nvPr/>
        </p:nvSpPr>
        <p:spPr>
          <a:xfrm>
            <a:off x="0" y="0"/>
            <a:ext cx="9144000" cy="5143500"/>
          </a:xfrm>
          <a:prstGeom prst="rect">
            <a:avLst/>
          </a:prstGeom>
          <a:solidFill>
            <a:srgbClr val="EDEDE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grpSp>
        <p:nvGrpSpPr>
          <p:cNvPr id="208" name="Google Shape;208;p33"/>
          <p:cNvGrpSpPr/>
          <p:nvPr/>
        </p:nvGrpSpPr>
        <p:grpSpPr>
          <a:xfrm>
            <a:off x="121" y="-1"/>
            <a:ext cx="9144076" cy="3200629"/>
            <a:chOff x="7467600" y="0"/>
            <a:chExt cx="4724400" cy="6858000"/>
          </a:xfrm>
        </p:grpSpPr>
        <p:sp>
          <p:nvSpPr>
            <p:cNvPr id="209" name="Google Shape;209;p33"/>
            <p:cNvSpPr/>
            <p:nvPr/>
          </p:nvSpPr>
          <p:spPr>
            <a:xfrm>
              <a:off x="7467600" y="0"/>
              <a:ext cx="4724400" cy="6858000"/>
            </a:xfrm>
            <a:prstGeom prst="rect">
              <a:avLst/>
            </a:prstGeom>
            <a:solidFill>
              <a:schemeClr val="accent5">
                <a:alpha val="6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0" name="Google Shape;210;p33"/>
            <p:cNvSpPr/>
            <p:nvPr/>
          </p:nvSpPr>
          <p:spPr>
            <a:xfrm>
              <a:off x="7467600" y="0"/>
              <a:ext cx="4724400" cy="6858000"/>
            </a:xfrm>
            <a:prstGeom prst="rect">
              <a:avLst/>
            </a:prstGeom>
            <a:solidFill>
              <a:srgbClr val="E1EFD8">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sp>
        <p:nvSpPr>
          <p:cNvPr id="211" name="Google Shape;211;p33"/>
          <p:cNvSpPr/>
          <p:nvPr/>
        </p:nvSpPr>
        <p:spPr>
          <a:xfrm>
            <a:off x="0" y="0"/>
            <a:ext cx="9144000" cy="3200400"/>
          </a:xfrm>
          <a:custGeom>
            <a:rect b="b" l="l" r="r" t="t"/>
            <a:pathLst>
              <a:path extrusionOk="0" h="4267200" w="121920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212" name="Google Shape;212;p33"/>
          <p:cNvSpPr/>
          <p:nvPr/>
        </p:nvSpPr>
        <p:spPr>
          <a:xfrm>
            <a:off x="342900" y="342901"/>
            <a:ext cx="8458200" cy="4457700"/>
          </a:xfrm>
          <a:prstGeom prst="rect">
            <a:avLst/>
          </a:prstGeom>
          <a:solidFill>
            <a:schemeClr val="lt1"/>
          </a:solidFill>
          <a:ln>
            <a:noFill/>
          </a:ln>
          <a:effectLst>
            <a:outerShdw blurRad="317500" rotWithShape="0" algn="ctr">
              <a:schemeClr val="dk1">
                <a:alpha val="24310"/>
              </a:scheme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213" name="Google Shape;213;p33"/>
          <p:cNvSpPr txBox="1"/>
          <p:nvPr>
            <p:ph type="title"/>
          </p:nvPr>
        </p:nvSpPr>
        <p:spPr>
          <a:xfrm>
            <a:off x="857250" y="742949"/>
            <a:ext cx="7429500" cy="5145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Calibri"/>
              <a:buNone/>
            </a:pPr>
            <a:r>
              <a:rPr b="1" lang="en" sz="2700"/>
              <a:t>Creating a Digital Filter</a:t>
            </a:r>
            <a:endParaRPr/>
          </a:p>
        </p:txBody>
      </p:sp>
      <p:sp>
        <p:nvSpPr>
          <p:cNvPr id="214" name="Google Shape;214;p33"/>
          <p:cNvSpPr/>
          <p:nvPr/>
        </p:nvSpPr>
        <p:spPr>
          <a:xfrm>
            <a:off x="516728" y="1777083"/>
            <a:ext cx="1886175" cy="1131750"/>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5" name="Google Shape;215;p33"/>
          <p:cNvSpPr txBox="1"/>
          <p:nvPr/>
        </p:nvSpPr>
        <p:spPr>
          <a:xfrm>
            <a:off x="516728" y="1777083"/>
            <a:ext cx="1886175" cy="1131750"/>
          </a:xfrm>
          <a:prstGeom prst="rect">
            <a:avLst/>
          </a:prstGeom>
          <a:noFill/>
          <a:ln>
            <a:noFill/>
          </a:ln>
        </p:spPr>
        <p:txBody>
          <a:bodyPr anchorCtr="0" anchor="ctr" bIns="74300" lIns="74300" spcFirstLastPara="1" rIns="74300" wrap="square" tIns="74300">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lt1"/>
                </a:solidFill>
              </a:rPr>
              <a:t>Approximation</a:t>
            </a:r>
            <a:endParaRPr b="0" i="0" sz="1100" u="none" cap="none" strike="noStrike">
              <a:solidFill>
                <a:schemeClr val="lt1"/>
              </a:solidFill>
              <a:latin typeface="Arial"/>
              <a:ea typeface="Arial"/>
              <a:cs typeface="Arial"/>
              <a:sym typeface="Arial"/>
            </a:endParaRPr>
          </a:p>
        </p:txBody>
      </p:sp>
      <p:sp>
        <p:nvSpPr>
          <p:cNvPr id="216" name="Google Shape;216;p33"/>
          <p:cNvSpPr/>
          <p:nvPr/>
        </p:nvSpPr>
        <p:spPr>
          <a:xfrm>
            <a:off x="2591518" y="1777083"/>
            <a:ext cx="1886175" cy="1131750"/>
          </a:xfrm>
          <a:prstGeom prst="rect">
            <a:avLst/>
          </a:prstGeom>
          <a:solidFill>
            <a:srgbClr val="DE7946"/>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7" name="Google Shape;217;p33"/>
          <p:cNvSpPr txBox="1"/>
          <p:nvPr/>
        </p:nvSpPr>
        <p:spPr>
          <a:xfrm>
            <a:off x="2591518" y="1777083"/>
            <a:ext cx="1886175" cy="1131750"/>
          </a:xfrm>
          <a:prstGeom prst="rect">
            <a:avLst/>
          </a:prstGeom>
          <a:noFill/>
          <a:ln>
            <a:noFill/>
          </a:ln>
        </p:spPr>
        <p:txBody>
          <a:bodyPr anchorCtr="0" anchor="ctr" bIns="74300" lIns="74300" spcFirstLastPara="1" rIns="74300" wrap="square" tIns="74300">
            <a:noAutofit/>
          </a:bodyPr>
          <a:lstStyle/>
          <a:p>
            <a:pPr indent="0" lvl="0" marL="0" marR="0" rtl="0" algn="ctr">
              <a:lnSpc>
                <a:spcPct val="90000"/>
              </a:lnSpc>
              <a:spcBef>
                <a:spcPts val="0"/>
              </a:spcBef>
              <a:spcAft>
                <a:spcPts val="0"/>
              </a:spcAft>
              <a:buClr>
                <a:schemeClr val="lt1"/>
              </a:buClr>
              <a:buSzPts val="2000"/>
              <a:buFont typeface="Calibri"/>
              <a:buNone/>
            </a:pPr>
            <a:r>
              <a:rPr lang="en" sz="1800">
                <a:solidFill>
                  <a:schemeClr val="lt1"/>
                </a:solidFill>
              </a:rPr>
              <a:t>Realization</a:t>
            </a:r>
            <a:endParaRPr b="0" i="0" sz="1100" u="none" cap="none" strike="noStrike">
              <a:solidFill>
                <a:schemeClr val="lt1"/>
              </a:solidFill>
              <a:latin typeface="Arial"/>
              <a:ea typeface="Arial"/>
              <a:cs typeface="Arial"/>
              <a:sym typeface="Arial"/>
            </a:endParaRPr>
          </a:p>
        </p:txBody>
      </p:sp>
      <p:sp>
        <p:nvSpPr>
          <p:cNvPr id="218" name="Google Shape;218;p33"/>
          <p:cNvSpPr/>
          <p:nvPr/>
        </p:nvSpPr>
        <p:spPr>
          <a:xfrm>
            <a:off x="4666308" y="1777083"/>
            <a:ext cx="1886175" cy="1131750"/>
          </a:xfrm>
          <a:prstGeom prst="rect">
            <a:avLst/>
          </a:prstGeom>
          <a:solidFill>
            <a:srgbClr val="D07A5B"/>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9" name="Google Shape;219;p33"/>
          <p:cNvSpPr txBox="1"/>
          <p:nvPr/>
        </p:nvSpPr>
        <p:spPr>
          <a:xfrm>
            <a:off x="4666308" y="1777083"/>
            <a:ext cx="1886175" cy="1131750"/>
          </a:xfrm>
          <a:prstGeom prst="rect">
            <a:avLst/>
          </a:prstGeom>
          <a:noFill/>
          <a:ln>
            <a:noFill/>
          </a:ln>
        </p:spPr>
        <p:txBody>
          <a:bodyPr anchorCtr="0" anchor="ctr" bIns="74300" lIns="74300" spcFirstLastPara="1" rIns="74300" wrap="square" tIns="74300">
            <a:noAutofit/>
          </a:bodyPr>
          <a:lstStyle/>
          <a:p>
            <a:pPr indent="0" lvl="0" marL="0" marR="0" rtl="0" algn="ctr">
              <a:lnSpc>
                <a:spcPct val="90000"/>
              </a:lnSpc>
              <a:spcBef>
                <a:spcPts val="0"/>
              </a:spcBef>
              <a:spcAft>
                <a:spcPts val="0"/>
              </a:spcAft>
              <a:buClr>
                <a:schemeClr val="lt1"/>
              </a:buClr>
              <a:buSzPts val="2000"/>
              <a:buFont typeface="Calibri"/>
              <a:buNone/>
            </a:pPr>
            <a:r>
              <a:rPr lang="en" sz="1800">
                <a:solidFill>
                  <a:schemeClr val="lt1"/>
                </a:solidFill>
              </a:rPr>
              <a:t>Study of arithmetic errors</a:t>
            </a:r>
            <a:endParaRPr sz="1800">
              <a:solidFill>
                <a:schemeClr val="lt1"/>
              </a:solidFill>
            </a:endParaRPr>
          </a:p>
          <a:p>
            <a:pPr indent="0" lvl="0" marL="0" marR="0" rtl="0" algn="ctr">
              <a:lnSpc>
                <a:spcPct val="90000"/>
              </a:lnSpc>
              <a:spcBef>
                <a:spcPts val="0"/>
              </a:spcBef>
              <a:spcAft>
                <a:spcPts val="0"/>
              </a:spcAft>
              <a:buClr>
                <a:schemeClr val="lt1"/>
              </a:buClr>
              <a:buSzPts val="2000"/>
              <a:buFont typeface="Calibri"/>
              <a:buNone/>
            </a:pPr>
            <a:r>
              <a:rPr b="0" i="0" lang="en" sz="2000" u="none" cap="none" strike="noStrike">
                <a:solidFill>
                  <a:schemeClr val="lt1"/>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20" name="Google Shape;220;p33"/>
          <p:cNvSpPr/>
          <p:nvPr/>
        </p:nvSpPr>
        <p:spPr>
          <a:xfrm>
            <a:off x="6741099" y="1777083"/>
            <a:ext cx="1886175" cy="1131750"/>
          </a:xfrm>
          <a:prstGeom prst="rect">
            <a:avLst/>
          </a:prstGeom>
          <a:solidFill>
            <a:srgbClr val="C47F6E"/>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p33"/>
          <p:cNvSpPr txBox="1"/>
          <p:nvPr/>
        </p:nvSpPr>
        <p:spPr>
          <a:xfrm>
            <a:off x="6741099" y="1777083"/>
            <a:ext cx="1886175" cy="1131750"/>
          </a:xfrm>
          <a:prstGeom prst="rect">
            <a:avLst/>
          </a:prstGeom>
          <a:noFill/>
          <a:ln>
            <a:noFill/>
          </a:ln>
        </p:spPr>
        <p:txBody>
          <a:bodyPr anchorCtr="0" anchor="ctr" bIns="74300" lIns="74300" spcFirstLastPara="1" rIns="74300" wrap="square" tIns="74300">
            <a:noAutofit/>
          </a:bodyPr>
          <a:lstStyle/>
          <a:p>
            <a:pPr indent="0" lvl="0" marL="0" marR="0" rtl="0" algn="ctr">
              <a:lnSpc>
                <a:spcPct val="90000"/>
              </a:lnSpc>
              <a:spcBef>
                <a:spcPts val="0"/>
              </a:spcBef>
              <a:spcAft>
                <a:spcPts val="0"/>
              </a:spcAft>
              <a:buClr>
                <a:schemeClr val="lt1"/>
              </a:buClr>
              <a:buSzPts val="2000"/>
              <a:buFont typeface="Calibri"/>
              <a:buNone/>
            </a:pPr>
            <a:r>
              <a:rPr lang="en" sz="1800">
                <a:solidFill>
                  <a:schemeClr val="lt1"/>
                </a:solidFill>
              </a:rPr>
              <a:t>Implementation</a:t>
            </a:r>
            <a:endParaRPr b="0" i="0" sz="1100" u="none" cap="none" strike="noStrike">
              <a:solidFill>
                <a:schemeClr val="lt1"/>
              </a:solidFill>
              <a:latin typeface="Arial"/>
              <a:ea typeface="Arial"/>
              <a:cs typeface="Arial"/>
              <a:sym typeface="Arial"/>
            </a:endParaRPr>
          </a:p>
        </p:txBody>
      </p:sp>
      <p:sp>
        <p:nvSpPr>
          <p:cNvPr id="222" name="Google Shape;222;p33"/>
          <p:cNvSpPr txBox="1"/>
          <p:nvPr/>
        </p:nvSpPr>
        <p:spPr>
          <a:xfrm>
            <a:off x="342900" y="4833550"/>
            <a:ext cx="31383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1.Approximation</a:t>
            </a:r>
            <a:endParaRPr/>
          </a:p>
        </p:txBody>
      </p:sp>
      <p:sp>
        <p:nvSpPr>
          <p:cNvPr id="228" name="Google Shape;22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a:t>
            </a:r>
            <a:r>
              <a:rPr lang="en"/>
              <a:t> transfer function satisfy the desired specifications. </a:t>
            </a:r>
            <a:endParaRPr/>
          </a:p>
          <a:p>
            <a:pPr indent="0" lvl="0" marL="0" rtl="0" algn="l">
              <a:spcBef>
                <a:spcPts val="1200"/>
              </a:spcBef>
              <a:spcAft>
                <a:spcPts val="0"/>
              </a:spcAft>
              <a:buNone/>
            </a:pPr>
            <a:r>
              <a:rPr lang="en"/>
              <a:t>Methods to perform this can be classified in two ways, as </a:t>
            </a:r>
            <a:endParaRPr/>
          </a:p>
          <a:p>
            <a:pPr indent="0" lvl="0" marL="0" rtl="0" algn="l">
              <a:spcBef>
                <a:spcPts val="1200"/>
              </a:spcBef>
              <a:spcAft>
                <a:spcPts val="0"/>
              </a:spcAft>
              <a:buNone/>
            </a:pPr>
            <a:r>
              <a:rPr lang="en"/>
              <a:t>direct vs. indirect </a:t>
            </a:r>
            <a:endParaRPr/>
          </a:p>
          <a:p>
            <a:pPr indent="0" lvl="0" marL="0" rtl="0" algn="l">
              <a:spcBef>
                <a:spcPts val="1200"/>
              </a:spcBef>
              <a:spcAft>
                <a:spcPts val="0"/>
              </a:spcAft>
              <a:buNone/>
            </a:pPr>
            <a:r>
              <a:rPr lang="en"/>
              <a:t>closedform vs. iterative.</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Nonrecursive filters</a:t>
            </a:r>
            <a:r>
              <a:rPr lang="en"/>
              <a:t> are designed by using direct noniterative or iterative methods </a:t>
            </a:r>
            <a:endParaRPr/>
          </a:p>
          <a:p>
            <a:pPr indent="0" lvl="0" marL="0" rtl="0" algn="l">
              <a:spcBef>
                <a:spcPts val="1200"/>
              </a:spcBef>
              <a:spcAft>
                <a:spcPts val="0"/>
              </a:spcAft>
              <a:buNone/>
            </a:pPr>
            <a:r>
              <a:rPr lang="en"/>
              <a:t>whereas </a:t>
            </a:r>
            <a:r>
              <a:rPr b="1" lang="en"/>
              <a:t>recursive filters</a:t>
            </a:r>
            <a:r>
              <a:rPr lang="en"/>
              <a:t> are designed by using indirect noniterative methods or direct iterative methods.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35"/>
          <p:cNvSpPr/>
          <p:nvPr/>
        </p:nvSpPr>
        <p:spPr>
          <a:xfrm>
            <a:off x="0" y="0"/>
            <a:ext cx="91419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34" name="Google Shape;234;p35"/>
          <p:cNvSpPr/>
          <p:nvPr/>
        </p:nvSpPr>
        <p:spPr>
          <a:xfrm flipH="1">
            <a:off x="-38753" y="0"/>
            <a:ext cx="4934205" cy="5143500"/>
          </a:xfrm>
          <a:custGeom>
            <a:rect b="b" l="l" r="r" t="t"/>
            <a:pathLst>
              <a:path extrusionOk="0" h="6858000" w="5962785">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lt2">
              <a:alpha val="4941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5" name="Google Shape;235;p35"/>
          <p:cNvSpPr txBox="1"/>
          <p:nvPr>
            <p:ph type="title"/>
          </p:nvPr>
        </p:nvSpPr>
        <p:spPr>
          <a:xfrm>
            <a:off x="138801" y="0"/>
            <a:ext cx="3843600" cy="1350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Calibri"/>
              <a:buNone/>
            </a:pPr>
            <a:r>
              <a:rPr b="1" lang="en" sz="2700"/>
              <a:t>Approximation</a:t>
            </a:r>
            <a:endParaRPr/>
          </a:p>
        </p:txBody>
      </p:sp>
      <p:sp>
        <p:nvSpPr>
          <p:cNvPr id="236" name="Google Shape;236;p35"/>
          <p:cNvSpPr txBox="1"/>
          <p:nvPr>
            <p:ph idx="1" type="body"/>
          </p:nvPr>
        </p:nvSpPr>
        <p:spPr>
          <a:xfrm>
            <a:off x="63900" y="1398075"/>
            <a:ext cx="4287300" cy="26652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None/>
            </a:pPr>
            <a:r>
              <a:rPr lang="en"/>
              <a:t>The approximation problem for nonrecursive filters can be solved in two ways: </a:t>
            </a:r>
            <a:endParaRPr/>
          </a:p>
          <a:p>
            <a:pPr indent="-317500" lvl="0" marL="457200" rtl="0" algn="l">
              <a:lnSpc>
                <a:spcPct val="115000"/>
              </a:lnSpc>
              <a:spcBef>
                <a:spcPts val="1200"/>
              </a:spcBef>
              <a:spcAft>
                <a:spcPts val="0"/>
              </a:spcAft>
              <a:buSzPts val="1400"/>
              <a:buChar char="●"/>
            </a:pPr>
            <a:r>
              <a:rPr lang="en"/>
              <a:t>Applying the Fourier series</a:t>
            </a:r>
            <a:endParaRPr/>
          </a:p>
          <a:p>
            <a:pPr indent="-317500" lvl="0" marL="457200" rtl="0" algn="l">
              <a:lnSpc>
                <a:spcPct val="115000"/>
              </a:lnSpc>
              <a:spcBef>
                <a:spcPts val="0"/>
              </a:spcBef>
              <a:spcAft>
                <a:spcPts val="0"/>
              </a:spcAft>
              <a:buSzPts val="1400"/>
              <a:buChar char="●"/>
            </a:pPr>
            <a:r>
              <a:rPr lang="en"/>
              <a:t>Using numerical analysis formulas</a:t>
            </a:r>
            <a:endParaRPr/>
          </a:p>
          <a:p>
            <a:pPr indent="0" lvl="0" marL="457200" rtl="0" algn="l">
              <a:lnSpc>
                <a:spcPct val="90000"/>
              </a:lnSpc>
              <a:spcBef>
                <a:spcPts val="1200"/>
              </a:spcBef>
              <a:spcAft>
                <a:spcPts val="0"/>
              </a:spcAft>
              <a:buNone/>
            </a:pPr>
            <a:r>
              <a:t/>
            </a:r>
            <a:endParaRPr/>
          </a:p>
          <a:p>
            <a:pPr indent="-76200" lvl="0" marL="177800" rtl="0" algn="l">
              <a:lnSpc>
                <a:spcPct val="90000"/>
              </a:lnSpc>
              <a:spcBef>
                <a:spcPts val="800"/>
              </a:spcBef>
              <a:spcAft>
                <a:spcPts val="0"/>
              </a:spcAft>
              <a:buClr>
                <a:schemeClr val="dk1"/>
              </a:buClr>
              <a:buSzPts val="1500"/>
              <a:buNone/>
            </a:pPr>
            <a:r>
              <a:t/>
            </a:r>
            <a:endParaRPr sz="1500"/>
          </a:p>
        </p:txBody>
      </p:sp>
      <p:sp>
        <p:nvSpPr>
          <p:cNvPr id="237" name="Google Shape;237;p35"/>
          <p:cNvSpPr txBox="1"/>
          <p:nvPr/>
        </p:nvSpPr>
        <p:spPr>
          <a:xfrm>
            <a:off x="284692" y="4628763"/>
            <a:ext cx="42873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pic>
        <p:nvPicPr>
          <p:cNvPr id="238" name="Google Shape;238;p35"/>
          <p:cNvPicPr preferRelativeResize="0"/>
          <p:nvPr/>
        </p:nvPicPr>
        <p:blipFill>
          <a:blip r:embed="rId3">
            <a:alphaModFix/>
          </a:blip>
          <a:stretch>
            <a:fillRect/>
          </a:stretch>
        </p:blipFill>
        <p:spPr>
          <a:xfrm>
            <a:off x="4248888" y="1219188"/>
            <a:ext cx="5324475" cy="2143125"/>
          </a:xfrm>
          <a:prstGeom prst="rect">
            <a:avLst/>
          </a:prstGeom>
          <a:noFill/>
          <a:ln>
            <a:noFill/>
          </a:ln>
        </p:spPr>
      </p:pic>
      <p:pic>
        <p:nvPicPr>
          <p:cNvPr id="239" name="Google Shape;239;p35"/>
          <p:cNvPicPr preferRelativeResize="0"/>
          <p:nvPr/>
        </p:nvPicPr>
        <p:blipFill>
          <a:blip r:embed="rId4">
            <a:alphaModFix/>
          </a:blip>
          <a:stretch>
            <a:fillRect/>
          </a:stretch>
        </p:blipFill>
        <p:spPr>
          <a:xfrm>
            <a:off x="4895438" y="3362325"/>
            <a:ext cx="3629025" cy="112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