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420" r:id="rId3"/>
    <p:sldId id="257" r:id="rId4"/>
    <p:sldId id="421" r:id="rId5"/>
    <p:sldId id="440" r:id="rId6"/>
    <p:sldId id="423" r:id="rId7"/>
    <p:sldId id="436" r:id="rId8"/>
    <p:sldId id="426" r:id="rId9"/>
    <p:sldId id="437" r:id="rId10"/>
    <p:sldId id="438" r:id="rId11"/>
    <p:sldId id="439" r:id="rId12"/>
    <p:sldId id="427" r:id="rId13"/>
    <p:sldId id="441" r:id="rId14"/>
    <p:sldId id="442" r:id="rId15"/>
    <p:sldId id="430" r:id="rId16"/>
    <p:sldId id="435" r:id="rId17"/>
    <p:sldId id="434" r:id="rId18"/>
    <p:sldId id="432" r:id="rId19"/>
    <p:sldId id="43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E30FA"/>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2" autoAdjust="0"/>
  </p:normalViewPr>
  <p:slideViewPr>
    <p:cSldViewPr>
      <p:cViewPr varScale="1">
        <p:scale>
          <a:sx n="88" d="100"/>
          <a:sy n="88" d="100"/>
        </p:scale>
        <p:origin x="1200"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4A2972-38B6-4840-89C8-7B0C0DBA6571}" type="datetimeFigureOut">
              <a:rPr lang="en-US" smtClean="0"/>
              <a:pPr/>
              <a:t>3/9/2021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1BFCE-309D-4107-9251-56F89B570116}" type="slidenum">
              <a:rPr lang="en-US" smtClean="0"/>
              <a:pPr/>
              <a:t>‹#›</a:t>
            </a:fld>
            <a:endParaRPr lang="en-US" dirty="0"/>
          </a:p>
        </p:txBody>
      </p:sp>
    </p:spTree>
    <p:extLst>
      <p:ext uri="{BB962C8B-B14F-4D97-AF65-F5344CB8AC3E}">
        <p14:creationId xmlns:p14="http://schemas.microsoft.com/office/powerpoint/2010/main" val="8813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1BFCE-309D-4107-9251-56F89B570116}" type="slidenum">
              <a:rPr lang="en-US" smtClean="0"/>
              <a:pPr/>
              <a:t>18</a:t>
            </a:fld>
            <a:endParaRPr lang="en-US" dirty="0"/>
          </a:p>
        </p:txBody>
      </p:sp>
    </p:spTree>
    <p:extLst>
      <p:ext uri="{BB962C8B-B14F-4D97-AF65-F5344CB8AC3E}">
        <p14:creationId xmlns:p14="http://schemas.microsoft.com/office/powerpoint/2010/main" val="2434704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25BBD7-8E55-4B7B-AFB4-4AB7D7366DD2}" type="datetime1">
              <a:rPr lang="en-US" smtClean="0"/>
              <a:pPr/>
              <a:t>3/9/2021</a:t>
            </a:fld>
            <a:endParaRPr lang="en-US" dirty="0"/>
          </a:p>
        </p:txBody>
      </p:sp>
      <p:sp>
        <p:nvSpPr>
          <p:cNvPr id="5" name="Footer Placeholder 4"/>
          <p:cNvSpPr>
            <a:spLocks noGrp="1"/>
          </p:cNvSpPr>
          <p:nvPr>
            <p:ph type="ftr" sz="quarter" idx="11"/>
          </p:nvPr>
        </p:nvSpPr>
        <p:spPr/>
        <p:txBody>
          <a:bodyPr/>
          <a:lstStyle/>
          <a:p>
            <a:r>
              <a:rPr lang="en-US" dirty="0"/>
              <a:t>Dept. of 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2" descr="Vardhaman Logo copy"/>
          <p:cNvPicPr>
            <a:picLocks noChangeAspect="1" noChangeArrowheads="1"/>
          </p:cNvPicPr>
          <p:nvPr userDrawn="1"/>
        </p:nvPicPr>
        <p:blipFill>
          <a:blip r:embed="rId2" cstate="print"/>
          <a:srcRect/>
          <a:stretch>
            <a:fillRect/>
          </a:stretch>
        </p:blipFill>
        <p:spPr bwMode="auto">
          <a:xfrm>
            <a:off x="533400" y="76200"/>
            <a:ext cx="914400" cy="609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7421FD-C246-42CE-A392-C3052D5F9933}" type="datetime1">
              <a:rPr lang="en-US" smtClean="0"/>
              <a:pPr/>
              <a:t>3/9/2021</a:t>
            </a:fld>
            <a:endParaRPr lang="en-US" dirty="0"/>
          </a:p>
        </p:txBody>
      </p:sp>
      <p:sp>
        <p:nvSpPr>
          <p:cNvPr id="5" name="Footer Placeholder 4"/>
          <p:cNvSpPr>
            <a:spLocks noGrp="1"/>
          </p:cNvSpPr>
          <p:nvPr>
            <p:ph type="ftr" sz="quarter" idx="11"/>
          </p:nvPr>
        </p:nvSpPr>
        <p:spPr/>
        <p:txBody>
          <a:bodyPr/>
          <a:lstStyle/>
          <a:p>
            <a:r>
              <a:rPr lang="en-US" dirty="0"/>
              <a:t>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FBFD67-F197-4398-B9ED-7C6A360B0CD2}" type="datetime1">
              <a:rPr lang="en-US" smtClean="0"/>
              <a:pPr/>
              <a:t>3/9/2021</a:t>
            </a:fld>
            <a:endParaRPr lang="en-US" dirty="0"/>
          </a:p>
        </p:txBody>
      </p:sp>
      <p:sp>
        <p:nvSpPr>
          <p:cNvPr id="5" name="Footer Placeholder 4"/>
          <p:cNvSpPr>
            <a:spLocks noGrp="1"/>
          </p:cNvSpPr>
          <p:nvPr>
            <p:ph type="ftr" sz="quarter" idx="11"/>
          </p:nvPr>
        </p:nvSpPr>
        <p:spPr/>
        <p:txBody>
          <a:bodyPr/>
          <a:lstStyle/>
          <a:p>
            <a:r>
              <a:rPr lang="en-US" dirty="0"/>
              <a:t>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3A0558-16C2-4FD9-9BA2-B006FD5FFF76}" type="datetime1">
              <a:rPr lang="en-US" smtClean="0"/>
              <a:pPr/>
              <a:t>3/9/2021</a:t>
            </a:fld>
            <a:endParaRPr lang="en-US" dirty="0"/>
          </a:p>
        </p:txBody>
      </p:sp>
      <p:sp>
        <p:nvSpPr>
          <p:cNvPr id="5" name="Footer Placeholder 4"/>
          <p:cNvSpPr>
            <a:spLocks noGrp="1"/>
          </p:cNvSpPr>
          <p:nvPr>
            <p:ph type="ftr" sz="quarter" idx="11"/>
          </p:nvPr>
        </p:nvSpPr>
        <p:spPr/>
        <p:txBody>
          <a:bodyPr/>
          <a:lstStyle/>
          <a:p>
            <a:r>
              <a:rPr lang="en-US" dirty="0"/>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692A10-A753-4B7B-9BA8-D6788A910510}" type="datetime1">
              <a:rPr lang="en-US" smtClean="0"/>
              <a:pPr/>
              <a:t>3/9/2021</a:t>
            </a:fld>
            <a:endParaRPr lang="en-US" dirty="0"/>
          </a:p>
        </p:txBody>
      </p:sp>
      <p:sp>
        <p:nvSpPr>
          <p:cNvPr id="5" name="Footer Placeholder 4"/>
          <p:cNvSpPr>
            <a:spLocks noGrp="1"/>
          </p:cNvSpPr>
          <p:nvPr>
            <p:ph type="ftr" sz="quarter" idx="11"/>
          </p:nvPr>
        </p:nvSpPr>
        <p:spPr/>
        <p:txBody>
          <a:bodyPr/>
          <a:lstStyle/>
          <a:p>
            <a:r>
              <a:rPr lang="en-US" dirty="0"/>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57C1D4-4E33-4C1F-81D2-44EBA341B66D}" type="datetime1">
              <a:rPr lang="en-US" smtClean="0"/>
              <a:pPr/>
              <a:t>3/9/2021</a:t>
            </a:fld>
            <a:endParaRPr lang="en-US" dirty="0"/>
          </a:p>
        </p:txBody>
      </p:sp>
      <p:sp>
        <p:nvSpPr>
          <p:cNvPr id="5" name="Footer Placeholder 4"/>
          <p:cNvSpPr>
            <a:spLocks noGrp="1"/>
          </p:cNvSpPr>
          <p:nvPr>
            <p:ph type="ftr" sz="quarter" idx="11"/>
          </p:nvPr>
        </p:nvSpPr>
        <p:spPr/>
        <p:txBody>
          <a:bodyPr/>
          <a:lstStyle/>
          <a:p>
            <a:r>
              <a:rPr lang="en-US" dirty="0"/>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3F8C54-0D6C-489C-B01B-E1D90D5E7F29}" type="datetime1">
              <a:rPr lang="en-US" smtClean="0"/>
              <a:pPr/>
              <a:t>3/9/2021</a:t>
            </a:fld>
            <a:endParaRPr lang="en-US" dirty="0"/>
          </a:p>
        </p:txBody>
      </p:sp>
      <p:sp>
        <p:nvSpPr>
          <p:cNvPr id="6" name="Footer Placeholder 5"/>
          <p:cNvSpPr>
            <a:spLocks noGrp="1"/>
          </p:cNvSpPr>
          <p:nvPr>
            <p:ph type="ftr" sz="quarter" idx="11"/>
          </p:nvPr>
        </p:nvSpPr>
        <p:spPr/>
        <p:txBody>
          <a:bodyPr/>
          <a:lstStyle/>
          <a:p>
            <a:r>
              <a:rPr lang="en-US" dirty="0"/>
              <a:t>Electronics and Communication Engineering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A055F2-2147-4A9A-8A16-C354B51DB69E}" type="datetime1">
              <a:rPr lang="en-US" smtClean="0"/>
              <a:pPr/>
              <a:t>3/9/2021</a:t>
            </a:fld>
            <a:endParaRPr lang="en-US" dirty="0"/>
          </a:p>
        </p:txBody>
      </p:sp>
      <p:sp>
        <p:nvSpPr>
          <p:cNvPr id="8" name="Footer Placeholder 7"/>
          <p:cNvSpPr>
            <a:spLocks noGrp="1"/>
          </p:cNvSpPr>
          <p:nvPr>
            <p:ph type="ftr" sz="quarter" idx="11"/>
          </p:nvPr>
        </p:nvSpPr>
        <p:spPr/>
        <p:txBody>
          <a:bodyPr/>
          <a:lstStyle/>
          <a:p>
            <a:r>
              <a:rPr lang="en-US" dirty="0"/>
              <a:t>Electronics and Communication Engineering</a:t>
            </a:r>
          </a:p>
        </p:txBody>
      </p:sp>
      <p:sp>
        <p:nvSpPr>
          <p:cNvPr id="9" name="Slide Number Placeholder 8"/>
          <p:cNvSpPr>
            <a:spLocks noGrp="1"/>
          </p:cNvSpPr>
          <p:nvPr>
            <p:ph type="sldNum" sz="quarter" idx="12"/>
          </p:nvPr>
        </p:nvSpPr>
        <p:spPr/>
        <p:txBody>
          <a:bodyPr/>
          <a:lstStyle/>
          <a:p>
            <a:fld id="{96F80E10-3962-44F0-AD62-FAC461DCA723}"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4F6668-84E2-45FC-AA37-40156B1B9F0D}" type="datetime1">
              <a:rPr lang="en-US" smtClean="0"/>
              <a:pPr/>
              <a:t>3/9/2021</a:t>
            </a:fld>
            <a:endParaRPr lang="en-US" dirty="0"/>
          </a:p>
        </p:txBody>
      </p:sp>
      <p:sp>
        <p:nvSpPr>
          <p:cNvPr id="4" name="Footer Placeholder 3"/>
          <p:cNvSpPr>
            <a:spLocks noGrp="1"/>
          </p:cNvSpPr>
          <p:nvPr>
            <p:ph type="ftr" sz="quarter" idx="11"/>
          </p:nvPr>
        </p:nvSpPr>
        <p:spPr/>
        <p:txBody>
          <a:bodyPr/>
          <a:lstStyle/>
          <a:p>
            <a:r>
              <a:rPr lang="en-US" dirty="0"/>
              <a:t>Electronics and Communication Engineering</a:t>
            </a:r>
          </a:p>
        </p:txBody>
      </p:sp>
      <p:sp>
        <p:nvSpPr>
          <p:cNvPr id="5" name="Slide Number Placeholder 4"/>
          <p:cNvSpPr>
            <a:spLocks noGrp="1"/>
          </p:cNvSpPr>
          <p:nvPr>
            <p:ph type="sldNum" sz="quarter" idx="12"/>
          </p:nvPr>
        </p:nvSpPr>
        <p:spPr/>
        <p:txBody>
          <a:bodyPr/>
          <a:lstStyle/>
          <a:p>
            <a:fld id="{96F80E10-3962-44F0-AD62-FAC461DCA723}"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67B32-2E83-4E14-85B9-B0A915B7E590}" type="datetime1">
              <a:rPr lang="en-US" smtClean="0"/>
              <a:pPr/>
              <a:t>3/9/2021</a:t>
            </a:fld>
            <a:endParaRPr lang="en-US" dirty="0"/>
          </a:p>
        </p:txBody>
      </p:sp>
      <p:sp>
        <p:nvSpPr>
          <p:cNvPr id="3" name="Footer Placeholder 2"/>
          <p:cNvSpPr>
            <a:spLocks noGrp="1"/>
          </p:cNvSpPr>
          <p:nvPr>
            <p:ph type="ftr" sz="quarter" idx="11"/>
          </p:nvPr>
        </p:nvSpPr>
        <p:spPr/>
        <p:txBody>
          <a:bodyPr/>
          <a:lstStyle/>
          <a:p>
            <a:r>
              <a:rPr lang="en-US" dirty="0"/>
              <a:t>Electronics and Communication Engineering</a:t>
            </a:r>
          </a:p>
        </p:txBody>
      </p:sp>
      <p:sp>
        <p:nvSpPr>
          <p:cNvPr id="4" name="Slide Number Placeholder 3"/>
          <p:cNvSpPr>
            <a:spLocks noGrp="1"/>
          </p:cNvSpPr>
          <p:nvPr>
            <p:ph type="sldNum" sz="quarter" idx="12"/>
          </p:nvPr>
        </p:nvSpPr>
        <p:spPr/>
        <p:txBody>
          <a:bodyPr/>
          <a:lstStyle/>
          <a:p>
            <a:fld id="{96F80E10-3962-44F0-AD62-FAC461DCA723}"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A7BF62-BBBE-4B87-9C2B-F1887AB48457}" type="datetime1">
              <a:rPr lang="en-US" smtClean="0"/>
              <a:pPr/>
              <a:t>3/9/2021</a:t>
            </a:fld>
            <a:endParaRPr lang="en-US" dirty="0"/>
          </a:p>
        </p:txBody>
      </p:sp>
      <p:sp>
        <p:nvSpPr>
          <p:cNvPr id="6" name="Footer Placeholder 5"/>
          <p:cNvSpPr>
            <a:spLocks noGrp="1"/>
          </p:cNvSpPr>
          <p:nvPr>
            <p:ph type="ftr" sz="quarter" idx="11"/>
          </p:nvPr>
        </p:nvSpPr>
        <p:spPr/>
        <p:txBody>
          <a:bodyPr/>
          <a:lstStyle/>
          <a:p>
            <a:r>
              <a:rPr lang="en-US" dirty="0"/>
              <a:t>Electronics and Communication Engineering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83989-7C45-4C5F-824E-0A87AC9DDEE8}" type="datetime1">
              <a:rPr lang="en-US" smtClean="0"/>
              <a:pPr/>
              <a:t>3/9/2021</a:t>
            </a:fld>
            <a:endParaRPr lang="en-US" dirty="0"/>
          </a:p>
        </p:txBody>
      </p:sp>
      <p:sp>
        <p:nvSpPr>
          <p:cNvPr id="5" name="Footer Placeholder 4"/>
          <p:cNvSpPr>
            <a:spLocks noGrp="1"/>
          </p:cNvSpPr>
          <p:nvPr>
            <p:ph type="ftr" sz="quarter" idx="11"/>
          </p:nvPr>
        </p:nvSpPr>
        <p:spPr/>
        <p:txBody>
          <a:bodyPr/>
          <a:lstStyle/>
          <a:p>
            <a:r>
              <a:rPr lang="en-US" dirty="0"/>
              <a:t>Dept. of 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ED8B2-17EC-4532-9521-D28D44A791B0}" type="datetime1">
              <a:rPr lang="en-US" smtClean="0"/>
              <a:pPr/>
              <a:t>3/9/2021</a:t>
            </a:fld>
            <a:endParaRPr lang="en-US" dirty="0"/>
          </a:p>
        </p:txBody>
      </p:sp>
      <p:sp>
        <p:nvSpPr>
          <p:cNvPr id="6" name="Footer Placeholder 5"/>
          <p:cNvSpPr>
            <a:spLocks noGrp="1"/>
          </p:cNvSpPr>
          <p:nvPr>
            <p:ph type="ftr" sz="quarter" idx="11"/>
          </p:nvPr>
        </p:nvSpPr>
        <p:spPr/>
        <p:txBody>
          <a:bodyPr/>
          <a:lstStyle/>
          <a:p>
            <a:r>
              <a:rPr lang="en-US" dirty="0"/>
              <a:t>Electronics and Communication Engineering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61C088-5464-462A-92B0-F27D49287252}" type="datetime1">
              <a:rPr lang="en-US" smtClean="0"/>
              <a:pPr/>
              <a:t>3/9/2021</a:t>
            </a:fld>
            <a:endParaRPr lang="en-US" dirty="0"/>
          </a:p>
        </p:txBody>
      </p:sp>
      <p:sp>
        <p:nvSpPr>
          <p:cNvPr id="5" name="Footer Placeholder 4"/>
          <p:cNvSpPr>
            <a:spLocks noGrp="1"/>
          </p:cNvSpPr>
          <p:nvPr>
            <p:ph type="ftr" sz="quarter" idx="11"/>
          </p:nvPr>
        </p:nvSpPr>
        <p:spPr/>
        <p:txBody>
          <a:bodyPr/>
          <a:lstStyle/>
          <a:p>
            <a:r>
              <a:rPr lang="en-US" dirty="0"/>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72E48F-5890-4B3E-9CCE-DA60712C0714}" type="datetime1">
              <a:rPr lang="en-US" smtClean="0"/>
              <a:pPr/>
              <a:t>3/9/2021</a:t>
            </a:fld>
            <a:endParaRPr lang="en-US" dirty="0"/>
          </a:p>
        </p:txBody>
      </p:sp>
      <p:sp>
        <p:nvSpPr>
          <p:cNvPr id="5" name="Footer Placeholder 4"/>
          <p:cNvSpPr>
            <a:spLocks noGrp="1"/>
          </p:cNvSpPr>
          <p:nvPr>
            <p:ph type="ftr" sz="quarter" idx="11"/>
          </p:nvPr>
        </p:nvSpPr>
        <p:spPr/>
        <p:txBody>
          <a:bodyPr/>
          <a:lstStyle/>
          <a:p>
            <a:r>
              <a:rPr lang="en-US" dirty="0"/>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61F990-EEE8-4EFE-85F1-122FC9D9AF63}" type="datetime1">
              <a:rPr lang="en-US" smtClean="0"/>
              <a:pPr/>
              <a:t>3/9/2021</a:t>
            </a:fld>
            <a:endParaRPr lang="en-US" dirty="0"/>
          </a:p>
        </p:txBody>
      </p:sp>
      <p:sp>
        <p:nvSpPr>
          <p:cNvPr id="5" name="Footer Placeholder 4"/>
          <p:cNvSpPr>
            <a:spLocks noGrp="1"/>
          </p:cNvSpPr>
          <p:nvPr>
            <p:ph type="ftr" sz="quarter" idx="11"/>
          </p:nvPr>
        </p:nvSpPr>
        <p:spPr/>
        <p:txBody>
          <a:bodyPr/>
          <a:lstStyle/>
          <a:p>
            <a:r>
              <a:rPr lang="en-US" dirty="0"/>
              <a:t>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808686-76EA-4C46-89F9-59DB10E1578F}" type="datetime1">
              <a:rPr lang="en-US" smtClean="0"/>
              <a:pPr/>
              <a:t>3/9/2021</a:t>
            </a:fld>
            <a:endParaRPr lang="en-US" dirty="0"/>
          </a:p>
        </p:txBody>
      </p:sp>
      <p:sp>
        <p:nvSpPr>
          <p:cNvPr id="6" name="Footer Placeholder 5"/>
          <p:cNvSpPr>
            <a:spLocks noGrp="1"/>
          </p:cNvSpPr>
          <p:nvPr>
            <p:ph type="ftr" sz="quarter" idx="11"/>
          </p:nvPr>
        </p:nvSpPr>
        <p:spPr/>
        <p:txBody>
          <a:bodyPr/>
          <a:lstStyle/>
          <a:p>
            <a:r>
              <a:rPr lang="en-US" dirty="0"/>
              <a:t>Electronics and Communication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47394E-7EA5-415D-8E0F-B53353A2D634}" type="datetime1">
              <a:rPr lang="en-US" smtClean="0"/>
              <a:pPr/>
              <a:t>3/9/2021</a:t>
            </a:fld>
            <a:endParaRPr lang="en-US" dirty="0"/>
          </a:p>
        </p:txBody>
      </p:sp>
      <p:sp>
        <p:nvSpPr>
          <p:cNvPr id="8" name="Footer Placeholder 7"/>
          <p:cNvSpPr>
            <a:spLocks noGrp="1"/>
          </p:cNvSpPr>
          <p:nvPr>
            <p:ph type="ftr" sz="quarter" idx="11"/>
          </p:nvPr>
        </p:nvSpPr>
        <p:spPr/>
        <p:txBody>
          <a:bodyPr/>
          <a:lstStyle/>
          <a:p>
            <a:r>
              <a:rPr lang="en-US" dirty="0"/>
              <a:t>Electronics and Communication Engineering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C0746B63-4DE3-4E2F-A58B-A3031673E1BE}" type="datetime1">
              <a:rPr lang="en-US" smtClean="0"/>
              <a:pPr/>
              <a:t>3/9/2021</a:t>
            </a:fld>
            <a:endParaRPr lang="en-US" dirty="0"/>
          </a:p>
        </p:txBody>
      </p:sp>
      <p:sp>
        <p:nvSpPr>
          <p:cNvPr id="4" name="Footer Placeholder 3"/>
          <p:cNvSpPr>
            <a:spLocks noGrp="1"/>
          </p:cNvSpPr>
          <p:nvPr>
            <p:ph type="ftr" sz="quarter" idx="11"/>
          </p:nvPr>
        </p:nvSpPr>
        <p:spPr/>
        <p:txBody>
          <a:bodyPr/>
          <a:lstStyle/>
          <a:p>
            <a:r>
              <a:rPr lang="en-US" dirty="0"/>
              <a:t>Electronics and Communication Engineering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05FB4-EA15-451F-911D-9FF17FD15C7D}" type="datetime1">
              <a:rPr lang="en-US" smtClean="0"/>
              <a:pPr/>
              <a:t>3/9/2021</a:t>
            </a:fld>
            <a:endParaRPr lang="en-US" dirty="0"/>
          </a:p>
        </p:txBody>
      </p:sp>
      <p:sp>
        <p:nvSpPr>
          <p:cNvPr id="3" name="Footer Placeholder 2"/>
          <p:cNvSpPr>
            <a:spLocks noGrp="1"/>
          </p:cNvSpPr>
          <p:nvPr>
            <p:ph type="ftr" sz="quarter" idx="11"/>
          </p:nvPr>
        </p:nvSpPr>
        <p:spPr/>
        <p:txBody>
          <a:bodyPr/>
          <a:lstStyle/>
          <a:p>
            <a:r>
              <a:rPr lang="en-US" dirty="0"/>
              <a:t>Electronics and Communication Engineering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8F269-364F-4BA9-B5B2-3F4290668668}" type="datetime1">
              <a:rPr lang="en-US" smtClean="0"/>
              <a:pPr/>
              <a:t>3/9/2021</a:t>
            </a:fld>
            <a:endParaRPr lang="en-US" dirty="0"/>
          </a:p>
        </p:txBody>
      </p:sp>
      <p:sp>
        <p:nvSpPr>
          <p:cNvPr id="6" name="Footer Placeholder 5"/>
          <p:cNvSpPr>
            <a:spLocks noGrp="1"/>
          </p:cNvSpPr>
          <p:nvPr>
            <p:ph type="ftr" sz="quarter" idx="11"/>
          </p:nvPr>
        </p:nvSpPr>
        <p:spPr/>
        <p:txBody>
          <a:bodyPr/>
          <a:lstStyle/>
          <a:p>
            <a:r>
              <a:rPr lang="en-US" dirty="0"/>
              <a:t>Electronics and Communication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45AB7-BC62-45C5-A5FB-CC40B78C4FCA}" type="datetime1">
              <a:rPr lang="en-US" smtClean="0"/>
              <a:pPr/>
              <a:t>3/9/2021</a:t>
            </a:fld>
            <a:endParaRPr lang="en-US" dirty="0"/>
          </a:p>
        </p:txBody>
      </p:sp>
      <p:sp>
        <p:nvSpPr>
          <p:cNvPr id="6" name="Footer Placeholder 5"/>
          <p:cNvSpPr>
            <a:spLocks noGrp="1"/>
          </p:cNvSpPr>
          <p:nvPr>
            <p:ph type="ftr" sz="quarter" idx="11"/>
          </p:nvPr>
        </p:nvSpPr>
        <p:spPr/>
        <p:txBody>
          <a:bodyPr/>
          <a:lstStyle/>
          <a:p>
            <a:r>
              <a:rPr lang="en-US" dirty="0"/>
              <a:t>Electronics and Communication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838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8804A-366E-4ABA-99C3-28185111B111}" type="datetime1">
              <a:rPr lang="en-US" smtClean="0"/>
              <a:pPr/>
              <a:t>3/9/2021</a:t>
            </a:fld>
            <a:endParaRPr lang="en-US" dirty="0"/>
          </a:p>
        </p:txBody>
      </p:sp>
      <p:sp>
        <p:nvSpPr>
          <p:cNvPr id="5" name="Footer Placeholder 4"/>
          <p:cNvSpPr>
            <a:spLocks noGrp="1"/>
          </p:cNvSpPr>
          <p:nvPr>
            <p:ph type="ftr" sz="quarter" idx="3"/>
          </p:nvPr>
        </p:nvSpPr>
        <p:spPr>
          <a:xfrm>
            <a:off x="2209800" y="6356350"/>
            <a:ext cx="4495800" cy="365125"/>
          </a:xfrm>
          <a:prstGeom prst="rect">
            <a:avLst/>
          </a:prstGeom>
        </p:spPr>
        <p:txBody>
          <a:bodyPr vert="horz" lIns="91440" tIns="45720" rIns="91440" bIns="45720" rtlCol="0" anchor="ctr"/>
          <a:lstStyle>
            <a:lvl1pPr algn="ctr">
              <a:defRPr sz="1200">
                <a:solidFill>
                  <a:schemeClr val="tx1">
                    <a:tint val="75000"/>
                  </a:schemeClr>
                </a:solidFill>
                <a:latin typeface="Cambria" pitchFamily="18" charset="0"/>
                <a:ea typeface="Cambria" pitchFamily="18" charset="0"/>
              </a:defRPr>
            </a:lvl1pPr>
          </a:lstStyle>
          <a:p>
            <a:r>
              <a:rPr lang="en-US" dirty="0"/>
              <a:t>Electronics and Communication Engineering</a:t>
            </a:r>
          </a:p>
        </p:txBody>
      </p:sp>
      <p:sp>
        <p:nvSpPr>
          <p:cNvPr id="6" name="Slide Number Placeholder 5"/>
          <p:cNvSpPr>
            <a:spLocks noGrp="1"/>
          </p:cNvSpPr>
          <p:nvPr>
            <p:ph type="sldNum" sz="quarter" idx="4"/>
          </p:nvPr>
        </p:nvSpPr>
        <p:spPr>
          <a:xfrm>
            <a:off x="8305800" y="6356350"/>
            <a:ext cx="381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762000"/>
            <a:ext cx="9144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2" descr="Vardhaman Logo copy"/>
          <p:cNvPicPr>
            <a:picLocks noChangeAspect="1" noChangeArrowheads="1"/>
          </p:cNvPicPr>
          <p:nvPr userDrawn="1"/>
        </p:nvPicPr>
        <p:blipFill>
          <a:blip r:embed="rId13" cstate="print"/>
          <a:srcRect/>
          <a:stretch>
            <a:fillRect/>
          </a:stretch>
        </p:blipFill>
        <p:spPr bwMode="auto">
          <a:xfrm>
            <a:off x="533400" y="76200"/>
            <a:ext cx="9144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DF031-A487-441E-9F44-113E339A24D4}" type="datetime1">
              <a:rPr lang="en-US" smtClean="0"/>
              <a:pPr/>
              <a:t>3/9/2021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Electronics and Communication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80E10-3962-44F0-AD62-FAC461DCA72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6200000">
            <a:off x="-2476447" y="3265487"/>
            <a:ext cx="6019800" cy="1165227"/>
          </a:xfr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a:lstStyle/>
          <a:p>
            <a:r>
              <a:rPr lang="en-US" b="1" dirty="0" smtClean="0">
                <a:solidFill>
                  <a:srgbClr val="FF0000"/>
                </a:solidFill>
                <a:latin typeface="Agency FB" panose="020B0503020202020204" pitchFamily="34" charset="0"/>
              </a:rPr>
              <a:t>A3435 – </a:t>
            </a:r>
            <a:r>
              <a:rPr lang="en-US" sz="3600" b="1" dirty="0" smtClean="0">
                <a:solidFill>
                  <a:srgbClr val="FF0000"/>
                </a:solidFill>
                <a:latin typeface="Agency FB" panose="020B0503020202020204" pitchFamily="34" charset="0"/>
              </a:rPr>
              <a:t>Major Project</a:t>
            </a:r>
            <a:r>
              <a:rPr lang="en-US" sz="3600" b="1" dirty="0">
                <a:solidFill>
                  <a:srgbClr val="FF0000"/>
                </a:solidFill>
                <a:latin typeface="Agency FB" panose="020B0503020202020204" pitchFamily="34" charset="0"/>
              </a:rPr>
              <a:t/>
            </a:r>
            <a:br>
              <a:rPr lang="en-US" sz="3600" b="1" dirty="0">
                <a:solidFill>
                  <a:srgbClr val="FF0000"/>
                </a:solidFill>
                <a:latin typeface="Agency FB" panose="020B0503020202020204" pitchFamily="34" charset="0"/>
              </a:rPr>
            </a:br>
            <a:r>
              <a:rPr lang="en-US" sz="3600" b="1" dirty="0">
                <a:solidFill>
                  <a:srgbClr val="C00000"/>
                </a:solidFill>
                <a:latin typeface="Agency FB" panose="020B0503020202020204" pitchFamily="34" charset="0"/>
              </a:rPr>
              <a:t>Domain: Signal  &amp; Image Processing </a:t>
            </a:r>
          </a:p>
        </p:txBody>
      </p:sp>
      <p:sp>
        <p:nvSpPr>
          <p:cNvPr id="5" name="Rectangle 4"/>
          <p:cNvSpPr/>
          <p:nvPr/>
        </p:nvSpPr>
        <p:spPr>
          <a:xfrm>
            <a:off x="1524000" y="76200"/>
            <a:ext cx="7566026" cy="641714"/>
          </a:xfrm>
          <a:prstGeom prst="rect">
            <a:avLst/>
          </a:prstGeom>
        </p:spPr>
        <p:txBody>
          <a:bodyPr wrap="square">
            <a:spAutoFit/>
          </a:bodyPr>
          <a:lstStyle/>
          <a:p>
            <a:pPr marL="724535" marR="513080" algn="ctr">
              <a:lnSpc>
                <a:spcPct val="115000"/>
              </a:lnSpc>
              <a:spcAft>
                <a:spcPts val="0"/>
              </a:spcAft>
            </a:pPr>
            <a:r>
              <a:rPr lang="en-US" sz="1900" b="1" dirty="0">
                <a:solidFill>
                  <a:srgbClr val="CC3300"/>
                </a:solidFill>
                <a:effectLst/>
                <a:latin typeface="Trebuchet MS" panose="020B0603020202020204" pitchFamily="34" charset="0"/>
                <a:ea typeface="Calibri" panose="020F0502020204030204" pitchFamily="34" charset="0"/>
                <a:cs typeface="Times New Roman" panose="02020603050405020304" pitchFamily="18" charset="0"/>
              </a:rPr>
              <a:t>VARDHAMAN COLLEGE OF ENGINEERING, HYDERABAD</a:t>
            </a:r>
            <a:endParaRPr lang="en-IN" sz="1900" b="1" dirty="0">
              <a:solidFill>
                <a:srgbClr val="CC3300"/>
              </a:solidFill>
              <a:effectLst/>
              <a:latin typeface="Trebuchet MS" panose="020B0603020202020204" pitchFamily="34" charset="0"/>
              <a:ea typeface="Calibri" panose="020F0502020204030204" pitchFamily="34" charset="0"/>
              <a:cs typeface="Times New Roman" panose="02020603050405020304" pitchFamily="18" charset="0"/>
            </a:endParaRPr>
          </a:p>
          <a:p>
            <a:pPr marL="724535" marR="513080" algn="ctr">
              <a:lnSpc>
                <a:spcPts val="1625"/>
              </a:lnSpc>
              <a:spcAft>
                <a:spcPts val="0"/>
              </a:spcAft>
            </a:pPr>
            <a:r>
              <a:rPr lang="en-US" sz="1800" b="1" dirty="0">
                <a:solidFill>
                  <a:srgbClr val="FF9900"/>
                </a:solidFill>
                <a:effectLst/>
                <a:latin typeface="Trebuchet MS" panose="020B0603020202020204" pitchFamily="34" charset="0"/>
                <a:ea typeface="Calibri" panose="020F0502020204030204" pitchFamily="34" charset="0"/>
                <a:cs typeface="Times New Roman" panose="02020603050405020304" pitchFamily="18" charset="0"/>
              </a:rPr>
              <a:t>Autonomous institute, affiliated to JNTUH</a:t>
            </a:r>
            <a:endParaRPr lang="en-IN" sz="18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24000" y="1789650"/>
            <a:ext cx="6858000" cy="3447098"/>
          </a:xfrm>
          <a:prstGeom prst="rect">
            <a:avLst/>
          </a:prstGeom>
        </p:spPr>
        <p:txBody>
          <a:bodyPr wrap="square">
            <a:spAutoFit/>
          </a:bodyPr>
          <a:lstStyle/>
          <a:p>
            <a:pPr algn="ctr"/>
            <a:r>
              <a:rPr lang="en-US" sz="4000" b="1" dirty="0" smtClean="0">
                <a:solidFill>
                  <a:srgbClr val="3E30FA"/>
                </a:solidFill>
                <a:latin typeface="Agency FB" panose="020B0503020202020204" pitchFamily="34" charset="0"/>
                <a:ea typeface="Cambria" panose="02040503050406030204" pitchFamily="18" charset="0"/>
              </a:rPr>
              <a:t>Practical Implementation of Image Processing based Vehicle Speed Monitoring System </a:t>
            </a:r>
            <a:endParaRPr lang="en-US" sz="4400" b="1" dirty="0">
              <a:solidFill>
                <a:srgbClr val="3E30FA"/>
              </a:solidFill>
              <a:latin typeface="Agency FB" panose="020B0503020202020204" pitchFamily="34" charset="0"/>
              <a:ea typeface="Cambria" panose="02040503050406030204" pitchFamily="18" charset="0"/>
            </a:endParaRPr>
          </a:p>
          <a:p>
            <a:pPr algn="r"/>
            <a:endParaRPr lang="en-IN" sz="2600" b="1" dirty="0">
              <a:latin typeface="Agency FB" panose="020B0503020202020204" pitchFamily="34" charset="0"/>
              <a:ea typeface="Cambria" panose="02040503050406030204" pitchFamily="18" charset="0"/>
            </a:endParaRPr>
          </a:p>
          <a:p>
            <a:pPr algn="ctr"/>
            <a:r>
              <a:rPr lang="en-IN" sz="2400" b="1" dirty="0">
                <a:solidFill>
                  <a:srgbClr val="C00000"/>
                </a:solidFill>
                <a:latin typeface="Agency FB" panose="020B0503020202020204" pitchFamily="34" charset="0"/>
                <a:ea typeface="Cambria" panose="02040503050406030204" pitchFamily="18" charset="0"/>
              </a:rPr>
              <a:t> 17881A04K2 –  J.Hrudaya </a:t>
            </a:r>
          </a:p>
          <a:p>
            <a:pPr algn="ctr"/>
            <a:r>
              <a:rPr lang="en-IN" sz="2400" b="1" dirty="0">
                <a:solidFill>
                  <a:srgbClr val="C00000"/>
                </a:solidFill>
                <a:latin typeface="Agency FB" panose="020B0503020202020204" pitchFamily="34" charset="0"/>
                <a:ea typeface="Cambria" panose="02040503050406030204" pitchFamily="18" charset="0"/>
              </a:rPr>
              <a:t>     17881A04M4 </a:t>
            </a:r>
            <a:r>
              <a:rPr lang="en-IN" sz="2400" b="1" dirty="0" smtClean="0">
                <a:solidFill>
                  <a:srgbClr val="C00000"/>
                </a:solidFill>
                <a:latin typeface="Agency FB" panose="020B0503020202020204" pitchFamily="34" charset="0"/>
                <a:ea typeface="Cambria" panose="02040503050406030204" pitchFamily="18" charset="0"/>
              </a:rPr>
              <a:t>– Rithika Rao.D</a:t>
            </a:r>
            <a:endParaRPr lang="en-IN" sz="2400" b="1" dirty="0">
              <a:solidFill>
                <a:srgbClr val="C00000"/>
              </a:solidFill>
              <a:latin typeface="Agency FB" panose="020B0503020202020204" pitchFamily="34" charset="0"/>
              <a:ea typeface="Cambria" panose="02040503050406030204" pitchFamily="18" charset="0"/>
            </a:endParaRPr>
          </a:p>
          <a:p>
            <a:pPr algn="ctr"/>
            <a:r>
              <a:rPr lang="en-IN" sz="2400" b="1" dirty="0">
                <a:solidFill>
                  <a:srgbClr val="C00000"/>
                </a:solidFill>
                <a:latin typeface="Agency FB" panose="020B0503020202020204" pitchFamily="34" charset="0"/>
                <a:ea typeface="Cambria" panose="02040503050406030204" pitchFamily="18" charset="0"/>
              </a:rPr>
              <a:t>   17881A04P8 –  B.Vinoothna</a:t>
            </a:r>
          </a:p>
        </p:txBody>
      </p:sp>
      <p:sp>
        <p:nvSpPr>
          <p:cNvPr id="3" name="Rectangle 2">
            <a:extLst>
              <a:ext uri="{FF2B5EF4-FFF2-40B4-BE49-F238E27FC236}">
                <a16:creationId xmlns:a16="http://schemas.microsoft.com/office/drawing/2014/main" id="{3AB04BAB-5688-4B73-A343-60712F576C91}"/>
              </a:ext>
            </a:extLst>
          </p:cNvPr>
          <p:cNvSpPr/>
          <p:nvPr/>
        </p:nvSpPr>
        <p:spPr>
          <a:xfrm>
            <a:off x="0" y="5334505"/>
            <a:ext cx="8915400" cy="1015663"/>
          </a:xfrm>
          <a:prstGeom prst="rect">
            <a:avLst/>
          </a:prstGeom>
        </p:spPr>
        <p:txBody>
          <a:bodyPr wrap="square">
            <a:spAutoFit/>
          </a:bodyPr>
          <a:lstStyle/>
          <a:p>
            <a:pPr algn="r"/>
            <a:r>
              <a:rPr lang="en-IN" sz="2000" b="1" dirty="0">
                <a:solidFill>
                  <a:srgbClr val="3E30FA"/>
                </a:solidFill>
                <a:latin typeface="Agency FB" panose="020B0503020202020204" pitchFamily="34" charset="0"/>
                <a:ea typeface="Cambria" panose="02040503050406030204" pitchFamily="18" charset="0"/>
              </a:rPr>
              <a:t>Under the guidance of </a:t>
            </a:r>
          </a:p>
          <a:p>
            <a:pPr algn="r"/>
            <a:r>
              <a:rPr lang="en-IN" sz="2000" b="1" dirty="0">
                <a:solidFill>
                  <a:srgbClr val="C00000"/>
                </a:solidFill>
                <a:latin typeface="Agency FB" panose="020B0503020202020204" pitchFamily="34" charset="0"/>
                <a:ea typeface="Cambria" panose="02040503050406030204" pitchFamily="18" charset="0"/>
              </a:rPr>
              <a:t>Dr.D.KRISHNA</a:t>
            </a:r>
          </a:p>
          <a:p>
            <a:pPr algn="r"/>
            <a:r>
              <a:rPr lang="en-IN" sz="2000" b="1" dirty="0">
                <a:solidFill>
                  <a:srgbClr val="3E30FA"/>
                </a:solidFill>
                <a:latin typeface="Agency FB" panose="020B0503020202020204" pitchFamily="34" charset="0"/>
                <a:ea typeface="Cambria" panose="02040503050406030204" pitchFamily="18" charset="0"/>
              </a:rPr>
              <a:t>Associate Professor, Dept. of ECE</a:t>
            </a:r>
            <a:endParaRPr lang="en-IN" sz="2000" b="1" dirty="0">
              <a:solidFill>
                <a:srgbClr val="C00000"/>
              </a:solidFill>
              <a:latin typeface="Agency FB" panose="020B0503020202020204" pitchFamily="34" charset="0"/>
            </a:endParaRPr>
          </a:p>
        </p:txBody>
      </p:sp>
      <p:sp>
        <p:nvSpPr>
          <p:cNvPr id="7" name="Date Placeholder 8">
            <a:extLst>
              <a:ext uri="{FF2B5EF4-FFF2-40B4-BE49-F238E27FC236}">
                <a16:creationId xmlns:a16="http://schemas.microsoft.com/office/drawing/2014/main" id="{BE2558BE-C09A-442E-94F4-A46280B87943}"/>
              </a:ext>
            </a:extLst>
          </p:cNvPr>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8" name="Slide Number Placeholder 9">
            <a:extLst>
              <a:ext uri="{FF2B5EF4-FFF2-40B4-BE49-F238E27FC236}">
                <a16:creationId xmlns:a16="http://schemas.microsoft.com/office/drawing/2014/main" id="{50BE307C-53ED-4563-AF66-C994EDF6D2B0}"/>
              </a:ext>
            </a:extLst>
          </p:cNvPr>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a:t>
            </a:fld>
            <a:endParaRPr lang="en-US" b="1" dirty="0">
              <a:solidFill>
                <a:schemeClr val="tx1"/>
              </a:solidFill>
              <a:latin typeface="Agency FB" panose="020B0503020202020204" pitchFamily="34" charset="0"/>
              <a:ea typeface="Cambria" panose="02040503050406030204" pitchFamily="18" charset="0"/>
            </a:endParaRPr>
          </a:p>
        </p:txBody>
      </p:sp>
      <p:sp>
        <p:nvSpPr>
          <p:cNvPr id="9" name="Footer Placeholder 10">
            <a:extLst>
              <a:ext uri="{FF2B5EF4-FFF2-40B4-BE49-F238E27FC236}">
                <a16:creationId xmlns:a16="http://schemas.microsoft.com/office/drawing/2014/main" id="{30A7A873-662D-4E0A-88C7-8FE1D9B19771}"/>
              </a:ext>
            </a:extLst>
          </p:cNvPr>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1" name="Rectangle: Rounded Corners 10">
            <a:extLst>
              <a:ext uri="{FF2B5EF4-FFF2-40B4-BE49-F238E27FC236}">
                <a16:creationId xmlns:a16="http://schemas.microsoft.com/office/drawing/2014/main" id="{2DF65E51-AEF9-4828-A113-E9062B61AE89}"/>
              </a:ext>
            </a:extLst>
          </p:cNvPr>
          <p:cNvSpPr/>
          <p:nvPr/>
        </p:nvSpPr>
        <p:spPr>
          <a:xfrm>
            <a:off x="2705100" y="948674"/>
            <a:ext cx="3505200" cy="64171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latin typeface="Agency FB" panose="020B0503020202020204" pitchFamily="34" charset="0"/>
              </a:rPr>
              <a:t>Team No. – IV</a:t>
            </a:r>
          </a:p>
        </p:txBody>
      </p:sp>
      <p:sp>
        <p:nvSpPr>
          <p:cNvPr id="12" name="TextBox 11"/>
          <p:cNvSpPr txBox="1"/>
          <p:nvPr/>
        </p:nvSpPr>
        <p:spPr>
          <a:xfrm>
            <a:off x="2933700" y="3651794"/>
            <a:ext cx="1524000" cy="461665"/>
          </a:xfrm>
          <a:prstGeom prst="rect">
            <a:avLst/>
          </a:prstGeom>
          <a:noFill/>
        </p:spPr>
        <p:txBody>
          <a:bodyPr wrap="square" rtlCol="0">
            <a:spAutoFit/>
          </a:bodyPr>
          <a:lstStyle/>
          <a:p>
            <a:r>
              <a:rPr lang="en-US" sz="2400" b="1" dirty="0">
                <a:latin typeface="Agency FB" pitchFamily="34" charset="0"/>
              </a:rPr>
              <a:t>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10</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21680" y="804752"/>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Literature Survey:  </a:t>
            </a:r>
            <a:endParaRPr lang="en-US" sz="4000" b="1" dirty="0">
              <a:solidFill>
                <a:srgbClr val="3E30FA"/>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BC1FC3D7-7B8C-4ABA-834F-E644C52BE6A7}"/>
              </a:ext>
            </a:extLst>
          </p:cNvPr>
          <p:cNvSpPr txBox="1"/>
          <p:nvPr/>
        </p:nvSpPr>
        <p:spPr>
          <a:xfrm>
            <a:off x="4609699" y="76303"/>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4" name="Rectangle 3">
            <a:extLst>
              <a:ext uri="{FF2B5EF4-FFF2-40B4-BE49-F238E27FC236}">
                <a16:creationId xmlns:a16="http://schemas.microsoft.com/office/drawing/2014/main" id="{1A111FA0-A98C-4E75-A875-643453E79E84}"/>
              </a:ext>
            </a:extLst>
          </p:cNvPr>
          <p:cNvSpPr/>
          <p:nvPr/>
        </p:nvSpPr>
        <p:spPr>
          <a:xfrm>
            <a:off x="507497" y="1542773"/>
            <a:ext cx="2971800" cy="40616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99F24A7-4122-4716-BF89-34997EF49EED}"/>
              </a:ext>
            </a:extLst>
          </p:cNvPr>
          <p:cNvSpPr/>
          <p:nvPr/>
        </p:nvSpPr>
        <p:spPr>
          <a:xfrm>
            <a:off x="508237" y="2009544"/>
            <a:ext cx="2971060" cy="38222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9D455AF6-1CAE-4FD3-A1FD-A3E898932A06}"/>
              </a:ext>
            </a:extLst>
          </p:cNvPr>
          <p:cNvSpPr/>
          <p:nvPr/>
        </p:nvSpPr>
        <p:spPr>
          <a:xfrm>
            <a:off x="520074" y="2461402"/>
            <a:ext cx="2971060" cy="453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9DFAAA94-BEFC-42D2-90AF-37448C0B5526}"/>
              </a:ext>
            </a:extLst>
          </p:cNvPr>
          <p:cNvSpPr/>
          <p:nvPr/>
        </p:nvSpPr>
        <p:spPr>
          <a:xfrm>
            <a:off x="520074" y="2984933"/>
            <a:ext cx="2971060" cy="13828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123C59B2-D396-4645-860A-07D4D59804C2}"/>
              </a:ext>
            </a:extLst>
          </p:cNvPr>
          <p:cNvSpPr/>
          <p:nvPr/>
        </p:nvSpPr>
        <p:spPr>
          <a:xfrm>
            <a:off x="3506660" y="1545095"/>
            <a:ext cx="5308117" cy="3846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E864A9AF-C0AD-4DFB-BB36-AC09B52B19B7}"/>
              </a:ext>
            </a:extLst>
          </p:cNvPr>
          <p:cNvSpPr/>
          <p:nvPr/>
        </p:nvSpPr>
        <p:spPr>
          <a:xfrm>
            <a:off x="3534052" y="2007577"/>
            <a:ext cx="5301459" cy="3915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1D924026-25A6-4544-AB3D-BA9FD5E7F119}"/>
              </a:ext>
            </a:extLst>
          </p:cNvPr>
          <p:cNvSpPr/>
          <p:nvPr/>
        </p:nvSpPr>
        <p:spPr>
          <a:xfrm>
            <a:off x="3538843" y="2458581"/>
            <a:ext cx="5308116" cy="453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06BCDF85-4193-4BA7-8100-D1E138DB1E56}"/>
              </a:ext>
            </a:extLst>
          </p:cNvPr>
          <p:cNvSpPr/>
          <p:nvPr/>
        </p:nvSpPr>
        <p:spPr>
          <a:xfrm>
            <a:off x="3548087" y="2987092"/>
            <a:ext cx="5308116" cy="13807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9" name="TextBox 28">
            <a:extLst>
              <a:ext uri="{FF2B5EF4-FFF2-40B4-BE49-F238E27FC236}">
                <a16:creationId xmlns:a16="http://schemas.microsoft.com/office/drawing/2014/main" id="{CB919B1B-AEC5-4420-B9B6-26B42E05F5E6}"/>
              </a:ext>
            </a:extLst>
          </p:cNvPr>
          <p:cNvSpPr txBox="1"/>
          <p:nvPr/>
        </p:nvSpPr>
        <p:spPr>
          <a:xfrm>
            <a:off x="457200" y="1473865"/>
            <a:ext cx="2286000" cy="369332"/>
          </a:xfrm>
          <a:prstGeom prst="rect">
            <a:avLst/>
          </a:prstGeom>
          <a:noFill/>
        </p:spPr>
        <p:txBody>
          <a:bodyPr wrap="square" rtlCol="0">
            <a:spAutoFit/>
          </a:bodyPr>
          <a:lstStyle/>
          <a:p>
            <a:r>
              <a:rPr lang="en-US" dirty="0">
                <a:solidFill>
                  <a:schemeClr val="bg1"/>
                </a:solidFill>
                <a:latin typeface="Agency FB" panose="020B0503020202020204" pitchFamily="34" charset="0"/>
              </a:rPr>
              <a:t>Paper Title</a:t>
            </a:r>
            <a:endParaRPr lang="en-IN" dirty="0">
              <a:solidFill>
                <a:schemeClr val="bg1"/>
              </a:solidFill>
              <a:latin typeface="Agency FB" panose="020B0503020202020204" pitchFamily="34" charset="0"/>
            </a:endParaRPr>
          </a:p>
        </p:txBody>
      </p:sp>
      <p:sp>
        <p:nvSpPr>
          <p:cNvPr id="30" name="TextBox 29">
            <a:extLst>
              <a:ext uri="{FF2B5EF4-FFF2-40B4-BE49-F238E27FC236}">
                <a16:creationId xmlns:a16="http://schemas.microsoft.com/office/drawing/2014/main" id="{1BB662C4-30BF-48B1-92FF-F01DF1B714C0}"/>
              </a:ext>
            </a:extLst>
          </p:cNvPr>
          <p:cNvSpPr txBox="1"/>
          <p:nvPr/>
        </p:nvSpPr>
        <p:spPr>
          <a:xfrm>
            <a:off x="461264" y="1929793"/>
            <a:ext cx="2057400" cy="369332"/>
          </a:xfrm>
          <a:prstGeom prst="rect">
            <a:avLst/>
          </a:prstGeom>
          <a:noFill/>
        </p:spPr>
        <p:txBody>
          <a:bodyPr wrap="square" rtlCol="0">
            <a:spAutoFit/>
          </a:bodyPr>
          <a:lstStyle/>
          <a:p>
            <a:r>
              <a:rPr lang="en-US" dirty="0">
                <a:latin typeface="Agency FB" panose="020B0503020202020204" pitchFamily="34" charset="0"/>
              </a:rPr>
              <a:t>Authors</a:t>
            </a:r>
            <a:endParaRPr lang="en-IN" dirty="0">
              <a:latin typeface="Agency FB" panose="020B0503020202020204" pitchFamily="34" charset="0"/>
            </a:endParaRPr>
          </a:p>
        </p:txBody>
      </p:sp>
      <p:sp>
        <p:nvSpPr>
          <p:cNvPr id="31" name="TextBox 30">
            <a:extLst>
              <a:ext uri="{FF2B5EF4-FFF2-40B4-BE49-F238E27FC236}">
                <a16:creationId xmlns:a16="http://schemas.microsoft.com/office/drawing/2014/main" id="{AD230D27-05DE-4258-9B82-C32774ABAE85}"/>
              </a:ext>
            </a:extLst>
          </p:cNvPr>
          <p:cNvSpPr txBox="1"/>
          <p:nvPr/>
        </p:nvSpPr>
        <p:spPr>
          <a:xfrm>
            <a:off x="507497" y="2434177"/>
            <a:ext cx="1676400" cy="369332"/>
          </a:xfrm>
          <a:prstGeom prst="rect">
            <a:avLst/>
          </a:prstGeom>
          <a:noFill/>
        </p:spPr>
        <p:txBody>
          <a:bodyPr wrap="square" rtlCol="0">
            <a:spAutoFit/>
          </a:bodyPr>
          <a:lstStyle/>
          <a:p>
            <a:r>
              <a:rPr lang="en-US" dirty="0">
                <a:latin typeface="Agency FB" panose="020B0503020202020204" pitchFamily="34" charset="0"/>
              </a:rPr>
              <a:t>Journal</a:t>
            </a:r>
            <a:endParaRPr lang="en-IN" dirty="0">
              <a:latin typeface="Agency FB" panose="020B0503020202020204" pitchFamily="34" charset="0"/>
            </a:endParaRPr>
          </a:p>
        </p:txBody>
      </p:sp>
      <p:sp>
        <p:nvSpPr>
          <p:cNvPr id="32" name="TextBox 31">
            <a:extLst>
              <a:ext uri="{FF2B5EF4-FFF2-40B4-BE49-F238E27FC236}">
                <a16:creationId xmlns:a16="http://schemas.microsoft.com/office/drawing/2014/main" id="{200DC247-56B7-4219-A215-8DD74BFE24BD}"/>
              </a:ext>
            </a:extLst>
          </p:cNvPr>
          <p:cNvSpPr txBox="1"/>
          <p:nvPr/>
        </p:nvSpPr>
        <p:spPr>
          <a:xfrm>
            <a:off x="480124" y="2946646"/>
            <a:ext cx="1600200" cy="369332"/>
          </a:xfrm>
          <a:prstGeom prst="rect">
            <a:avLst/>
          </a:prstGeom>
          <a:noFill/>
        </p:spPr>
        <p:txBody>
          <a:bodyPr wrap="square" rtlCol="0">
            <a:spAutoFit/>
          </a:bodyPr>
          <a:lstStyle/>
          <a:p>
            <a:r>
              <a:rPr lang="en-US" dirty="0">
                <a:latin typeface="Agency FB" panose="020B0503020202020204" pitchFamily="34" charset="0"/>
              </a:rPr>
              <a:t>Proposed work</a:t>
            </a:r>
            <a:endParaRPr lang="en-IN" dirty="0">
              <a:latin typeface="Agency FB" panose="020B0503020202020204" pitchFamily="34" charset="0"/>
            </a:endParaRPr>
          </a:p>
        </p:txBody>
      </p:sp>
      <p:sp>
        <p:nvSpPr>
          <p:cNvPr id="34" name="TextBox 33">
            <a:extLst>
              <a:ext uri="{FF2B5EF4-FFF2-40B4-BE49-F238E27FC236}">
                <a16:creationId xmlns:a16="http://schemas.microsoft.com/office/drawing/2014/main" id="{38358563-39DA-4D99-B3D1-000B0D67F381}"/>
              </a:ext>
            </a:extLst>
          </p:cNvPr>
          <p:cNvSpPr txBox="1"/>
          <p:nvPr/>
        </p:nvSpPr>
        <p:spPr>
          <a:xfrm>
            <a:off x="3479297" y="1512207"/>
            <a:ext cx="5484527" cy="369332"/>
          </a:xfrm>
          <a:prstGeom prst="rect">
            <a:avLst/>
          </a:prstGeom>
          <a:noFill/>
        </p:spPr>
        <p:txBody>
          <a:bodyPr wrap="square" rtlCol="0">
            <a:spAutoFit/>
          </a:bodyPr>
          <a:lstStyle/>
          <a:p>
            <a:pPr algn="just"/>
            <a:r>
              <a:rPr lang="en-US" dirty="0">
                <a:solidFill>
                  <a:schemeClr val="bg1"/>
                </a:solidFill>
                <a:latin typeface="Agency FB" panose="020B0503020202020204" pitchFamily="34" charset="0"/>
              </a:rPr>
              <a:t>A Review on Video Based Vehicle Detection, Recognition and Tracking</a:t>
            </a:r>
            <a:endParaRPr lang="en-IN" sz="1400" dirty="0">
              <a:solidFill>
                <a:schemeClr val="bg1"/>
              </a:solidFill>
              <a:highlight>
                <a:srgbClr val="FFFF00"/>
              </a:highlight>
              <a:latin typeface="Agency FB" panose="020B0503020202020204" pitchFamily="34" charset="0"/>
            </a:endParaRPr>
          </a:p>
        </p:txBody>
      </p:sp>
      <p:sp>
        <p:nvSpPr>
          <p:cNvPr id="37" name="TextBox 36">
            <a:extLst>
              <a:ext uri="{FF2B5EF4-FFF2-40B4-BE49-F238E27FC236}">
                <a16:creationId xmlns:a16="http://schemas.microsoft.com/office/drawing/2014/main" id="{63F0A398-36DB-4E4D-A18B-29EEC378501A}"/>
              </a:ext>
            </a:extLst>
          </p:cNvPr>
          <p:cNvSpPr txBox="1"/>
          <p:nvPr/>
        </p:nvSpPr>
        <p:spPr>
          <a:xfrm>
            <a:off x="3487793" y="1981062"/>
            <a:ext cx="5359166" cy="741613"/>
          </a:xfrm>
          <a:prstGeom prst="rect">
            <a:avLst/>
          </a:prstGeom>
          <a:noFill/>
        </p:spPr>
        <p:txBody>
          <a:bodyPr wrap="square" rtlCol="0">
            <a:spAutoFit/>
          </a:bodyPr>
          <a:lstStyle/>
          <a:p>
            <a:pPr>
              <a:lnSpc>
                <a:spcPct val="107000"/>
              </a:lnSpc>
              <a:spcAft>
                <a:spcPts val="800"/>
              </a:spcAft>
            </a:pPr>
            <a:r>
              <a:rPr lang="en-US" sz="1600" dirty="0">
                <a:latin typeface="Agency FB" panose="020B0503020202020204" pitchFamily="34" charset="0"/>
              </a:rPr>
              <a:t>Shobha B S, Deepu R</a:t>
            </a:r>
            <a:endParaRPr lang="en-IN" sz="1600" dirty="0">
              <a:latin typeface="Agency FB" panose="020B0503020202020204" pitchFamily="34" charset="0"/>
            </a:endParaRPr>
          </a:p>
          <a:p>
            <a:pPr>
              <a:lnSpc>
                <a:spcPct val="107000"/>
              </a:lnSpc>
              <a:spcAft>
                <a:spcPts val="800"/>
              </a:spcAft>
            </a:pPr>
            <a:endParaRPr lang="en-IN" dirty="0"/>
          </a:p>
        </p:txBody>
      </p:sp>
      <p:sp>
        <p:nvSpPr>
          <p:cNvPr id="39" name="TextBox 38">
            <a:extLst>
              <a:ext uri="{FF2B5EF4-FFF2-40B4-BE49-F238E27FC236}">
                <a16:creationId xmlns:a16="http://schemas.microsoft.com/office/drawing/2014/main" id="{85143BA3-6598-468A-954F-67A5BAB8A496}"/>
              </a:ext>
            </a:extLst>
          </p:cNvPr>
          <p:cNvSpPr txBox="1"/>
          <p:nvPr/>
        </p:nvSpPr>
        <p:spPr>
          <a:xfrm>
            <a:off x="3469343" y="2389657"/>
            <a:ext cx="5366168" cy="584775"/>
          </a:xfrm>
          <a:prstGeom prst="rect">
            <a:avLst/>
          </a:prstGeom>
          <a:noFill/>
        </p:spPr>
        <p:txBody>
          <a:bodyPr wrap="square" rtlCol="0">
            <a:spAutoFit/>
          </a:bodyPr>
          <a:lstStyle/>
          <a:p>
            <a:pPr algn="just"/>
            <a:r>
              <a:rPr lang="en-US" sz="1600" dirty="0">
                <a:latin typeface="Agency FB" panose="020B0503020202020204" pitchFamily="34" charset="0"/>
              </a:rPr>
              <a:t>3rd IEEE International Conference on Computational Systems and Information Technology for Sustainable Solutions 2018 </a:t>
            </a:r>
            <a:endParaRPr lang="en-IN" sz="1600" dirty="0">
              <a:latin typeface="Agency FB" panose="020B0503020202020204" pitchFamily="34" charset="0"/>
            </a:endParaRPr>
          </a:p>
        </p:txBody>
      </p:sp>
      <p:sp>
        <p:nvSpPr>
          <p:cNvPr id="40" name="TextBox 39">
            <a:extLst>
              <a:ext uri="{FF2B5EF4-FFF2-40B4-BE49-F238E27FC236}">
                <a16:creationId xmlns:a16="http://schemas.microsoft.com/office/drawing/2014/main" id="{96B4D93F-CD8D-437E-B683-2074E22F33A3}"/>
              </a:ext>
            </a:extLst>
          </p:cNvPr>
          <p:cNvSpPr txBox="1"/>
          <p:nvPr/>
        </p:nvSpPr>
        <p:spPr>
          <a:xfrm>
            <a:off x="3487793" y="2946423"/>
            <a:ext cx="5294803" cy="1708994"/>
          </a:xfrm>
          <a:prstGeom prst="rect">
            <a:avLst/>
          </a:prstGeom>
          <a:noFill/>
        </p:spPr>
        <p:txBody>
          <a:bodyPr wrap="square" rtlCol="0">
            <a:spAutoFit/>
          </a:bodyPr>
          <a:lstStyle/>
          <a:p>
            <a:pPr algn="just">
              <a:lnSpc>
                <a:spcPct val="107000"/>
              </a:lnSpc>
              <a:spcAft>
                <a:spcPts val="800"/>
              </a:spcAft>
            </a:pPr>
            <a:r>
              <a:rPr lang="en-US" sz="1600" dirty="0">
                <a:latin typeface="Agency FB" panose="020B0503020202020204" pitchFamily="34" charset="0"/>
              </a:rPr>
              <a:t>They have been proposed for detection which  includes appearance based models and motion based models .Vehicle recognition  based  on  various  attributes  such  as  color,  license plate, logos are discussed. Region based and feature based tracking along with various tracking algorithms are surveyed. Multi-view methods for vehicle detection are also discussed. </a:t>
            </a:r>
            <a:endParaRPr lang="en-IN" sz="1600" dirty="0">
              <a:latin typeface="Agency FB" panose="020B0503020202020204" pitchFamily="34" charset="0"/>
            </a:endParaRPr>
          </a:p>
          <a:p>
            <a:pPr>
              <a:lnSpc>
                <a:spcPct val="107000"/>
              </a:lnSpc>
              <a:spcAft>
                <a:spcPts val="800"/>
              </a:spcAft>
            </a:pPr>
            <a:endParaRPr lang="en-IN" sz="1250" dirty="0"/>
          </a:p>
        </p:txBody>
      </p:sp>
      <p:sp>
        <p:nvSpPr>
          <p:cNvPr id="42" name="Rectangle 41">
            <a:extLst>
              <a:ext uri="{FF2B5EF4-FFF2-40B4-BE49-F238E27FC236}">
                <a16:creationId xmlns:a16="http://schemas.microsoft.com/office/drawing/2014/main" id="{596A76DB-8590-4B1A-9EB8-76B580814806}"/>
              </a:ext>
            </a:extLst>
          </p:cNvPr>
          <p:cNvSpPr/>
          <p:nvPr/>
        </p:nvSpPr>
        <p:spPr>
          <a:xfrm>
            <a:off x="535600" y="4450699"/>
            <a:ext cx="2971060" cy="9462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DBD64B48-B2A8-4BEF-A694-6BCD34405529}"/>
              </a:ext>
            </a:extLst>
          </p:cNvPr>
          <p:cNvSpPr/>
          <p:nvPr/>
        </p:nvSpPr>
        <p:spPr>
          <a:xfrm>
            <a:off x="3567681" y="4442975"/>
            <a:ext cx="5308115" cy="9753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5" name="TextBox 44">
            <a:extLst>
              <a:ext uri="{FF2B5EF4-FFF2-40B4-BE49-F238E27FC236}">
                <a16:creationId xmlns:a16="http://schemas.microsoft.com/office/drawing/2014/main" id="{7683465A-8C12-4B03-9EEC-CF01D8091F8F}"/>
              </a:ext>
            </a:extLst>
          </p:cNvPr>
          <p:cNvSpPr txBox="1"/>
          <p:nvPr/>
        </p:nvSpPr>
        <p:spPr>
          <a:xfrm>
            <a:off x="484478" y="4406110"/>
            <a:ext cx="2459115" cy="369332"/>
          </a:xfrm>
          <a:prstGeom prst="rect">
            <a:avLst/>
          </a:prstGeom>
          <a:noFill/>
        </p:spPr>
        <p:txBody>
          <a:bodyPr wrap="square" rtlCol="0">
            <a:spAutoFit/>
          </a:bodyPr>
          <a:lstStyle/>
          <a:p>
            <a:r>
              <a:rPr lang="en-US" dirty="0">
                <a:latin typeface="Agency FB" panose="020B0503020202020204" pitchFamily="34" charset="0"/>
              </a:rPr>
              <a:t>Techniques involved</a:t>
            </a:r>
            <a:endParaRPr lang="en-IN" dirty="0">
              <a:latin typeface="Agency FB" panose="020B0503020202020204" pitchFamily="34" charset="0"/>
            </a:endParaRPr>
          </a:p>
        </p:txBody>
      </p:sp>
      <p:sp>
        <p:nvSpPr>
          <p:cNvPr id="46" name="TextBox 45">
            <a:extLst>
              <a:ext uri="{FF2B5EF4-FFF2-40B4-BE49-F238E27FC236}">
                <a16:creationId xmlns:a16="http://schemas.microsoft.com/office/drawing/2014/main" id="{F8A74F76-3ACD-4927-9EF7-D4B5607931D6}"/>
              </a:ext>
            </a:extLst>
          </p:cNvPr>
          <p:cNvSpPr txBox="1"/>
          <p:nvPr/>
        </p:nvSpPr>
        <p:spPr>
          <a:xfrm>
            <a:off x="3532710" y="4417655"/>
            <a:ext cx="5310907" cy="952377"/>
          </a:xfrm>
          <a:prstGeom prst="rect">
            <a:avLst/>
          </a:prstGeom>
          <a:noFill/>
        </p:spPr>
        <p:txBody>
          <a:bodyPr wrap="square" rtlCol="0">
            <a:spAutoFit/>
          </a:bodyPr>
          <a:lstStyle/>
          <a:p>
            <a:pPr algn="just">
              <a:lnSpc>
                <a:spcPct val="107000"/>
              </a:lnSpc>
              <a:spcAft>
                <a:spcPts val="800"/>
              </a:spcAft>
            </a:pPr>
            <a:r>
              <a:rPr lang="en-US" sz="1600" dirty="0">
                <a:latin typeface="Agency FB" panose="020B0503020202020204" pitchFamily="34" charset="0"/>
              </a:rPr>
              <a:t>It describes Single camera approach, Multi camera approach and  summarizes the findings.</a:t>
            </a:r>
            <a:endParaRPr lang="en-IN" sz="1600" dirty="0">
              <a:latin typeface="Agency FB" panose="020B0503020202020204" pitchFamily="34" charset="0"/>
            </a:endParaRPr>
          </a:p>
          <a:p>
            <a:pPr>
              <a:lnSpc>
                <a:spcPct val="107000"/>
              </a:lnSpc>
              <a:spcAft>
                <a:spcPts val="800"/>
              </a:spcAft>
            </a:pPr>
            <a:endParaRPr lang="en-IN" sz="1400" dirty="0"/>
          </a:p>
        </p:txBody>
      </p:sp>
    </p:spTree>
    <p:extLst>
      <p:ext uri="{BB962C8B-B14F-4D97-AF65-F5344CB8AC3E}">
        <p14:creationId xmlns:p14="http://schemas.microsoft.com/office/powerpoint/2010/main" val="217737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11</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Proposed Method (Design):</a:t>
            </a:r>
            <a:endParaRPr lang="en-US" sz="3200" b="1" dirty="0">
              <a:solidFill>
                <a:srgbClr val="FF0000"/>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D0ACC13C-C407-4856-A927-FA0F03387EEB}"/>
              </a:ext>
            </a:extLst>
          </p:cNvPr>
          <p:cNvSpPr txBox="1"/>
          <p:nvPr/>
        </p:nvSpPr>
        <p:spPr>
          <a:xfrm>
            <a:off x="4602409" y="98897"/>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7" name="Rectangle 6">
            <a:extLst>
              <a:ext uri="{FF2B5EF4-FFF2-40B4-BE49-F238E27FC236}">
                <a16:creationId xmlns:a16="http://schemas.microsoft.com/office/drawing/2014/main" id="{660E4B7E-3DB2-48A6-94B7-B461359B87A7}"/>
              </a:ext>
            </a:extLst>
          </p:cNvPr>
          <p:cNvSpPr/>
          <p:nvPr/>
        </p:nvSpPr>
        <p:spPr>
          <a:xfrm>
            <a:off x="3355439" y="2316085"/>
            <a:ext cx="2400300" cy="4296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19424898-091C-48FB-A2B5-32D2916862AD}"/>
              </a:ext>
            </a:extLst>
          </p:cNvPr>
          <p:cNvSpPr/>
          <p:nvPr/>
        </p:nvSpPr>
        <p:spPr>
          <a:xfrm>
            <a:off x="3545333" y="3837837"/>
            <a:ext cx="2382473" cy="42575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FE42DD5-CAB1-4115-AC76-D7C045D5E957}"/>
              </a:ext>
            </a:extLst>
          </p:cNvPr>
          <p:cNvSpPr/>
          <p:nvPr/>
        </p:nvSpPr>
        <p:spPr>
          <a:xfrm>
            <a:off x="415446" y="5490235"/>
            <a:ext cx="2712861" cy="74760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647EB46E-74F6-4FFB-879C-BF5043615959}"/>
              </a:ext>
            </a:extLst>
          </p:cNvPr>
          <p:cNvSpPr/>
          <p:nvPr/>
        </p:nvSpPr>
        <p:spPr>
          <a:xfrm>
            <a:off x="6880340" y="3840079"/>
            <a:ext cx="1447800" cy="415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D2AD08C6-22B0-482E-AD34-F2128A7602B8}"/>
              </a:ext>
            </a:extLst>
          </p:cNvPr>
          <p:cNvSpPr/>
          <p:nvPr/>
        </p:nvSpPr>
        <p:spPr>
          <a:xfrm>
            <a:off x="2780202" y="2424686"/>
            <a:ext cx="5334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8" name="Arrow: Right 17">
            <a:extLst>
              <a:ext uri="{FF2B5EF4-FFF2-40B4-BE49-F238E27FC236}">
                <a16:creationId xmlns:a16="http://schemas.microsoft.com/office/drawing/2014/main" id="{D36D804C-382E-4CDD-A552-835A4B11E79C}"/>
              </a:ext>
            </a:extLst>
          </p:cNvPr>
          <p:cNvSpPr/>
          <p:nvPr/>
        </p:nvSpPr>
        <p:spPr>
          <a:xfrm>
            <a:off x="5858586" y="2424686"/>
            <a:ext cx="5334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9" name="Arrow: Right 18">
            <a:extLst>
              <a:ext uri="{FF2B5EF4-FFF2-40B4-BE49-F238E27FC236}">
                <a16:creationId xmlns:a16="http://schemas.microsoft.com/office/drawing/2014/main" id="{C9FF355F-C03C-4A28-A206-0F2FC1188525}"/>
              </a:ext>
            </a:extLst>
          </p:cNvPr>
          <p:cNvSpPr/>
          <p:nvPr/>
        </p:nvSpPr>
        <p:spPr>
          <a:xfrm>
            <a:off x="3203477" y="5801082"/>
            <a:ext cx="5334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0" name="Arrow: Right 19">
            <a:extLst>
              <a:ext uri="{FF2B5EF4-FFF2-40B4-BE49-F238E27FC236}">
                <a16:creationId xmlns:a16="http://schemas.microsoft.com/office/drawing/2014/main" id="{FB983051-6623-405F-8646-D000B53915E3}"/>
              </a:ext>
            </a:extLst>
          </p:cNvPr>
          <p:cNvSpPr/>
          <p:nvPr/>
        </p:nvSpPr>
        <p:spPr>
          <a:xfrm rot="5400000">
            <a:off x="7363014" y="3376895"/>
            <a:ext cx="445444" cy="267732"/>
          </a:xfrm>
          <a:prstGeom prst="rightArrow">
            <a:avLst>
              <a:gd name="adj1" fmla="val 42381"/>
              <a:gd name="adj2"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1" name="Arrow: Right 20">
            <a:extLst>
              <a:ext uri="{FF2B5EF4-FFF2-40B4-BE49-F238E27FC236}">
                <a16:creationId xmlns:a16="http://schemas.microsoft.com/office/drawing/2014/main" id="{56DAD4DE-93E1-419A-8FAC-803EF46AA357}"/>
              </a:ext>
            </a:extLst>
          </p:cNvPr>
          <p:cNvSpPr/>
          <p:nvPr/>
        </p:nvSpPr>
        <p:spPr>
          <a:xfrm>
            <a:off x="6235314" y="5749024"/>
            <a:ext cx="5334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2" name="Arrow: Right 21">
            <a:extLst>
              <a:ext uri="{FF2B5EF4-FFF2-40B4-BE49-F238E27FC236}">
                <a16:creationId xmlns:a16="http://schemas.microsoft.com/office/drawing/2014/main" id="{F5D22ED1-F621-41FF-A038-CD64A3ED864B}"/>
              </a:ext>
            </a:extLst>
          </p:cNvPr>
          <p:cNvSpPr/>
          <p:nvPr/>
        </p:nvSpPr>
        <p:spPr>
          <a:xfrm rot="10800000">
            <a:off x="6068640" y="3921776"/>
            <a:ext cx="5334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A5F1C608-4531-4842-9A8F-6209151636A1}"/>
              </a:ext>
            </a:extLst>
          </p:cNvPr>
          <p:cNvSpPr/>
          <p:nvPr/>
        </p:nvSpPr>
        <p:spPr>
          <a:xfrm rot="10800000">
            <a:off x="2844304" y="3919732"/>
            <a:ext cx="5334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4" name="TextBox 23">
            <a:extLst>
              <a:ext uri="{FF2B5EF4-FFF2-40B4-BE49-F238E27FC236}">
                <a16:creationId xmlns:a16="http://schemas.microsoft.com/office/drawing/2014/main" id="{0DD72144-14FA-40EE-971B-E94523846EB4}"/>
              </a:ext>
            </a:extLst>
          </p:cNvPr>
          <p:cNvSpPr txBox="1"/>
          <p:nvPr/>
        </p:nvSpPr>
        <p:spPr>
          <a:xfrm>
            <a:off x="3664530" y="2337274"/>
            <a:ext cx="2386692" cy="369332"/>
          </a:xfrm>
          <a:prstGeom prst="rect">
            <a:avLst/>
          </a:prstGeom>
          <a:noFill/>
        </p:spPr>
        <p:txBody>
          <a:bodyPr wrap="square" rtlCol="0">
            <a:spAutoFit/>
          </a:bodyPr>
          <a:lstStyle/>
          <a:p>
            <a:r>
              <a:rPr lang="en-IN" dirty="0" smtClean="0">
                <a:latin typeface="Agency FB" panose="020B0503020202020204" pitchFamily="34" charset="0"/>
              </a:rPr>
              <a:t>Foreground Detection</a:t>
            </a:r>
            <a:endParaRPr lang="en-IN" dirty="0">
              <a:latin typeface="Agency FB" panose="020B0503020202020204" pitchFamily="34" charset="0"/>
            </a:endParaRPr>
          </a:p>
        </p:txBody>
      </p:sp>
      <p:sp>
        <p:nvSpPr>
          <p:cNvPr id="27" name="TextBox 26">
            <a:extLst>
              <a:ext uri="{FF2B5EF4-FFF2-40B4-BE49-F238E27FC236}">
                <a16:creationId xmlns:a16="http://schemas.microsoft.com/office/drawing/2014/main" id="{A2A32860-60EE-4ACA-857A-F5C6D0D03716}"/>
              </a:ext>
            </a:extLst>
          </p:cNvPr>
          <p:cNvSpPr txBox="1"/>
          <p:nvPr/>
        </p:nvSpPr>
        <p:spPr>
          <a:xfrm>
            <a:off x="3568517" y="3863124"/>
            <a:ext cx="2233502" cy="369332"/>
          </a:xfrm>
          <a:prstGeom prst="rect">
            <a:avLst/>
          </a:prstGeom>
          <a:noFill/>
        </p:spPr>
        <p:txBody>
          <a:bodyPr wrap="square" rtlCol="0">
            <a:spAutoFit/>
          </a:bodyPr>
          <a:lstStyle/>
          <a:p>
            <a:pPr algn="ctr"/>
            <a:r>
              <a:rPr lang="en-IN" dirty="0" smtClean="0">
                <a:latin typeface="Agency FB" panose="020B0503020202020204" pitchFamily="34" charset="0"/>
              </a:rPr>
              <a:t>Find Bounding Boxes</a:t>
            </a:r>
            <a:endParaRPr lang="en-IN" dirty="0">
              <a:latin typeface="Agency FB" panose="020B0503020202020204" pitchFamily="34" charset="0"/>
            </a:endParaRPr>
          </a:p>
        </p:txBody>
      </p:sp>
      <p:sp>
        <p:nvSpPr>
          <p:cNvPr id="29" name="TextBox 28">
            <a:extLst>
              <a:ext uri="{FF2B5EF4-FFF2-40B4-BE49-F238E27FC236}">
                <a16:creationId xmlns:a16="http://schemas.microsoft.com/office/drawing/2014/main" id="{37A6D61F-BBA5-4F9E-A740-3A05A7F4A80A}"/>
              </a:ext>
            </a:extLst>
          </p:cNvPr>
          <p:cNvSpPr txBox="1"/>
          <p:nvPr/>
        </p:nvSpPr>
        <p:spPr>
          <a:xfrm>
            <a:off x="6985242" y="3860472"/>
            <a:ext cx="1237995" cy="369332"/>
          </a:xfrm>
          <a:prstGeom prst="rect">
            <a:avLst/>
          </a:prstGeom>
          <a:noFill/>
        </p:spPr>
        <p:txBody>
          <a:bodyPr wrap="square" rtlCol="0">
            <a:spAutoFit/>
          </a:bodyPr>
          <a:lstStyle/>
          <a:p>
            <a:pPr algn="ctr"/>
            <a:r>
              <a:rPr lang="en-IN" dirty="0" smtClean="0">
                <a:latin typeface="Agency FB" panose="020B0503020202020204" pitchFamily="34" charset="0"/>
              </a:rPr>
              <a:t>DBSCAN</a:t>
            </a:r>
            <a:endParaRPr lang="en-IN" dirty="0">
              <a:latin typeface="Agency FB" panose="020B0503020202020204" pitchFamily="34" charset="0"/>
            </a:endParaRPr>
          </a:p>
        </p:txBody>
      </p:sp>
      <p:sp>
        <p:nvSpPr>
          <p:cNvPr id="31" name="TextBox 30">
            <a:extLst>
              <a:ext uri="{FF2B5EF4-FFF2-40B4-BE49-F238E27FC236}">
                <a16:creationId xmlns:a16="http://schemas.microsoft.com/office/drawing/2014/main" id="{3CEC970F-8D13-4D07-9486-C04EDA2B0721}"/>
              </a:ext>
            </a:extLst>
          </p:cNvPr>
          <p:cNvSpPr txBox="1"/>
          <p:nvPr/>
        </p:nvSpPr>
        <p:spPr>
          <a:xfrm>
            <a:off x="450280" y="5672501"/>
            <a:ext cx="2712861" cy="369332"/>
          </a:xfrm>
          <a:prstGeom prst="rect">
            <a:avLst/>
          </a:prstGeom>
          <a:noFill/>
        </p:spPr>
        <p:txBody>
          <a:bodyPr wrap="square" rtlCol="0">
            <a:spAutoFit/>
          </a:bodyPr>
          <a:lstStyle/>
          <a:p>
            <a:pPr algn="ctr"/>
            <a:r>
              <a:rPr lang="en-US" dirty="0" smtClean="0">
                <a:latin typeface="Agency FB" panose="020B0503020202020204" pitchFamily="34" charset="0"/>
              </a:rPr>
              <a:t>Detect motion from Kalman Filter </a:t>
            </a:r>
            <a:endParaRPr lang="en-IN" dirty="0">
              <a:latin typeface="Agency FB" panose="020B0503020202020204" pitchFamily="34" charset="0"/>
            </a:endParaRPr>
          </a:p>
        </p:txBody>
      </p:sp>
      <p:sp>
        <p:nvSpPr>
          <p:cNvPr id="30" name="Rectangle 29">
            <a:extLst>
              <a:ext uri="{FF2B5EF4-FFF2-40B4-BE49-F238E27FC236}">
                <a16:creationId xmlns:a16="http://schemas.microsoft.com/office/drawing/2014/main" id="{660E4B7E-3DB2-48A6-94B7-B461359B87A7}"/>
              </a:ext>
            </a:extLst>
          </p:cNvPr>
          <p:cNvSpPr/>
          <p:nvPr/>
        </p:nvSpPr>
        <p:spPr>
          <a:xfrm>
            <a:off x="6880340" y="5621445"/>
            <a:ext cx="1516609" cy="54808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32" name="Rectangle 31">
            <a:extLst>
              <a:ext uri="{FF2B5EF4-FFF2-40B4-BE49-F238E27FC236}">
                <a16:creationId xmlns:a16="http://schemas.microsoft.com/office/drawing/2014/main" id="{660E4B7E-3DB2-48A6-94B7-B461359B87A7}"/>
              </a:ext>
            </a:extLst>
          </p:cNvPr>
          <p:cNvSpPr/>
          <p:nvPr/>
        </p:nvSpPr>
        <p:spPr>
          <a:xfrm>
            <a:off x="3794202" y="5602371"/>
            <a:ext cx="2341705" cy="5862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34" name="TextBox 33">
            <a:extLst>
              <a:ext uri="{FF2B5EF4-FFF2-40B4-BE49-F238E27FC236}">
                <a16:creationId xmlns:a16="http://schemas.microsoft.com/office/drawing/2014/main" id="{057CBC0A-54EF-4934-90B0-3267A4AAD295}"/>
              </a:ext>
            </a:extLst>
          </p:cNvPr>
          <p:cNvSpPr txBox="1"/>
          <p:nvPr/>
        </p:nvSpPr>
        <p:spPr>
          <a:xfrm>
            <a:off x="7218607" y="5678658"/>
            <a:ext cx="1169633" cy="369332"/>
          </a:xfrm>
          <a:prstGeom prst="rect">
            <a:avLst/>
          </a:prstGeom>
          <a:noFill/>
        </p:spPr>
        <p:txBody>
          <a:bodyPr wrap="square" rtlCol="0">
            <a:spAutoFit/>
          </a:bodyPr>
          <a:lstStyle/>
          <a:p>
            <a:r>
              <a:rPr lang="en-US" dirty="0" smtClean="0">
                <a:latin typeface="Agency FB" panose="020B0503020202020204" pitchFamily="34" charset="0"/>
              </a:rPr>
              <a:t>Visualize</a:t>
            </a:r>
            <a:endParaRPr lang="en-IN" dirty="0">
              <a:latin typeface="Agency FB" panose="020B0503020202020204" pitchFamily="34" charset="0"/>
            </a:endParaRPr>
          </a:p>
        </p:txBody>
      </p:sp>
      <p:sp>
        <p:nvSpPr>
          <p:cNvPr id="38" name="TextBox 37">
            <a:extLst>
              <a:ext uri="{FF2B5EF4-FFF2-40B4-BE49-F238E27FC236}">
                <a16:creationId xmlns:a16="http://schemas.microsoft.com/office/drawing/2014/main" id="{057CBC0A-54EF-4934-90B0-3267A4AAD295}"/>
              </a:ext>
            </a:extLst>
          </p:cNvPr>
          <p:cNvSpPr txBox="1"/>
          <p:nvPr/>
        </p:nvSpPr>
        <p:spPr>
          <a:xfrm>
            <a:off x="3758139" y="5693504"/>
            <a:ext cx="2413829" cy="369332"/>
          </a:xfrm>
          <a:prstGeom prst="rect">
            <a:avLst/>
          </a:prstGeom>
          <a:noFill/>
        </p:spPr>
        <p:txBody>
          <a:bodyPr wrap="square" rtlCol="0">
            <a:spAutoFit/>
          </a:bodyPr>
          <a:lstStyle/>
          <a:p>
            <a:pPr algn="ctr"/>
            <a:r>
              <a:rPr lang="en-US" dirty="0" smtClean="0">
                <a:latin typeface="Agency FB" panose="020B0503020202020204" pitchFamily="34" charset="0"/>
              </a:rPr>
              <a:t>Estimate average velocity</a:t>
            </a:r>
            <a:endParaRPr lang="en-IN" dirty="0">
              <a:latin typeface="Agency FB" panose="020B0503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26" y="1754126"/>
            <a:ext cx="2331720" cy="15697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26" y="1757151"/>
            <a:ext cx="2293620" cy="14935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72" y="3373638"/>
            <a:ext cx="2384130" cy="1558255"/>
          </a:xfrm>
          <a:prstGeom prst="rect">
            <a:avLst/>
          </a:prstGeom>
        </p:spPr>
      </p:pic>
      <p:sp>
        <p:nvSpPr>
          <p:cNvPr id="43" name="Arrow: Right 19">
            <a:extLst>
              <a:ext uri="{FF2B5EF4-FFF2-40B4-BE49-F238E27FC236}">
                <a16:creationId xmlns:a16="http://schemas.microsoft.com/office/drawing/2014/main" id="{FB983051-6623-405F-8646-D000B53915E3}"/>
              </a:ext>
            </a:extLst>
          </p:cNvPr>
          <p:cNvSpPr/>
          <p:nvPr/>
        </p:nvSpPr>
        <p:spPr>
          <a:xfrm rot="5400000">
            <a:off x="1301278" y="5070541"/>
            <a:ext cx="445444" cy="267732"/>
          </a:xfrm>
          <a:prstGeom prst="rightArrow">
            <a:avLst>
              <a:gd name="adj1" fmla="val 42381"/>
              <a:gd name="adj2"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79834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12</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510291"/>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2" name="TextBox 1">
            <a:extLst>
              <a:ext uri="{FF2B5EF4-FFF2-40B4-BE49-F238E27FC236}">
                <a16:creationId xmlns:a16="http://schemas.microsoft.com/office/drawing/2014/main" id="{D0ACC13C-C407-4856-A927-FA0F03387EEB}"/>
              </a:ext>
            </a:extLst>
          </p:cNvPr>
          <p:cNvSpPr txBox="1"/>
          <p:nvPr/>
        </p:nvSpPr>
        <p:spPr>
          <a:xfrm>
            <a:off x="4602409" y="98897"/>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4" name="TextBox 3"/>
          <p:cNvSpPr txBox="1"/>
          <p:nvPr/>
        </p:nvSpPr>
        <p:spPr>
          <a:xfrm>
            <a:off x="106609" y="838200"/>
            <a:ext cx="8991600" cy="6463308"/>
          </a:xfrm>
          <a:prstGeom prst="rect">
            <a:avLst/>
          </a:prstGeom>
          <a:noFill/>
        </p:spPr>
        <p:txBody>
          <a:bodyPr wrap="square" rtlCol="0">
            <a:spAutoFit/>
          </a:bodyPr>
          <a:lstStyle/>
          <a:p>
            <a:pPr marL="342900" indent="-342900" algn="just">
              <a:buAutoNum type="arabicPeriod"/>
            </a:pPr>
            <a:r>
              <a:rPr lang="en-US" b="1" dirty="0" smtClean="0">
                <a:solidFill>
                  <a:srgbClr val="000000"/>
                </a:solidFill>
                <a:latin typeface="Agency FB" panose="020B0503020202020204" pitchFamily="34" charset="0"/>
                <a:cs typeface="Times New Roman" panose="02020603050405020304" pitchFamily="18" charset="0"/>
              </a:rPr>
              <a:t>DATABASE</a:t>
            </a:r>
            <a:r>
              <a:rPr lang="en-US" b="1" dirty="0">
                <a:solidFill>
                  <a:srgbClr val="000000"/>
                </a:solidFill>
                <a:latin typeface="Agency FB" panose="020B0503020202020204" pitchFamily="34" charset="0"/>
                <a:cs typeface="Times New Roman" panose="02020603050405020304" pitchFamily="18" charset="0"/>
              </a:rPr>
              <a:t>: </a:t>
            </a:r>
            <a:r>
              <a:rPr lang="en-US" dirty="0">
                <a:solidFill>
                  <a:srgbClr val="000000"/>
                </a:solidFill>
                <a:latin typeface="Agency FB" panose="020B0503020202020204" pitchFamily="34" charset="0"/>
                <a:cs typeface="Times New Roman" panose="02020603050405020304" pitchFamily="18" charset="0"/>
              </a:rPr>
              <a:t>The input is taken in the form of a video which is captured using a camera whose screen size will be 1280x1024. For the data base, 4 videos of similar resolution </a:t>
            </a:r>
            <a:r>
              <a:rPr lang="en-US" dirty="0" smtClean="0">
                <a:solidFill>
                  <a:srgbClr val="000000"/>
                </a:solidFill>
                <a:latin typeface="Agency FB" panose="020B0503020202020204" pitchFamily="34" charset="0"/>
                <a:cs typeface="Times New Roman" panose="02020603050405020304" pitchFamily="18" charset="0"/>
              </a:rPr>
              <a:t>are taken.</a:t>
            </a:r>
          </a:p>
          <a:p>
            <a:pPr marL="342900" indent="-342900" algn="just">
              <a:buAutoNum type="arabicPeriod"/>
            </a:pPr>
            <a:r>
              <a:rPr lang="en-US" b="1" dirty="0" smtClean="0">
                <a:solidFill>
                  <a:srgbClr val="000000"/>
                </a:solidFill>
                <a:latin typeface="Agency FB" panose="020B0503020202020204" pitchFamily="34" charset="0"/>
                <a:cs typeface="Times New Roman" panose="02020603050405020304" pitchFamily="18" charset="0"/>
              </a:rPr>
              <a:t>FOREGROUND DETECTION:</a:t>
            </a:r>
            <a:r>
              <a:rPr lang="en-US" dirty="0" smtClean="0">
                <a:solidFill>
                  <a:srgbClr val="000000"/>
                </a:solidFill>
                <a:latin typeface="Agency FB" panose="020B0503020202020204" pitchFamily="34" charset="0"/>
                <a:cs typeface="Times New Roman" panose="02020603050405020304" pitchFamily="18" charset="0"/>
              </a:rPr>
              <a:t> It is based on Adaptive Background Subtraction which is called as Gaussian Mixture model where the background of the image is subtracted to detect the required object by comparing the pixel value with the threshold value and classified into foreground and background image.</a:t>
            </a:r>
          </a:p>
          <a:p>
            <a:pPr marL="342900" indent="-342900" algn="just">
              <a:buAutoNum type="arabicPeriod"/>
            </a:pPr>
            <a:r>
              <a:rPr lang="en-US" b="1" dirty="0" smtClean="0">
                <a:solidFill>
                  <a:srgbClr val="000000"/>
                </a:solidFill>
                <a:latin typeface="Agency FB" panose="020B0503020202020204" pitchFamily="34" charset="0"/>
                <a:cs typeface="Times New Roman" panose="02020603050405020304" pitchFamily="18" charset="0"/>
              </a:rPr>
              <a:t>DBSCAN(Density based Spatial clustering of Application with Noise): </a:t>
            </a:r>
            <a:r>
              <a:rPr lang="en-US" dirty="0" smtClean="0">
                <a:solidFill>
                  <a:srgbClr val="000000"/>
                </a:solidFill>
                <a:latin typeface="Agency FB" panose="020B0503020202020204" pitchFamily="34" charset="0"/>
                <a:cs typeface="Times New Roman" panose="02020603050405020304" pitchFamily="18" charset="0"/>
              </a:rPr>
              <a:t>The set of foreground points are specified using clusters which are given by Gaussian mixture model which are closely packed together to form an outline which is marked by bounding boxes.</a:t>
            </a:r>
          </a:p>
          <a:p>
            <a:pPr marL="342900" indent="-342900" algn="just">
              <a:buAutoNum type="arabicPeriod"/>
            </a:pPr>
            <a:r>
              <a:rPr lang="en-US" b="1" dirty="0" smtClean="0">
                <a:solidFill>
                  <a:srgbClr val="000000"/>
                </a:solidFill>
                <a:latin typeface="Agency FB" panose="020B0503020202020204" pitchFamily="34" charset="0"/>
                <a:cs typeface="Times New Roman" panose="02020603050405020304" pitchFamily="18" charset="0"/>
              </a:rPr>
              <a:t>BOUNDING BOXES: </a:t>
            </a:r>
            <a:r>
              <a:rPr lang="en-US" dirty="0" smtClean="0">
                <a:solidFill>
                  <a:srgbClr val="000000"/>
                </a:solidFill>
                <a:latin typeface="Agency FB" panose="020B0503020202020204" pitchFamily="34" charset="0"/>
                <a:cs typeface="Times New Roman" panose="02020603050405020304" pitchFamily="18" charset="0"/>
              </a:rPr>
              <a:t>They are circumcised rectangles used for easy representation of the clusters.</a:t>
            </a:r>
          </a:p>
          <a:p>
            <a:pPr marL="342900" indent="-342900" algn="just">
              <a:buAutoNum type="arabicPeriod"/>
            </a:pPr>
            <a:r>
              <a:rPr lang="en-US" b="1" dirty="0" smtClean="0">
                <a:solidFill>
                  <a:srgbClr val="000000"/>
                </a:solidFill>
                <a:latin typeface="Agency FB" panose="020B0503020202020204" pitchFamily="34" charset="0"/>
                <a:cs typeface="Times New Roman" panose="02020603050405020304" pitchFamily="18" charset="0"/>
              </a:rPr>
              <a:t>DETECTION OF MOTION USING KALMAN FILTER: </a:t>
            </a:r>
            <a:r>
              <a:rPr lang="en-US" dirty="0" smtClean="0">
                <a:solidFill>
                  <a:srgbClr val="000000"/>
                </a:solidFill>
                <a:latin typeface="Agency FB" panose="020B0503020202020204" pitchFamily="34" charset="0"/>
                <a:cs typeface="Times New Roman" panose="02020603050405020304" pitchFamily="18" charset="0"/>
              </a:rPr>
              <a:t>It uses series of measurements over a period of time which includes statistical noise, inaccuracies and estimates the value of unknown variable. It’s working simply is based on predicting the current state variable along with uncertainties and calculating the next state variables and then updating the previous state variables.</a:t>
            </a:r>
          </a:p>
          <a:p>
            <a:pPr marL="342900" indent="-342900" algn="just">
              <a:buAutoNum type="arabicPeriod"/>
            </a:pPr>
            <a:r>
              <a:rPr lang="en-US" b="1" dirty="0" smtClean="0">
                <a:solidFill>
                  <a:srgbClr val="000000"/>
                </a:solidFill>
                <a:latin typeface="Agency FB" panose="020B0503020202020204" pitchFamily="34" charset="0"/>
                <a:cs typeface="Times New Roman" panose="02020603050405020304" pitchFamily="18" charset="0"/>
              </a:rPr>
              <a:t>ESTIMATION OF AVERAGE VELOCITY: </a:t>
            </a:r>
            <a:r>
              <a:rPr lang="en-US" dirty="0" smtClean="0">
                <a:solidFill>
                  <a:srgbClr val="000000"/>
                </a:solidFill>
                <a:latin typeface="Agency FB" panose="020B0503020202020204" pitchFamily="34" charset="0"/>
                <a:cs typeface="Times New Roman" panose="02020603050405020304" pitchFamily="18" charset="0"/>
              </a:rPr>
              <a:t>(distance/no. of frames)*k</a:t>
            </a:r>
          </a:p>
          <a:p>
            <a:pPr algn="just"/>
            <a:r>
              <a:rPr lang="en-US" dirty="0">
                <a:solidFill>
                  <a:srgbClr val="000000"/>
                </a:solidFill>
                <a:latin typeface="Agency FB" panose="020B0503020202020204" pitchFamily="34" charset="0"/>
                <a:cs typeface="Times New Roman" panose="02020603050405020304" pitchFamily="18" charset="0"/>
              </a:rPr>
              <a:t> </a:t>
            </a:r>
            <a:r>
              <a:rPr lang="en-US" dirty="0" smtClean="0">
                <a:solidFill>
                  <a:srgbClr val="000000"/>
                </a:solidFill>
                <a:latin typeface="Agency FB" panose="020B0503020202020204" pitchFamily="34" charset="0"/>
                <a:cs typeface="Times New Roman" panose="02020603050405020304" pitchFamily="18" charset="0"/>
              </a:rPr>
              <a:t>        let the distance be assumed as 10m</a:t>
            </a:r>
          </a:p>
          <a:p>
            <a:pPr algn="just"/>
            <a:r>
              <a:rPr lang="en-US" dirty="0">
                <a:solidFill>
                  <a:srgbClr val="000000"/>
                </a:solidFill>
                <a:latin typeface="Agency FB" panose="020B0503020202020204" pitchFamily="34" charset="0"/>
                <a:cs typeface="Times New Roman" panose="02020603050405020304" pitchFamily="18" charset="0"/>
              </a:rPr>
              <a:t> </a:t>
            </a:r>
            <a:r>
              <a:rPr lang="en-US" dirty="0" smtClean="0">
                <a:solidFill>
                  <a:srgbClr val="000000"/>
                </a:solidFill>
                <a:latin typeface="Agency FB" panose="020B0503020202020204" pitchFamily="34" charset="0"/>
                <a:cs typeface="Times New Roman" panose="02020603050405020304" pitchFamily="18" charset="0"/>
              </a:rPr>
              <a:t>        no. of frames= the difference between final frame and initial frame</a:t>
            </a:r>
          </a:p>
          <a:p>
            <a:r>
              <a:rPr lang="en-US" dirty="0">
                <a:solidFill>
                  <a:srgbClr val="000000"/>
                </a:solidFill>
                <a:latin typeface="Agency FB" panose="020B0503020202020204" pitchFamily="34" charset="0"/>
                <a:cs typeface="Times New Roman" panose="02020603050405020304" pitchFamily="18" charset="0"/>
              </a:rPr>
              <a:t> </a:t>
            </a:r>
            <a:r>
              <a:rPr lang="en-US" dirty="0" smtClean="0">
                <a:solidFill>
                  <a:srgbClr val="000000"/>
                </a:solidFill>
                <a:latin typeface="Agency FB" panose="020B0503020202020204" pitchFamily="34" charset="0"/>
                <a:cs typeface="Times New Roman" panose="02020603050405020304" pitchFamily="18" charset="0"/>
              </a:rPr>
              <a:t>        </a:t>
            </a:r>
            <a:r>
              <a:rPr lang="en-US" dirty="0">
                <a:latin typeface="Agency FB" panose="020B0503020202020204" pitchFamily="34" charset="0"/>
              </a:rPr>
              <a:t>k=constant value</a:t>
            </a:r>
          </a:p>
          <a:p>
            <a:r>
              <a:rPr lang="en-US" dirty="0" smtClean="0">
                <a:latin typeface="Agency FB" panose="020B0503020202020204" pitchFamily="34" charset="0"/>
              </a:rPr>
              <a:t>         for </a:t>
            </a:r>
            <a:r>
              <a:rPr lang="en-US" dirty="0">
                <a:latin typeface="Agency FB" panose="020B0503020202020204" pitchFamily="34" charset="0"/>
              </a:rPr>
              <a:t>the first vehicle, the speed is assumed and then the constant value k is calculated.</a:t>
            </a:r>
            <a:r>
              <a:rPr lang="en-IN" dirty="0"/>
              <a:t> </a:t>
            </a:r>
            <a:r>
              <a:rPr lang="en-IN" dirty="0">
                <a:latin typeface="Agency FB" panose="020B0503020202020204" pitchFamily="34" charset="0"/>
              </a:rPr>
              <a:t>With respect to the </a:t>
            </a:r>
            <a:r>
              <a:rPr lang="en-IN" dirty="0" smtClean="0">
                <a:latin typeface="Agency FB" panose="020B0503020202020204" pitchFamily="34" charset="0"/>
              </a:rPr>
              <a:t>calculated</a:t>
            </a:r>
          </a:p>
          <a:p>
            <a:r>
              <a:rPr lang="en-US" dirty="0">
                <a:solidFill>
                  <a:srgbClr val="000000"/>
                </a:solidFill>
                <a:latin typeface="Agency FB" panose="020B0503020202020204" pitchFamily="34" charset="0"/>
                <a:cs typeface="Times New Roman" panose="02020603050405020304" pitchFamily="18" charset="0"/>
              </a:rPr>
              <a:t> </a:t>
            </a:r>
            <a:r>
              <a:rPr lang="en-US" dirty="0" smtClean="0">
                <a:solidFill>
                  <a:srgbClr val="000000"/>
                </a:solidFill>
                <a:latin typeface="Agency FB" panose="020B0503020202020204" pitchFamily="34" charset="0"/>
                <a:cs typeface="Times New Roman" panose="02020603050405020304" pitchFamily="18" charset="0"/>
              </a:rPr>
              <a:t>        </a:t>
            </a:r>
            <a:r>
              <a:rPr lang="en-IN" dirty="0">
                <a:latin typeface="Agency FB" panose="020B0503020202020204" pitchFamily="34" charset="0"/>
              </a:rPr>
              <a:t>k value, the speed of  remaining vehicles is </a:t>
            </a:r>
            <a:r>
              <a:rPr lang="en-IN" dirty="0" smtClean="0">
                <a:latin typeface="Agency FB" panose="020B0503020202020204" pitchFamily="34" charset="0"/>
              </a:rPr>
              <a:t>calculated using the formula.</a:t>
            </a:r>
            <a:endParaRPr lang="en-IN" dirty="0">
              <a:latin typeface="Agency FB" panose="020B0503020202020204" pitchFamily="34" charset="0"/>
            </a:endParaRPr>
          </a:p>
          <a:p>
            <a:endParaRPr lang="en-US" dirty="0" smtClean="0">
              <a:solidFill>
                <a:srgbClr val="000000"/>
              </a:solidFill>
              <a:latin typeface="Agency FB" panose="020B0503020202020204" pitchFamily="34" charset="0"/>
              <a:cs typeface="Times New Roman" panose="02020603050405020304" pitchFamily="18" charset="0"/>
            </a:endParaRPr>
          </a:p>
          <a:p>
            <a:endParaRPr lang="en-US" dirty="0" smtClean="0">
              <a:solidFill>
                <a:srgbClr val="000000"/>
              </a:solidFill>
              <a:latin typeface="Agency FB" panose="020B0503020202020204" pitchFamily="34" charset="0"/>
              <a:cs typeface="Times New Roman" panose="02020603050405020304" pitchFamily="18" charset="0"/>
            </a:endParaRPr>
          </a:p>
          <a:p>
            <a:pPr marL="342900" indent="-342900">
              <a:buAutoNum type="arabicPeriod"/>
            </a:pPr>
            <a:endParaRPr lang="en-IN"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430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13</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2" name="TextBox 1">
            <a:extLst>
              <a:ext uri="{FF2B5EF4-FFF2-40B4-BE49-F238E27FC236}">
                <a16:creationId xmlns:a16="http://schemas.microsoft.com/office/drawing/2014/main" id="{D0ACC13C-C407-4856-A927-FA0F03387EEB}"/>
              </a:ext>
            </a:extLst>
          </p:cNvPr>
          <p:cNvSpPr txBox="1"/>
          <p:nvPr/>
        </p:nvSpPr>
        <p:spPr>
          <a:xfrm>
            <a:off x="4602409" y="98897"/>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3" name="TextBox 2"/>
          <p:cNvSpPr txBox="1"/>
          <p:nvPr/>
        </p:nvSpPr>
        <p:spPr>
          <a:xfrm>
            <a:off x="152400" y="1022227"/>
            <a:ext cx="8793409" cy="646331"/>
          </a:xfrm>
          <a:prstGeom prst="rect">
            <a:avLst/>
          </a:prstGeom>
          <a:noFill/>
        </p:spPr>
        <p:txBody>
          <a:bodyPr wrap="square" rtlCol="0">
            <a:spAutoFit/>
          </a:bodyPr>
          <a:lstStyle/>
          <a:p>
            <a:pPr algn="just"/>
            <a:r>
              <a:rPr lang="en-US" b="1" dirty="0" smtClean="0">
                <a:latin typeface="Agency FB" panose="020B0503020202020204" pitchFamily="34" charset="0"/>
              </a:rPr>
              <a:t>7.  VISUALIZE: </a:t>
            </a:r>
            <a:r>
              <a:rPr lang="en-US" dirty="0" smtClean="0">
                <a:latin typeface="Agency FB" panose="020B0503020202020204" pitchFamily="34" charset="0"/>
              </a:rPr>
              <a:t>It is simply testing where series of videos are taken into consideration and techniques mentioned are performed and concluded whether the respective vehicles exceeded the speed or not.</a:t>
            </a:r>
            <a:endParaRPr lang="en-US" b="1" dirty="0" smtClean="0">
              <a:latin typeface="Agency FB" panose="020B0503020202020204" pitchFamily="34" charset="0"/>
            </a:endParaRPr>
          </a:p>
        </p:txBody>
      </p:sp>
      <p:sp>
        <p:nvSpPr>
          <p:cNvPr id="12" name="TextBox 11"/>
          <p:cNvSpPr txBox="1"/>
          <p:nvPr/>
        </p:nvSpPr>
        <p:spPr>
          <a:xfrm>
            <a:off x="304800" y="1761726"/>
            <a:ext cx="3352800" cy="461665"/>
          </a:xfrm>
          <a:prstGeom prst="rect">
            <a:avLst/>
          </a:prstGeom>
          <a:noFill/>
        </p:spPr>
        <p:txBody>
          <a:bodyPr wrap="square" rtlCol="0">
            <a:spAutoFit/>
          </a:bodyPr>
          <a:lstStyle/>
          <a:p>
            <a:r>
              <a:rPr lang="en-IN" sz="2400" b="1" dirty="0" smtClean="0">
                <a:latin typeface="Agency FB" panose="020B0503020202020204" pitchFamily="34" charset="0"/>
              </a:rPr>
              <a:t>HARDWARE IMPLEMENTATION</a:t>
            </a:r>
            <a:endParaRPr lang="en-IN" sz="2400" b="1" dirty="0">
              <a:latin typeface="Agency FB" panose="020B0503020202020204" pitchFamily="34"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314889"/>
            <a:ext cx="3759200" cy="2819400"/>
          </a:xfrm>
          <a:prstGeom prst="rect">
            <a:avLst/>
          </a:prstGeom>
        </p:spPr>
      </p:pic>
      <p:sp>
        <p:nvSpPr>
          <p:cNvPr id="14" name="TextBox 13"/>
          <p:cNvSpPr txBox="1"/>
          <p:nvPr/>
        </p:nvSpPr>
        <p:spPr>
          <a:xfrm>
            <a:off x="4260669" y="2223391"/>
            <a:ext cx="4038600" cy="1754326"/>
          </a:xfrm>
          <a:prstGeom prst="rect">
            <a:avLst/>
          </a:prstGeom>
          <a:noFill/>
        </p:spPr>
        <p:txBody>
          <a:bodyPr wrap="square" rtlCol="0">
            <a:spAutoFit/>
          </a:bodyPr>
          <a:lstStyle/>
          <a:p>
            <a:pPr algn="just"/>
            <a:r>
              <a:rPr lang="en-IN" dirty="0" smtClean="0">
                <a:latin typeface="Agency FB" panose="020B0503020202020204" pitchFamily="34" charset="0"/>
              </a:rPr>
              <a:t>The video will be recorded by the camera which is connected to the Raspberry Pi model. The algorithm corresponding to the respective steps to be performed will be dumped into raspberry pi model and the power supply will be given. The result can be viewed using a display and can be concluded.  </a:t>
            </a:r>
            <a:endParaRPr lang="en-IN" dirty="0">
              <a:latin typeface="Agency FB" panose="020B0503020202020204" pitchFamily="34" charset="0"/>
            </a:endParaRPr>
          </a:p>
        </p:txBody>
      </p:sp>
    </p:spTree>
    <p:extLst>
      <p:ext uri="{BB962C8B-B14F-4D97-AF65-F5344CB8AC3E}">
        <p14:creationId xmlns:p14="http://schemas.microsoft.com/office/powerpoint/2010/main" val="1027336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860024" y="1535113"/>
            <a:ext cx="4040188" cy="639762"/>
          </a:xfrm>
        </p:spPr>
        <p:txBody>
          <a:bodyPr/>
          <a:lstStyle/>
          <a:p>
            <a:r>
              <a:rPr lang="en-US" dirty="0">
                <a:latin typeface="Agency FB" panose="020B0503020202020204" pitchFamily="34" charset="0"/>
              </a:rPr>
              <a:t>Existed</a:t>
            </a:r>
          </a:p>
        </p:txBody>
      </p:sp>
      <p:sp>
        <p:nvSpPr>
          <p:cNvPr id="5" name="Content Placeholder 4"/>
          <p:cNvSpPr>
            <a:spLocks noGrp="1"/>
          </p:cNvSpPr>
          <p:nvPr>
            <p:ph sz="half" idx="2"/>
          </p:nvPr>
        </p:nvSpPr>
        <p:spPr/>
        <p:txBody>
          <a:bodyPr/>
          <a:lstStyle/>
          <a:p>
            <a:pPr algn="just"/>
            <a:r>
              <a:rPr lang="en-IN" sz="1800" dirty="0" smtClean="0">
                <a:latin typeface="Agency FB" pitchFamily="34" charset="0"/>
              </a:rPr>
              <a:t>Conventionally </a:t>
            </a:r>
            <a:r>
              <a:rPr lang="en-US" sz="1800" dirty="0" smtClean="0">
                <a:latin typeface="Agency FB" pitchFamily="34" charset="0"/>
              </a:rPr>
              <a:t>Radar </a:t>
            </a:r>
            <a:r>
              <a:rPr lang="en-US" sz="1800" dirty="0">
                <a:latin typeface="Agency FB" pitchFamily="34" charset="0"/>
              </a:rPr>
              <a:t>technology is the current </a:t>
            </a:r>
            <a:r>
              <a:rPr lang="en-US" sz="1800" dirty="0" smtClean="0">
                <a:latin typeface="Agency FB" pitchFamily="34" charset="0"/>
              </a:rPr>
              <a:t>way </a:t>
            </a:r>
            <a:r>
              <a:rPr lang="en-US" sz="1800" dirty="0">
                <a:latin typeface="Agency FB" pitchFamily="34" charset="0"/>
              </a:rPr>
              <a:t>used for speed detection</a:t>
            </a:r>
            <a:r>
              <a:rPr lang="en-US" sz="1800" dirty="0" smtClean="0">
                <a:latin typeface="Agency FB" pitchFamily="34" charset="0"/>
              </a:rPr>
              <a:t>. The main drawback of this method is the usage of radar guns.</a:t>
            </a:r>
          </a:p>
          <a:p>
            <a:pPr algn="just"/>
            <a:r>
              <a:rPr lang="en-US" sz="1800" dirty="0">
                <a:latin typeface="Agency FB" pitchFamily="34" charset="0"/>
              </a:rPr>
              <a:t>Speed of only one object can be found at an instance.  </a:t>
            </a:r>
            <a:endParaRPr lang="en-US" sz="1800" dirty="0" smtClean="0">
              <a:latin typeface="Agency FB" pitchFamily="34" charset="0"/>
            </a:endParaRPr>
          </a:p>
          <a:p>
            <a:pPr algn="just"/>
            <a:r>
              <a:rPr lang="en-US" sz="1800" dirty="0" smtClean="0">
                <a:latin typeface="Agency FB" pitchFamily="34" charset="0"/>
              </a:rPr>
              <a:t> </a:t>
            </a:r>
            <a:r>
              <a:rPr lang="en-US" sz="1800" dirty="0">
                <a:latin typeface="Agency FB" pitchFamily="34" charset="0"/>
              </a:rPr>
              <a:t>While in use, if there are any devices that generate radio waves in the near vicinity, the results are influenced.    </a:t>
            </a:r>
            <a:endParaRPr lang="en-US" sz="1800" dirty="0" smtClean="0">
              <a:latin typeface="Agency FB" pitchFamily="34" charset="0"/>
            </a:endParaRPr>
          </a:p>
          <a:p>
            <a:pPr algn="just"/>
            <a:r>
              <a:rPr lang="en-US" sz="1800" dirty="0" smtClean="0">
                <a:latin typeface="Agency FB" pitchFamily="34" charset="0"/>
              </a:rPr>
              <a:t>Extremely </a:t>
            </a:r>
            <a:r>
              <a:rPr lang="en-US" sz="1800" dirty="0">
                <a:latin typeface="Agency FB" pitchFamily="34" charset="0"/>
              </a:rPr>
              <a:t>expensive.   </a:t>
            </a:r>
            <a:endParaRPr lang="en-US" sz="1800" dirty="0" smtClean="0">
              <a:latin typeface="Agency FB" pitchFamily="34" charset="0"/>
            </a:endParaRPr>
          </a:p>
          <a:p>
            <a:pPr algn="just"/>
            <a:r>
              <a:rPr lang="en-US" sz="1800" dirty="0" smtClean="0">
                <a:latin typeface="Agency FB" pitchFamily="34" charset="0"/>
              </a:rPr>
              <a:t>Radar </a:t>
            </a:r>
            <a:r>
              <a:rPr lang="en-US" sz="1800" dirty="0">
                <a:latin typeface="Agency FB" pitchFamily="34" charset="0"/>
              </a:rPr>
              <a:t>gun must be pointed towards the direct path of  the incoming traffic. </a:t>
            </a:r>
          </a:p>
        </p:txBody>
      </p:sp>
      <p:sp>
        <p:nvSpPr>
          <p:cNvPr id="6" name="Text Placeholder 5"/>
          <p:cNvSpPr>
            <a:spLocks noGrp="1"/>
          </p:cNvSpPr>
          <p:nvPr>
            <p:ph type="body" sz="quarter" idx="3"/>
          </p:nvPr>
        </p:nvSpPr>
        <p:spPr>
          <a:xfrm>
            <a:off x="4999229" y="1543837"/>
            <a:ext cx="4041775" cy="639762"/>
          </a:xfrm>
        </p:spPr>
        <p:txBody>
          <a:bodyPr/>
          <a:lstStyle/>
          <a:p>
            <a:r>
              <a:rPr lang="en-US" dirty="0">
                <a:latin typeface="Agency FB" panose="020B0503020202020204" pitchFamily="34" charset="0"/>
              </a:rPr>
              <a:t>Proposed</a:t>
            </a:r>
          </a:p>
        </p:txBody>
      </p:sp>
      <p:sp>
        <p:nvSpPr>
          <p:cNvPr id="7" name="Content Placeholder 6"/>
          <p:cNvSpPr>
            <a:spLocks noGrp="1"/>
          </p:cNvSpPr>
          <p:nvPr>
            <p:ph sz="quarter" idx="4"/>
          </p:nvPr>
        </p:nvSpPr>
        <p:spPr/>
        <p:txBody>
          <a:bodyPr/>
          <a:lstStyle/>
          <a:p>
            <a:pPr algn="just"/>
            <a:r>
              <a:rPr lang="en-US" sz="1800" dirty="0" smtClean="0">
                <a:latin typeface="Agency FB" pitchFamily="34" charset="0"/>
              </a:rPr>
              <a:t>The </a:t>
            </a:r>
            <a:r>
              <a:rPr lang="en-US" sz="1800" dirty="0">
                <a:latin typeface="Agency FB" pitchFamily="34" charset="0"/>
              </a:rPr>
              <a:t>vehicle’s speed information is based on the video recorded using a camera. Theoretically we use methods such as Gaussian mixture models, DBSCAN, Kalman filter and Optical </a:t>
            </a:r>
            <a:r>
              <a:rPr lang="en-US" sz="1800" dirty="0" smtClean="0">
                <a:latin typeface="Agency FB" pitchFamily="34" charset="0"/>
              </a:rPr>
              <a:t>flow and make a </a:t>
            </a:r>
            <a:r>
              <a:rPr lang="en-US" sz="1800" dirty="0">
                <a:latin typeface="Agency FB" pitchFamily="34" charset="0"/>
              </a:rPr>
              <a:t>practical </a:t>
            </a:r>
            <a:r>
              <a:rPr lang="en-US" sz="1800" dirty="0" smtClean="0">
                <a:latin typeface="Agency FB" pitchFamily="34" charset="0"/>
              </a:rPr>
              <a:t>Implementation using Raspberry pi through camera stream and get display on it.</a:t>
            </a:r>
          </a:p>
          <a:p>
            <a:pPr algn="just"/>
            <a:r>
              <a:rPr lang="en-US" sz="1800" dirty="0" smtClean="0">
                <a:latin typeface="Agency FB" pitchFamily="34" charset="0"/>
              </a:rPr>
              <a:t>The </a:t>
            </a:r>
            <a:r>
              <a:rPr lang="en-US" sz="1800" dirty="0">
                <a:latin typeface="Agency FB" pitchFamily="34" charset="0"/>
              </a:rPr>
              <a:t>final speed of a particular vehicle is concluded by different natures of driving and its position at various instances of time of the recording.</a:t>
            </a:r>
          </a:p>
        </p:txBody>
      </p:sp>
      <p:sp>
        <p:nvSpPr>
          <p:cNvPr id="9" name="Date Placeholder 8"/>
          <p:cNvSpPr>
            <a:spLocks noGrp="1"/>
          </p:cNvSpPr>
          <p:nvPr>
            <p:ph type="dt" sz="half" idx="10"/>
          </p:nvPr>
        </p:nvSpPr>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p:txBody>
          <a:bodyPr/>
          <a:lstStyle/>
          <a:p>
            <a:r>
              <a:rPr lang="en-US" b="1" dirty="0">
                <a:solidFill>
                  <a:schemeClr val="tx1"/>
                </a:solidFill>
                <a:latin typeface="Agency FB" panose="020B0503020202020204" pitchFamily="34" charset="0"/>
              </a:rPr>
              <a:t>Dept. of Electronics and Communication Engineering</a:t>
            </a:r>
          </a:p>
        </p:txBody>
      </p:sp>
      <p:sp>
        <p:nvSpPr>
          <p:cNvPr id="10" name="Slide Number Placeholder 9"/>
          <p:cNvSpPr>
            <a:spLocks noGrp="1"/>
          </p:cNvSpPr>
          <p:nvPr>
            <p:ph type="sldNum" sz="quarter" idx="12"/>
          </p:nvPr>
        </p:nvSpPr>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14</a:t>
            </a:fld>
            <a:endParaRPr lang="en-US" b="1" dirty="0">
              <a:solidFill>
                <a:schemeClr val="tx1"/>
              </a:solidFill>
              <a:latin typeface="Agency FB" panose="020B0503020202020204" pitchFamily="34" charset="0"/>
              <a:ea typeface="Cambria" panose="02040503050406030204" pitchFamily="18" charset="0"/>
            </a:endParaRPr>
          </a:p>
        </p:txBody>
      </p:sp>
      <p:sp>
        <p:nvSpPr>
          <p:cNvPr id="12" name="TextBox 11"/>
          <p:cNvSpPr txBox="1"/>
          <p:nvPr/>
        </p:nvSpPr>
        <p:spPr>
          <a:xfrm>
            <a:off x="432786" y="1071207"/>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Comparative Analysis (Existed vs Proposed):</a:t>
            </a:r>
            <a:endParaRPr lang="en-US" sz="3200" b="1" dirty="0">
              <a:solidFill>
                <a:srgbClr val="FF0000"/>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BCEA7F9A-7DA9-4E1A-941E-46FF8DA4B6A6}"/>
              </a:ext>
            </a:extLst>
          </p:cNvPr>
          <p:cNvSpPr txBox="1"/>
          <p:nvPr/>
        </p:nvSpPr>
        <p:spPr>
          <a:xfrm>
            <a:off x="4623786" y="43749"/>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Tree>
    <p:extLst>
      <p:ext uri="{BB962C8B-B14F-4D97-AF65-F5344CB8AC3E}">
        <p14:creationId xmlns:p14="http://schemas.microsoft.com/office/powerpoint/2010/main" val="221257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15</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Expected Deliverables:</a:t>
            </a:r>
            <a:endParaRPr lang="en-US" sz="3200" b="1" dirty="0">
              <a:solidFill>
                <a:srgbClr val="FF0000"/>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EADD53FC-7409-401B-8FB7-416215C7C407}"/>
              </a:ext>
            </a:extLst>
          </p:cNvPr>
          <p:cNvSpPr txBox="1"/>
          <p:nvPr/>
        </p:nvSpPr>
        <p:spPr>
          <a:xfrm>
            <a:off x="4628535" y="60304"/>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4" name="Rectangle 3"/>
          <p:cNvSpPr/>
          <p:nvPr/>
        </p:nvSpPr>
        <p:spPr>
          <a:xfrm>
            <a:off x="533400" y="1582341"/>
            <a:ext cx="7696200" cy="3785652"/>
          </a:xfrm>
          <a:prstGeom prst="rect">
            <a:avLst/>
          </a:prstGeom>
        </p:spPr>
        <p:txBody>
          <a:bodyPr wrap="square">
            <a:spAutoFit/>
          </a:bodyPr>
          <a:lstStyle/>
          <a:p>
            <a:pPr marL="285750" indent="-285750" algn="just">
              <a:buFont typeface="Arial" pitchFamily="34" charset="0"/>
              <a:buChar char="•"/>
            </a:pPr>
            <a:r>
              <a:rPr lang="en-US" sz="2000" dirty="0">
                <a:latin typeface="Agency FB" panose="020B0503020202020204" pitchFamily="34" charset="0"/>
              </a:rPr>
              <a:t>The proposed method is used to estimate speed of vehicles on the highways and city areas and can be effectively implemented to control the over speed vehicles and to be found guilty in leading to traffic accidents. </a:t>
            </a:r>
            <a:endParaRPr lang="en-US" sz="2000" dirty="0" smtClean="0">
              <a:latin typeface="Agency FB" panose="020B0503020202020204" pitchFamily="34" charset="0"/>
            </a:endParaRPr>
          </a:p>
          <a:p>
            <a:pPr marL="285750" indent="-285750" algn="just">
              <a:buFont typeface="Arial" pitchFamily="34" charset="0"/>
              <a:buChar char="•"/>
            </a:pPr>
            <a:r>
              <a:rPr lang="en-US" sz="2000" dirty="0" smtClean="0">
                <a:latin typeface="Agency FB" panose="020B0503020202020204" pitchFamily="34" charset="0"/>
              </a:rPr>
              <a:t>The video of a moving vehicle will be captured using camera which is used as a database. </a:t>
            </a:r>
            <a:r>
              <a:rPr lang="en-US" sz="2000" dirty="0">
                <a:latin typeface="Agency FB" panose="020B0503020202020204" pitchFamily="34" charset="0"/>
              </a:rPr>
              <a:t>The vehicle’s speed information is based on the video recorded using a camera. </a:t>
            </a:r>
            <a:endParaRPr lang="en-US" sz="2000" dirty="0" smtClean="0">
              <a:latin typeface="Agency FB" panose="020B0503020202020204" pitchFamily="34" charset="0"/>
            </a:endParaRPr>
          </a:p>
          <a:p>
            <a:pPr marL="285750" indent="-285750" algn="just">
              <a:buFont typeface="Arial" pitchFamily="34" charset="0"/>
              <a:buChar char="•"/>
            </a:pPr>
            <a:r>
              <a:rPr lang="en-US" sz="2000" dirty="0">
                <a:latin typeface="Agency FB" panose="020B0503020202020204" pitchFamily="34" charset="0"/>
              </a:rPr>
              <a:t>The final speed of a particular vehicle is concluded by different natures of driving and it’s position at various instances of time of the recording</a:t>
            </a:r>
            <a:r>
              <a:rPr lang="en-US" sz="2000" dirty="0" smtClean="0">
                <a:latin typeface="Agency FB" panose="020B0503020202020204" pitchFamily="34" charset="0"/>
              </a:rPr>
              <a:t>.</a:t>
            </a:r>
          </a:p>
          <a:p>
            <a:pPr marL="285750" indent="-285750" algn="just">
              <a:buFont typeface="Arial" pitchFamily="34" charset="0"/>
              <a:buChar char="•"/>
            </a:pPr>
            <a:r>
              <a:rPr lang="en-US" sz="2000" dirty="0" smtClean="0">
                <a:latin typeface="Agency FB" panose="020B0503020202020204" pitchFamily="34" charset="0"/>
              </a:rPr>
              <a:t>We will improve </a:t>
            </a:r>
            <a:r>
              <a:rPr lang="en-US" sz="2000" dirty="0">
                <a:latin typeface="Agency FB" panose="020B0503020202020204" pitchFamily="34" charset="0"/>
              </a:rPr>
              <a:t>optical low method with Kalman filter tracking to solve the problem with overlays with static foreground objects and also improve speed detection. </a:t>
            </a:r>
            <a:endParaRPr lang="en-US" sz="2000" dirty="0" smtClean="0">
              <a:latin typeface="Agency FB" panose="020B0503020202020204" pitchFamily="34" charset="0"/>
            </a:endParaRPr>
          </a:p>
          <a:p>
            <a:pPr marL="285750" indent="-285750" algn="just">
              <a:buFont typeface="Arial" pitchFamily="34" charset="0"/>
              <a:buChar char="•"/>
            </a:pPr>
            <a:r>
              <a:rPr lang="en-US" sz="2000" dirty="0" smtClean="0">
                <a:latin typeface="Agency FB" panose="020B0503020202020204" pitchFamily="34" charset="0"/>
              </a:rPr>
              <a:t>Also </a:t>
            </a:r>
            <a:r>
              <a:rPr lang="en-US" sz="2000" dirty="0">
                <a:latin typeface="Agency FB" panose="020B0503020202020204" pitchFamily="34" charset="0"/>
              </a:rPr>
              <a:t>foreground detection by Gaussian mixture model </a:t>
            </a:r>
            <a:r>
              <a:rPr lang="en-US" sz="2000" dirty="0" smtClean="0">
                <a:latin typeface="Agency FB" panose="020B0503020202020204" pitchFamily="34" charset="0"/>
              </a:rPr>
              <a:t>will be </a:t>
            </a:r>
            <a:r>
              <a:rPr lang="en-US" sz="2000" dirty="0">
                <a:latin typeface="Agency FB" panose="020B0503020202020204" pitchFamily="34" charset="0"/>
              </a:rPr>
              <a:t>combined with DBSCAN clustering to create more precise object representation. </a:t>
            </a:r>
            <a:endParaRPr lang="en-US" sz="2000" dirty="0" smtClean="0">
              <a:latin typeface="Agency FB" panose="020B0503020202020204" pitchFamily="34" charset="0"/>
            </a:endParaRPr>
          </a:p>
          <a:p>
            <a:pPr marL="285750" indent="-285750" algn="just">
              <a:buFont typeface="Arial" pitchFamily="34" charset="0"/>
              <a:buChar char="•"/>
            </a:pPr>
            <a:r>
              <a:rPr lang="en-US" sz="2000" dirty="0" smtClean="0">
                <a:latin typeface="Agency FB" panose="020B0503020202020204" pitchFamily="34" charset="0"/>
              </a:rPr>
              <a:t>Publications </a:t>
            </a:r>
            <a:r>
              <a:rPr lang="en-US" sz="2000" dirty="0">
                <a:latin typeface="Agency FB" panose="020B0503020202020204" pitchFamily="34" charset="0"/>
              </a:rPr>
              <a:t>of project in Scopus indexed conference/journal.</a:t>
            </a:r>
          </a:p>
        </p:txBody>
      </p:sp>
    </p:spTree>
    <p:extLst>
      <p:ext uri="{BB962C8B-B14F-4D97-AF65-F5344CB8AC3E}">
        <p14:creationId xmlns:p14="http://schemas.microsoft.com/office/powerpoint/2010/main" val="122119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16</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359255" y="990600"/>
            <a:ext cx="8534400" cy="5570756"/>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References</a:t>
            </a:r>
            <a:r>
              <a:rPr lang="en-IN" sz="3200" b="1" dirty="0" smtClean="0">
                <a:solidFill>
                  <a:srgbClr val="FF0000"/>
                </a:solidFill>
                <a:latin typeface="Agency FB" panose="020B0503020202020204" pitchFamily="34" charset="0"/>
                <a:ea typeface="Cambria" panose="02040503050406030204" pitchFamily="18" charset="0"/>
              </a:rPr>
              <a:t>:</a:t>
            </a:r>
          </a:p>
          <a:p>
            <a:pPr lvl="0" algn="just"/>
            <a:r>
              <a:rPr lang="en-US" sz="2000" dirty="0" smtClean="0">
                <a:latin typeface="Agency FB" panose="020B0503020202020204" pitchFamily="34" charset="0"/>
              </a:rPr>
              <a:t>[1] J</a:t>
            </a:r>
            <a:r>
              <a:rPr lang="en-US" sz="2000" dirty="0">
                <a:latin typeface="Agency FB" panose="020B0503020202020204" pitchFamily="34" charset="0"/>
              </a:rPr>
              <a:t>. Gerát, D. Sopiak, M. Oravec and J. Pavlovicová, "Vehicle speed detection from camera stream using image processing methods," 2017 International Symposium ELMAR, Zadar, 2017, pp. 201-204, doi: 10.23919/ELMAR.2017.8124468.</a:t>
            </a:r>
            <a:endParaRPr lang="en-IN" sz="2000" dirty="0">
              <a:latin typeface="Agency FB" panose="020B0503020202020204" pitchFamily="34" charset="0"/>
            </a:endParaRPr>
          </a:p>
          <a:p>
            <a:pPr lvl="0" algn="just"/>
            <a:r>
              <a:rPr lang="en-US" sz="2000" dirty="0" smtClean="0">
                <a:latin typeface="Agency FB" panose="020B0503020202020204" pitchFamily="34" charset="0"/>
              </a:rPr>
              <a:t>[2] P</a:t>
            </a:r>
            <a:r>
              <a:rPr lang="en-US" sz="2000" dirty="0">
                <a:latin typeface="Agency FB" panose="020B0503020202020204" pitchFamily="34" charset="0"/>
              </a:rPr>
              <a:t>. K. Thadagoppula and V. Upadhyaya, "Speed detection using image processing," 2016 International Conference on Computer, Control, Informatics and its Applications (IC3INA), Tangerang, 2016, pp. 11-16, doi: 10.1109/IC3INA.2016.7863015.</a:t>
            </a:r>
            <a:endParaRPr lang="en-IN" sz="2000" dirty="0">
              <a:latin typeface="Agency FB" panose="020B0503020202020204" pitchFamily="34" charset="0"/>
            </a:endParaRPr>
          </a:p>
          <a:p>
            <a:pPr lvl="0" algn="just"/>
            <a:r>
              <a:rPr lang="en-US" sz="2000" dirty="0" smtClean="0">
                <a:latin typeface="Agency FB" panose="020B0503020202020204" pitchFamily="34" charset="0"/>
              </a:rPr>
              <a:t>[3] M</a:t>
            </a:r>
            <a:r>
              <a:rPr lang="en-US" sz="2000" dirty="0">
                <a:latin typeface="Agency FB" panose="020B0503020202020204" pitchFamily="34" charset="0"/>
              </a:rPr>
              <a:t>. R. Haque, M. G. Moazzam, S. Islam, R. Das and M. S. Uddin, "Vehicle speed determination from video streams using image processing," 2016 International Workshop on Computational Intelligence (IWCI), Dhaka, 2016, pp. 252-255, doi: 10.1109/IWCI.2016.7860375.</a:t>
            </a:r>
            <a:endParaRPr lang="en-IN" sz="2000" dirty="0">
              <a:latin typeface="Agency FB" panose="020B0503020202020204" pitchFamily="34" charset="0"/>
            </a:endParaRPr>
          </a:p>
          <a:p>
            <a:pPr lvl="0" algn="just"/>
            <a:r>
              <a:rPr lang="en-US" sz="2000" dirty="0" smtClean="0">
                <a:latin typeface="Agency FB" panose="020B0503020202020204" pitchFamily="34" charset="0"/>
              </a:rPr>
              <a:t>[4] P</a:t>
            </a:r>
            <a:r>
              <a:rPr lang="en-US" sz="2000" dirty="0">
                <a:latin typeface="Agency FB" panose="020B0503020202020204" pitchFamily="34" charset="0"/>
              </a:rPr>
              <a:t>. K. Bhaskar and S. Yong, "Image processing based vehicle detection and tracking method," 2014 International Conference on Computer and Information Sciences (ICCOINS), Kuala Lumpur, 2014, pp. 1-5, doi: 10.1109/ICCOINS.2014.6868357.</a:t>
            </a:r>
            <a:endParaRPr lang="en-IN" sz="2000" dirty="0">
              <a:latin typeface="Agency FB" panose="020B0503020202020204" pitchFamily="34" charset="0"/>
            </a:endParaRPr>
          </a:p>
          <a:p>
            <a:pPr lvl="0" algn="just"/>
            <a:r>
              <a:rPr lang="en-US" sz="2000" dirty="0" smtClean="0">
                <a:latin typeface="Agency FB" panose="020B0503020202020204" pitchFamily="34" charset="0"/>
              </a:rPr>
              <a:t>[5] B</a:t>
            </a:r>
            <a:r>
              <a:rPr lang="en-US" sz="2000" dirty="0">
                <a:latin typeface="Agency FB" panose="020B0503020202020204" pitchFamily="34" charset="0"/>
              </a:rPr>
              <a:t>. S. Shobha and R. Deepu, "A Review on Video Based Vehicle Detection, Recognition and Tracking," 2018 3rd International Conference on Computational Systems and Information Technology for Sustainable Solutions (CSITSS), Bengaluru, India, 2018, pp. 183-186, doi: 10.1109/CSITSS.2018.8768743.</a:t>
            </a:r>
            <a:endParaRPr lang="en-IN" sz="2000" dirty="0">
              <a:latin typeface="Agency FB" panose="020B0503020202020204" pitchFamily="34" charset="0"/>
            </a:endParaRPr>
          </a:p>
          <a:p>
            <a:endParaRPr lang="en-IN" sz="2400" b="1" dirty="0">
              <a:solidFill>
                <a:srgbClr val="3E30FA"/>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09F75FEA-BA1F-469D-AEFB-1ECDE7134450}"/>
              </a:ext>
            </a:extLst>
          </p:cNvPr>
          <p:cNvSpPr txBox="1"/>
          <p:nvPr/>
        </p:nvSpPr>
        <p:spPr>
          <a:xfrm>
            <a:off x="4626455" y="84687"/>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Tree>
    <p:extLst>
      <p:ext uri="{BB962C8B-B14F-4D97-AF65-F5344CB8AC3E}">
        <p14:creationId xmlns:p14="http://schemas.microsoft.com/office/powerpoint/2010/main" val="334678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17</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2133600" y="3136612"/>
            <a:ext cx="45720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Any Questions/Discussions ???</a:t>
            </a:r>
            <a:endParaRPr lang="en-US" sz="3200" b="1" dirty="0">
              <a:solidFill>
                <a:srgbClr val="FF0000"/>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38754BEB-A8D5-46E3-8CF7-8B4BF3A4EA17}"/>
              </a:ext>
            </a:extLst>
          </p:cNvPr>
          <p:cNvSpPr txBox="1"/>
          <p:nvPr/>
        </p:nvSpPr>
        <p:spPr>
          <a:xfrm>
            <a:off x="4648200" y="76200"/>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r>
              <a:rPr lang="en-US" b="1" dirty="0" smtClean="0">
                <a:latin typeface="Agency FB" panose="020B0503020202020204" pitchFamily="34" charset="0"/>
                <a:ea typeface="Cambria" panose="02040503050406030204" pitchFamily="18" charset="0"/>
              </a:rPr>
              <a:t> </a:t>
            </a:r>
            <a:endParaRPr lang="en-US" b="1" dirty="0">
              <a:latin typeface="Agency FB" panose="020B0503020202020204" pitchFamily="34" charset="0"/>
              <a:ea typeface="Cambria" panose="02040503050406030204" pitchFamily="18" charset="0"/>
            </a:endParaRPr>
          </a:p>
        </p:txBody>
      </p:sp>
    </p:spTree>
    <p:extLst>
      <p:ext uri="{BB962C8B-B14F-4D97-AF65-F5344CB8AC3E}">
        <p14:creationId xmlns:p14="http://schemas.microsoft.com/office/powerpoint/2010/main" val="5998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18</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3429000" y="3381656"/>
            <a:ext cx="2590800" cy="707886"/>
          </a:xfrm>
          <a:prstGeom prst="rect">
            <a:avLst/>
          </a:prstGeom>
          <a:noFill/>
        </p:spPr>
        <p:txBody>
          <a:bodyPr wrap="square" rtlCol="0">
            <a:spAutoFit/>
          </a:bodyPr>
          <a:lstStyle/>
          <a:p>
            <a:r>
              <a:rPr lang="en-IN" sz="4000" b="1" dirty="0">
                <a:solidFill>
                  <a:srgbClr val="3E30FA"/>
                </a:solidFill>
                <a:latin typeface="Agency FB" panose="020B0503020202020204" pitchFamily="34" charset="0"/>
                <a:ea typeface="Cambria" panose="02040503050406030204" pitchFamily="18" charset="0"/>
              </a:rPr>
              <a:t>Thank You !!!</a:t>
            </a:r>
            <a:endParaRPr lang="en-US" sz="4000" b="1" dirty="0">
              <a:solidFill>
                <a:srgbClr val="3E30FA"/>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DE2224AE-0C66-44E2-BE14-F0B8CD408EAC}"/>
              </a:ext>
            </a:extLst>
          </p:cNvPr>
          <p:cNvSpPr txBox="1"/>
          <p:nvPr/>
        </p:nvSpPr>
        <p:spPr>
          <a:xfrm>
            <a:off x="4648200" y="63703"/>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Tree>
    <p:extLst>
      <p:ext uri="{BB962C8B-B14F-4D97-AF65-F5344CB8AC3E}">
        <p14:creationId xmlns:p14="http://schemas.microsoft.com/office/powerpoint/2010/main" val="31880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773706" y="90518"/>
            <a:ext cx="4343400" cy="646331"/>
          </a:xfrm>
          <a:prstGeom prst="rect">
            <a:avLst/>
          </a:prstGeom>
          <a:noFill/>
        </p:spPr>
        <p:txBody>
          <a:bodyPr wrap="square" rtlCol="0">
            <a:spAutoFit/>
          </a:bodyPr>
          <a:lstStyle/>
          <a:p>
            <a:pPr algn="r"/>
            <a:r>
              <a:rPr lang="en-US" b="1" dirty="0" smtClean="0">
                <a:latin typeface="Agency FB" panose="020B0503020202020204" pitchFamily="34" charset="0"/>
                <a:ea typeface="Cambria" panose="02040503050406030204" pitchFamily="18" charset="0"/>
              </a:rPr>
              <a:t>Practical Implementation of Image Processing based Vehicle Speed Monitoring System </a:t>
            </a:r>
            <a:endParaRPr lang="en-US" b="1" dirty="0">
              <a:latin typeface="Agency FB" panose="020B0503020202020204" pitchFamily="34" charset="0"/>
              <a:ea typeface="Cambria" panose="02040503050406030204" pitchFamily="18" charset="0"/>
            </a:endParaRPr>
          </a:p>
        </p:txBody>
      </p:sp>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2</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4116512"/>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Outline:</a:t>
            </a:r>
            <a:endParaRPr lang="en-US" sz="3200" b="1" dirty="0">
              <a:solidFill>
                <a:srgbClr val="FF0000"/>
              </a:solidFill>
              <a:latin typeface="Agency FB" panose="020B0503020202020204" pitchFamily="34" charset="0"/>
              <a:ea typeface="Cambria" panose="02040503050406030204" pitchFamily="18" charset="0"/>
            </a:endParaRPr>
          </a:p>
          <a:p>
            <a:pPr marL="342900" lvl="0" indent="-342900" algn="just">
              <a:spcBef>
                <a:spcPts val="300"/>
              </a:spcBef>
              <a:spcAft>
                <a:spcPts val="300"/>
              </a:spcAft>
              <a:buSzPct val="85000"/>
              <a:buFont typeface="Arial" pitchFamily="34" charset="0"/>
              <a:buChar char="•"/>
              <a:defRPr/>
            </a:pPr>
            <a:r>
              <a:rPr lang="en-IN" altLang="zh-TW" sz="2400" dirty="0">
                <a:latin typeface="Agency FB" panose="020B0503020202020204" pitchFamily="34" charset="0"/>
                <a:ea typeface="Cambria" panose="02040503050406030204" pitchFamily="18" charset="0"/>
              </a:rPr>
              <a:t>Objectives </a:t>
            </a:r>
          </a:p>
          <a:p>
            <a:pPr marL="342900" lvl="0" indent="-342900" algn="just">
              <a:spcBef>
                <a:spcPts val="300"/>
              </a:spcBef>
              <a:spcAft>
                <a:spcPts val="300"/>
              </a:spcAft>
              <a:buSzPct val="85000"/>
              <a:buFont typeface="Arial" pitchFamily="34" charset="0"/>
              <a:buChar char="•"/>
              <a:defRPr/>
            </a:pPr>
            <a:r>
              <a:rPr lang="en-IN" altLang="zh-TW" sz="2400" dirty="0">
                <a:latin typeface="Agency FB" panose="020B0503020202020204" pitchFamily="34" charset="0"/>
                <a:ea typeface="Cambria" panose="02040503050406030204" pitchFamily="18" charset="0"/>
              </a:rPr>
              <a:t>Motivation </a:t>
            </a:r>
          </a:p>
          <a:p>
            <a:pPr marL="342900" lvl="0" indent="-342900" algn="just">
              <a:spcBef>
                <a:spcPts val="300"/>
              </a:spcBef>
              <a:spcAft>
                <a:spcPts val="300"/>
              </a:spcAft>
              <a:buSzPct val="85000"/>
              <a:buFont typeface="Arial" pitchFamily="34" charset="0"/>
              <a:buChar char="•"/>
              <a:defRPr/>
            </a:pPr>
            <a:r>
              <a:rPr lang="en-IN" altLang="zh-TW" sz="2400" dirty="0">
                <a:latin typeface="Agency FB" panose="020B0503020202020204" pitchFamily="34" charset="0"/>
                <a:ea typeface="Cambria" panose="02040503050406030204" pitchFamily="18" charset="0"/>
              </a:rPr>
              <a:t>Introduction </a:t>
            </a:r>
          </a:p>
          <a:p>
            <a:pPr marL="342900" lvl="0" indent="-342900" algn="just">
              <a:spcBef>
                <a:spcPts val="300"/>
              </a:spcBef>
              <a:spcAft>
                <a:spcPts val="300"/>
              </a:spcAft>
              <a:buSzPct val="85000"/>
              <a:buFont typeface="Arial" pitchFamily="34" charset="0"/>
              <a:buChar char="•"/>
              <a:defRPr/>
            </a:pPr>
            <a:r>
              <a:rPr lang="en-IN" altLang="zh-TW" sz="2400" dirty="0">
                <a:latin typeface="Agency FB" panose="020B0503020202020204" pitchFamily="34" charset="0"/>
                <a:ea typeface="Cambria" panose="02040503050406030204" pitchFamily="18" charset="0"/>
              </a:rPr>
              <a:t>Literature Survey</a:t>
            </a:r>
          </a:p>
          <a:p>
            <a:pPr marL="342900" lvl="0" indent="-342900" algn="just">
              <a:spcBef>
                <a:spcPts val="300"/>
              </a:spcBef>
              <a:spcAft>
                <a:spcPts val="300"/>
              </a:spcAft>
              <a:buSzPct val="85000"/>
              <a:buFont typeface="Arial" pitchFamily="34" charset="0"/>
              <a:buChar char="•"/>
              <a:defRPr/>
            </a:pPr>
            <a:r>
              <a:rPr lang="en-IN" altLang="zh-TW" sz="2400" dirty="0">
                <a:latin typeface="Agency FB" panose="020B0503020202020204" pitchFamily="34" charset="0"/>
                <a:ea typeface="Cambria" panose="02040503050406030204" pitchFamily="18" charset="0"/>
              </a:rPr>
              <a:t>Proposed Design </a:t>
            </a:r>
          </a:p>
          <a:p>
            <a:pPr marL="342900" lvl="0" indent="-342900" algn="just">
              <a:spcBef>
                <a:spcPts val="300"/>
              </a:spcBef>
              <a:spcAft>
                <a:spcPts val="300"/>
              </a:spcAft>
              <a:buSzPct val="85000"/>
              <a:buFont typeface="Arial" pitchFamily="34" charset="0"/>
              <a:buChar char="•"/>
              <a:defRPr/>
            </a:pPr>
            <a:r>
              <a:rPr lang="en-IN" altLang="zh-TW" sz="2400" dirty="0">
                <a:latin typeface="Agency FB" panose="020B0503020202020204" pitchFamily="34" charset="0"/>
                <a:ea typeface="Cambria" panose="02040503050406030204" pitchFamily="18" charset="0"/>
              </a:rPr>
              <a:t>Comparative Analysis </a:t>
            </a:r>
          </a:p>
          <a:p>
            <a:pPr marL="342900" lvl="0" indent="-342900" algn="just">
              <a:spcBef>
                <a:spcPts val="300"/>
              </a:spcBef>
              <a:spcAft>
                <a:spcPts val="300"/>
              </a:spcAft>
              <a:buSzPct val="85000"/>
              <a:buFont typeface="Arial" pitchFamily="34" charset="0"/>
              <a:buChar char="•"/>
              <a:defRPr/>
            </a:pPr>
            <a:r>
              <a:rPr lang="en-IN" altLang="zh-TW" sz="2400" dirty="0">
                <a:latin typeface="Agency FB" panose="020B0503020202020204" pitchFamily="34" charset="0"/>
                <a:ea typeface="Cambria" panose="02040503050406030204" pitchFamily="18" charset="0"/>
              </a:rPr>
              <a:t>Expected Deliverables </a:t>
            </a:r>
          </a:p>
          <a:p>
            <a:pPr marL="342900" lvl="0" indent="-342900" algn="just">
              <a:spcBef>
                <a:spcPts val="300"/>
              </a:spcBef>
              <a:spcAft>
                <a:spcPts val="300"/>
              </a:spcAft>
              <a:buSzPct val="85000"/>
              <a:buFont typeface="Arial" pitchFamily="34" charset="0"/>
              <a:buChar char="•"/>
              <a:defRPr/>
            </a:pPr>
            <a:r>
              <a:rPr lang="en-IN" altLang="zh-TW" sz="2400" dirty="0">
                <a:latin typeface="Agency FB" panose="020B0503020202020204" pitchFamily="34" charset="0"/>
                <a:ea typeface="Cambria" panose="020405030504060302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3</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10641" y="935825"/>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Objectives:</a:t>
            </a:r>
            <a:endParaRPr lang="en-US" sz="3200" b="1" dirty="0">
              <a:solidFill>
                <a:srgbClr val="FF0000"/>
              </a:solidFill>
              <a:latin typeface="Agency FB" panose="020B0503020202020204" pitchFamily="34" charset="0"/>
              <a:ea typeface="Cambria" panose="02040503050406030204" pitchFamily="18" charset="0"/>
            </a:endParaRPr>
          </a:p>
        </p:txBody>
      </p:sp>
      <p:sp>
        <p:nvSpPr>
          <p:cNvPr id="5" name="TextBox 4">
            <a:extLst>
              <a:ext uri="{FF2B5EF4-FFF2-40B4-BE49-F238E27FC236}">
                <a16:creationId xmlns:a16="http://schemas.microsoft.com/office/drawing/2014/main" id="{B4156A27-B586-4E85-AE9F-EEAB8795964B}"/>
              </a:ext>
            </a:extLst>
          </p:cNvPr>
          <p:cNvSpPr txBox="1"/>
          <p:nvPr/>
        </p:nvSpPr>
        <p:spPr>
          <a:xfrm>
            <a:off x="4677841" y="120134"/>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3" name="Rectangle 2"/>
          <p:cNvSpPr/>
          <p:nvPr/>
        </p:nvSpPr>
        <p:spPr>
          <a:xfrm>
            <a:off x="410641" y="1652247"/>
            <a:ext cx="8199959" cy="1323439"/>
          </a:xfrm>
          <a:prstGeom prst="rect">
            <a:avLst/>
          </a:prstGeom>
        </p:spPr>
        <p:txBody>
          <a:bodyPr wrap="square">
            <a:spAutoFit/>
          </a:bodyPr>
          <a:lstStyle/>
          <a:p>
            <a:pPr marL="285750" indent="-285750" algn="just">
              <a:buFont typeface="Arial" pitchFamily="34" charset="0"/>
              <a:buChar char="•"/>
            </a:pPr>
            <a:r>
              <a:rPr lang="en-IN" sz="2000" dirty="0">
                <a:latin typeface="Agency FB" pitchFamily="34" charset="0"/>
              </a:rPr>
              <a:t>The idea behind our project is </a:t>
            </a:r>
            <a:r>
              <a:rPr lang="en-IN" sz="2000" dirty="0" smtClean="0">
                <a:latin typeface="Agency FB" pitchFamily="34" charset="0"/>
              </a:rPr>
              <a:t>to detect the speed of vehicles which is an important aspect for observing speed limitation law and traffic condition.</a:t>
            </a:r>
          </a:p>
          <a:p>
            <a:pPr marL="285750" indent="-285750" algn="just">
              <a:buFont typeface="Arial" pitchFamily="34" charset="0"/>
              <a:buChar char="•"/>
            </a:pPr>
            <a:r>
              <a:rPr lang="en-US" sz="2000" dirty="0" smtClean="0">
                <a:latin typeface="Agency FB" pitchFamily="34" charset="0"/>
              </a:rPr>
              <a:t>It </a:t>
            </a:r>
            <a:r>
              <a:rPr lang="en-US" sz="2000" dirty="0">
                <a:latin typeface="Agency FB" pitchFamily="34" charset="0"/>
              </a:rPr>
              <a:t>is </a:t>
            </a:r>
            <a:r>
              <a:rPr lang="en-US" sz="2000" dirty="0" smtClean="0">
                <a:latin typeface="Agency FB" pitchFamily="34" charset="0"/>
              </a:rPr>
              <a:t>also an effective method to control over speed vehicles and to be found guilty in leading to traffic accidents.</a:t>
            </a:r>
            <a:endParaRPr lang="en-US" sz="2000" dirty="0">
              <a:latin typeface="Agency FB" pitchFamily="34" charset="0"/>
            </a:endParaRPr>
          </a:p>
        </p:txBody>
      </p:sp>
    </p:spTree>
    <p:extLst>
      <p:ext uri="{BB962C8B-B14F-4D97-AF65-F5344CB8AC3E}">
        <p14:creationId xmlns:p14="http://schemas.microsoft.com/office/powerpoint/2010/main" val="262270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4</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190130" y="935802"/>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Motivation:</a:t>
            </a:r>
            <a:endParaRPr lang="en-US" sz="3200" b="1" dirty="0">
              <a:solidFill>
                <a:srgbClr val="FF0000"/>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A8B5A75B-3AED-4CDA-B77F-901598FDF324}"/>
              </a:ext>
            </a:extLst>
          </p:cNvPr>
          <p:cNvSpPr txBox="1"/>
          <p:nvPr/>
        </p:nvSpPr>
        <p:spPr>
          <a:xfrm>
            <a:off x="4724400" y="134867"/>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16" name="TextBox 15">
            <a:extLst>
              <a:ext uri="{FF2B5EF4-FFF2-40B4-BE49-F238E27FC236}">
                <a16:creationId xmlns:a16="http://schemas.microsoft.com/office/drawing/2014/main" id="{CE58C7CD-928F-410E-8B28-AF5D4D253618}"/>
              </a:ext>
            </a:extLst>
          </p:cNvPr>
          <p:cNvSpPr txBox="1"/>
          <p:nvPr/>
        </p:nvSpPr>
        <p:spPr>
          <a:xfrm>
            <a:off x="1205019" y="5041519"/>
            <a:ext cx="3276600" cy="461665"/>
          </a:xfrm>
          <a:prstGeom prst="rect">
            <a:avLst/>
          </a:prstGeom>
          <a:noFill/>
        </p:spPr>
        <p:txBody>
          <a:bodyPr wrap="square" rtlCol="0">
            <a:spAutoFit/>
          </a:bodyPr>
          <a:lstStyle/>
          <a:p>
            <a:r>
              <a:rPr lang="en-IN" sz="2400" dirty="0" smtClean="0">
                <a:latin typeface="Agency FB" panose="020B0503020202020204" pitchFamily="34" charset="0"/>
              </a:rPr>
              <a:t>Over speed</a:t>
            </a:r>
            <a:endParaRPr lang="en-IN" sz="2400" dirty="0">
              <a:latin typeface="Agency FB" panose="020B0503020202020204" pitchFamily="34" charset="0"/>
            </a:endParaRPr>
          </a:p>
        </p:txBody>
      </p:sp>
      <p:sp>
        <p:nvSpPr>
          <p:cNvPr id="17" name="TextBox 16">
            <a:extLst>
              <a:ext uri="{FF2B5EF4-FFF2-40B4-BE49-F238E27FC236}">
                <a16:creationId xmlns:a16="http://schemas.microsoft.com/office/drawing/2014/main" id="{D3B1DF5C-D308-4A7B-9ACA-CD2836DC0CF1}"/>
              </a:ext>
            </a:extLst>
          </p:cNvPr>
          <p:cNvSpPr txBox="1"/>
          <p:nvPr/>
        </p:nvSpPr>
        <p:spPr>
          <a:xfrm>
            <a:off x="4296848" y="5064832"/>
            <a:ext cx="4229470" cy="461665"/>
          </a:xfrm>
          <a:prstGeom prst="rect">
            <a:avLst/>
          </a:prstGeom>
          <a:noFill/>
        </p:spPr>
        <p:txBody>
          <a:bodyPr wrap="square" rtlCol="0">
            <a:spAutoFit/>
          </a:bodyPr>
          <a:lstStyle/>
          <a:p>
            <a:r>
              <a:rPr lang="en-IN" sz="2400" dirty="0" smtClean="0">
                <a:latin typeface="Agency FB" panose="020B0503020202020204" pitchFamily="34" charset="0"/>
              </a:rPr>
              <a:t>Over Speed Vehicles leading to accidents</a:t>
            </a:r>
            <a:endParaRPr lang="en-IN" sz="2400" dirty="0">
              <a:latin typeface="Agency FB" panose="020B0503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2644" y="1734589"/>
            <a:ext cx="4814156" cy="31585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46232"/>
            <a:ext cx="3124199" cy="3132029"/>
          </a:xfrm>
          <a:prstGeom prst="rect">
            <a:avLst/>
          </a:prstGeom>
        </p:spPr>
      </p:pic>
    </p:spTree>
    <p:extLst>
      <p:ext uri="{BB962C8B-B14F-4D97-AF65-F5344CB8AC3E}">
        <p14:creationId xmlns:p14="http://schemas.microsoft.com/office/powerpoint/2010/main" val="177169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5</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Introduction:</a:t>
            </a:r>
            <a:endParaRPr lang="en-US" sz="3200" b="1" dirty="0">
              <a:solidFill>
                <a:srgbClr val="FF0000"/>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1A5ABBE9-E45A-4D93-BE35-38DD53578FF8}"/>
              </a:ext>
            </a:extLst>
          </p:cNvPr>
          <p:cNvSpPr txBox="1"/>
          <p:nvPr/>
        </p:nvSpPr>
        <p:spPr>
          <a:xfrm>
            <a:off x="4737392" y="86121"/>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4" name="Rectangle 3"/>
          <p:cNvSpPr/>
          <p:nvPr/>
        </p:nvSpPr>
        <p:spPr>
          <a:xfrm>
            <a:off x="457200" y="1575375"/>
            <a:ext cx="7924800" cy="3785652"/>
          </a:xfrm>
          <a:prstGeom prst="rect">
            <a:avLst/>
          </a:prstGeom>
        </p:spPr>
        <p:txBody>
          <a:bodyPr wrap="square">
            <a:spAutoFit/>
          </a:bodyPr>
          <a:lstStyle/>
          <a:p>
            <a:pPr marL="342900" lvl="1" indent="-342900" algn="just">
              <a:buFont typeface="Arial" pitchFamily="34" charset="0"/>
              <a:buChar char="•"/>
            </a:pPr>
            <a:r>
              <a:rPr lang="en-US" sz="2000" dirty="0">
                <a:latin typeface="Agency FB" panose="020B0503020202020204" pitchFamily="34" charset="0"/>
              </a:rPr>
              <a:t>Rash driving is the cause of many road accidents all over the world</a:t>
            </a:r>
            <a:r>
              <a:rPr lang="en-US" sz="2000" dirty="0" smtClean="0">
                <a:latin typeface="Agency FB" panose="020B0503020202020204" pitchFamily="34" charset="0"/>
              </a:rPr>
              <a:t>.</a:t>
            </a:r>
            <a:r>
              <a:rPr lang="en-US" sz="2000" dirty="0"/>
              <a:t> </a:t>
            </a:r>
            <a:r>
              <a:rPr lang="en-US" sz="2000" dirty="0">
                <a:latin typeface="Agency FB" panose="020B0503020202020204" pitchFamily="34" charset="0"/>
              </a:rPr>
              <a:t>The traffic population has increased considerably </a:t>
            </a:r>
            <a:r>
              <a:rPr lang="en-US" sz="2000" dirty="0" smtClean="0">
                <a:latin typeface="Agency FB" panose="020B0503020202020204" pitchFamily="34" charset="0"/>
              </a:rPr>
              <a:t>as </a:t>
            </a:r>
            <a:r>
              <a:rPr lang="en-US" sz="2000" dirty="0">
                <a:latin typeface="Agency FB" panose="020B0503020202020204" pitchFamily="34" charset="0"/>
              </a:rPr>
              <a:t>there is </a:t>
            </a:r>
            <a:r>
              <a:rPr lang="en-US" sz="2000" dirty="0" smtClean="0">
                <a:latin typeface="Agency FB" panose="020B0503020202020204" pitchFamily="34" charset="0"/>
              </a:rPr>
              <a:t>no effective </a:t>
            </a:r>
            <a:r>
              <a:rPr lang="en-US" sz="2000" dirty="0">
                <a:latin typeface="Agency FB" panose="020B0503020202020204" pitchFamily="34" charset="0"/>
              </a:rPr>
              <a:t>means to control or monitor the speed of vehicles running on roads</a:t>
            </a:r>
            <a:r>
              <a:rPr lang="en-US" sz="2000" dirty="0" smtClean="0">
                <a:latin typeface="Agency FB" panose="020B0503020202020204" pitchFamily="34" charset="0"/>
              </a:rPr>
              <a:t>.</a:t>
            </a:r>
          </a:p>
          <a:p>
            <a:pPr marL="342900" lvl="1" indent="-342900" algn="just">
              <a:buFont typeface="Arial" pitchFamily="34" charset="0"/>
              <a:buChar char="•"/>
            </a:pPr>
            <a:r>
              <a:rPr lang="en-US" sz="2000" dirty="0" smtClean="0">
                <a:latin typeface="Agency FB" panose="020B0503020202020204" pitchFamily="34" charset="0"/>
              </a:rPr>
              <a:t>This System provides an effective of monitoring the speed of vehicle to avoid such accidents.</a:t>
            </a:r>
          </a:p>
          <a:p>
            <a:pPr marL="342900" lvl="1" indent="-342900" algn="just">
              <a:buFont typeface="Arial" pitchFamily="34" charset="0"/>
              <a:buChar char="•"/>
            </a:pPr>
            <a:r>
              <a:rPr lang="en-US" sz="2000" dirty="0">
                <a:latin typeface="Agency FB" panose="020B0503020202020204" pitchFamily="34" charset="0"/>
              </a:rPr>
              <a:t>The vehicle’s speed information is based on the video recorded using a </a:t>
            </a:r>
            <a:r>
              <a:rPr lang="en-US" sz="2000" dirty="0" smtClean="0">
                <a:latin typeface="Agency FB" panose="020B0503020202020204" pitchFamily="34" charset="0"/>
              </a:rPr>
              <a:t>camera.</a:t>
            </a:r>
          </a:p>
          <a:p>
            <a:pPr marL="342900" lvl="1" indent="-342900" algn="just">
              <a:buFont typeface="Arial" pitchFamily="34" charset="0"/>
              <a:buChar char="•"/>
            </a:pPr>
            <a:r>
              <a:rPr lang="en-US" sz="2000" dirty="0" smtClean="0">
                <a:latin typeface="Agency FB" panose="020B0503020202020204" pitchFamily="34" charset="0"/>
              </a:rPr>
              <a:t>Theoretically we use methods such as Gaussian mixture models, DBSCAN, Kalman filter and Optical flow. Practical </a:t>
            </a:r>
            <a:r>
              <a:rPr lang="en-US" sz="2000" dirty="0">
                <a:latin typeface="Agency FB" panose="020B0503020202020204" pitchFamily="34" charset="0"/>
              </a:rPr>
              <a:t>implementation consists of description of modes of communication of individual segments. </a:t>
            </a:r>
            <a:endParaRPr lang="en-US" sz="2000" dirty="0" smtClean="0">
              <a:latin typeface="Agency FB" panose="020B0503020202020204" pitchFamily="34" charset="0"/>
            </a:endParaRPr>
          </a:p>
          <a:p>
            <a:pPr marL="342900" lvl="1" indent="-342900" algn="just">
              <a:buFont typeface="Arial" pitchFamily="34" charset="0"/>
              <a:buChar char="•"/>
            </a:pPr>
            <a:r>
              <a:rPr lang="en-US" sz="2000" dirty="0" smtClean="0">
                <a:latin typeface="Agency FB" panose="020B0503020202020204" pitchFamily="34" charset="0"/>
              </a:rPr>
              <a:t>The </a:t>
            </a:r>
            <a:r>
              <a:rPr lang="en-US" sz="2000" dirty="0">
                <a:latin typeface="Agency FB" panose="020B0503020202020204" pitchFamily="34" charset="0"/>
              </a:rPr>
              <a:t>final speed of a particular vehicle is concluded by different natures of driving and it’s position at various instances of time of the recording.</a:t>
            </a:r>
            <a:endParaRPr lang="en-IN" sz="2000" dirty="0">
              <a:latin typeface="Agency FB" panose="020B0503020202020204" pitchFamily="34" charset="0"/>
            </a:endParaRPr>
          </a:p>
          <a:p>
            <a:pPr marL="342900" lvl="1" indent="-342900" algn="just">
              <a:buFont typeface="Arial" pitchFamily="34" charset="0"/>
              <a:buChar char="•"/>
            </a:pPr>
            <a:endParaRPr lang="en-IN" sz="2000" dirty="0" smtClean="0">
              <a:latin typeface="Agency FB" pitchFamily="34" charset="0"/>
            </a:endParaRPr>
          </a:p>
        </p:txBody>
      </p:sp>
    </p:spTree>
    <p:extLst>
      <p:ext uri="{BB962C8B-B14F-4D97-AF65-F5344CB8AC3E}">
        <p14:creationId xmlns:p14="http://schemas.microsoft.com/office/powerpoint/2010/main" val="78109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6</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21680" y="804752"/>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Literature Survey:  </a:t>
            </a:r>
            <a:endParaRPr lang="en-US" sz="4000" b="1" dirty="0">
              <a:solidFill>
                <a:srgbClr val="3E30FA"/>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BC1FC3D7-7B8C-4ABA-834F-E644C52BE6A7}"/>
              </a:ext>
            </a:extLst>
          </p:cNvPr>
          <p:cNvSpPr txBox="1"/>
          <p:nvPr/>
        </p:nvSpPr>
        <p:spPr>
          <a:xfrm>
            <a:off x="4688880" y="101057"/>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4" name="Rectangle 3">
            <a:extLst>
              <a:ext uri="{FF2B5EF4-FFF2-40B4-BE49-F238E27FC236}">
                <a16:creationId xmlns:a16="http://schemas.microsoft.com/office/drawing/2014/main" id="{1A111FA0-A98C-4E75-A875-643453E79E84}"/>
              </a:ext>
            </a:extLst>
          </p:cNvPr>
          <p:cNvSpPr/>
          <p:nvPr/>
        </p:nvSpPr>
        <p:spPr>
          <a:xfrm>
            <a:off x="507497" y="1542773"/>
            <a:ext cx="2971800" cy="40616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99F24A7-4122-4716-BF89-34997EF49EED}"/>
              </a:ext>
            </a:extLst>
          </p:cNvPr>
          <p:cNvSpPr/>
          <p:nvPr/>
        </p:nvSpPr>
        <p:spPr>
          <a:xfrm>
            <a:off x="508237" y="2009544"/>
            <a:ext cx="2971060" cy="38222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9D455AF6-1CAE-4FD3-A1FD-A3E898932A06}"/>
              </a:ext>
            </a:extLst>
          </p:cNvPr>
          <p:cNvSpPr/>
          <p:nvPr/>
        </p:nvSpPr>
        <p:spPr>
          <a:xfrm>
            <a:off x="520074" y="2461402"/>
            <a:ext cx="2971060" cy="453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9DFAAA94-BEFC-42D2-90AF-37448C0B5526}"/>
              </a:ext>
            </a:extLst>
          </p:cNvPr>
          <p:cNvSpPr/>
          <p:nvPr/>
        </p:nvSpPr>
        <p:spPr>
          <a:xfrm>
            <a:off x="520074" y="2984933"/>
            <a:ext cx="2971060" cy="11259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A3F4E5E-76CE-45A3-888A-1FAA9C63063D}"/>
              </a:ext>
            </a:extLst>
          </p:cNvPr>
          <p:cNvSpPr/>
          <p:nvPr/>
        </p:nvSpPr>
        <p:spPr>
          <a:xfrm>
            <a:off x="516738" y="5019903"/>
            <a:ext cx="2971060" cy="1071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123C59B2-D396-4645-860A-07D4D59804C2}"/>
              </a:ext>
            </a:extLst>
          </p:cNvPr>
          <p:cNvSpPr/>
          <p:nvPr/>
        </p:nvSpPr>
        <p:spPr>
          <a:xfrm>
            <a:off x="3506660" y="1545095"/>
            <a:ext cx="5308117" cy="3846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E864A9AF-C0AD-4DFB-BB36-AC09B52B19B7}"/>
              </a:ext>
            </a:extLst>
          </p:cNvPr>
          <p:cNvSpPr/>
          <p:nvPr/>
        </p:nvSpPr>
        <p:spPr>
          <a:xfrm>
            <a:off x="3534052" y="2007577"/>
            <a:ext cx="5301459" cy="3915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1D924026-25A6-4544-AB3D-BA9FD5E7F119}"/>
              </a:ext>
            </a:extLst>
          </p:cNvPr>
          <p:cNvSpPr/>
          <p:nvPr/>
        </p:nvSpPr>
        <p:spPr>
          <a:xfrm>
            <a:off x="3530723" y="2461402"/>
            <a:ext cx="5308116" cy="453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06BCDF85-4193-4BA7-8100-D1E138DB1E56}"/>
              </a:ext>
            </a:extLst>
          </p:cNvPr>
          <p:cNvSpPr/>
          <p:nvPr/>
        </p:nvSpPr>
        <p:spPr>
          <a:xfrm>
            <a:off x="3531463" y="2970498"/>
            <a:ext cx="5308116" cy="11403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8690B548-429D-4E47-AB70-16F1E6C2802D}"/>
              </a:ext>
            </a:extLst>
          </p:cNvPr>
          <p:cNvSpPr/>
          <p:nvPr/>
        </p:nvSpPr>
        <p:spPr>
          <a:xfrm>
            <a:off x="3559221" y="5011017"/>
            <a:ext cx="5268944" cy="1071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9" name="TextBox 28">
            <a:extLst>
              <a:ext uri="{FF2B5EF4-FFF2-40B4-BE49-F238E27FC236}">
                <a16:creationId xmlns:a16="http://schemas.microsoft.com/office/drawing/2014/main" id="{CB919B1B-AEC5-4420-B9B6-26B42E05F5E6}"/>
              </a:ext>
            </a:extLst>
          </p:cNvPr>
          <p:cNvSpPr txBox="1"/>
          <p:nvPr/>
        </p:nvSpPr>
        <p:spPr>
          <a:xfrm>
            <a:off x="457200" y="1490247"/>
            <a:ext cx="2286000" cy="369332"/>
          </a:xfrm>
          <a:prstGeom prst="rect">
            <a:avLst/>
          </a:prstGeom>
          <a:noFill/>
        </p:spPr>
        <p:txBody>
          <a:bodyPr wrap="square" rtlCol="0">
            <a:spAutoFit/>
          </a:bodyPr>
          <a:lstStyle/>
          <a:p>
            <a:r>
              <a:rPr lang="en-US" dirty="0">
                <a:solidFill>
                  <a:schemeClr val="bg1"/>
                </a:solidFill>
                <a:latin typeface="Agency FB" panose="020B0503020202020204" pitchFamily="34" charset="0"/>
              </a:rPr>
              <a:t>Paper Title</a:t>
            </a:r>
            <a:endParaRPr lang="en-IN" dirty="0">
              <a:solidFill>
                <a:schemeClr val="bg1"/>
              </a:solidFill>
              <a:latin typeface="Agency FB" panose="020B0503020202020204" pitchFamily="34" charset="0"/>
            </a:endParaRPr>
          </a:p>
        </p:txBody>
      </p:sp>
      <p:sp>
        <p:nvSpPr>
          <p:cNvPr id="30" name="TextBox 29">
            <a:extLst>
              <a:ext uri="{FF2B5EF4-FFF2-40B4-BE49-F238E27FC236}">
                <a16:creationId xmlns:a16="http://schemas.microsoft.com/office/drawing/2014/main" id="{1BB662C4-30BF-48B1-92FF-F01DF1B714C0}"/>
              </a:ext>
            </a:extLst>
          </p:cNvPr>
          <p:cNvSpPr txBox="1"/>
          <p:nvPr/>
        </p:nvSpPr>
        <p:spPr>
          <a:xfrm>
            <a:off x="452742" y="1929793"/>
            <a:ext cx="2057400" cy="369332"/>
          </a:xfrm>
          <a:prstGeom prst="rect">
            <a:avLst/>
          </a:prstGeom>
          <a:noFill/>
        </p:spPr>
        <p:txBody>
          <a:bodyPr wrap="square" rtlCol="0">
            <a:spAutoFit/>
          </a:bodyPr>
          <a:lstStyle/>
          <a:p>
            <a:r>
              <a:rPr lang="en-US" dirty="0">
                <a:latin typeface="Agency FB" panose="020B0503020202020204" pitchFamily="34" charset="0"/>
              </a:rPr>
              <a:t>Authors</a:t>
            </a:r>
            <a:endParaRPr lang="en-IN" dirty="0">
              <a:latin typeface="Agency FB" panose="020B0503020202020204" pitchFamily="34" charset="0"/>
            </a:endParaRPr>
          </a:p>
        </p:txBody>
      </p:sp>
      <p:sp>
        <p:nvSpPr>
          <p:cNvPr id="31" name="TextBox 30">
            <a:extLst>
              <a:ext uri="{FF2B5EF4-FFF2-40B4-BE49-F238E27FC236}">
                <a16:creationId xmlns:a16="http://schemas.microsoft.com/office/drawing/2014/main" id="{AD230D27-05DE-4258-9B82-C32774ABAE85}"/>
              </a:ext>
            </a:extLst>
          </p:cNvPr>
          <p:cNvSpPr txBox="1"/>
          <p:nvPr/>
        </p:nvSpPr>
        <p:spPr>
          <a:xfrm>
            <a:off x="507497" y="2434177"/>
            <a:ext cx="1676400" cy="369332"/>
          </a:xfrm>
          <a:prstGeom prst="rect">
            <a:avLst/>
          </a:prstGeom>
          <a:noFill/>
        </p:spPr>
        <p:txBody>
          <a:bodyPr wrap="square" rtlCol="0">
            <a:spAutoFit/>
          </a:bodyPr>
          <a:lstStyle/>
          <a:p>
            <a:r>
              <a:rPr lang="en-US" dirty="0">
                <a:latin typeface="Agency FB" panose="020B0503020202020204" pitchFamily="34" charset="0"/>
              </a:rPr>
              <a:t>Journal</a:t>
            </a:r>
            <a:endParaRPr lang="en-IN" dirty="0">
              <a:latin typeface="Agency FB" panose="020B0503020202020204" pitchFamily="34" charset="0"/>
            </a:endParaRPr>
          </a:p>
        </p:txBody>
      </p:sp>
      <p:sp>
        <p:nvSpPr>
          <p:cNvPr id="32" name="TextBox 31">
            <a:extLst>
              <a:ext uri="{FF2B5EF4-FFF2-40B4-BE49-F238E27FC236}">
                <a16:creationId xmlns:a16="http://schemas.microsoft.com/office/drawing/2014/main" id="{200DC247-56B7-4219-A215-8DD74BFE24BD}"/>
              </a:ext>
            </a:extLst>
          </p:cNvPr>
          <p:cNvSpPr txBox="1"/>
          <p:nvPr/>
        </p:nvSpPr>
        <p:spPr>
          <a:xfrm>
            <a:off x="480124" y="2946646"/>
            <a:ext cx="1600200" cy="369332"/>
          </a:xfrm>
          <a:prstGeom prst="rect">
            <a:avLst/>
          </a:prstGeom>
          <a:noFill/>
        </p:spPr>
        <p:txBody>
          <a:bodyPr wrap="square" rtlCol="0">
            <a:spAutoFit/>
          </a:bodyPr>
          <a:lstStyle/>
          <a:p>
            <a:r>
              <a:rPr lang="en-US" dirty="0">
                <a:latin typeface="Agency FB" panose="020B0503020202020204" pitchFamily="34" charset="0"/>
              </a:rPr>
              <a:t>Proposed work</a:t>
            </a:r>
            <a:endParaRPr lang="en-IN" dirty="0">
              <a:latin typeface="Agency FB" panose="020B0503020202020204" pitchFamily="34" charset="0"/>
            </a:endParaRPr>
          </a:p>
        </p:txBody>
      </p:sp>
      <p:sp>
        <p:nvSpPr>
          <p:cNvPr id="33" name="TextBox 32">
            <a:extLst>
              <a:ext uri="{FF2B5EF4-FFF2-40B4-BE49-F238E27FC236}">
                <a16:creationId xmlns:a16="http://schemas.microsoft.com/office/drawing/2014/main" id="{E1AF585D-E0F0-4736-8603-D7F40510B904}"/>
              </a:ext>
            </a:extLst>
          </p:cNvPr>
          <p:cNvSpPr txBox="1"/>
          <p:nvPr/>
        </p:nvSpPr>
        <p:spPr>
          <a:xfrm>
            <a:off x="528707" y="4995023"/>
            <a:ext cx="2154315" cy="369332"/>
          </a:xfrm>
          <a:prstGeom prst="rect">
            <a:avLst/>
          </a:prstGeom>
          <a:noFill/>
        </p:spPr>
        <p:txBody>
          <a:bodyPr wrap="square" rtlCol="0">
            <a:spAutoFit/>
          </a:bodyPr>
          <a:lstStyle/>
          <a:p>
            <a:r>
              <a:rPr lang="en-US" dirty="0">
                <a:latin typeface="Agency FB" panose="020B0503020202020204" pitchFamily="34" charset="0"/>
              </a:rPr>
              <a:t>Drawbacks</a:t>
            </a:r>
            <a:endParaRPr lang="en-IN" dirty="0">
              <a:latin typeface="Agency FB" panose="020B0503020202020204" pitchFamily="34" charset="0"/>
            </a:endParaRPr>
          </a:p>
        </p:txBody>
      </p:sp>
      <p:sp>
        <p:nvSpPr>
          <p:cNvPr id="34" name="TextBox 33">
            <a:extLst>
              <a:ext uri="{FF2B5EF4-FFF2-40B4-BE49-F238E27FC236}">
                <a16:creationId xmlns:a16="http://schemas.microsoft.com/office/drawing/2014/main" id="{38358563-39DA-4D99-B3D1-000B0D67F381}"/>
              </a:ext>
            </a:extLst>
          </p:cNvPr>
          <p:cNvSpPr txBox="1"/>
          <p:nvPr/>
        </p:nvSpPr>
        <p:spPr>
          <a:xfrm>
            <a:off x="3479264" y="1520358"/>
            <a:ext cx="5375406" cy="553998"/>
          </a:xfrm>
          <a:prstGeom prst="rect">
            <a:avLst/>
          </a:prstGeom>
          <a:noFill/>
        </p:spPr>
        <p:txBody>
          <a:bodyPr wrap="square" rtlCol="0">
            <a:spAutoFit/>
          </a:bodyPr>
          <a:lstStyle/>
          <a:p>
            <a:r>
              <a:rPr lang="en-US" sz="1600" dirty="0">
                <a:solidFill>
                  <a:schemeClr val="bg1"/>
                </a:solidFill>
                <a:latin typeface="Agency FB" panose="020B0503020202020204" pitchFamily="34" charset="0"/>
              </a:rPr>
              <a:t>Vehicle Speed Detection from Camera Stream Using Image Processing Methods</a:t>
            </a:r>
            <a:endParaRPr lang="en-IN" sz="1600" dirty="0">
              <a:solidFill>
                <a:schemeClr val="bg1"/>
              </a:solidFill>
              <a:latin typeface="Agency FB" panose="020B0503020202020204" pitchFamily="34" charset="0"/>
            </a:endParaRPr>
          </a:p>
          <a:p>
            <a:endParaRPr lang="en-IN" sz="1400" dirty="0">
              <a:solidFill>
                <a:schemeClr val="bg1"/>
              </a:solidFill>
              <a:highlight>
                <a:srgbClr val="FFFF00"/>
              </a:highlight>
              <a:latin typeface="Agency FB" panose="020B0503020202020204" pitchFamily="34" charset="0"/>
            </a:endParaRPr>
          </a:p>
        </p:txBody>
      </p:sp>
      <p:sp>
        <p:nvSpPr>
          <p:cNvPr id="37" name="TextBox 36">
            <a:extLst>
              <a:ext uri="{FF2B5EF4-FFF2-40B4-BE49-F238E27FC236}">
                <a16:creationId xmlns:a16="http://schemas.microsoft.com/office/drawing/2014/main" id="{63F0A398-36DB-4E4D-A18B-29EEC378501A}"/>
              </a:ext>
            </a:extLst>
          </p:cNvPr>
          <p:cNvSpPr txBox="1"/>
          <p:nvPr/>
        </p:nvSpPr>
        <p:spPr>
          <a:xfrm>
            <a:off x="3468999" y="1980007"/>
            <a:ext cx="5359166" cy="730136"/>
          </a:xfrm>
          <a:prstGeom prst="rect">
            <a:avLst/>
          </a:prstGeom>
          <a:noFill/>
        </p:spPr>
        <p:txBody>
          <a:bodyPr wrap="square" rtlCol="0">
            <a:spAutoFit/>
          </a:bodyPr>
          <a:lstStyle/>
          <a:p>
            <a:pPr>
              <a:lnSpc>
                <a:spcPct val="107000"/>
              </a:lnSpc>
              <a:spcAft>
                <a:spcPts val="800"/>
              </a:spcAft>
            </a:pPr>
            <a:r>
              <a:rPr lang="en-US" sz="1600" dirty="0">
                <a:latin typeface="Agency FB" panose="020B0503020202020204" pitchFamily="34" charset="0"/>
              </a:rPr>
              <a:t>Jozef Gerát, Dominik Sopiak, Miloš Oravec, Jarmila Pavloviˇcová</a:t>
            </a:r>
            <a:endParaRPr lang="en-IN" sz="1600" dirty="0">
              <a:latin typeface="Agency FB" panose="020B0503020202020204" pitchFamily="34" charset="0"/>
            </a:endParaRPr>
          </a:p>
          <a:p>
            <a:pPr>
              <a:lnSpc>
                <a:spcPct val="107000"/>
              </a:lnSpc>
              <a:spcAft>
                <a:spcPts val="800"/>
              </a:spcAft>
            </a:pPr>
            <a:endParaRPr lang="en-IN" dirty="0">
              <a:latin typeface="Agency FB" panose="020B0503020202020204" pitchFamily="34" charset="0"/>
            </a:endParaRPr>
          </a:p>
        </p:txBody>
      </p:sp>
      <p:sp>
        <p:nvSpPr>
          <p:cNvPr id="39" name="TextBox 38">
            <a:extLst>
              <a:ext uri="{FF2B5EF4-FFF2-40B4-BE49-F238E27FC236}">
                <a16:creationId xmlns:a16="http://schemas.microsoft.com/office/drawing/2014/main" id="{85143BA3-6598-468A-954F-67A5BAB8A496}"/>
              </a:ext>
            </a:extLst>
          </p:cNvPr>
          <p:cNvSpPr txBox="1"/>
          <p:nvPr/>
        </p:nvSpPr>
        <p:spPr>
          <a:xfrm>
            <a:off x="3466871" y="2441980"/>
            <a:ext cx="5353249" cy="615553"/>
          </a:xfrm>
          <a:prstGeom prst="rect">
            <a:avLst/>
          </a:prstGeom>
          <a:noFill/>
        </p:spPr>
        <p:txBody>
          <a:bodyPr wrap="square" rtlCol="0">
            <a:spAutoFit/>
          </a:bodyPr>
          <a:lstStyle/>
          <a:p>
            <a:r>
              <a:rPr lang="en-US" sz="1600" dirty="0">
                <a:latin typeface="Agency FB" panose="020B0503020202020204" pitchFamily="34" charset="0"/>
              </a:rPr>
              <a:t>IEEE ,59th International Symposium ELMAR-2017</a:t>
            </a:r>
            <a:endParaRPr lang="en-IN" sz="1600" dirty="0">
              <a:latin typeface="Agency FB" panose="020B0503020202020204" pitchFamily="34" charset="0"/>
            </a:endParaRPr>
          </a:p>
          <a:p>
            <a:endParaRPr lang="en-IN" dirty="0"/>
          </a:p>
        </p:txBody>
      </p:sp>
      <p:sp>
        <p:nvSpPr>
          <p:cNvPr id="40" name="TextBox 39">
            <a:extLst>
              <a:ext uri="{FF2B5EF4-FFF2-40B4-BE49-F238E27FC236}">
                <a16:creationId xmlns:a16="http://schemas.microsoft.com/office/drawing/2014/main" id="{96B4D93F-CD8D-437E-B683-2074E22F33A3}"/>
              </a:ext>
            </a:extLst>
          </p:cNvPr>
          <p:cNvSpPr txBox="1"/>
          <p:nvPr/>
        </p:nvSpPr>
        <p:spPr>
          <a:xfrm>
            <a:off x="3491134" y="2933752"/>
            <a:ext cx="5318328" cy="1146211"/>
          </a:xfrm>
          <a:prstGeom prst="rect">
            <a:avLst/>
          </a:prstGeom>
          <a:noFill/>
        </p:spPr>
        <p:txBody>
          <a:bodyPr wrap="square" rtlCol="0">
            <a:spAutoFit/>
          </a:bodyPr>
          <a:lstStyle/>
          <a:p>
            <a:pPr algn="just">
              <a:lnSpc>
                <a:spcPct val="107000"/>
              </a:lnSpc>
              <a:spcAft>
                <a:spcPts val="800"/>
              </a:spcAft>
            </a:pPr>
            <a:r>
              <a:rPr lang="en-US" sz="1600" dirty="0" smtClean="0">
                <a:latin typeface="Agency FB" panose="020B0503020202020204" pitchFamily="34" charset="0"/>
              </a:rPr>
              <a:t>The paper deals with the topic of detection of vehicle </a:t>
            </a:r>
            <a:r>
              <a:rPr lang="en-US" sz="1600" dirty="0">
                <a:latin typeface="Agency FB" panose="020B0503020202020204" pitchFamily="34" charset="0"/>
              </a:rPr>
              <a:t>speed based on information from video </a:t>
            </a:r>
            <a:r>
              <a:rPr lang="en-US" sz="1600" dirty="0" smtClean="0">
                <a:latin typeface="Agency FB" panose="020B0503020202020204" pitchFamily="34" charset="0"/>
              </a:rPr>
              <a:t>record</a:t>
            </a:r>
            <a:r>
              <a:rPr lang="en-US" sz="1600" dirty="0">
                <a:latin typeface="Agency FB" panose="020B0503020202020204" pitchFamily="34" charset="0"/>
              </a:rPr>
              <a:t>.</a:t>
            </a:r>
            <a:r>
              <a:rPr lang="en-US" sz="1600" dirty="0" smtClean="0">
                <a:latin typeface="Agency FB" panose="020B0503020202020204" pitchFamily="34" charset="0"/>
              </a:rPr>
              <a:t> It </a:t>
            </a:r>
            <a:r>
              <a:rPr lang="en-US" sz="1600" dirty="0">
                <a:latin typeface="Agency FB" panose="020B0503020202020204" pitchFamily="34" charset="0"/>
              </a:rPr>
              <a:t>comprises the tests of obtained video records using different vehicles, different natures of driving and the vehicle position at the time of recording</a:t>
            </a:r>
            <a:r>
              <a:rPr lang="en-US" sz="1550" dirty="0">
                <a:latin typeface="Agency FB" panose="020B0503020202020204" pitchFamily="34" charset="0"/>
              </a:rPr>
              <a:t>.</a:t>
            </a:r>
            <a:endParaRPr lang="en-IN" sz="1550" dirty="0">
              <a:latin typeface="Agency FB" panose="020B0503020202020204" pitchFamily="34" charset="0"/>
            </a:endParaRPr>
          </a:p>
        </p:txBody>
      </p:sp>
      <p:sp>
        <p:nvSpPr>
          <p:cNvPr id="42" name="Rectangle 41">
            <a:extLst>
              <a:ext uri="{FF2B5EF4-FFF2-40B4-BE49-F238E27FC236}">
                <a16:creationId xmlns:a16="http://schemas.microsoft.com/office/drawing/2014/main" id="{596A76DB-8590-4B1A-9EB8-76B580814806}"/>
              </a:ext>
            </a:extLst>
          </p:cNvPr>
          <p:cNvSpPr/>
          <p:nvPr/>
        </p:nvSpPr>
        <p:spPr>
          <a:xfrm>
            <a:off x="528643" y="4176709"/>
            <a:ext cx="2971060" cy="7688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DBD64B48-B2A8-4BEF-A694-6BCD34405529}"/>
              </a:ext>
            </a:extLst>
          </p:cNvPr>
          <p:cNvSpPr/>
          <p:nvPr/>
        </p:nvSpPr>
        <p:spPr>
          <a:xfrm>
            <a:off x="3551788" y="4175257"/>
            <a:ext cx="5265985" cy="7721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5" name="TextBox 44">
            <a:extLst>
              <a:ext uri="{FF2B5EF4-FFF2-40B4-BE49-F238E27FC236}">
                <a16:creationId xmlns:a16="http://schemas.microsoft.com/office/drawing/2014/main" id="{7683465A-8C12-4B03-9EEC-CF01D8091F8F}"/>
              </a:ext>
            </a:extLst>
          </p:cNvPr>
          <p:cNvSpPr txBox="1"/>
          <p:nvPr/>
        </p:nvSpPr>
        <p:spPr>
          <a:xfrm>
            <a:off x="493467" y="4133877"/>
            <a:ext cx="2459115" cy="369332"/>
          </a:xfrm>
          <a:prstGeom prst="rect">
            <a:avLst/>
          </a:prstGeom>
          <a:noFill/>
        </p:spPr>
        <p:txBody>
          <a:bodyPr wrap="square" rtlCol="0">
            <a:spAutoFit/>
          </a:bodyPr>
          <a:lstStyle/>
          <a:p>
            <a:r>
              <a:rPr lang="en-US" dirty="0">
                <a:latin typeface="Agency FB" panose="020B0503020202020204" pitchFamily="34" charset="0"/>
              </a:rPr>
              <a:t>Techniques involved</a:t>
            </a:r>
            <a:endParaRPr lang="en-IN" dirty="0">
              <a:latin typeface="Agency FB" panose="020B0503020202020204" pitchFamily="34" charset="0"/>
            </a:endParaRPr>
          </a:p>
        </p:txBody>
      </p:sp>
      <p:sp>
        <p:nvSpPr>
          <p:cNvPr id="46" name="TextBox 45">
            <a:extLst>
              <a:ext uri="{FF2B5EF4-FFF2-40B4-BE49-F238E27FC236}">
                <a16:creationId xmlns:a16="http://schemas.microsoft.com/office/drawing/2014/main" id="{F8A74F76-3ACD-4927-9EF7-D4B5607931D6}"/>
              </a:ext>
            </a:extLst>
          </p:cNvPr>
          <p:cNvSpPr txBox="1"/>
          <p:nvPr/>
        </p:nvSpPr>
        <p:spPr>
          <a:xfrm>
            <a:off x="3534207" y="4188342"/>
            <a:ext cx="5307967" cy="1105687"/>
          </a:xfrm>
          <a:prstGeom prst="rect">
            <a:avLst/>
          </a:prstGeom>
          <a:noFill/>
        </p:spPr>
        <p:txBody>
          <a:bodyPr wrap="square" rtlCol="0">
            <a:spAutoFit/>
          </a:bodyPr>
          <a:lstStyle/>
          <a:p>
            <a:pPr>
              <a:lnSpc>
                <a:spcPct val="107000"/>
              </a:lnSpc>
              <a:spcAft>
                <a:spcPts val="800"/>
              </a:spcAft>
            </a:pPr>
            <a:r>
              <a:rPr lang="en-US" sz="1600" dirty="0">
                <a:latin typeface="Agency FB" panose="020B0503020202020204" pitchFamily="34" charset="0"/>
              </a:rPr>
              <a:t>Gaussian mixture models, DBSCAN, Kalman ﬁlter, Optical ﬂow.</a:t>
            </a:r>
            <a:endParaRPr lang="en-IN" sz="1600" dirty="0">
              <a:latin typeface="Agency FB" panose="020B0503020202020204" pitchFamily="34"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400" dirty="0"/>
          </a:p>
        </p:txBody>
      </p:sp>
      <p:sp>
        <p:nvSpPr>
          <p:cNvPr id="47" name="TextBox 46">
            <a:extLst>
              <a:ext uri="{FF2B5EF4-FFF2-40B4-BE49-F238E27FC236}">
                <a16:creationId xmlns:a16="http://schemas.microsoft.com/office/drawing/2014/main" id="{7D632DEF-6520-4586-9D40-7FB14DEF9735}"/>
              </a:ext>
            </a:extLst>
          </p:cNvPr>
          <p:cNvSpPr txBox="1"/>
          <p:nvPr/>
        </p:nvSpPr>
        <p:spPr>
          <a:xfrm>
            <a:off x="3516275" y="5011758"/>
            <a:ext cx="5254442" cy="861774"/>
          </a:xfrm>
          <a:prstGeom prst="rect">
            <a:avLst/>
          </a:prstGeom>
          <a:noFill/>
        </p:spPr>
        <p:txBody>
          <a:bodyPr wrap="square" rtlCol="0">
            <a:spAutoFit/>
          </a:bodyPr>
          <a:lstStyle/>
          <a:p>
            <a:r>
              <a:rPr lang="en-US" sz="1600" dirty="0">
                <a:latin typeface="Agency FB" panose="020B0503020202020204" pitchFamily="34" charset="0"/>
              </a:rPr>
              <a:t>It can’t  detect speed from vertically movement  in cluster of </a:t>
            </a:r>
            <a:r>
              <a:rPr lang="en-US" sz="1600" dirty="0" smtClean="0">
                <a:latin typeface="Agency FB" panose="020B0503020202020204" pitchFamily="34" charset="0"/>
              </a:rPr>
              <a:t>vehicles (by </a:t>
            </a:r>
            <a:r>
              <a:rPr lang="en-US" sz="1600" dirty="0">
                <a:latin typeface="Agency FB" panose="020B0503020202020204" pitchFamily="34" charset="0"/>
              </a:rPr>
              <a:t>using adaptive weights of </a:t>
            </a:r>
            <a:r>
              <a:rPr lang="en-US" sz="1600" dirty="0" smtClean="0">
                <a:latin typeface="Agency FB" panose="020B0503020202020204" pitchFamily="34" charset="0"/>
              </a:rPr>
              <a:t>pixels).</a:t>
            </a:r>
            <a:endParaRPr lang="en-IN" sz="1600" dirty="0">
              <a:latin typeface="Agency FB" panose="020B0503020202020204" pitchFamily="34" charset="0"/>
            </a:endParaRPr>
          </a:p>
          <a:p>
            <a:endParaRPr lang="en-IN" dirty="0"/>
          </a:p>
        </p:txBody>
      </p:sp>
    </p:spTree>
    <p:extLst>
      <p:ext uri="{BB962C8B-B14F-4D97-AF65-F5344CB8AC3E}">
        <p14:creationId xmlns:p14="http://schemas.microsoft.com/office/powerpoint/2010/main" val="86429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7</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21680" y="804752"/>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Literature Survey:  </a:t>
            </a:r>
            <a:endParaRPr lang="en-US" sz="4000" b="1" dirty="0">
              <a:solidFill>
                <a:srgbClr val="3E30FA"/>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BC1FC3D7-7B8C-4ABA-834F-E644C52BE6A7}"/>
              </a:ext>
            </a:extLst>
          </p:cNvPr>
          <p:cNvSpPr txBox="1"/>
          <p:nvPr/>
        </p:nvSpPr>
        <p:spPr>
          <a:xfrm>
            <a:off x="4612680" y="102498"/>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4" name="Rectangle 3">
            <a:extLst>
              <a:ext uri="{FF2B5EF4-FFF2-40B4-BE49-F238E27FC236}">
                <a16:creationId xmlns:a16="http://schemas.microsoft.com/office/drawing/2014/main" id="{1A111FA0-A98C-4E75-A875-643453E79E84}"/>
              </a:ext>
            </a:extLst>
          </p:cNvPr>
          <p:cNvSpPr/>
          <p:nvPr/>
        </p:nvSpPr>
        <p:spPr>
          <a:xfrm>
            <a:off x="507497" y="1542773"/>
            <a:ext cx="2971800" cy="40616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99F24A7-4122-4716-BF89-34997EF49EED}"/>
              </a:ext>
            </a:extLst>
          </p:cNvPr>
          <p:cNvSpPr/>
          <p:nvPr/>
        </p:nvSpPr>
        <p:spPr>
          <a:xfrm>
            <a:off x="508237" y="2009544"/>
            <a:ext cx="2971060" cy="38222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9D455AF6-1CAE-4FD3-A1FD-A3E898932A06}"/>
              </a:ext>
            </a:extLst>
          </p:cNvPr>
          <p:cNvSpPr/>
          <p:nvPr/>
        </p:nvSpPr>
        <p:spPr>
          <a:xfrm>
            <a:off x="520074" y="2452377"/>
            <a:ext cx="2971060" cy="6724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9DFAAA94-BEFC-42D2-90AF-37448C0B5526}"/>
              </a:ext>
            </a:extLst>
          </p:cNvPr>
          <p:cNvSpPr/>
          <p:nvPr/>
        </p:nvSpPr>
        <p:spPr>
          <a:xfrm>
            <a:off x="507332" y="3174849"/>
            <a:ext cx="2963637" cy="725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A3F4E5E-76CE-45A3-888A-1FAA9C63063D}"/>
              </a:ext>
            </a:extLst>
          </p:cNvPr>
          <p:cNvSpPr/>
          <p:nvPr/>
        </p:nvSpPr>
        <p:spPr>
          <a:xfrm>
            <a:off x="495963" y="4997421"/>
            <a:ext cx="2971060" cy="1071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123C59B2-D396-4645-860A-07D4D59804C2}"/>
              </a:ext>
            </a:extLst>
          </p:cNvPr>
          <p:cNvSpPr/>
          <p:nvPr/>
        </p:nvSpPr>
        <p:spPr>
          <a:xfrm>
            <a:off x="3506660" y="1545095"/>
            <a:ext cx="5308117" cy="3846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E864A9AF-C0AD-4DFB-BB36-AC09B52B19B7}"/>
              </a:ext>
            </a:extLst>
          </p:cNvPr>
          <p:cNvSpPr/>
          <p:nvPr/>
        </p:nvSpPr>
        <p:spPr>
          <a:xfrm>
            <a:off x="3534052" y="2007577"/>
            <a:ext cx="5301459" cy="3915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1D924026-25A6-4544-AB3D-BA9FD5E7F119}"/>
              </a:ext>
            </a:extLst>
          </p:cNvPr>
          <p:cNvSpPr/>
          <p:nvPr/>
        </p:nvSpPr>
        <p:spPr>
          <a:xfrm>
            <a:off x="3530723" y="2461402"/>
            <a:ext cx="5308116" cy="6749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06BCDF85-4193-4BA7-8100-D1E138DB1E56}"/>
              </a:ext>
            </a:extLst>
          </p:cNvPr>
          <p:cNvSpPr/>
          <p:nvPr/>
        </p:nvSpPr>
        <p:spPr>
          <a:xfrm>
            <a:off x="3516275" y="3171163"/>
            <a:ext cx="5308116" cy="7353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8690B548-429D-4E47-AB70-16F1E6C2802D}"/>
              </a:ext>
            </a:extLst>
          </p:cNvPr>
          <p:cNvSpPr/>
          <p:nvPr/>
        </p:nvSpPr>
        <p:spPr>
          <a:xfrm>
            <a:off x="3559567" y="5039521"/>
            <a:ext cx="5308115" cy="1071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9" name="TextBox 28">
            <a:extLst>
              <a:ext uri="{FF2B5EF4-FFF2-40B4-BE49-F238E27FC236}">
                <a16:creationId xmlns:a16="http://schemas.microsoft.com/office/drawing/2014/main" id="{CB919B1B-AEC5-4420-B9B6-26B42E05F5E6}"/>
              </a:ext>
            </a:extLst>
          </p:cNvPr>
          <p:cNvSpPr txBox="1"/>
          <p:nvPr/>
        </p:nvSpPr>
        <p:spPr>
          <a:xfrm>
            <a:off x="457200" y="1464319"/>
            <a:ext cx="2286000" cy="369332"/>
          </a:xfrm>
          <a:prstGeom prst="rect">
            <a:avLst/>
          </a:prstGeom>
          <a:noFill/>
        </p:spPr>
        <p:txBody>
          <a:bodyPr wrap="square" rtlCol="0">
            <a:spAutoFit/>
          </a:bodyPr>
          <a:lstStyle/>
          <a:p>
            <a:r>
              <a:rPr lang="en-US" dirty="0">
                <a:solidFill>
                  <a:schemeClr val="bg1"/>
                </a:solidFill>
                <a:latin typeface="Agency FB" panose="020B0503020202020204" pitchFamily="34" charset="0"/>
              </a:rPr>
              <a:t>Paper Title</a:t>
            </a:r>
            <a:endParaRPr lang="en-IN" dirty="0">
              <a:solidFill>
                <a:schemeClr val="bg1"/>
              </a:solidFill>
              <a:latin typeface="Agency FB" panose="020B0503020202020204" pitchFamily="34" charset="0"/>
            </a:endParaRPr>
          </a:p>
        </p:txBody>
      </p:sp>
      <p:sp>
        <p:nvSpPr>
          <p:cNvPr id="30" name="TextBox 29">
            <a:extLst>
              <a:ext uri="{FF2B5EF4-FFF2-40B4-BE49-F238E27FC236}">
                <a16:creationId xmlns:a16="http://schemas.microsoft.com/office/drawing/2014/main" id="{1BB662C4-30BF-48B1-92FF-F01DF1B714C0}"/>
              </a:ext>
            </a:extLst>
          </p:cNvPr>
          <p:cNvSpPr txBox="1"/>
          <p:nvPr/>
        </p:nvSpPr>
        <p:spPr>
          <a:xfrm>
            <a:off x="452742" y="1953593"/>
            <a:ext cx="2057400" cy="369332"/>
          </a:xfrm>
          <a:prstGeom prst="rect">
            <a:avLst/>
          </a:prstGeom>
          <a:noFill/>
        </p:spPr>
        <p:txBody>
          <a:bodyPr wrap="square" rtlCol="0">
            <a:spAutoFit/>
          </a:bodyPr>
          <a:lstStyle/>
          <a:p>
            <a:r>
              <a:rPr lang="en-US" dirty="0">
                <a:latin typeface="Agency FB" panose="020B0503020202020204" pitchFamily="34" charset="0"/>
              </a:rPr>
              <a:t>Authors</a:t>
            </a:r>
            <a:endParaRPr lang="en-IN" dirty="0">
              <a:latin typeface="Agency FB" panose="020B0503020202020204" pitchFamily="34" charset="0"/>
            </a:endParaRPr>
          </a:p>
        </p:txBody>
      </p:sp>
      <p:sp>
        <p:nvSpPr>
          <p:cNvPr id="31" name="TextBox 30">
            <a:extLst>
              <a:ext uri="{FF2B5EF4-FFF2-40B4-BE49-F238E27FC236}">
                <a16:creationId xmlns:a16="http://schemas.microsoft.com/office/drawing/2014/main" id="{AD230D27-05DE-4258-9B82-C32774ABAE85}"/>
              </a:ext>
            </a:extLst>
          </p:cNvPr>
          <p:cNvSpPr txBox="1"/>
          <p:nvPr/>
        </p:nvSpPr>
        <p:spPr>
          <a:xfrm>
            <a:off x="457096" y="2423895"/>
            <a:ext cx="1676400" cy="369332"/>
          </a:xfrm>
          <a:prstGeom prst="rect">
            <a:avLst/>
          </a:prstGeom>
          <a:noFill/>
        </p:spPr>
        <p:txBody>
          <a:bodyPr wrap="square" rtlCol="0">
            <a:spAutoFit/>
          </a:bodyPr>
          <a:lstStyle/>
          <a:p>
            <a:r>
              <a:rPr lang="en-US" dirty="0">
                <a:latin typeface="Agency FB" panose="020B0503020202020204" pitchFamily="34" charset="0"/>
              </a:rPr>
              <a:t>Journal</a:t>
            </a:r>
            <a:endParaRPr lang="en-IN" dirty="0">
              <a:latin typeface="Agency FB" panose="020B0503020202020204" pitchFamily="34" charset="0"/>
            </a:endParaRPr>
          </a:p>
        </p:txBody>
      </p:sp>
      <p:sp>
        <p:nvSpPr>
          <p:cNvPr id="32" name="TextBox 31">
            <a:extLst>
              <a:ext uri="{FF2B5EF4-FFF2-40B4-BE49-F238E27FC236}">
                <a16:creationId xmlns:a16="http://schemas.microsoft.com/office/drawing/2014/main" id="{200DC247-56B7-4219-A215-8DD74BFE24BD}"/>
              </a:ext>
            </a:extLst>
          </p:cNvPr>
          <p:cNvSpPr txBox="1"/>
          <p:nvPr/>
        </p:nvSpPr>
        <p:spPr>
          <a:xfrm>
            <a:off x="457254" y="3164311"/>
            <a:ext cx="1600200" cy="369332"/>
          </a:xfrm>
          <a:prstGeom prst="rect">
            <a:avLst/>
          </a:prstGeom>
          <a:noFill/>
        </p:spPr>
        <p:txBody>
          <a:bodyPr wrap="square" rtlCol="0">
            <a:spAutoFit/>
          </a:bodyPr>
          <a:lstStyle/>
          <a:p>
            <a:r>
              <a:rPr lang="en-US" dirty="0">
                <a:latin typeface="Agency FB" panose="020B0503020202020204" pitchFamily="34" charset="0"/>
              </a:rPr>
              <a:t>Proposed work</a:t>
            </a:r>
            <a:endParaRPr lang="en-IN" dirty="0">
              <a:latin typeface="Agency FB" panose="020B0503020202020204" pitchFamily="34" charset="0"/>
            </a:endParaRPr>
          </a:p>
        </p:txBody>
      </p:sp>
      <p:sp>
        <p:nvSpPr>
          <p:cNvPr id="33" name="TextBox 32">
            <a:extLst>
              <a:ext uri="{FF2B5EF4-FFF2-40B4-BE49-F238E27FC236}">
                <a16:creationId xmlns:a16="http://schemas.microsoft.com/office/drawing/2014/main" id="{E1AF585D-E0F0-4736-8603-D7F40510B904}"/>
              </a:ext>
            </a:extLst>
          </p:cNvPr>
          <p:cNvSpPr txBox="1"/>
          <p:nvPr/>
        </p:nvSpPr>
        <p:spPr>
          <a:xfrm>
            <a:off x="507333" y="5039521"/>
            <a:ext cx="2154315" cy="369332"/>
          </a:xfrm>
          <a:prstGeom prst="rect">
            <a:avLst/>
          </a:prstGeom>
          <a:noFill/>
        </p:spPr>
        <p:txBody>
          <a:bodyPr wrap="square" rtlCol="0">
            <a:spAutoFit/>
          </a:bodyPr>
          <a:lstStyle/>
          <a:p>
            <a:r>
              <a:rPr lang="en-US" dirty="0">
                <a:latin typeface="Agency FB" panose="020B0503020202020204" pitchFamily="34" charset="0"/>
              </a:rPr>
              <a:t>Drawbacks</a:t>
            </a:r>
            <a:endParaRPr lang="en-IN" dirty="0">
              <a:latin typeface="Agency FB" panose="020B0503020202020204" pitchFamily="34" charset="0"/>
            </a:endParaRPr>
          </a:p>
        </p:txBody>
      </p:sp>
      <p:sp>
        <p:nvSpPr>
          <p:cNvPr id="34" name="TextBox 33">
            <a:extLst>
              <a:ext uri="{FF2B5EF4-FFF2-40B4-BE49-F238E27FC236}">
                <a16:creationId xmlns:a16="http://schemas.microsoft.com/office/drawing/2014/main" id="{38358563-39DA-4D99-B3D1-000B0D67F381}"/>
              </a:ext>
            </a:extLst>
          </p:cNvPr>
          <p:cNvSpPr txBox="1"/>
          <p:nvPr/>
        </p:nvSpPr>
        <p:spPr>
          <a:xfrm>
            <a:off x="3467023" y="1485238"/>
            <a:ext cx="5266257" cy="369332"/>
          </a:xfrm>
          <a:prstGeom prst="rect">
            <a:avLst/>
          </a:prstGeom>
          <a:noFill/>
        </p:spPr>
        <p:txBody>
          <a:bodyPr wrap="square" rtlCol="0">
            <a:spAutoFit/>
          </a:bodyPr>
          <a:lstStyle/>
          <a:p>
            <a:pPr algn="just"/>
            <a:r>
              <a:rPr lang="en-US" dirty="0">
                <a:solidFill>
                  <a:schemeClr val="bg1"/>
                </a:solidFill>
                <a:latin typeface="Agency FB" panose="020B0503020202020204" pitchFamily="34" charset="0"/>
              </a:rPr>
              <a:t>Speed Detection using Image Processing</a:t>
            </a:r>
            <a:endParaRPr lang="en-IN" dirty="0">
              <a:solidFill>
                <a:schemeClr val="bg1"/>
              </a:solidFill>
              <a:highlight>
                <a:srgbClr val="FFFF00"/>
              </a:highlight>
              <a:latin typeface="Agency FB" panose="020B0503020202020204" pitchFamily="34" charset="0"/>
            </a:endParaRPr>
          </a:p>
        </p:txBody>
      </p:sp>
      <p:sp>
        <p:nvSpPr>
          <p:cNvPr id="37" name="TextBox 36">
            <a:extLst>
              <a:ext uri="{FF2B5EF4-FFF2-40B4-BE49-F238E27FC236}">
                <a16:creationId xmlns:a16="http://schemas.microsoft.com/office/drawing/2014/main" id="{63F0A398-36DB-4E4D-A18B-29EEC378501A}"/>
              </a:ext>
            </a:extLst>
          </p:cNvPr>
          <p:cNvSpPr txBox="1"/>
          <p:nvPr/>
        </p:nvSpPr>
        <p:spPr>
          <a:xfrm>
            <a:off x="3492252" y="1979125"/>
            <a:ext cx="4833142" cy="615553"/>
          </a:xfrm>
          <a:prstGeom prst="rect">
            <a:avLst/>
          </a:prstGeom>
          <a:noFill/>
        </p:spPr>
        <p:txBody>
          <a:bodyPr wrap="square" rtlCol="0">
            <a:spAutoFit/>
          </a:bodyPr>
          <a:lstStyle/>
          <a:p>
            <a:r>
              <a:rPr lang="en-US" sz="1600" dirty="0">
                <a:latin typeface="Agency FB" panose="020B0503020202020204" pitchFamily="34" charset="0"/>
              </a:rPr>
              <a:t>Pranith Kumar Thadagoppula, Vikas Upadhyaya</a:t>
            </a:r>
            <a:endParaRPr lang="en-IN" sz="1600" dirty="0">
              <a:latin typeface="Agency FB" panose="020B0503020202020204" pitchFamily="34" charset="0"/>
            </a:endParaRPr>
          </a:p>
          <a:p>
            <a:endParaRPr lang="en-IN" dirty="0"/>
          </a:p>
        </p:txBody>
      </p:sp>
      <p:sp>
        <p:nvSpPr>
          <p:cNvPr id="39" name="TextBox 38">
            <a:extLst>
              <a:ext uri="{FF2B5EF4-FFF2-40B4-BE49-F238E27FC236}">
                <a16:creationId xmlns:a16="http://schemas.microsoft.com/office/drawing/2014/main" id="{85143BA3-6598-468A-954F-67A5BAB8A496}"/>
              </a:ext>
            </a:extLst>
          </p:cNvPr>
          <p:cNvSpPr txBox="1"/>
          <p:nvPr/>
        </p:nvSpPr>
        <p:spPr>
          <a:xfrm>
            <a:off x="3458786" y="2424237"/>
            <a:ext cx="5451990" cy="861774"/>
          </a:xfrm>
          <a:prstGeom prst="rect">
            <a:avLst/>
          </a:prstGeom>
          <a:noFill/>
        </p:spPr>
        <p:txBody>
          <a:bodyPr wrap="square" rtlCol="0">
            <a:spAutoFit/>
          </a:bodyPr>
          <a:lstStyle/>
          <a:p>
            <a:pPr algn="just"/>
            <a:r>
              <a:rPr lang="en-US" sz="1600" dirty="0">
                <a:latin typeface="Agency FB" panose="020B0503020202020204" pitchFamily="34" charset="0"/>
              </a:rPr>
              <a:t>IEEE 2016 International Conference on Computer, Control, Informatics and its Applications</a:t>
            </a:r>
            <a:endParaRPr lang="en-IN" sz="1600" dirty="0">
              <a:latin typeface="Agency FB" panose="020B0503020202020204" pitchFamily="34" charset="0"/>
            </a:endParaRPr>
          </a:p>
          <a:p>
            <a:endParaRPr lang="en-IN" dirty="0"/>
          </a:p>
        </p:txBody>
      </p:sp>
      <p:sp>
        <p:nvSpPr>
          <p:cNvPr id="40" name="TextBox 39">
            <a:extLst>
              <a:ext uri="{FF2B5EF4-FFF2-40B4-BE49-F238E27FC236}">
                <a16:creationId xmlns:a16="http://schemas.microsoft.com/office/drawing/2014/main" id="{96B4D93F-CD8D-437E-B683-2074E22F33A3}"/>
              </a:ext>
            </a:extLst>
          </p:cNvPr>
          <p:cNvSpPr txBox="1"/>
          <p:nvPr/>
        </p:nvSpPr>
        <p:spPr>
          <a:xfrm>
            <a:off x="3458786" y="3131638"/>
            <a:ext cx="5408896" cy="1077218"/>
          </a:xfrm>
          <a:prstGeom prst="rect">
            <a:avLst/>
          </a:prstGeom>
          <a:noFill/>
        </p:spPr>
        <p:txBody>
          <a:bodyPr wrap="square" rtlCol="0">
            <a:spAutoFit/>
          </a:bodyPr>
          <a:lstStyle/>
          <a:p>
            <a:pPr algn="just"/>
            <a:r>
              <a:rPr lang="en-US" sz="1600" dirty="0" smtClean="0">
                <a:latin typeface="Agency FB" panose="020B0503020202020204" pitchFamily="34" charset="0"/>
              </a:rPr>
              <a:t>Use </a:t>
            </a:r>
            <a:r>
              <a:rPr lang="en-US" sz="1600" dirty="0">
                <a:latin typeface="Agency FB" panose="020B0503020202020204" pitchFamily="34" charset="0"/>
              </a:rPr>
              <a:t>mere CCTV cameras on highways to detect the speed of vehicles. The prototype developed is designed using MATLAB software and can process on core2duo processor with 2Ghz. </a:t>
            </a:r>
          </a:p>
          <a:p>
            <a:pPr algn="just"/>
            <a:r>
              <a:rPr lang="en-US" sz="1600" dirty="0">
                <a:latin typeface="Agency FB" panose="020B0503020202020204" pitchFamily="34" charset="0"/>
              </a:rPr>
              <a:t> </a:t>
            </a:r>
            <a:endParaRPr lang="en-IN" sz="1600" dirty="0"/>
          </a:p>
        </p:txBody>
      </p:sp>
      <p:sp>
        <p:nvSpPr>
          <p:cNvPr id="42" name="Rectangle 41">
            <a:extLst>
              <a:ext uri="{FF2B5EF4-FFF2-40B4-BE49-F238E27FC236}">
                <a16:creationId xmlns:a16="http://schemas.microsoft.com/office/drawing/2014/main" id="{596A76DB-8590-4B1A-9EB8-76B580814806}"/>
              </a:ext>
            </a:extLst>
          </p:cNvPr>
          <p:cNvSpPr/>
          <p:nvPr/>
        </p:nvSpPr>
        <p:spPr>
          <a:xfrm>
            <a:off x="504374" y="3961358"/>
            <a:ext cx="2971060" cy="981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DBD64B48-B2A8-4BEF-A694-6BCD34405529}"/>
              </a:ext>
            </a:extLst>
          </p:cNvPr>
          <p:cNvSpPr/>
          <p:nvPr/>
        </p:nvSpPr>
        <p:spPr>
          <a:xfrm>
            <a:off x="3530723" y="3992345"/>
            <a:ext cx="5308115" cy="9753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5" name="TextBox 44">
            <a:extLst>
              <a:ext uri="{FF2B5EF4-FFF2-40B4-BE49-F238E27FC236}">
                <a16:creationId xmlns:a16="http://schemas.microsoft.com/office/drawing/2014/main" id="{7683465A-8C12-4B03-9EEC-CF01D8091F8F}"/>
              </a:ext>
            </a:extLst>
          </p:cNvPr>
          <p:cNvSpPr txBox="1"/>
          <p:nvPr/>
        </p:nvSpPr>
        <p:spPr>
          <a:xfrm>
            <a:off x="462517" y="3938929"/>
            <a:ext cx="2459115" cy="369332"/>
          </a:xfrm>
          <a:prstGeom prst="rect">
            <a:avLst/>
          </a:prstGeom>
          <a:noFill/>
        </p:spPr>
        <p:txBody>
          <a:bodyPr wrap="square" rtlCol="0">
            <a:spAutoFit/>
          </a:bodyPr>
          <a:lstStyle/>
          <a:p>
            <a:r>
              <a:rPr lang="en-US" dirty="0">
                <a:latin typeface="Agency FB" panose="020B0503020202020204" pitchFamily="34" charset="0"/>
              </a:rPr>
              <a:t>Techniques involved</a:t>
            </a:r>
            <a:endParaRPr lang="en-IN" dirty="0">
              <a:latin typeface="Agency FB" panose="020B0503020202020204" pitchFamily="34" charset="0"/>
            </a:endParaRPr>
          </a:p>
        </p:txBody>
      </p:sp>
      <p:sp>
        <p:nvSpPr>
          <p:cNvPr id="46" name="TextBox 45">
            <a:extLst>
              <a:ext uri="{FF2B5EF4-FFF2-40B4-BE49-F238E27FC236}">
                <a16:creationId xmlns:a16="http://schemas.microsoft.com/office/drawing/2014/main" id="{F8A74F76-3ACD-4927-9EF7-D4B5607931D6}"/>
              </a:ext>
            </a:extLst>
          </p:cNvPr>
          <p:cNvSpPr txBox="1"/>
          <p:nvPr/>
        </p:nvSpPr>
        <p:spPr>
          <a:xfrm>
            <a:off x="3488669" y="3934046"/>
            <a:ext cx="5282048" cy="830997"/>
          </a:xfrm>
          <a:prstGeom prst="rect">
            <a:avLst/>
          </a:prstGeom>
          <a:noFill/>
        </p:spPr>
        <p:txBody>
          <a:bodyPr wrap="square" rtlCol="0">
            <a:spAutoFit/>
          </a:bodyPr>
          <a:lstStyle/>
          <a:p>
            <a:r>
              <a:rPr lang="en-IN" sz="1600" dirty="0">
                <a:latin typeface="Agency FB" pitchFamily="34" charset="0"/>
              </a:rPr>
              <a:t>Background subtraction, Adaptive Background subtraction , Object </a:t>
            </a:r>
            <a:r>
              <a:rPr lang="en-IN" sz="1600" dirty="0" smtClean="0">
                <a:latin typeface="Agency FB" pitchFamily="34" charset="0"/>
              </a:rPr>
              <a:t>segmentation,</a:t>
            </a:r>
            <a:r>
              <a:rPr lang="en-US" sz="1600" dirty="0">
                <a:latin typeface="Agency FB" pitchFamily="34" charset="0"/>
              </a:rPr>
              <a:t> Object </a:t>
            </a:r>
            <a:r>
              <a:rPr lang="en-US" sz="1600" dirty="0" smtClean="0">
                <a:latin typeface="Agency FB" pitchFamily="34" charset="0"/>
              </a:rPr>
              <a:t>labeling</a:t>
            </a:r>
            <a:r>
              <a:rPr lang="en-US" sz="1600" dirty="0">
                <a:latin typeface="Agency FB" pitchFamily="34" charset="0"/>
              </a:rPr>
              <a:t>,</a:t>
            </a:r>
            <a:r>
              <a:rPr lang="en-US" sz="1600" dirty="0" smtClean="0">
                <a:latin typeface="Agency FB" pitchFamily="34" charset="0"/>
              </a:rPr>
              <a:t> bounding </a:t>
            </a:r>
            <a:r>
              <a:rPr lang="en-US" sz="1600" dirty="0">
                <a:latin typeface="Agency FB" pitchFamily="34" charset="0"/>
              </a:rPr>
              <a:t>box and Calibration </a:t>
            </a:r>
            <a:r>
              <a:rPr lang="en-US" sz="1600" dirty="0" smtClean="0">
                <a:latin typeface="Agency FB" pitchFamily="34" charset="0"/>
              </a:rPr>
              <a:t>factor-real-world </a:t>
            </a:r>
            <a:r>
              <a:rPr lang="en-US" sz="1600" dirty="0">
                <a:latin typeface="Agency FB" pitchFamily="34" charset="0"/>
              </a:rPr>
              <a:t>distance to pixel </a:t>
            </a:r>
            <a:r>
              <a:rPr lang="en-US" sz="1600" dirty="0" smtClean="0">
                <a:latin typeface="Agency FB" pitchFamily="34" charset="0"/>
              </a:rPr>
              <a:t>ratio</a:t>
            </a:r>
            <a:endParaRPr lang="en-IN" sz="1600" dirty="0">
              <a:latin typeface="Agency FB" pitchFamily="34" charset="0"/>
            </a:endParaRPr>
          </a:p>
        </p:txBody>
      </p:sp>
      <p:sp>
        <p:nvSpPr>
          <p:cNvPr id="47" name="TextBox 46">
            <a:extLst>
              <a:ext uri="{FF2B5EF4-FFF2-40B4-BE49-F238E27FC236}">
                <a16:creationId xmlns:a16="http://schemas.microsoft.com/office/drawing/2014/main" id="{7D632DEF-6520-4586-9D40-7FB14DEF9735}"/>
              </a:ext>
            </a:extLst>
          </p:cNvPr>
          <p:cNvSpPr txBox="1"/>
          <p:nvPr/>
        </p:nvSpPr>
        <p:spPr>
          <a:xfrm>
            <a:off x="3516275" y="5011758"/>
            <a:ext cx="5254442" cy="615553"/>
          </a:xfrm>
          <a:prstGeom prst="rect">
            <a:avLst/>
          </a:prstGeom>
          <a:noFill/>
        </p:spPr>
        <p:txBody>
          <a:bodyPr wrap="square" rtlCol="0">
            <a:spAutoFit/>
          </a:bodyPr>
          <a:lstStyle/>
          <a:p>
            <a:r>
              <a:rPr lang="en-US" sz="1600" dirty="0">
                <a:latin typeface="Agency FB" panose="020B0503020202020204" pitchFamily="34" charset="0"/>
              </a:rPr>
              <a:t>It can’t work under foggy </a:t>
            </a:r>
            <a:r>
              <a:rPr lang="en-US" sz="1600" dirty="0" smtClean="0">
                <a:latin typeface="Agency FB" panose="020B0503020202020204" pitchFamily="34" charset="0"/>
              </a:rPr>
              <a:t>situations.</a:t>
            </a:r>
            <a:endParaRPr lang="en-IN" sz="1600" dirty="0">
              <a:latin typeface="Agency FB" panose="020B0503020202020204" pitchFamily="34" charset="0"/>
            </a:endParaRPr>
          </a:p>
          <a:p>
            <a:endParaRPr lang="en-IN" dirty="0"/>
          </a:p>
        </p:txBody>
      </p:sp>
    </p:spTree>
    <p:extLst>
      <p:ext uri="{BB962C8B-B14F-4D97-AF65-F5344CB8AC3E}">
        <p14:creationId xmlns:p14="http://schemas.microsoft.com/office/powerpoint/2010/main" val="205944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8</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21680" y="804752"/>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Literature Survey:  </a:t>
            </a:r>
            <a:endParaRPr lang="en-US" sz="4000" b="1" dirty="0">
              <a:solidFill>
                <a:srgbClr val="3E30FA"/>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BC1FC3D7-7B8C-4ABA-834F-E644C52BE6A7}"/>
              </a:ext>
            </a:extLst>
          </p:cNvPr>
          <p:cNvSpPr txBox="1"/>
          <p:nvPr/>
        </p:nvSpPr>
        <p:spPr>
          <a:xfrm>
            <a:off x="4634417" y="128894"/>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4" name="Rectangle 3">
            <a:extLst>
              <a:ext uri="{FF2B5EF4-FFF2-40B4-BE49-F238E27FC236}">
                <a16:creationId xmlns:a16="http://schemas.microsoft.com/office/drawing/2014/main" id="{1A111FA0-A98C-4E75-A875-643453E79E84}"/>
              </a:ext>
            </a:extLst>
          </p:cNvPr>
          <p:cNvSpPr/>
          <p:nvPr/>
        </p:nvSpPr>
        <p:spPr>
          <a:xfrm>
            <a:off x="507497" y="1541804"/>
            <a:ext cx="2971800" cy="40616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99F24A7-4122-4716-BF89-34997EF49EED}"/>
              </a:ext>
            </a:extLst>
          </p:cNvPr>
          <p:cNvSpPr/>
          <p:nvPr/>
        </p:nvSpPr>
        <p:spPr>
          <a:xfrm>
            <a:off x="508237" y="2009544"/>
            <a:ext cx="2971060" cy="38222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9D455AF6-1CAE-4FD3-A1FD-A3E898932A06}"/>
              </a:ext>
            </a:extLst>
          </p:cNvPr>
          <p:cNvSpPr/>
          <p:nvPr/>
        </p:nvSpPr>
        <p:spPr>
          <a:xfrm>
            <a:off x="520074" y="2461402"/>
            <a:ext cx="2971060" cy="453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9DFAAA94-BEFC-42D2-90AF-37448C0B5526}"/>
              </a:ext>
            </a:extLst>
          </p:cNvPr>
          <p:cNvSpPr/>
          <p:nvPr/>
        </p:nvSpPr>
        <p:spPr>
          <a:xfrm>
            <a:off x="520074" y="2984933"/>
            <a:ext cx="2971060" cy="94625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A3F4E5E-76CE-45A3-888A-1FAA9C63063D}"/>
              </a:ext>
            </a:extLst>
          </p:cNvPr>
          <p:cNvSpPr/>
          <p:nvPr/>
        </p:nvSpPr>
        <p:spPr>
          <a:xfrm>
            <a:off x="537090" y="5055824"/>
            <a:ext cx="2971060" cy="1071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123C59B2-D396-4645-860A-07D4D59804C2}"/>
              </a:ext>
            </a:extLst>
          </p:cNvPr>
          <p:cNvSpPr/>
          <p:nvPr/>
        </p:nvSpPr>
        <p:spPr>
          <a:xfrm>
            <a:off x="3506660" y="1545095"/>
            <a:ext cx="5308117" cy="3846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E864A9AF-C0AD-4DFB-BB36-AC09B52B19B7}"/>
              </a:ext>
            </a:extLst>
          </p:cNvPr>
          <p:cNvSpPr/>
          <p:nvPr/>
        </p:nvSpPr>
        <p:spPr>
          <a:xfrm>
            <a:off x="3534052" y="2007577"/>
            <a:ext cx="5301459" cy="3915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1D924026-25A6-4544-AB3D-BA9FD5E7F119}"/>
              </a:ext>
            </a:extLst>
          </p:cNvPr>
          <p:cNvSpPr/>
          <p:nvPr/>
        </p:nvSpPr>
        <p:spPr>
          <a:xfrm>
            <a:off x="3538843" y="2458581"/>
            <a:ext cx="5308116" cy="453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06BCDF85-4193-4BA7-8100-D1E138DB1E56}"/>
              </a:ext>
            </a:extLst>
          </p:cNvPr>
          <p:cNvSpPr/>
          <p:nvPr/>
        </p:nvSpPr>
        <p:spPr>
          <a:xfrm>
            <a:off x="3531463" y="2970499"/>
            <a:ext cx="5308116" cy="9541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8690B548-429D-4E47-AB70-16F1E6C2802D}"/>
              </a:ext>
            </a:extLst>
          </p:cNvPr>
          <p:cNvSpPr/>
          <p:nvPr/>
        </p:nvSpPr>
        <p:spPr>
          <a:xfrm>
            <a:off x="3571751" y="5055823"/>
            <a:ext cx="5308115" cy="1071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9" name="TextBox 28">
            <a:extLst>
              <a:ext uri="{FF2B5EF4-FFF2-40B4-BE49-F238E27FC236}">
                <a16:creationId xmlns:a16="http://schemas.microsoft.com/office/drawing/2014/main" id="{CB919B1B-AEC5-4420-B9B6-26B42E05F5E6}"/>
              </a:ext>
            </a:extLst>
          </p:cNvPr>
          <p:cNvSpPr txBox="1"/>
          <p:nvPr/>
        </p:nvSpPr>
        <p:spPr>
          <a:xfrm>
            <a:off x="457200" y="1500528"/>
            <a:ext cx="2286000" cy="369332"/>
          </a:xfrm>
          <a:prstGeom prst="rect">
            <a:avLst/>
          </a:prstGeom>
          <a:noFill/>
        </p:spPr>
        <p:txBody>
          <a:bodyPr wrap="square" rtlCol="0">
            <a:spAutoFit/>
          </a:bodyPr>
          <a:lstStyle/>
          <a:p>
            <a:r>
              <a:rPr lang="en-US" dirty="0">
                <a:solidFill>
                  <a:schemeClr val="bg1"/>
                </a:solidFill>
                <a:latin typeface="Agency FB" panose="020B0503020202020204" pitchFamily="34" charset="0"/>
              </a:rPr>
              <a:t>Paper Title</a:t>
            </a:r>
            <a:endParaRPr lang="en-IN" dirty="0">
              <a:solidFill>
                <a:schemeClr val="bg1"/>
              </a:solidFill>
              <a:latin typeface="Agency FB" panose="020B0503020202020204" pitchFamily="34" charset="0"/>
            </a:endParaRPr>
          </a:p>
        </p:txBody>
      </p:sp>
      <p:sp>
        <p:nvSpPr>
          <p:cNvPr id="30" name="TextBox 29">
            <a:extLst>
              <a:ext uri="{FF2B5EF4-FFF2-40B4-BE49-F238E27FC236}">
                <a16:creationId xmlns:a16="http://schemas.microsoft.com/office/drawing/2014/main" id="{1BB662C4-30BF-48B1-92FF-F01DF1B714C0}"/>
              </a:ext>
            </a:extLst>
          </p:cNvPr>
          <p:cNvSpPr txBox="1"/>
          <p:nvPr/>
        </p:nvSpPr>
        <p:spPr>
          <a:xfrm>
            <a:off x="457200" y="1956591"/>
            <a:ext cx="2057400" cy="369332"/>
          </a:xfrm>
          <a:prstGeom prst="rect">
            <a:avLst/>
          </a:prstGeom>
          <a:noFill/>
        </p:spPr>
        <p:txBody>
          <a:bodyPr wrap="square" rtlCol="0">
            <a:spAutoFit/>
          </a:bodyPr>
          <a:lstStyle/>
          <a:p>
            <a:r>
              <a:rPr lang="en-US" dirty="0">
                <a:latin typeface="Agency FB" panose="020B0503020202020204" pitchFamily="34" charset="0"/>
              </a:rPr>
              <a:t>Authors</a:t>
            </a:r>
            <a:endParaRPr lang="en-IN" dirty="0">
              <a:latin typeface="Agency FB" panose="020B0503020202020204" pitchFamily="34" charset="0"/>
            </a:endParaRPr>
          </a:p>
        </p:txBody>
      </p:sp>
      <p:sp>
        <p:nvSpPr>
          <p:cNvPr id="31" name="TextBox 30">
            <a:extLst>
              <a:ext uri="{FF2B5EF4-FFF2-40B4-BE49-F238E27FC236}">
                <a16:creationId xmlns:a16="http://schemas.microsoft.com/office/drawing/2014/main" id="{AD230D27-05DE-4258-9B82-C32774ABAE85}"/>
              </a:ext>
            </a:extLst>
          </p:cNvPr>
          <p:cNvSpPr txBox="1"/>
          <p:nvPr/>
        </p:nvSpPr>
        <p:spPr>
          <a:xfrm>
            <a:off x="479920" y="2431659"/>
            <a:ext cx="1676400" cy="369332"/>
          </a:xfrm>
          <a:prstGeom prst="rect">
            <a:avLst/>
          </a:prstGeom>
          <a:noFill/>
        </p:spPr>
        <p:txBody>
          <a:bodyPr wrap="square" rtlCol="0">
            <a:spAutoFit/>
          </a:bodyPr>
          <a:lstStyle/>
          <a:p>
            <a:r>
              <a:rPr lang="en-US" dirty="0">
                <a:latin typeface="Agency FB" panose="020B0503020202020204" pitchFamily="34" charset="0"/>
              </a:rPr>
              <a:t>Journal</a:t>
            </a:r>
            <a:endParaRPr lang="en-IN" dirty="0">
              <a:latin typeface="Agency FB" panose="020B0503020202020204" pitchFamily="34" charset="0"/>
            </a:endParaRPr>
          </a:p>
        </p:txBody>
      </p:sp>
      <p:sp>
        <p:nvSpPr>
          <p:cNvPr id="32" name="TextBox 31">
            <a:extLst>
              <a:ext uri="{FF2B5EF4-FFF2-40B4-BE49-F238E27FC236}">
                <a16:creationId xmlns:a16="http://schemas.microsoft.com/office/drawing/2014/main" id="{200DC247-56B7-4219-A215-8DD74BFE24BD}"/>
              </a:ext>
            </a:extLst>
          </p:cNvPr>
          <p:cNvSpPr txBox="1"/>
          <p:nvPr/>
        </p:nvSpPr>
        <p:spPr>
          <a:xfrm>
            <a:off x="480124" y="2946646"/>
            <a:ext cx="1600200" cy="369332"/>
          </a:xfrm>
          <a:prstGeom prst="rect">
            <a:avLst/>
          </a:prstGeom>
          <a:noFill/>
        </p:spPr>
        <p:txBody>
          <a:bodyPr wrap="square" rtlCol="0">
            <a:spAutoFit/>
          </a:bodyPr>
          <a:lstStyle/>
          <a:p>
            <a:r>
              <a:rPr lang="en-US" dirty="0">
                <a:latin typeface="Agency FB" panose="020B0503020202020204" pitchFamily="34" charset="0"/>
              </a:rPr>
              <a:t>Proposed work</a:t>
            </a:r>
            <a:endParaRPr lang="en-IN" dirty="0">
              <a:latin typeface="Agency FB" panose="020B0503020202020204" pitchFamily="34" charset="0"/>
            </a:endParaRPr>
          </a:p>
        </p:txBody>
      </p:sp>
      <p:sp>
        <p:nvSpPr>
          <p:cNvPr id="33" name="TextBox 32">
            <a:extLst>
              <a:ext uri="{FF2B5EF4-FFF2-40B4-BE49-F238E27FC236}">
                <a16:creationId xmlns:a16="http://schemas.microsoft.com/office/drawing/2014/main" id="{E1AF585D-E0F0-4736-8603-D7F40510B904}"/>
              </a:ext>
            </a:extLst>
          </p:cNvPr>
          <p:cNvSpPr txBox="1"/>
          <p:nvPr/>
        </p:nvSpPr>
        <p:spPr>
          <a:xfrm>
            <a:off x="512685" y="5020094"/>
            <a:ext cx="2154315" cy="369332"/>
          </a:xfrm>
          <a:prstGeom prst="rect">
            <a:avLst/>
          </a:prstGeom>
          <a:noFill/>
        </p:spPr>
        <p:txBody>
          <a:bodyPr wrap="square" rtlCol="0">
            <a:spAutoFit/>
          </a:bodyPr>
          <a:lstStyle/>
          <a:p>
            <a:r>
              <a:rPr lang="en-US" dirty="0">
                <a:latin typeface="Agency FB" panose="020B0503020202020204" pitchFamily="34" charset="0"/>
              </a:rPr>
              <a:t>Drawbacks</a:t>
            </a:r>
            <a:endParaRPr lang="en-IN" dirty="0">
              <a:latin typeface="Agency FB" panose="020B0503020202020204" pitchFamily="34" charset="0"/>
            </a:endParaRPr>
          </a:p>
        </p:txBody>
      </p:sp>
      <p:sp>
        <p:nvSpPr>
          <p:cNvPr id="34" name="TextBox 33">
            <a:extLst>
              <a:ext uri="{FF2B5EF4-FFF2-40B4-BE49-F238E27FC236}">
                <a16:creationId xmlns:a16="http://schemas.microsoft.com/office/drawing/2014/main" id="{38358563-39DA-4D99-B3D1-000B0D67F381}"/>
              </a:ext>
            </a:extLst>
          </p:cNvPr>
          <p:cNvSpPr txBox="1"/>
          <p:nvPr/>
        </p:nvSpPr>
        <p:spPr>
          <a:xfrm>
            <a:off x="3497078" y="1485607"/>
            <a:ext cx="5375406" cy="369332"/>
          </a:xfrm>
          <a:prstGeom prst="rect">
            <a:avLst/>
          </a:prstGeom>
          <a:noFill/>
        </p:spPr>
        <p:txBody>
          <a:bodyPr wrap="square" rtlCol="0">
            <a:spAutoFit/>
          </a:bodyPr>
          <a:lstStyle/>
          <a:p>
            <a:pPr algn="just"/>
            <a:r>
              <a:rPr lang="en-IN" dirty="0">
                <a:solidFill>
                  <a:schemeClr val="bg1"/>
                </a:solidFill>
                <a:latin typeface="Agency FB" panose="020B0503020202020204" pitchFamily="34" charset="0"/>
              </a:rPr>
              <a:t>Vehicle speed detection using video streams using image processing</a:t>
            </a:r>
            <a:endParaRPr lang="en-IN" dirty="0">
              <a:solidFill>
                <a:schemeClr val="bg1"/>
              </a:solidFill>
              <a:highlight>
                <a:srgbClr val="FFFF00"/>
              </a:highlight>
              <a:latin typeface="Agency FB" panose="020B0503020202020204" pitchFamily="34" charset="0"/>
            </a:endParaRPr>
          </a:p>
        </p:txBody>
      </p:sp>
      <p:sp>
        <p:nvSpPr>
          <p:cNvPr id="37" name="TextBox 36">
            <a:extLst>
              <a:ext uri="{FF2B5EF4-FFF2-40B4-BE49-F238E27FC236}">
                <a16:creationId xmlns:a16="http://schemas.microsoft.com/office/drawing/2014/main" id="{63F0A398-36DB-4E4D-A18B-29EEC378501A}"/>
              </a:ext>
            </a:extLst>
          </p:cNvPr>
          <p:cNvSpPr txBox="1"/>
          <p:nvPr/>
        </p:nvSpPr>
        <p:spPr>
          <a:xfrm>
            <a:off x="3487793" y="1960929"/>
            <a:ext cx="5359166" cy="665695"/>
          </a:xfrm>
          <a:prstGeom prst="rect">
            <a:avLst/>
          </a:prstGeom>
          <a:noFill/>
        </p:spPr>
        <p:txBody>
          <a:bodyPr wrap="square" rtlCol="0">
            <a:spAutoFit/>
          </a:bodyPr>
          <a:lstStyle/>
          <a:p>
            <a:pPr algn="just"/>
            <a:r>
              <a:rPr lang="en-IN" sz="1600" dirty="0">
                <a:latin typeface="Agency FB" panose="020B0503020202020204" pitchFamily="34" charset="0"/>
              </a:rPr>
              <a:t>Mohammed Reduanal </a:t>
            </a:r>
            <a:r>
              <a:rPr lang="en-IN" sz="1600" dirty="0" smtClean="0">
                <a:latin typeface="Agency FB" panose="020B0503020202020204" pitchFamily="34" charset="0"/>
              </a:rPr>
              <a:t>Haque</a:t>
            </a:r>
            <a:r>
              <a:rPr lang="en-IN" sz="1600" dirty="0">
                <a:latin typeface="Agency FB" panose="020B0503020202020204" pitchFamily="34" charset="0"/>
              </a:rPr>
              <a:t>,</a:t>
            </a:r>
            <a:r>
              <a:rPr lang="en-IN" sz="1600" dirty="0" smtClean="0">
                <a:latin typeface="Agency FB" panose="020B0503020202020204" pitchFamily="34" charset="0"/>
              </a:rPr>
              <a:t> </a:t>
            </a:r>
            <a:r>
              <a:rPr lang="en-IN" sz="1600" dirty="0">
                <a:latin typeface="Agency FB" panose="020B0503020202020204" pitchFamily="34" charset="0"/>
              </a:rPr>
              <a:t>Md.Golam </a:t>
            </a:r>
            <a:r>
              <a:rPr lang="en-IN" sz="1600" dirty="0" smtClean="0">
                <a:latin typeface="Agency FB" panose="020B0503020202020204" pitchFamily="34" charset="0"/>
              </a:rPr>
              <a:t>Moazzam, Saiful Islam, Rony Das</a:t>
            </a:r>
            <a:r>
              <a:rPr lang="en-IN" dirty="0"/>
              <a:t> </a:t>
            </a:r>
          </a:p>
          <a:p>
            <a:pPr>
              <a:lnSpc>
                <a:spcPct val="107000"/>
              </a:lnSpc>
              <a:spcAft>
                <a:spcPts val="800"/>
              </a:spcAft>
            </a:pPr>
            <a:endParaRPr lang="en-IN" dirty="0"/>
          </a:p>
        </p:txBody>
      </p:sp>
      <p:sp>
        <p:nvSpPr>
          <p:cNvPr id="39" name="TextBox 38">
            <a:extLst>
              <a:ext uri="{FF2B5EF4-FFF2-40B4-BE49-F238E27FC236}">
                <a16:creationId xmlns:a16="http://schemas.microsoft.com/office/drawing/2014/main" id="{85143BA3-6598-468A-954F-67A5BAB8A496}"/>
              </a:ext>
            </a:extLst>
          </p:cNvPr>
          <p:cNvSpPr txBox="1"/>
          <p:nvPr/>
        </p:nvSpPr>
        <p:spPr>
          <a:xfrm>
            <a:off x="3474769" y="2422805"/>
            <a:ext cx="5324018" cy="338554"/>
          </a:xfrm>
          <a:prstGeom prst="rect">
            <a:avLst/>
          </a:prstGeom>
          <a:noFill/>
        </p:spPr>
        <p:txBody>
          <a:bodyPr wrap="square" rtlCol="0">
            <a:spAutoFit/>
          </a:bodyPr>
          <a:lstStyle/>
          <a:p>
            <a:pPr algn="just"/>
            <a:r>
              <a:rPr lang="en-IN" sz="1600" dirty="0" smtClean="0">
                <a:latin typeface="Agency FB" panose="020B0503020202020204" pitchFamily="34" charset="0"/>
              </a:rPr>
              <a:t>IEEE 2016 International workshop on Computational Intelligence(IWCI)</a:t>
            </a:r>
            <a:endParaRPr lang="en-IN" sz="1600" dirty="0">
              <a:latin typeface="Agency FB" panose="020B0503020202020204" pitchFamily="34" charset="0"/>
            </a:endParaRPr>
          </a:p>
        </p:txBody>
      </p:sp>
      <p:sp>
        <p:nvSpPr>
          <p:cNvPr id="40" name="TextBox 39">
            <a:extLst>
              <a:ext uri="{FF2B5EF4-FFF2-40B4-BE49-F238E27FC236}">
                <a16:creationId xmlns:a16="http://schemas.microsoft.com/office/drawing/2014/main" id="{96B4D93F-CD8D-437E-B683-2074E22F33A3}"/>
              </a:ext>
            </a:extLst>
          </p:cNvPr>
          <p:cNvSpPr txBox="1"/>
          <p:nvPr/>
        </p:nvSpPr>
        <p:spPr>
          <a:xfrm>
            <a:off x="3499630" y="2618843"/>
            <a:ext cx="5294803" cy="1215846"/>
          </a:xfrm>
          <a:prstGeom prst="rect">
            <a:avLst/>
          </a:prstGeom>
          <a:noFill/>
        </p:spPr>
        <p:txBody>
          <a:bodyPr wrap="square" rtlCol="0">
            <a:spAutoFit/>
          </a:bodyPr>
          <a:lstStyle/>
          <a:p>
            <a:pPr>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smtClean="0">
                <a:latin typeface="Agency FB" panose="020B0503020202020204" pitchFamily="34" charset="0"/>
              </a:rPr>
              <a:t>In </a:t>
            </a:r>
            <a:r>
              <a:rPr lang="en-IN" sz="1600" dirty="0">
                <a:latin typeface="Agency FB" panose="020B0503020202020204" pitchFamily="34" charset="0"/>
              </a:rPr>
              <a:t>this paper, they have developed an image-based vehicle speed detection where a physics based velocity theory is used to calculate speed of moving vehicle from the recording video.</a:t>
            </a:r>
            <a:endParaRPr lang="en-US" sz="1600" dirty="0">
              <a:latin typeface="Agency FB" panose="020B0503020202020204" pitchFamily="34"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596A76DB-8590-4B1A-9EB8-76B580814806}"/>
              </a:ext>
            </a:extLst>
          </p:cNvPr>
          <p:cNvSpPr/>
          <p:nvPr/>
        </p:nvSpPr>
        <p:spPr>
          <a:xfrm>
            <a:off x="548914" y="4030080"/>
            <a:ext cx="2971060" cy="9462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DBD64B48-B2A8-4BEF-A694-6BCD34405529}"/>
              </a:ext>
            </a:extLst>
          </p:cNvPr>
          <p:cNvSpPr/>
          <p:nvPr/>
        </p:nvSpPr>
        <p:spPr>
          <a:xfrm>
            <a:off x="3574710" y="4018039"/>
            <a:ext cx="5308115" cy="9753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5" name="TextBox 44">
            <a:extLst>
              <a:ext uri="{FF2B5EF4-FFF2-40B4-BE49-F238E27FC236}">
                <a16:creationId xmlns:a16="http://schemas.microsoft.com/office/drawing/2014/main" id="{7683465A-8C12-4B03-9EEC-CF01D8091F8F}"/>
              </a:ext>
            </a:extLst>
          </p:cNvPr>
          <p:cNvSpPr txBox="1"/>
          <p:nvPr/>
        </p:nvSpPr>
        <p:spPr>
          <a:xfrm>
            <a:off x="520801" y="4046739"/>
            <a:ext cx="2459115" cy="369332"/>
          </a:xfrm>
          <a:prstGeom prst="rect">
            <a:avLst/>
          </a:prstGeom>
          <a:noFill/>
        </p:spPr>
        <p:txBody>
          <a:bodyPr wrap="square" rtlCol="0">
            <a:spAutoFit/>
          </a:bodyPr>
          <a:lstStyle/>
          <a:p>
            <a:r>
              <a:rPr lang="en-US" dirty="0">
                <a:latin typeface="Agency FB" panose="020B0503020202020204" pitchFamily="34" charset="0"/>
              </a:rPr>
              <a:t>Techniques involved</a:t>
            </a:r>
            <a:endParaRPr lang="en-IN" dirty="0">
              <a:latin typeface="Agency FB" panose="020B0503020202020204" pitchFamily="34" charset="0"/>
            </a:endParaRPr>
          </a:p>
        </p:txBody>
      </p:sp>
      <p:sp>
        <p:nvSpPr>
          <p:cNvPr id="46" name="TextBox 45">
            <a:extLst>
              <a:ext uri="{FF2B5EF4-FFF2-40B4-BE49-F238E27FC236}">
                <a16:creationId xmlns:a16="http://schemas.microsoft.com/office/drawing/2014/main" id="{F8A74F76-3ACD-4927-9EF7-D4B5607931D6}"/>
              </a:ext>
            </a:extLst>
          </p:cNvPr>
          <p:cNvSpPr txBox="1"/>
          <p:nvPr/>
        </p:nvSpPr>
        <p:spPr>
          <a:xfrm>
            <a:off x="3548087" y="3942954"/>
            <a:ext cx="5429730" cy="1077218"/>
          </a:xfrm>
          <a:prstGeom prst="rect">
            <a:avLst/>
          </a:prstGeom>
          <a:noFill/>
        </p:spPr>
        <p:txBody>
          <a:bodyPr wrap="square" rtlCol="0">
            <a:spAutoFit/>
          </a:bodyPr>
          <a:lstStyle/>
          <a:p>
            <a:pPr algn="just"/>
            <a:r>
              <a:rPr lang="en-IN" sz="1600" dirty="0">
                <a:latin typeface="Agency FB" panose="020B0503020202020204" pitchFamily="34" charset="0"/>
              </a:rPr>
              <a:t>Five major techniques used ,image acquisition and enhancement, segmentation, centroid, calculation, shadow removal and speed calculation .</a:t>
            </a:r>
          </a:p>
          <a:p>
            <a:pPr algn="just"/>
            <a:r>
              <a:rPr lang="en-IN" sz="1600" dirty="0">
                <a:latin typeface="Agency FB" panose="020B0503020202020204" pitchFamily="34" charset="0"/>
              </a:rPr>
              <a:t>For vehicle speed detection: temporal differencing </a:t>
            </a:r>
            <a:r>
              <a:rPr lang="en-IN" sz="1600" dirty="0" smtClean="0">
                <a:latin typeface="Agency FB" panose="020B0503020202020204" pitchFamily="34" charset="0"/>
              </a:rPr>
              <a:t>algorithm</a:t>
            </a:r>
            <a:r>
              <a:rPr lang="en-IN" sz="1600" dirty="0">
                <a:latin typeface="Agency FB" panose="020B0503020202020204" pitchFamily="34" charset="0"/>
              </a:rPr>
              <a:t>.</a:t>
            </a:r>
          </a:p>
          <a:p>
            <a:pPr algn="just"/>
            <a:r>
              <a:rPr lang="en-IN" sz="1600" dirty="0">
                <a:latin typeface="Agency FB" panose="020B0503020202020204" pitchFamily="34" charset="0"/>
              </a:rPr>
              <a:t>Noise removal: trial and error method</a:t>
            </a:r>
          </a:p>
        </p:txBody>
      </p:sp>
      <p:sp>
        <p:nvSpPr>
          <p:cNvPr id="47" name="TextBox 46">
            <a:extLst>
              <a:ext uri="{FF2B5EF4-FFF2-40B4-BE49-F238E27FC236}">
                <a16:creationId xmlns:a16="http://schemas.microsoft.com/office/drawing/2014/main" id="{7D632DEF-6520-4586-9D40-7FB14DEF9735}"/>
              </a:ext>
            </a:extLst>
          </p:cNvPr>
          <p:cNvSpPr txBox="1"/>
          <p:nvPr/>
        </p:nvSpPr>
        <p:spPr>
          <a:xfrm>
            <a:off x="3516275" y="5011758"/>
            <a:ext cx="5254442" cy="338554"/>
          </a:xfrm>
          <a:prstGeom prst="rect">
            <a:avLst/>
          </a:prstGeom>
          <a:noFill/>
        </p:spPr>
        <p:txBody>
          <a:bodyPr wrap="square" rtlCol="0">
            <a:spAutoFit/>
          </a:bodyPr>
          <a:lstStyle/>
          <a:p>
            <a:pPr algn="just"/>
            <a:r>
              <a:rPr lang="en-IN" sz="1600" dirty="0">
                <a:latin typeface="Agency FB" panose="020B0503020202020204" pitchFamily="34" charset="0"/>
              </a:rPr>
              <a:t>Error rate is quiet more when compared to traditional methods like RADAR </a:t>
            </a:r>
            <a:r>
              <a:rPr lang="en-IN" sz="1600" dirty="0" smtClean="0">
                <a:latin typeface="Agency FB" panose="020B0503020202020204" pitchFamily="34" charset="0"/>
              </a:rPr>
              <a:t>etc.</a:t>
            </a:r>
            <a:endParaRPr lang="en-IN" sz="1600" dirty="0">
              <a:latin typeface="Agency FB" panose="020B0503020202020204" pitchFamily="34" charset="0"/>
            </a:endParaRPr>
          </a:p>
        </p:txBody>
      </p:sp>
    </p:spTree>
    <p:extLst>
      <p:ext uri="{BB962C8B-B14F-4D97-AF65-F5344CB8AC3E}">
        <p14:creationId xmlns:p14="http://schemas.microsoft.com/office/powerpoint/2010/main" val="96424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3/9/2021</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9</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21680" y="804752"/>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Literature Survey:  </a:t>
            </a:r>
            <a:endParaRPr lang="en-US" sz="4000" b="1" dirty="0">
              <a:solidFill>
                <a:srgbClr val="3E30FA"/>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BC1FC3D7-7B8C-4ABA-834F-E644C52BE6A7}"/>
              </a:ext>
            </a:extLst>
          </p:cNvPr>
          <p:cNvSpPr txBox="1"/>
          <p:nvPr/>
        </p:nvSpPr>
        <p:spPr>
          <a:xfrm>
            <a:off x="4612680" y="128511"/>
            <a:ext cx="4343400" cy="923330"/>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Practical Implementation of Image Processing based Vehicle Speed Monitoring System </a:t>
            </a:r>
          </a:p>
          <a:p>
            <a:pPr algn="r"/>
            <a:endParaRPr lang="en-US" b="1" dirty="0">
              <a:latin typeface="Agency FB" panose="020B0503020202020204" pitchFamily="34" charset="0"/>
              <a:ea typeface="Cambria" panose="02040503050406030204" pitchFamily="18" charset="0"/>
            </a:endParaRPr>
          </a:p>
        </p:txBody>
      </p:sp>
      <p:sp>
        <p:nvSpPr>
          <p:cNvPr id="4" name="Rectangle 3">
            <a:extLst>
              <a:ext uri="{FF2B5EF4-FFF2-40B4-BE49-F238E27FC236}">
                <a16:creationId xmlns:a16="http://schemas.microsoft.com/office/drawing/2014/main" id="{1A111FA0-A98C-4E75-A875-643453E79E84}"/>
              </a:ext>
            </a:extLst>
          </p:cNvPr>
          <p:cNvSpPr/>
          <p:nvPr/>
        </p:nvSpPr>
        <p:spPr>
          <a:xfrm>
            <a:off x="507497" y="1542773"/>
            <a:ext cx="2971800" cy="40616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99F24A7-4122-4716-BF89-34997EF49EED}"/>
              </a:ext>
            </a:extLst>
          </p:cNvPr>
          <p:cNvSpPr/>
          <p:nvPr/>
        </p:nvSpPr>
        <p:spPr>
          <a:xfrm>
            <a:off x="508237" y="2009544"/>
            <a:ext cx="2971060" cy="38222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9D455AF6-1CAE-4FD3-A1FD-A3E898932A06}"/>
              </a:ext>
            </a:extLst>
          </p:cNvPr>
          <p:cNvSpPr/>
          <p:nvPr/>
        </p:nvSpPr>
        <p:spPr>
          <a:xfrm>
            <a:off x="520074" y="2461402"/>
            <a:ext cx="2971060" cy="453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9DFAAA94-BEFC-42D2-90AF-37448C0B5526}"/>
              </a:ext>
            </a:extLst>
          </p:cNvPr>
          <p:cNvSpPr/>
          <p:nvPr/>
        </p:nvSpPr>
        <p:spPr>
          <a:xfrm>
            <a:off x="520074" y="2984933"/>
            <a:ext cx="2971060" cy="94625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A3F4E5E-76CE-45A3-888A-1FAA9C63063D}"/>
              </a:ext>
            </a:extLst>
          </p:cNvPr>
          <p:cNvSpPr/>
          <p:nvPr/>
        </p:nvSpPr>
        <p:spPr>
          <a:xfrm>
            <a:off x="537090" y="5055824"/>
            <a:ext cx="2971060" cy="1071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123C59B2-D396-4645-860A-07D4D59804C2}"/>
              </a:ext>
            </a:extLst>
          </p:cNvPr>
          <p:cNvSpPr/>
          <p:nvPr/>
        </p:nvSpPr>
        <p:spPr>
          <a:xfrm>
            <a:off x="3506660" y="1545095"/>
            <a:ext cx="5308117" cy="3846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E864A9AF-C0AD-4DFB-BB36-AC09B52B19B7}"/>
              </a:ext>
            </a:extLst>
          </p:cNvPr>
          <p:cNvSpPr/>
          <p:nvPr/>
        </p:nvSpPr>
        <p:spPr>
          <a:xfrm>
            <a:off x="3534052" y="2007577"/>
            <a:ext cx="5301459" cy="3915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1D924026-25A6-4544-AB3D-BA9FD5E7F119}"/>
              </a:ext>
            </a:extLst>
          </p:cNvPr>
          <p:cNvSpPr/>
          <p:nvPr/>
        </p:nvSpPr>
        <p:spPr>
          <a:xfrm>
            <a:off x="3538843" y="2458581"/>
            <a:ext cx="5308116" cy="4533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06BCDF85-4193-4BA7-8100-D1E138DB1E56}"/>
              </a:ext>
            </a:extLst>
          </p:cNvPr>
          <p:cNvSpPr/>
          <p:nvPr/>
        </p:nvSpPr>
        <p:spPr>
          <a:xfrm>
            <a:off x="3548087" y="2987093"/>
            <a:ext cx="5308116" cy="9541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8690B548-429D-4E47-AB70-16F1E6C2802D}"/>
              </a:ext>
            </a:extLst>
          </p:cNvPr>
          <p:cNvSpPr/>
          <p:nvPr/>
        </p:nvSpPr>
        <p:spPr>
          <a:xfrm>
            <a:off x="3571751" y="5055823"/>
            <a:ext cx="5308115" cy="1071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9" name="TextBox 28">
            <a:extLst>
              <a:ext uri="{FF2B5EF4-FFF2-40B4-BE49-F238E27FC236}">
                <a16:creationId xmlns:a16="http://schemas.microsoft.com/office/drawing/2014/main" id="{CB919B1B-AEC5-4420-B9B6-26B42E05F5E6}"/>
              </a:ext>
            </a:extLst>
          </p:cNvPr>
          <p:cNvSpPr txBox="1"/>
          <p:nvPr/>
        </p:nvSpPr>
        <p:spPr>
          <a:xfrm>
            <a:off x="457200" y="1473865"/>
            <a:ext cx="2286000" cy="369332"/>
          </a:xfrm>
          <a:prstGeom prst="rect">
            <a:avLst/>
          </a:prstGeom>
          <a:noFill/>
        </p:spPr>
        <p:txBody>
          <a:bodyPr wrap="square" rtlCol="0">
            <a:spAutoFit/>
          </a:bodyPr>
          <a:lstStyle/>
          <a:p>
            <a:r>
              <a:rPr lang="en-US" dirty="0">
                <a:solidFill>
                  <a:schemeClr val="bg1"/>
                </a:solidFill>
                <a:latin typeface="Agency FB" panose="020B0503020202020204" pitchFamily="34" charset="0"/>
              </a:rPr>
              <a:t>Paper Title</a:t>
            </a:r>
            <a:endParaRPr lang="en-IN" dirty="0">
              <a:solidFill>
                <a:schemeClr val="bg1"/>
              </a:solidFill>
              <a:latin typeface="Agency FB" panose="020B0503020202020204" pitchFamily="34" charset="0"/>
            </a:endParaRPr>
          </a:p>
        </p:txBody>
      </p:sp>
      <p:sp>
        <p:nvSpPr>
          <p:cNvPr id="30" name="TextBox 29">
            <a:extLst>
              <a:ext uri="{FF2B5EF4-FFF2-40B4-BE49-F238E27FC236}">
                <a16:creationId xmlns:a16="http://schemas.microsoft.com/office/drawing/2014/main" id="{1BB662C4-30BF-48B1-92FF-F01DF1B714C0}"/>
              </a:ext>
            </a:extLst>
          </p:cNvPr>
          <p:cNvSpPr txBox="1"/>
          <p:nvPr/>
        </p:nvSpPr>
        <p:spPr>
          <a:xfrm>
            <a:off x="461264" y="1929793"/>
            <a:ext cx="2057400" cy="369332"/>
          </a:xfrm>
          <a:prstGeom prst="rect">
            <a:avLst/>
          </a:prstGeom>
          <a:noFill/>
        </p:spPr>
        <p:txBody>
          <a:bodyPr wrap="square" rtlCol="0">
            <a:spAutoFit/>
          </a:bodyPr>
          <a:lstStyle/>
          <a:p>
            <a:r>
              <a:rPr lang="en-US" dirty="0">
                <a:latin typeface="Agency FB" panose="020B0503020202020204" pitchFamily="34" charset="0"/>
              </a:rPr>
              <a:t>Authors</a:t>
            </a:r>
            <a:endParaRPr lang="en-IN" dirty="0">
              <a:latin typeface="Agency FB" panose="020B0503020202020204" pitchFamily="34" charset="0"/>
            </a:endParaRPr>
          </a:p>
        </p:txBody>
      </p:sp>
      <p:sp>
        <p:nvSpPr>
          <p:cNvPr id="31" name="TextBox 30">
            <a:extLst>
              <a:ext uri="{FF2B5EF4-FFF2-40B4-BE49-F238E27FC236}">
                <a16:creationId xmlns:a16="http://schemas.microsoft.com/office/drawing/2014/main" id="{AD230D27-05DE-4258-9B82-C32774ABAE85}"/>
              </a:ext>
            </a:extLst>
          </p:cNvPr>
          <p:cNvSpPr txBox="1"/>
          <p:nvPr/>
        </p:nvSpPr>
        <p:spPr>
          <a:xfrm>
            <a:off x="507497" y="2434177"/>
            <a:ext cx="1676400" cy="369332"/>
          </a:xfrm>
          <a:prstGeom prst="rect">
            <a:avLst/>
          </a:prstGeom>
          <a:noFill/>
        </p:spPr>
        <p:txBody>
          <a:bodyPr wrap="square" rtlCol="0">
            <a:spAutoFit/>
          </a:bodyPr>
          <a:lstStyle/>
          <a:p>
            <a:r>
              <a:rPr lang="en-US" dirty="0">
                <a:latin typeface="Agency FB" panose="020B0503020202020204" pitchFamily="34" charset="0"/>
              </a:rPr>
              <a:t>Journal</a:t>
            </a:r>
            <a:endParaRPr lang="en-IN" dirty="0">
              <a:latin typeface="Agency FB" panose="020B0503020202020204" pitchFamily="34" charset="0"/>
            </a:endParaRPr>
          </a:p>
        </p:txBody>
      </p:sp>
      <p:sp>
        <p:nvSpPr>
          <p:cNvPr id="32" name="TextBox 31">
            <a:extLst>
              <a:ext uri="{FF2B5EF4-FFF2-40B4-BE49-F238E27FC236}">
                <a16:creationId xmlns:a16="http://schemas.microsoft.com/office/drawing/2014/main" id="{200DC247-56B7-4219-A215-8DD74BFE24BD}"/>
              </a:ext>
            </a:extLst>
          </p:cNvPr>
          <p:cNvSpPr txBox="1"/>
          <p:nvPr/>
        </p:nvSpPr>
        <p:spPr>
          <a:xfrm>
            <a:off x="480124" y="2946646"/>
            <a:ext cx="1600200" cy="369332"/>
          </a:xfrm>
          <a:prstGeom prst="rect">
            <a:avLst/>
          </a:prstGeom>
          <a:noFill/>
        </p:spPr>
        <p:txBody>
          <a:bodyPr wrap="square" rtlCol="0">
            <a:spAutoFit/>
          </a:bodyPr>
          <a:lstStyle/>
          <a:p>
            <a:r>
              <a:rPr lang="en-US" dirty="0">
                <a:latin typeface="Agency FB" panose="020B0503020202020204" pitchFamily="34" charset="0"/>
              </a:rPr>
              <a:t>Proposed work</a:t>
            </a:r>
            <a:endParaRPr lang="en-IN" dirty="0">
              <a:latin typeface="Agency FB" panose="020B0503020202020204" pitchFamily="34" charset="0"/>
            </a:endParaRPr>
          </a:p>
        </p:txBody>
      </p:sp>
      <p:sp>
        <p:nvSpPr>
          <p:cNvPr id="33" name="TextBox 32">
            <a:extLst>
              <a:ext uri="{FF2B5EF4-FFF2-40B4-BE49-F238E27FC236}">
                <a16:creationId xmlns:a16="http://schemas.microsoft.com/office/drawing/2014/main" id="{E1AF585D-E0F0-4736-8603-D7F40510B904}"/>
              </a:ext>
            </a:extLst>
          </p:cNvPr>
          <p:cNvSpPr txBox="1"/>
          <p:nvPr/>
        </p:nvSpPr>
        <p:spPr>
          <a:xfrm>
            <a:off x="512685" y="5020094"/>
            <a:ext cx="2154315" cy="369332"/>
          </a:xfrm>
          <a:prstGeom prst="rect">
            <a:avLst/>
          </a:prstGeom>
          <a:noFill/>
        </p:spPr>
        <p:txBody>
          <a:bodyPr wrap="square" rtlCol="0">
            <a:spAutoFit/>
          </a:bodyPr>
          <a:lstStyle/>
          <a:p>
            <a:r>
              <a:rPr lang="en-US" dirty="0">
                <a:latin typeface="Agency FB" panose="020B0503020202020204" pitchFamily="34" charset="0"/>
              </a:rPr>
              <a:t>Drawbacks</a:t>
            </a:r>
            <a:endParaRPr lang="en-IN" dirty="0">
              <a:latin typeface="Agency FB" panose="020B0503020202020204" pitchFamily="34" charset="0"/>
            </a:endParaRPr>
          </a:p>
        </p:txBody>
      </p:sp>
      <p:sp>
        <p:nvSpPr>
          <p:cNvPr id="34" name="TextBox 33">
            <a:extLst>
              <a:ext uri="{FF2B5EF4-FFF2-40B4-BE49-F238E27FC236}">
                <a16:creationId xmlns:a16="http://schemas.microsoft.com/office/drawing/2014/main" id="{38358563-39DA-4D99-B3D1-000B0D67F381}"/>
              </a:ext>
            </a:extLst>
          </p:cNvPr>
          <p:cNvSpPr txBox="1"/>
          <p:nvPr/>
        </p:nvSpPr>
        <p:spPr>
          <a:xfrm>
            <a:off x="3463794" y="1494731"/>
            <a:ext cx="5375406" cy="369332"/>
          </a:xfrm>
          <a:prstGeom prst="rect">
            <a:avLst/>
          </a:prstGeom>
          <a:noFill/>
        </p:spPr>
        <p:txBody>
          <a:bodyPr wrap="square" rtlCol="0">
            <a:spAutoFit/>
          </a:bodyPr>
          <a:lstStyle/>
          <a:p>
            <a:pPr algn="just"/>
            <a:r>
              <a:rPr lang="en-IN" dirty="0">
                <a:solidFill>
                  <a:schemeClr val="bg1"/>
                </a:solidFill>
                <a:latin typeface="Agency FB" panose="020B0503020202020204" pitchFamily="34" charset="0"/>
              </a:rPr>
              <a:t>Image processing based vehicle detection and tracking method </a:t>
            </a:r>
            <a:endParaRPr lang="en-IN" dirty="0">
              <a:solidFill>
                <a:schemeClr val="bg1"/>
              </a:solidFill>
              <a:highlight>
                <a:srgbClr val="FFFF00"/>
              </a:highlight>
              <a:latin typeface="Agency FB" panose="020B0503020202020204" pitchFamily="34" charset="0"/>
            </a:endParaRPr>
          </a:p>
        </p:txBody>
      </p:sp>
      <p:sp>
        <p:nvSpPr>
          <p:cNvPr id="37" name="TextBox 36">
            <a:extLst>
              <a:ext uri="{FF2B5EF4-FFF2-40B4-BE49-F238E27FC236}">
                <a16:creationId xmlns:a16="http://schemas.microsoft.com/office/drawing/2014/main" id="{63F0A398-36DB-4E4D-A18B-29EEC378501A}"/>
              </a:ext>
            </a:extLst>
          </p:cNvPr>
          <p:cNvSpPr txBox="1"/>
          <p:nvPr/>
        </p:nvSpPr>
        <p:spPr>
          <a:xfrm>
            <a:off x="3505198" y="1972158"/>
            <a:ext cx="5359166" cy="338554"/>
          </a:xfrm>
          <a:prstGeom prst="rect">
            <a:avLst/>
          </a:prstGeom>
          <a:noFill/>
        </p:spPr>
        <p:txBody>
          <a:bodyPr wrap="square" rtlCol="0">
            <a:spAutoFit/>
          </a:bodyPr>
          <a:lstStyle/>
          <a:p>
            <a:pPr algn="just"/>
            <a:r>
              <a:rPr lang="en-IN" sz="1600" dirty="0">
                <a:latin typeface="Agency FB" panose="020B0503020202020204" pitchFamily="34" charset="0"/>
              </a:rPr>
              <a:t>Prem Kumar </a:t>
            </a:r>
            <a:r>
              <a:rPr lang="en-IN" sz="1600" dirty="0" smtClean="0">
                <a:latin typeface="Agency FB" panose="020B0503020202020204" pitchFamily="34" charset="0"/>
              </a:rPr>
              <a:t>Bhaskar, Suet-Peng </a:t>
            </a:r>
            <a:r>
              <a:rPr lang="en-IN" sz="1600" dirty="0">
                <a:latin typeface="Agency FB" panose="020B0503020202020204" pitchFamily="34" charset="0"/>
              </a:rPr>
              <a:t>Yong </a:t>
            </a:r>
          </a:p>
        </p:txBody>
      </p:sp>
      <p:sp>
        <p:nvSpPr>
          <p:cNvPr id="39" name="TextBox 38">
            <a:extLst>
              <a:ext uri="{FF2B5EF4-FFF2-40B4-BE49-F238E27FC236}">
                <a16:creationId xmlns:a16="http://schemas.microsoft.com/office/drawing/2014/main" id="{85143BA3-6598-468A-954F-67A5BAB8A496}"/>
              </a:ext>
            </a:extLst>
          </p:cNvPr>
          <p:cNvSpPr txBox="1"/>
          <p:nvPr/>
        </p:nvSpPr>
        <p:spPr>
          <a:xfrm>
            <a:off x="3509628" y="2405665"/>
            <a:ext cx="5370238" cy="369332"/>
          </a:xfrm>
          <a:prstGeom prst="rect">
            <a:avLst/>
          </a:prstGeom>
          <a:noFill/>
        </p:spPr>
        <p:txBody>
          <a:bodyPr wrap="square" rtlCol="0">
            <a:spAutoFit/>
          </a:bodyPr>
          <a:lstStyle/>
          <a:p>
            <a:r>
              <a:rPr lang="en-IN" sz="1600" dirty="0" smtClean="0">
                <a:effectLst/>
                <a:latin typeface="Agency FB" panose="020B0503020202020204" pitchFamily="34" charset="0"/>
                <a:ea typeface="Calibri" panose="020F0502020204030204" pitchFamily="34" charset="0"/>
                <a:cs typeface="Times New Roman" panose="02020603050405020304" pitchFamily="18" charset="0"/>
              </a:rPr>
              <a:t>IEEE, </a:t>
            </a:r>
            <a:r>
              <a:rPr lang="en-US" sz="1600" dirty="0">
                <a:latin typeface="Agency FB" panose="020B0503020202020204" pitchFamily="34" charset="0"/>
              </a:rPr>
              <a:t>2014 International Conference on Computer and Information </a:t>
            </a:r>
            <a:r>
              <a:rPr lang="en-US" sz="1600" dirty="0" smtClean="0">
                <a:latin typeface="Agency FB" panose="020B0503020202020204" pitchFamily="34" charset="0"/>
              </a:rPr>
              <a:t>Sciences</a:t>
            </a:r>
            <a:r>
              <a:rPr lang="en-US" dirty="0" smtClean="0">
                <a:latin typeface="Agency FB" panose="020B0503020202020204" pitchFamily="34" charset="0"/>
              </a:rPr>
              <a:t> </a:t>
            </a:r>
            <a:endParaRPr lang="en-IN" dirty="0"/>
          </a:p>
        </p:txBody>
      </p:sp>
      <p:sp>
        <p:nvSpPr>
          <p:cNvPr id="40" name="TextBox 39">
            <a:extLst>
              <a:ext uri="{FF2B5EF4-FFF2-40B4-BE49-F238E27FC236}">
                <a16:creationId xmlns:a16="http://schemas.microsoft.com/office/drawing/2014/main" id="{96B4D93F-CD8D-437E-B683-2074E22F33A3}"/>
              </a:ext>
            </a:extLst>
          </p:cNvPr>
          <p:cNvSpPr txBox="1"/>
          <p:nvPr/>
        </p:nvSpPr>
        <p:spPr>
          <a:xfrm>
            <a:off x="3491134" y="2972940"/>
            <a:ext cx="5294803" cy="860813"/>
          </a:xfrm>
          <a:prstGeom prst="rect">
            <a:avLst/>
          </a:prstGeom>
          <a:noFill/>
        </p:spPr>
        <p:txBody>
          <a:bodyPr wrap="square" rtlCol="0">
            <a:spAutoFit/>
          </a:bodyPr>
          <a:lstStyle/>
          <a:p>
            <a:pPr algn="just">
              <a:lnSpc>
                <a:spcPct val="107000"/>
              </a:lnSpc>
              <a:spcAft>
                <a:spcPts val="800"/>
              </a:spcAft>
            </a:pPr>
            <a:r>
              <a:rPr lang="en-IN" sz="1600" dirty="0">
                <a:latin typeface="Agency FB" panose="020B0503020202020204" pitchFamily="34" charset="0"/>
              </a:rPr>
              <a:t>Paper aims to develop an automatic vehicle counting system, which can process videos recorded from stationery cameras over the road for traffic data retrieval.</a:t>
            </a:r>
          </a:p>
        </p:txBody>
      </p:sp>
      <p:sp>
        <p:nvSpPr>
          <p:cNvPr id="42" name="Rectangle 41">
            <a:extLst>
              <a:ext uri="{FF2B5EF4-FFF2-40B4-BE49-F238E27FC236}">
                <a16:creationId xmlns:a16="http://schemas.microsoft.com/office/drawing/2014/main" id="{596A76DB-8590-4B1A-9EB8-76B580814806}"/>
              </a:ext>
            </a:extLst>
          </p:cNvPr>
          <p:cNvSpPr/>
          <p:nvPr/>
        </p:nvSpPr>
        <p:spPr>
          <a:xfrm>
            <a:off x="548914" y="4030080"/>
            <a:ext cx="2971060" cy="9462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DBD64B48-B2A8-4BEF-A694-6BCD34405529}"/>
              </a:ext>
            </a:extLst>
          </p:cNvPr>
          <p:cNvSpPr/>
          <p:nvPr/>
        </p:nvSpPr>
        <p:spPr>
          <a:xfrm>
            <a:off x="3574710" y="4018039"/>
            <a:ext cx="5308115" cy="9753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45" name="TextBox 44">
            <a:extLst>
              <a:ext uri="{FF2B5EF4-FFF2-40B4-BE49-F238E27FC236}">
                <a16:creationId xmlns:a16="http://schemas.microsoft.com/office/drawing/2014/main" id="{7683465A-8C12-4B03-9EEC-CF01D8091F8F}"/>
              </a:ext>
            </a:extLst>
          </p:cNvPr>
          <p:cNvSpPr txBox="1"/>
          <p:nvPr/>
        </p:nvSpPr>
        <p:spPr>
          <a:xfrm>
            <a:off x="520801" y="4046739"/>
            <a:ext cx="2459115" cy="369332"/>
          </a:xfrm>
          <a:prstGeom prst="rect">
            <a:avLst/>
          </a:prstGeom>
          <a:noFill/>
        </p:spPr>
        <p:txBody>
          <a:bodyPr wrap="square" rtlCol="0">
            <a:spAutoFit/>
          </a:bodyPr>
          <a:lstStyle/>
          <a:p>
            <a:r>
              <a:rPr lang="en-US" dirty="0">
                <a:latin typeface="Agency FB" panose="020B0503020202020204" pitchFamily="34" charset="0"/>
              </a:rPr>
              <a:t>Techniques involved</a:t>
            </a:r>
            <a:endParaRPr lang="en-IN" dirty="0">
              <a:latin typeface="Agency FB" panose="020B0503020202020204" pitchFamily="34" charset="0"/>
            </a:endParaRPr>
          </a:p>
        </p:txBody>
      </p:sp>
      <p:sp>
        <p:nvSpPr>
          <p:cNvPr id="46" name="TextBox 45">
            <a:extLst>
              <a:ext uri="{FF2B5EF4-FFF2-40B4-BE49-F238E27FC236}">
                <a16:creationId xmlns:a16="http://schemas.microsoft.com/office/drawing/2014/main" id="{F8A74F76-3ACD-4927-9EF7-D4B5607931D6}"/>
              </a:ext>
            </a:extLst>
          </p:cNvPr>
          <p:cNvSpPr txBox="1"/>
          <p:nvPr/>
        </p:nvSpPr>
        <p:spPr>
          <a:xfrm>
            <a:off x="3502932" y="3978812"/>
            <a:ext cx="5453148" cy="830997"/>
          </a:xfrm>
          <a:prstGeom prst="rect">
            <a:avLst/>
          </a:prstGeom>
          <a:noFill/>
        </p:spPr>
        <p:txBody>
          <a:bodyPr wrap="square" rtlCol="0">
            <a:spAutoFit/>
          </a:bodyPr>
          <a:lstStyle/>
          <a:p>
            <a:pPr algn="just"/>
            <a:r>
              <a:rPr lang="en-IN" sz="1600" dirty="0">
                <a:latin typeface="Agency FB" panose="020B0503020202020204" pitchFamily="34" charset="0"/>
              </a:rPr>
              <a:t>Gaussian Mixture Model (GMM</a:t>
            </a:r>
            <a:r>
              <a:rPr lang="en-IN" sz="1600" dirty="0" smtClean="0">
                <a:latin typeface="Agency FB" panose="020B0503020202020204" pitchFamily="34" charset="0"/>
              </a:rPr>
              <a:t>)-</a:t>
            </a:r>
            <a:r>
              <a:rPr lang="en-IN" sz="1600" dirty="0">
                <a:latin typeface="Agency FB" panose="020B0503020202020204" pitchFamily="34" charset="0"/>
              </a:rPr>
              <a:t>used to separate the objects in motion for the </a:t>
            </a:r>
            <a:r>
              <a:rPr lang="en-IN" sz="1600" dirty="0" smtClean="0">
                <a:latin typeface="Agency FB" panose="020B0503020202020204" pitchFamily="34" charset="0"/>
              </a:rPr>
              <a:t>count. Blob </a:t>
            </a:r>
            <a:r>
              <a:rPr lang="en-IN" sz="1600" dirty="0">
                <a:latin typeface="Agency FB" panose="020B0503020202020204" pitchFamily="34" charset="0"/>
              </a:rPr>
              <a:t>Detection technique-to trace the movements of the objects within the </a:t>
            </a:r>
            <a:r>
              <a:rPr lang="en-IN" sz="1600" dirty="0" smtClean="0">
                <a:latin typeface="Agency FB" panose="020B0503020202020204" pitchFamily="34" charset="0"/>
              </a:rPr>
              <a:t>frame. Blob </a:t>
            </a:r>
            <a:r>
              <a:rPr lang="en-IN" sz="1600" dirty="0">
                <a:latin typeface="Agency FB" panose="020B0503020202020204" pitchFamily="34" charset="0"/>
              </a:rPr>
              <a:t>analysis -identifies potential objects and puts a box around them. </a:t>
            </a:r>
          </a:p>
        </p:txBody>
      </p:sp>
      <p:sp>
        <p:nvSpPr>
          <p:cNvPr id="47" name="TextBox 46">
            <a:extLst>
              <a:ext uri="{FF2B5EF4-FFF2-40B4-BE49-F238E27FC236}">
                <a16:creationId xmlns:a16="http://schemas.microsoft.com/office/drawing/2014/main" id="{7D632DEF-6520-4586-9D40-7FB14DEF9735}"/>
              </a:ext>
            </a:extLst>
          </p:cNvPr>
          <p:cNvSpPr txBox="1"/>
          <p:nvPr/>
        </p:nvSpPr>
        <p:spPr>
          <a:xfrm>
            <a:off x="3516275" y="5011758"/>
            <a:ext cx="5254442" cy="830997"/>
          </a:xfrm>
          <a:prstGeom prst="rect">
            <a:avLst/>
          </a:prstGeom>
          <a:noFill/>
        </p:spPr>
        <p:txBody>
          <a:bodyPr wrap="square" rtlCol="0">
            <a:spAutoFit/>
          </a:bodyPr>
          <a:lstStyle/>
          <a:p>
            <a:pPr algn="just"/>
            <a:r>
              <a:rPr lang="en-IN" sz="1600" dirty="0">
                <a:latin typeface="Agency FB" panose="020B0503020202020204" pitchFamily="34" charset="0"/>
              </a:rPr>
              <a:t>Automatic vehicle counting system counts somewhat less than the actual number of vehicle due to congestion heavy traffic flow situation in one scenario.</a:t>
            </a:r>
          </a:p>
        </p:txBody>
      </p:sp>
    </p:spTree>
    <p:extLst>
      <p:ext uri="{BB962C8B-B14F-4D97-AF65-F5344CB8AC3E}">
        <p14:creationId xmlns:p14="http://schemas.microsoft.com/office/powerpoint/2010/main" val="3608400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17308</TotalTime>
  <Words>2137</Words>
  <Application>Microsoft Office PowerPoint</Application>
  <PresentationFormat>On-screen Show (4:3)</PresentationFormat>
  <Paragraphs>223</Paragraphs>
  <Slides>18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Agency FB</vt:lpstr>
      <vt:lpstr>Arial</vt:lpstr>
      <vt:lpstr>Calibri</vt:lpstr>
      <vt:lpstr>Cambria</vt:lpstr>
      <vt:lpstr>Times New Roman</vt:lpstr>
      <vt:lpstr>Trebuchet MS</vt:lpstr>
      <vt:lpstr>Office Theme</vt:lpstr>
      <vt:lpstr>Custom Design</vt:lpstr>
      <vt:lpstr>A3435 – Major Project Domain: Signal  &amp; Image 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CLREDDY</dc:creator>
  <cp:lastModifiedBy>RITHIKA RAO</cp:lastModifiedBy>
  <cp:revision>282</cp:revision>
  <dcterms:created xsi:type="dcterms:W3CDTF">2006-08-16T00:00:00Z</dcterms:created>
  <dcterms:modified xsi:type="dcterms:W3CDTF">2021-03-09T07:10:46Z</dcterms:modified>
</cp:coreProperties>
</file>