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7" r:id="rId4"/>
    <p:sldId id="261" r:id="rId5"/>
    <p:sldId id="258" r:id="rId6"/>
    <p:sldId id="266" r:id="rId7"/>
    <p:sldId id="264" r:id="rId8"/>
    <p:sldId id="262" r:id="rId9"/>
    <p:sldId id="263" r:id="rId10"/>
    <p:sldId id="265" r:id="rId11"/>
    <p:sldId id="259" r:id="rId12"/>
    <p:sldId id="268"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Results</a:t>
            </a:r>
          </a:p>
        </c:rich>
      </c:tx>
      <c:layout>
        <c:manualLayout>
          <c:xMode val="edge"/>
          <c:yMode val="edge"/>
          <c:x val="0.42512277358011197"/>
          <c:y val="4.253579280044993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Nvidia K80</c:v>
                </c:pt>
              </c:strCache>
            </c:strRef>
          </c:tx>
          <c:spPr>
            <a:solidFill>
              <a:schemeClr val="accent1"/>
            </a:solidFill>
            <a:ln>
              <a:noFill/>
            </a:ln>
            <a:effectLst/>
          </c:spPr>
          <c:invertIfNegative val="0"/>
          <c:cat>
            <c:strRef>
              <c:f>Sheet1!$A$2</c:f>
              <c:strCache>
                <c:ptCount val="1"/>
                <c:pt idx="0">
                  <c:v>Time in seconds</c:v>
                </c:pt>
              </c:strCache>
            </c:strRef>
          </c:cat>
          <c:val>
            <c:numRef>
              <c:f>Sheet1!$B$2</c:f>
              <c:numCache>
                <c:formatCode>General</c:formatCode>
                <c:ptCount val="1"/>
                <c:pt idx="0">
                  <c:v>0.255</c:v>
                </c:pt>
              </c:numCache>
            </c:numRef>
          </c:val>
          <c:extLst>
            <c:ext xmlns:c16="http://schemas.microsoft.com/office/drawing/2014/chart" uri="{C3380CC4-5D6E-409C-BE32-E72D297353CC}">
              <c16:uniqueId val="{00000000-8FAE-462C-9036-7D27D1031A64}"/>
            </c:ext>
          </c:extLst>
        </c:ser>
        <c:ser>
          <c:idx val="1"/>
          <c:order val="1"/>
          <c:tx>
            <c:strRef>
              <c:f>Sheet1!$C$1</c:f>
              <c:strCache>
                <c:ptCount val="1"/>
                <c:pt idx="0">
                  <c:v>Embedded CPU</c:v>
                </c:pt>
              </c:strCache>
            </c:strRef>
          </c:tx>
          <c:spPr>
            <a:solidFill>
              <a:schemeClr val="accent2"/>
            </a:solidFill>
            <a:ln>
              <a:noFill/>
            </a:ln>
            <a:effectLst/>
          </c:spPr>
          <c:invertIfNegative val="0"/>
          <c:cat>
            <c:strRef>
              <c:f>Sheet1!$A$2</c:f>
              <c:strCache>
                <c:ptCount val="1"/>
                <c:pt idx="0">
                  <c:v>Time in seconds</c:v>
                </c:pt>
              </c:strCache>
            </c:strRef>
          </c:cat>
          <c:val>
            <c:numRef>
              <c:f>Sheet1!$C$2</c:f>
              <c:numCache>
                <c:formatCode>General</c:formatCode>
                <c:ptCount val="1"/>
                <c:pt idx="0">
                  <c:v>5.0199999999999996</c:v>
                </c:pt>
              </c:numCache>
            </c:numRef>
          </c:val>
          <c:extLst>
            <c:ext xmlns:c16="http://schemas.microsoft.com/office/drawing/2014/chart" uri="{C3380CC4-5D6E-409C-BE32-E72D297353CC}">
              <c16:uniqueId val="{00000001-8FAE-462C-9036-7D27D1031A64}"/>
            </c:ext>
          </c:extLst>
        </c:ser>
        <c:ser>
          <c:idx val="2"/>
          <c:order val="2"/>
          <c:tx>
            <c:strRef>
              <c:f>Sheet1!$D$1</c:f>
              <c:strCache>
                <c:ptCount val="1"/>
                <c:pt idx="0">
                  <c:v>Our implementation</c:v>
                </c:pt>
              </c:strCache>
            </c:strRef>
          </c:tx>
          <c:spPr>
            <a:solidFill>
              <a:schemeClr val="accent3"/>
            </a:solidFill>
            <a:ln>
              <a:noFill/>
            </a:ln>
            <a:effectLst/>
          </c:spPr>
          <c:invertIfNegative val="0"/>
          <c:cat>
            <c:strRef>
              <c:f>Sheet1!$A$2</c:f>
              <c:strCache>
                <c:ptCount val="1"/>
                <c:pt idx="0">
                  <c:v>Time in seconds</c:v>
                </c:pt>
              </c:strCache>
            </c:strRef>
          </c:cat>
          <c:val>
            <c:numRef>
              <c:f>Sheet1!$D$2</c:f>
              <c:numCache>
                <c:formatCode>General</c:formatCode>
                <c:ptCount val="1"/>
                <c:pt idx="0">
                  <c:v>88</c:v>
                </c:pt>
              </c:numCache>
            </c:numRef>
          </c:val>
          <c:extLst>
            <c:ext xmlns:c16="http://schemas.microsoft.com/office/drawing/2014/chart" uri="{C3380CC4-5D6E-409C-BE32-E72D297353CC}">
              <c16:uniqueId val="{00000002-8FAE-462C-9036-7D27D1031A64}"/>
            </c:ext>
          </c:extLst>
        </c:ser>
        <c:dLbls>
          <c:showLegendKey val="0"/>
          <c:showVal val="0"/>
          <c:showCatName val="0"/>
          <c:showSerName val="0"/>
          <c:showPercent val="0"/>
          <c:showBubbleSize val="0"/>
        </c:dLbls>
        <c:gapWidth val="219"/>
        <c:overlap val="-27"/>
        <c:axId val="1493036783"/>
        <c:axId val="1495002015"/>
      </c:barChart>
      <c:catAx>
        <c:axId val="1493036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5002015"/>
        <c:crosses val="autoZero"/>
        <c:auto val="1"/>
        <c:lblAlgn val="ctr"/>
        <c:lblOffset val="100"/>
        <c:noMultiLvlLbl val="0"/>
      </c:catAx>
      <c:valAx>
        <c:axId val="149500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3036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603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295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5826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7903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3837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3224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1904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5289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474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651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486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64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110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403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663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849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05807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E785-26D1-4D0C-96D2-4A483264AC1E}"/>
              </a:ext>
            </a:extLst>
          </p:cNvPr>
          <p:cNvSpPr>
            <a:spLocks noGrp="1"/>
          </p:cNvSpPr>
          <p:nvPr>
            <p:ph type="ctrTitle"/>
          </p:nvPr>
        </p:nvSpPr>
        <p:spPr>
          <a:xfrm>
            <a:off x="4974337" y="1265314"/>
            <a:ext cx="4299666" cy="3249131"/>
          </a:xfrm>
        </p:spPr>
        <p:txBody>
          <a:bodyPr>
            <a:normAutofit/>
          </a:bodyPr>
          <a:lstStyle/>
          <a:p>
            <a:pPr algn="l">
              <a:lnSpc>
                <a:spcPct val="90000"/>
              </a:lnSpc>
            </a:pPr>
            <a:r>
              <a:rPr lang="en-US"/>
              <a:t>Acceleration of LRCN Networks on a FPGA</a:t>
            </a:r>
          </a:p>
        </p:txBody>
      </p:sp>
      <p:sp>
        <p:nvSpPr>
          <p:cNvPr id="3" name="Subtitle 2">
            <a:extLst>
              <a:ext uri="{FF2B5EF4-FFF2-40B4-BE49-F238E27FC236}">
                <a16:creationId xmlns:a16="http://schemas.microsoft.com/office/drawing/2014/main" id="{DF869975-F833-47F7-9360-91DE1E868046}"/>
              </a:ext>
            </a:extLst>
          </p:cNvPr>
          <p:cNvSpPr>
            <a:spLocks noGrp="1"/>
          </p:cNvSpPr>
          <p:nvPr>
            <p:ph type="subTitle" idx="1"/>
          </p:nvPr>
        </p:nvSpPr>
        <p:spPr>
          <a:xfrm>
            <a:off x="4974336" y="4514445"/>
            <a:ext cx="4299666" cy="1514879"/>
          </a:xfrm>
        </p:spPr>
        <p:txBody>
          <a:bodyPr>
            <a:normAutofit/>
          </a:bodyPr>
          <a:lstStyle/>
          <a:p>
            <a:pPr algn="l">
              <a:lnSpc>
                <a:spcPct val="90000"/>
              </a:lnSpc>
            </a:pPr>
            <a:r>
              <a:rPr lang="en-US" sz="1200" dirty="0"/>
              <a:t>Matthew Portnoy, Hrushikesh Patil</a:t>
            </a:r>
          </a:p>
          <a:p>
            <a:pPr algn="l">
              <a:lnSpc>
                <a:spcPct val="90000"/>
              </a:lnSpc>
            </a:pPr>
            <a:r>
              <a:rPr lang="en-US" sz="1200" dirty="0"/>
              <a:t>Department of Electrical and Computer Engineering</a:t>
            </a:r>
          </a:p>
          <a:p>
            <a:pPr algn="l">
              <a:lnSpc>
                <a:spcPct val="90000"/>
              </a:lnSpc>
            </a:pPr>
            <a:r>
              <a:rPr lang="en-US" sz="1200" dirty="0"/>
              <a:t>Stony Brook University, Stony Brook, NY, USA</a:t>
            </a:r>
          </a:p>
          <a:p>
            <a:pPr algn="l">
              <a:lnSpc>
                <a:spcPct val="90000"/>
              </a:lnSpc>
            </a:pPr>
            <a:r>
              <a:rPr lang="en-US" sz="1200" dirty="0"/>
              <a:t>{</a:t>
            </a:r>
            <a:r>
              <a:rPr lang="en-US" sz="1200" dirty="0" err="1"/>
              <a:t>matthew.portnoy</a:t>
            </a:r>
            <a:r>
              <a:rPr lang="en-US" sz="1200" dirty="0"/>
              <a:t>, </a:t>
            </a:r>
            <a:r>
              <a:rPr lang="en-US" sz="1200" dirty="0" err="1"/>
              <a:t>hrushikesh.patil</a:t>
            </a:r>
            <a:r>
              <a:rPr lang="en-US" sz="1200" dirty="0"/>
              <a:t>}@stonybrook</a:t>
            </a:r>
            <a:r>
              <a:rPr lang="en-US" sz="700" dirty="0"/>
              <a:t>.edu</a:t>
            </a:r>
          </a:p>
        </p:txBody>
      </p:sp>
      <p:sp>
        <p:nvSpPr>
          <p:cNvPr id="26" name="Isosceles Triangle 25">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3" name="Graphic 22" descr="Processor">
            <a:extLst>
              <a:ext uri="{FF2B5EF4-FFF2-40B4-BE49-F238E27FC236}">
                <a16:creationId xmlns:a16="http://schemas.microsoft.com/office/drawing/2014/main" id="{4B6F82BE-EE15-474B-B99E-DDC4B14DC4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19902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A04A-9A82-45A9-B823-329608CAE8D0}"/>
              </a:ext>
            </a:extLst>
          </p:cNvPr>
          <p:cNvSpPr>
            <a:spLocks noGrp="1"/>
          </p:cNvSpPr>
          <p:nvPr>
            <p:ph type="title"/>
          </p:nvPr>
        </p:nvSpPr>
        <p:spPr>
          <a:xfrm>
            <a:off x="676745" y="609600"/>
            <a:ext cx="6277728" cy="1320800"/>
          </a:xfrm>
        </p:spPr>
        <p:txBody>
          <a:bodyPr anchor="ctr">
            <a:normAutofit/>
          </a:bodyPr>
          <a:lstStyle/>
          <a:p>
            <a:r>
              <a:rPr lang="en-US" dirty="0"/>
              <a:t>Implementation - Hardware</a:t>
            </a:r>
          </a:p>
        </p:txBody>
      </p:sp>
      <p:sp>
        <p:nvSpPr>
          <p:cNvPr id="3" name="Content Placeholder 2">
            <a:extLst>
              <a:ext uri="{FF2B5EF4-FFF2-40B4-BE49-F238E27FC236}">
                <a16:creationId xmlns:a16="http://schemas.microsoft.com/office/drawing/2014/main" id="{9D036BBF-9BE9-451E-9D16-6C8CBA2D071B}"/>
              </a:ext>
            </a:extLst>
          </p:cNvPr>
          <p:cNvSpPr>
            <a:spLocks noGrp="1"/>
          </p:cNvSpPr>
          <p:nvPr>
            <p:ph idx="1"/>
          </p:nvPr>
        </p:nvSpPr>
        <p:spPr>
          <a:xfrm>
            <a:off x="685167" y="2160589"/>
            <a:ext cx="5239772" cy="3560733"/>
          </a:xfrm>
        </p:spPr>
        <p:txBody>
          <a:bodyPr>
            <a:normAutofit/>
          </a:bodyPr>
          <a:lstStyle/>
          <a:p>
            <a:r>
              <a:rPr lang="en-US" dirty="0"/>
              <a:t>We created an </a:t>
            </a:r>
            <a:r>
              <a:rPr lang="en-US" dirty="0" err="1"/>
              <a:t>ewise</a:t>
            </a:r>
            <a:r>
              <a:rPr lang="en-US" dirty="0"/>
              <a:t> module that consumes the FIFO vectors to output the </a:t>
            </a:r>
            <a:r>
              <a:rPr lang="en-US" dirty="0" err="1"/>
              <a:t>ht</a:t>
            </a:r>
            <a:r>
              <a:rPr lang="en-US" dirty="0"/>
              <a:t> and </a:t>
            </a:r>
            <a:r>
              <a:rPr lang="en-US" dirty="0" err="1"/>
              <a:t>ct</a:t>
            </a:r>
            <a:r>
              <a:rPr lang="en-US" dirty="0"/>
              <a:t> back to main memory.</a:t>
            </a:r>
          </a:p>
          <a:p>
            <a:r>
              <a:rPr lang="en-US" dirty="0"/>
              <a:t>Our gate module consists of 3 element-wise multipliers, an adder, and a tanh block</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FE8D674D-485B-4577-AEDA-E3AD02FE7BDC}"/>
              </a:ext>
            </a:extLst>
          </p:cNvPr>
          <p:cNvPicPr>
            <a:picLocks noChangeAspect="1"/>
          </p:cNvPicPr>
          <p:nvPr/>
        </p:nvPicPr>
        <p:blipFill rotWithShape="1">
          <a:blip r:embed="rId2"/>
          <a:srcRect l="8635" t="7075" r="11648" b="19048"/>
          <a:stretch/>
        </p:blipFill>
        <p:spPr>
          <a:xfrm>
            <a:off x="6582798" y="1721220"/>
            <a:ext cx="5295071" cy="3793171"/>
          </a:xfrm>
          <a:prstGeom prst="rect">
            <a:avLst/>
          </a:prstGeom>
        </p:spPr>
      </p:pic>
    </p:spTree>
    <p:extLst>
      <p:ext uri="{BB962C8B-B14F-4D97-AF65-F5344CB8AC3E}">
        <p14:creationId xmlns:p14="http://schemas.microsoft.com/office/powerpoint/2010/main" val="145356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36E2-8A25-49E5-A052-915A6D25072B}"/>
              </a:ext>
            </a:extLst>
          </p:cNvPr>
          <p:cNvSpPr>
            <a:spLocks noGrp="1"/>
          </p:cNvSpPr>
          <p:nvPr>
            <p:ph type="title"/>
          </p:nvPr>
        </p:nvSpPr>
        <p:spPr>
          <a:xfrm>
            <a:off x="676746" y="609600"/>
            <a:ext cx="3729076" cy="1320800"/>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36E36187-2A32-4118-95E2-D202EA85E84F}"/>
              </a:ext>
            </a:extLst>
          </p:cNvPr>
          <p:cNvSpPr>
            <a:spLocks noGrp="1"/>
          </p:cNvSpPr>
          <p:nvPr>
            <p:ph idx="1"/>
          </p:nvPr>
        </p:nvSpPr>
        <p:spPr>
          <a:xfrm>
            <a:off x="345233" y="1847461"/>
            <a:ext cx="4060850" cy="4767943"/>
          </a:xfrm>
        </p:spPr>
        <p:txBody>
          <a:bodyPr>
            <a:normAutofit/>
          </a:bodyPr>
          <a:lstStyle/>
          <a:p>
            <a:r>
              <a:rPr lang="en-US" dirty="0"/>
              <a:t>Our sigmoid module with 6 inputs of x.</a:t>
            </a:r>
          </a:p>
          <a:p>
            <a:r>
              <a:rPr lang="en-US" dirty="0"/>
              <a:t>There were 2 ranges c0,c1</a:t>
            </a:r>
          </a:p>
          <a:p>
            <a:r>
              <a:rPr lang="en-US" dirty="0"/>
              <a:t>c0=1.67, c1=3.33</a:t>
            </a:r>
          </a:p>
          <a:p>
            <a:r>
              <a:rPr lang="en-US" dirty="0"/>
              <a:t>So three possibilities x&lt;c0, c0&lt;x&lt;c1, and x&gt;c1</a:t>
            </a:r>
          </a:p>
          <a:p>
            <a:r>
              <a:rPr lang="en-US" dirty="0"/>
              <a:t>Y = mx+ b</a:t>
            </a:r>
          </a:p>
          <a:p>
            <a:r>
              <a:rPr lang="en-US" dirty="0"/>
              <a:t>X= 1.5,2.5,4 ,-1.5,-2.5,-4</a:t>
            </a:r>
          </a:p>
          <a:p>
            <a:r>
              <a:rPr lang="en-US" dirty="0"/>
              <a:t>m0 = 0.205, m1 = 0.075, m2 = 0.017</a:t>
            </a:r>
          </a:p>
          <a:p>
            <a:r>
              <a:rPr lang="en-US" dirty="0"/>
              <a:t>b0 = 0.5, b1 = 0.717, b2 = 0.91</a:t>
            </a:r>
          </a:p>
        </p:txBody>
      </p:sp>
      <p:pic>
        <p:nvPicPr>
          <p:cNvPr id="4" name="Picture 3">
            <a:extLst>
              <a:ext uri="{FF2B5EF4-FFF2-40B4-BE49-F238E27FC236}">
                <a16:creationId xmlns:a16="http://schemas.microsoft.com/office/drawing/2014/main" id="{13091599-B2B5-49C6-8DDE-E2F8DAE577DC}"/>
              </a:ext>
            </a:extLst>
          </p:cNvPr>
          <p:cNvPicPr/>
          <p:nvPr/>
        </p:nvPicPr>
        <p:blipFill rotWithShape="1">
          <a:blip r:embed="rId2"/>
          <a:srcRect t="8619" r="38622" b="64793"/>
          <a:stretch/>
        </p:blipFill>
        <p:spPr bwMode="auto">
          <a:xfrm>
            <a:off x="4635374" y="3326370"/>
            <a:ext cx="7307810" cy="2841163"/>
          </a:xfrm>
          <a:prstGeom prst="rect">
            <a:avLst/>
          </a:prstGeom>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970F6222-3CB2-4FD8-820A-E134E65BE686}"/>
              </a:ext>
            </a:extLst>
          </p:cNvPr>
          <p:cNvSpPr txBox="1"/>
          <p:nvPr/>
        </p:nvSpPr>
        <p:spPr>
          <a:xfrm>
            <a:off x="4635374" y="1847461"/>
            <a:ext cx="6700658" cy="646331"/>
          </a:xfrm>
          <a:prstGeom prst="rect">
            <a:avLst/>
          </a:prstGeom>
          <a:noFill/>
        </p:spPr>
        <p:txBody>
          <a:bodyPr wrap="square" rtlCol="0">
            <a:spAutoFit/>
          </a:bodyPr>
          <a:lstStyle/>
          <a:p>
            <a:r>
              <a:rPr lang="en-US" dirty="0"/>
              <a:t>Outputs = 0.8075, 0.9045, 0.978, 0.192, 0.5295,</a:t>
            </a:r>
          </a:p>
          <a:p>
            <a:r>
              <a:rPr lang="en-US" dirty="0"/>
              <a:t> 0.649 </a:t>
            </a:r>
          </a:p>
        </p:txBody>
      </p:sp>
    </p:spTree>
    <p:extLst>
      <p:ext uri="{BB962C8B-B14F-4D97-AF65-F5344CB8AC3E}">
        <p14:creationId xmlns:p14="http://schemas.microsoft.com/office/powerpoint/2010/main" val="427046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4CE9-0A6C-47BE-8D34-B0DA21C7D793}"/>
              </a:ext>
            </a:extLst>
          </p:cNvPr>
          <p:cNvSpPr>
            <a:spLocks noGrp="1"/>
          </p:cNvSpPr>
          <p:nvPr>
            <p:ph type="title"/>
          </p:nvPr>
        </p:nvSpPr>
        <p:spPr/>
        <p:txBody>
          <a:bodyPr/>
          <a:lstStyle/>
          <a:p>
            <a:r>
              <a:rPr lang="en-US" dirty="0"/>
              <a:t>Results</a:t>
            </a:r>
          </a:p>
        </p:txBody>
      </p:sp>
      <p:graphicFrame>
        <p:nvGraphicFramePr>
          <p:cNvPr id="6" name="Content Placeholder 5">
            <a:extLst>
              <a:ext uri="{FF2B5EF4-FFF2-40B4-BE49-F238E27FC236}">
                <a16:creationId xmlns:a16="http://schemas.microsoft.com/office/drawing/2014/main" id="{A1C2540E-7E12-429B-B2AF-D0DFFA3DBC57}"/>
              </a:ext>
            </a:extLst>
          </p:cNvPr>
          <p:cNvGraphicFramePr>
            <a:graphicFrameLocks noGrp="1"/>
          </p:cNvGraphicFramePr>
          <p:nvPr>
            <p:ph idx="1"/>
            <p:extLst>
              <p:ext uri="{D42A27DB-BD31-4B8C-83A1-F6EECF244321}">
                <p14:modId xmlns:p14="http://schemas.microsoft.com/office/powerpoint/2010/main" val="1796369713"/>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7362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165A-8E31-44A6-A3D8-8D0F2C0E1E37}"/>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81F8EFE1-8861-42F6-88E1-7B97EEAC4BA8}"/>
              </a:ext>
            </a:extLst>
          </p:cNvPr>
          <p:cNvSpPr>
            <a:spLocks noGrp="1"/>
          </p:cNvSpPr>
          <p:nvPr>
            <p:ph idx="1"/>
          </p:nvPr>
        </p:nvSpPr>
        <p:spPr/>
        <p:txBody>
          <a:bodyPr/>
          <a:lstStyle/>
          <a:p>
            <a:r>
              <a:rPr lang="en-US" dirty="0"/>
              <a:t>The performance of FPGA in accelerating the LSTM is directly dependent on memory. Since we are only able to fit 115 vectors of length 512 in BRAM the acceleration is hindered by the constant fetching of data from PS to PL.</a:t>
            </a:r>
          </a:p>
          <a:p>
            <a:r>
              <a:rPr lang="en-US" dirty="0"/>
              <a:t>The combined acceleration of CNN and LSTM will require massive amount of memory to be faster than GPUs.</a:t>
            </a:r>
          </a:p>
          <a:p>
            <a:endParaRPr lang="en-US" dirty="0"/>
          </a:p>
          <a:p>
            <a:r>
              <a:rPr lang="en-US" dirty="0"/>
              <a:t>Future work will be in full implementation of Gate module and EWISE module.</a:t>
            </a:r>
          </a:p>
          <a:p>
            <a:r>
              <a:rPr lang="en-US" dirty="0"/>
              <a:t>Architecture of CNN + LSTM in hardware.</a:t>
            </a:r>
          </a:p>
        </p:txBody>
      </p:sp>
    </p:spTree>
    <p:extLst>
      <p:ext uri="{BB962C8B-B14F-4D97-AF65-F5344CB8AC3E}">
        <p14:creationId xmlns:p14="http://schemas.microsoft.com/office/powerpoint/2010/main" val="361970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D43C-0172-4A12-B38F-050749E50D18}"/>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6E0E34C6-3B29-4CAB-BE62-A06BDA00FBCF}"/>
              </a:ext>
            </a:extLst>
          </p:cNvPr>
          <p:cNvSpPr>
            <a:spLocks noGrp="1"/>
          </p:cNvSpPr>
          <p:nvPr>
            <p:ph idx="1"/>
          </p:nvPr>
        </p:nvSpPr>
        <p:spPr/>
        <p:txBody>
          <a:bodyPr/>
          <a:lstStyle/>
          <a:p>
            <a:r>
              <a:rPr lang="en-US" dirty="0"/>
              <a:t>We plan to accelerate an LRCN network by using an FPGA.</a:t>
            </a:r>
          </a:p>
          <a:p>
            <a:r>
              <a:rPr lang="en-US" dirty="0"/>
              <a:t>The motivation for this work is to understand how FPGAs can make LRCNs applicable in a real time scenario.</a:t>
            </a:r>
          </a:p>
          <a:p>
            <a:r>
              <a:rPr lang="en-US" dirty="0"/>
              <a:t>To evaluate a video with 28 frames takes 0.5 seconds on </a:t>
            </a:r>
            <a:r>
              <a:rPr lang="en-US" dirty="0" err="1"/>
              <a:t>NViDIA</a:t>
            </a:r>
            <a:r>
              <a:rPr lang="en-US" dirty="0"/>
              <a:t> K80 GPU.</a:t>
            </a:r>
          </a:p>
          <a:p>
            <a:r>
              <a:rPr lang="en-US" dirty="0"/>
              <a:t>Such GPUs are not available on self driving cars and other low power embedded systems and hence real time applications are difficult.</a:t>
            </a:r>
          </a:p>
          <a:p>
            <a:r>
              <a:rPr lang="en-US" dirty="0"/>
              <a:t>We plan to evaluate the feasibility of FPGAs in computing the LRCN networks.</a:t>
            </a:r>
          </a:p>
        </p:txBody>
      </p:sp>
    </p:spTree>
    <p:extLst>
      <p:ext uri="{BB962C8B-B14F-4D97-AF65-F5344CB8AC3E}">
        <p14:creationId xmlns:p14="http://schemas.microsoft.com/office/powerpoint/2010/main" val="303946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9B71-A8FD-45A0-AB61-CFA650090C19}"/>
              </a:ext>
            </a:extLst>
          </p:cNvPr>
          <p:cNvSpPr>
            <a:spLocks noGrp="1"/>
          </p:cNvSpPr>
          <p:nvPr>
            <p:ph type="title"/>
          </p:nvPr>
        </p:nvSpPr>
        <p:spPr/>
        <p:txBody>
          <a:bodyPr/>
          <a:lstStyle/>
          <a:p>
            <a:r>
              <a:rPr lang="en-US" dirty="0"/>
              <a:t>Overview of LRCN networks</a:t>
            </a:r>
          </a:p>
        </p:txBody>
      </p:sp>
      <p:sp>
        <p:nvSpPr>
          <p:cNvPr id="3" name="Content Placeholder 2">
            <a:extLst>
              <a:ext uri="{FF2B5EF4-FFF2-40B4-BE49-F238E27FC236}">
                <a16:creationId xmlns:a16="http://schemas.microsoft.com/office/drawing/2014/main" id="{2557627A-47AC-48CA-BF51-526A46A9CFCD}"/>
              </a:ext>
            </a:extLst>
          </p:cNvPr>
          <p:cNvSpPr>
            <a:spLocks noGrp="1"/>
          </p:cNvSpPr>
          <p:nvPr>
            <p:ph idx="1"/>
          </p:nvPr>
        </p:nvSpPr>
        <p:spPr>
          <a:xfrm>
            <a:off x="677334" y="1417983"/>
            <a:ext cx="4371744" cy="4623379"/>
          </a:xfrm>
        </p:spPr>
        <p:txBody>
          <a:bodyPr/>
          <a:lstStyle/>
          <a:p>
            <a:r>
              <a:rPr lang="en-US" dirty="0"/>
              <a:t>LRCN stands for Long Term Recurrent Convolution Network.</a:t>
            </a:r>
          </a:p>
          <a:p>
            <a:r>
              <a:rPr lang="en-US" dirty="0"/>
              <a:t>It is specifically designed to process data that is </a:t>
            </a:r>
            <a:r>
              <a:rPr lang="en-US" dirty="0" err="1"/>
              <a:t>spatio</a:t>
            </a:r>
            <a:r>
              <a:rPr lang="en-US" dirty="0"/>
              <a:t>-temporal in nature</a:t>
            </a:r>
          </a:p>
          <a:p>
            <a:r>
              <a:rPr lang="en-US" dirty="0"/>
              <a:t>It is a combination of Convolutional Network and a LSTM network.</a:t>
            </a:r>
          </a:p>
          <a:p>
            <a:r>
              <a:rPr lang="en-US" dirty="0"/>
              <a:t>Applications include – Video classification, Image captioning, video captioning </a:t>
            </a:r>
            <a:r>
              <a:rPr lang="en-US" dirty="0" err="1"/>
              <a:t>etc</a:t>
            </a:r>
            <a:endParaRPr lang="en-US" dirty="0"/>
          </a:p>
        </p:txBody>
      </p:sp>
      <p:pic>
        <p:nvPicPr>
          <p:cNvPr id="5" name="Picture 4">
            <a:extLst>
              <a:ext uri="{FF2B5EF4-FFF2-40B4-BE49-F238E27FC236}">
                <a16:creationId xmlns:a16="http://schemas.microsoft.com/office/drawing/2014/main" id="{B1B93874-157C-438E-AB50-2F0BA353A0B4}"/>
              </a:ext>
            </a:extLst>
          </p:cNvPr>
          <p:cNvPicPr>
            <a:picLocks noChangeAspect="1"/>
          </p:cNvPicPr>
          <p:nvPr/>
        </p:nvPicPr>
        <p:blipFill>
          <a:blip r:embed="rId2"/>
          <a:stretch>
            <a:fillRect/>
          </a:stretch>
        </p:blipFill>
        <p:spPr>
          <a:xfrm>
            <a:off x="5049078" y="1176714"/>
            <a:ext cx="7050155" cy="4504571"/>
          </a:xfrm>
          <a:prstGeom prst="rect">
            <a:avLst/>
          </a:prstGeom>
        </p:spPr>
      </p:pic>
      <p:sp>
        <p:nvSpPr>
          <p:cNvPr id="6" name="TextBox 5">
            <a:extLst>
              <a:ext uri="{FF2B5EF4-FFF2-40B4-BE49-F238E27FC236}">
                <a16:creationId xmlns:a16="http://schemas.microsoft.com/office/drawing/2014/main" id="{0A9216A0-CD2F-4F17-A70C-14034BF7EA40}"/>
              </a:ext>
            </a:extLst>
          </p:cNvPr>
          <p:cNvSpPr txBox="1"/>
          <p:nvPr/>
        </p:nvSpPr>
        <p:spPr>
          <a:xfrm>
            <a:off x="7487478" y="5681285"/>
            <a:ext cx="6241774" cy="246221"/>
          </a:xfrm>
          <a:prstGeom prst="rect">
            <a:avLst/>
          </a:prstGeom>
          <a:noFill/>
        </p:spPr>
        <p:txBody>
          <a:bodyPr wrap="square" rtlCol="0">
            <a:spAutoFit/>
          </a:bodyPr>
          <a:lstStyle/>
          <a:p>
            <a:r>
              <a:rPr lang="en-US" sz="1000" dirty="0"/>
              <a:t>Image from http://jeffdonahue.com/lrcn/</a:t>
            </a:r>
          </a:p>
        </p:txBody>
      </p:sp>
    </p:spTree>
    <p:extLst>
      <p:ext uri="{BB962C8B-B14F-4D97-AF65-F5344CB8AC3E}">
        <p14:creationId xmlns:p14="http://schemas.microsoft.com/office/powerpoint/2010/main" val="176613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B57C-E96A-493A-A3E2-A2F51E3BD921}"/>
              </a:ext>
            </a:extLst>
          </p:cNvPr>
          <p:cNvSpPr>
            <a:spLocks noGrp="1"/>
          </p:cNvSpPr>
          <p:nvPr>
            <p:ph type="title"/>
          </p:nvPr>
        </p:nvSpPr>
        <p:spPr>
          <a:xfrm>
            <a:off x="677334" y="609600"/>
            <a:ext cx="8596668" cy="1320800"/>
          </a:xfrm>
        </p:spPr>
        <p:txBody>
          <a:bodyPr anchor="t">
            <a:normAutofit/>
          </a:bodyPr>
          <a:lstStyle/>
          <a:p>
            <a:r>
              <a:rPr lang="en-US"/>
              <a:t>Design</a:t>
            </a:r>
            <a:endParaRPr lang="en-US" dirty="0"/>
          </a:p>
        </p:txBody>
      </p:sp>
      <p:sp>
        <p:nvSpPr>
          <p:cNvPr id="3" name="Content Placeholder 2">
            <a:extLst>
              <a:ext uri="{FF2B5EF4-FFF2-40B4-BE49-F238E27FC236}">
                <a16:creationId xmlns:a16="http://schemas.microsoft.com/office/drawing/2014/main" id="{63DA6D35-D864-4CBB-82C4-AFB1274680D9}"/>
              </a:ext>
            </a:extLst>
          </p:cNvPr>
          <p:cNvSpPr>
            <a:spLocks noGrp="1"/>
          </p:cNvSpPr>
          <p:nvPr>
            <p:ph idx="1"/>
          </p:nvPr>
        </p:nvSpPr>
        <p:spPr>
          <a:xfrm>
            <a:off x="677334" y="2160589"/>
            <a:ext cx="3957349" cy="3749323"/>
          </a:xfrm>
        </p:spPr>
        <p:txBody>
          <a:bodyPr>
            <a:normAutofit/>
          </a:bodyPr>
          <a:lstStyle/>
          <a:p>
            <a:pPr>
              <a:lnSpc>
                <a:spcPct val="90000"/>
              </a:lnSpc>
            </a:pPr>
            <a:r>
              <a:rPr lang="en-US" sz="1500"/>
              <a:t>First, we took a pre-trained LRCN network on UCF101 dataset. </a:t>
            </a:r>
          </a:p>
          <a:p>
            <a:pPr>
              <a:lnSpc>
                <a:spcPct val="90000"/>
              </a:lnSpc>
            </a:pPr>
            <a:r>
              <a:rPr lang="en-US" sz="1500"/>
              <a:t>Then, we extracted the weights of the LSTM layer, and transferred it to the DRAM of the FPGA.</a:t>
            </a:r>
          </a:p>
          <a:p>
            <a:pPr>
              <a:lnSpc>
                <a:spcPct val="90000"/>
              </a:lnSpc>
            </a:pPr>
            <a:r>
              <a:rPr lang="en-US" sz="1500"/>
              <a:t>Then we designed the architecture for 1 layer of LSTM on an FPGA.</a:t>
            </a:r>
          </a:p>
          <a:p>
            <a:pPr>
              <a:lnSpc>
                <a:spcPct val="90000"/>
              </a:lnSpc>
            </a:pPr>
            <a:r>
              <a:rPr lang="en-US" sz="1500"/>
              <a:t> The FPGA does calculations to receive outputs that is sent back to the main processor. This process is done until there is a least amount of error, and therefore the data is accelerated.</a:t>
            </a:r>
            <a:endParaRPr lang="en-US" sz="1500" dirty="0"/>
          </a:p>
        </p:txBody>
      </p:sp>
      <p:pic>
        <p:nvPicPr>
          <p:cNvPr id="4" name="Picture 3">
            <a:extLst>
              <a:ext uri="{FF2B5EF4-FFF2-40B4-BE49-F238E27FC236}">
                <a16:creationId xmlns:a16="http://schemas.microsoft.com/office/drawing/2014/main" id="{47BC6AC1-384D-492B-AF0E-9DF61BDBEAFA}"/>
              </a:ext>
            </a:extLst>
          </p:cNvPr>
          <p:cNvPicPr>
            <a:picLocks noChangeAspect="1"/>
          </p:cNvPicPr>
          <p:nvPr/>
        </p:nvPicPr>
        <p:blipFill>
          <a:blip r:embed="rId2"/>
          <a:stretch>
            <a:fillRect/>
          </a:stretch>
        </p:blipFill>
        <p:spPr>
          <a:xfrm>
            <a:off x="4987137" y="1768977"/>
            <a:ext cx="5262649" cy="3749322"/>
          </a:xfrm>
          <a:prstGeom prst="rect">
            <a:avLst/>
          </a:prstGeom>
        </p:spPr>
      </p:pic>
    </p:spTree>
    <p:extLst>
      <p:ext uri="{BB962C8B-B14F-4D97-AF65-F5344CB8AC3E}">
        <p14:creationId xmlns:p14="http://schemas.microsoft.com/office/powerpoint/2010/main" val="3816034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2F12-ACA1-48BD-A45F-D19B839BA70E}"/>
              </a:ext>
            </a:extLst>
          </p:cNvPr>
          <p:cNvSpPr>
            <a:spLocks noGrp="1"/>
          </p:cNvSpPr>
          <p:nvPr>
            <p:ph type="title"/>
          </p:nvPr>
        </p:nvSpPr>
        <p:spPr>
          <a:xfrm>
            <a:off x="677334" y="609600"/>
            <a:ext cx="8596668" cy="1320800"/>
          </a:xfrm>
        </p:spPr>
        <p:txBody>
          <a:bodyPr anchor="t">
            <a:normAutofit/>
          </a:bodyPr>
          <a:lstStyle/>
          <a:p>
            <a:r>
              <a:rPr lang="en-US" dirty="0"/>
              <a:t>Implementation - Software</a:t>
            </a:r>
          </a:p>
        </p:txBody>
      </p:sp>
      <p:sp>
        <p:nvSpPr>
          <p:cNvPr id="3" name="Content Placeholder 2">
            <a:extLst>
              <a:ext uri="{FF2B5EF4-FFF2-40B4-BE49-F238E27FC236}">
                <a16:creationId xmlns:a16="http://schemas.microsoft.com/office/drawing/2014/main" id="{6C73A1D5-7F57-46DC-9220-8DE652A159EA}"/>
              </a:ext>
            </a:extLst>
          </p:cNvPr>
          <p:cNvSpPr>
            <a:spLocks noGrp="1"/>
          </p:cNvSpPr>
          <p:nvPr>
            <p:ph idx="1"/>
          </p:nvPr>
        </p:nvSpPr>
        <p:spPr>
          <a:xfrm>
            <a:off x="677334" y="2160589"/>
            <a:ext cx="3957349" cy="3749323"/>
          </a:xfrm>
        </p:spPr>
        <p:txBody>
          <a:bodyPr>
            <a:normAutofit/>
          </a:bodyPr>
          <a:lstStyle/>
          <a:p>
            <a:pPr>
              <a:lnSpc>
                <a:spcPct val="90000"/>
              </a:lnSpc>
            </a:pPr>
            <a:r>
              <a:rPr lang="en-US" sz="1300" dirty="0"/>
              <a:t>In software implementation we have a pretrained model of LRCN.</a:t>
            </a:r>
          </a:p>
          <a:p>
            <a:pPr>
              <a:lnSpc>
                <a:spcPct val="90000"/>
              </a:lnSpc>
            </a:pPr>
            <a:r>
              <a:rPr lang="en-US" sz="1300" dirty="0"/>
              <a:t> The LRCN in question is a combination of Resnet152 CNN and LSTM network.</a:t>
            </a:r>
          </a:p>
          <a:p>
            <a:pPr>
              <a:lnSpc>
                <a:spcPct val="90000"/>
              </a:lnSpc>
            </a:pPr>
            <a:r>
              <a:rPr lang="en-US" sz="1300" dirty="0"/>
              <a:t> We have used </a:t>
            </a:r>
            <a:r>
              <a:rPr lang="en-US" sz="1300" dirty="0" err="1"/>
              <a:t>PyTorch</a:t>
            </a:r>
            <a:r>
              <a:rPr lang="en-US" sz="1300" dirty="0"/>
              <a:t> to evaluate the LRCN.</a:t>
            </a:r>
          </a:p>
          <a:p>
            <a:pPr>
              <a:lnSpc>
                <a:spcPct val="90000"/>
              </a:lnSpc>
            </a:pPr>
            <a:r>
              <a:rPr lang="en-US" sz="1300" dirty="0"/>
              <a:t> The input to the LRCN network is the videos from the UCF101 dataset. The videos are shaped as (t-dim, channels, x-dim, y-dim) = (28, 3, 224, 224). </a:t>
            </a:r>
          </a:p>
          <a:p>
            <a:pPr>
              <a:lnSpc>
                <a:spcPct val="90000"/>
              </a:lnSpc>
            </a:pPr>
            <a:r>
              <a:rPr lang="en-US" sz="1300" dirty="0"/>
              <a:t>Where 28 is the no of frames of the video, 3 is the number of channels (RGB) in each frame and 224x224 pixels is the size of each individual frame. </a:t>
            </a:r>
          </a:p>
          <a:p>
            <a:pPr>
              <a:lnSpc>
                <a:spcPct val="90000"/>
              </a:lnSpc>
            </a:pPr>
            <a:r>
              <a:rPr lang="en-US" sz="1300" dirty="0"/>
              <a:t>This is done to match the input size ResNet152 which is tensors of size (3, 224, 224).</a:t>
            </a:r>
          </a:p>
        </p:txBody>
      </p:sp>
      <p:pic>
        <p:nvPicPr>
          <p:cNvPr id="4" name="Picture 3">
            <a:extLst>
              <a:ext uri="{FF2B5EF4-FFF2-40B4-BE49-F238E27FC236}">
                <a16:creationId xmlns:a16="http://schemas.microsoft.com/office/drawing/2014/main" id="{B7648E6A-7833-4494-B972-019169DF67C3}"/>
              </a:ext>
            </a:extLst>
          </p:cNvPr>
          <p:cNvPicPr>
            <a:picLocks noChangeAspect="1"/>
          </p:cNvPicPr>
          <p:nvPr/>
        </p:nvPicPr>
        <p:blipFill>
          <a:blip r:embed="rId2"/>
          <a:stretch>
            <a:fillRect/>
          </a:stretch>
        </p:blipFill>
        <p:spPr>
          <a:xfrm>
            <a:off x="5219029" y="2159331"/>
            <a:ext cx="3741204" cy="3750581"/>
          </a:xfrm>
          <a:prstGeom prst="rect">
            <a:avLst/>
          </a:prstGeom>
        </p:spPr>
      </p:pic>
    </p:spTree>
    <p:extLst>
      <p:ext uri="{BB962C8B-B14F-4D97-AF65-F5344CB8AC3E}">
        <p14:creationId xmlns:p14="http://schemas.microsoft.com/office/powerpoint/2010/main" val="106859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B027-18F7-4CE3-BFF5-E84D6D1F8EA3}"/>
              </a:ext>
            </a:extLst>
          </p:cNvPr>
          <p:cNvSpPr>
            <a:spLocks noGrp="1"/>
          </p:cNvSpPr>
          <p:nvPr>
            <p:ph type="title"/>
          </p:nvPr>
        </p:nvSpPr>
        <p:spPr/>
        <p:txBody>
          <a:bodyPr/>
          <a:lstStyle/>
          <a:p>
            <a:r>
              <a:rPr lang="en-US" dirty="0"/>
              <a:t>Implementation - Software</a:t>
            </a:r>
          </a:p>
        </p:txBody>
      </p:sp>
      <p:sp>
        <p:nvSpPr>
          <p:cNvPr id="3" name="Content Placeholder 2">
            <a:extLst>
              <a:ext uri="{FF2B5EF4-FFF2-40B4-BE49-F238E27FC236}">
                <a16:creationId xmlns:a16="http://schemas.microsoft.com/office/drawing/2014/main" id="{E14B72C6-1D15-41AE-BDF9-ECD421B4739C}"/>
              </a:ext>
            </a:extLst>
          </p:cNvPr>
          <p:cNvSpPr>
            <a:spLocks noGrp="1"/>
          </p:cNvSpPr>
          <p:nvPr>
            <p:ph idx="1"/>
          </p:nvPr>
        </p:nvSpPr>
        <p:spPr/>
        <p:txBody>
          <a:bodyPr/>
          <a:lstStyle/>
          <a:p>
            <a:r>
              <a:rPr lang="en-US" dirty="0"/>
              <a:t>The software evaluation is divided into parts.</a:t>
            </a:r>
          </a:p>
          <a:p>
            <a:pPr marL="0" indent="0">
              <a:buNone/>
            </a:pPr>
            <a:r>
              <a:rPr lang="en-US" dirty="0"/>
              <a:t>	1. Computing the CNN outputs</a:t>
            </a:r>
          </a:p>
          <a:p>
            <a:pPr marL="0" indent="0">
              <a:buNone/>
            </a:pPr>
            <a:r>
              <a:rPr lang="en-US" dirty="0"/>
              <a:t>	2. Computation of LSTM output</a:t>
            </a:r>
          </a:p>
          <a:p>
            <a:pPr marL="0" indent="0">
              <a:buNone/>
            </a:pPr>
            <a:r>
              <a:rPr lang="en-US" dirty="0"/>
              <a:t>	3. FCN evaluations</a:t>
            </a:r>
          </a:p>
          <a:p>
            <a:r>
              <a:rPr lang="en-US" dirty="0"/>
              <a:t>The CNN computes the spatial features from each frame and outputs a vector of length 512 for each frame. The python script evaluates the spatial features for each frame and hence after evaluations of each frame we have the output as a tensor of size (28, 512).</a:t>
            </a:r>
          </a:p>
          <a:p>
            <a:r>
              <a:rPr lang="en-US" dirty="0"/>
              <a:t>The output of CNN is given to LSTM network. The LSTM network is followed by a Fully Connected Layer (FCN) which has 101 outputs.</a:t>
            </a:r>
          </a:p>
        </p:txBody>
      </p:sp>
    </p:spTree>
    <p:extLst>
      <p:ext uri="{BB962C8B-B14F-4D97-AF65-F5344CB8AC3E}">
        <p14:creationId xmlns:p14="http://schemas.microsoft.com/office/powerpoint/2010/main" val="299242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7027-052F-4534-96F4-F50CA0B36A8A}"/>
              </a:ext>
            </a:extLst>
          </p:cNvPr>
          <p:cNvSpPr>
            <a:spLocks noGrp="1"/>
          </p:cNvSpPr>
          <p:nvPr>
            <p:ph type="title"/>
          </p:nvPr>
        </p:nvSpPr>
        <p:spPr>
          <a:xfrm>
            <a:off x="677334" y="609600"/>
            <a:ext cx="8596668" cy="1320800"/>
          </a:xfrm>
        </p:spPr>
        <p:txBody>
          <a:bodyPr anchor="t">
            <a:normAutofit/>
          </a:bodyPr>
          <a:lstStyle/>
          <a:p>
            <a:r>
              <a:rPr lang="en-US" dirty="0"/>
              <a:t>Implementation - Hardware</a:t>
            </a:r>
          </a:p>
        </p:txBody>
      </p:sp>
      <p:sp>
        <p:nvSpPr>
          <p:cNvPr id="6" name="Content Placeholder 5">
            <a:extLst>
              <a:ext uri="{FF2B5EF4-FFF2-40B4-BE49-F238E27FC236}">
                <a16:creationId xmlns:a16="http://schemas.microsoft.com/office/drawing/2014/main" id="{7A64765B-8F74-4ED7-8BAC-4395EA31CD70}"/>
              </a:ext>
            </a:extLst>
          </p:cNvPr>
          <p:cNvSpPr>
            <a:spLocks noGrp="1"/>
          </p:cNvSpPr>
          <p:nvPr>
            <p:ph idx="1"/>
          </p:nvPr>
        </p:nvSpPr>
        <p:spPr>
          <a:xfrm>
            <a:off x="677334" y="2160589"/>
            <a:ext cx="3957349" cy="3749323"/>
          </a:xfrm>
        </p:spPr>
        <p:txBody>
          <a:bodyPr>
            <a:normAutofit/>
          </a:bodyPr>
          <a:lstStyle/>
          <a:p>
            <a:pPr>
              <a:lnSpc>
                <a:spcPct val="90000"/>
              </a:lnSpc>
            </a:pPr>
            <a:r>
              <a:rPr lang="en-US" sz="1300" dirty="0"/>
              <a:t>The LSTM module has three gate blocks. The gates are pre-configured to have a non-linear function (tanh or sigmoid). </a:t>
            </a:r>
          </a:p>
          <a:p>
            <a:pPr>
              <a:lnSpc>
                <a:spcPct val="90000"/>
              </a:lnSpc>
            </a:pPr>
            <a:r>
              <a:rPr lang="en-US" sz="1300" dirty="0"/>
              <a:t>There are three stages to our LSTM module and those are :</a:t>
            </a:r>
          </a:p>
          <a:p>
            <a:pPr marL="0" indent="0">
              <a:lnSpc>
                <a:spcPct val="90000"/>
              </a:lnSpc>
              <a:buNone/>
            </a:pPr>
            <a:r>
              <a:rPr lang="en-US" sz="1300" dirty="0"/>
              <a:t>	1) Compute it and ~ct.</a:t>
            </a:r>
          </a:p>
          <a:p>
            <a:pPr marL="0" indent="0">
              <a:lnSpc>
                <a:spcPct val="90000"/>
              </a:lnSpc>
              <a:buNone/>
            </a:pPr>
            <a:r>
              <a:rPr lang="en-US" sz="1300" dirty="0"/>
              <a:t>	2) Compute ft and </a:t>
            </a:r>
            <a:r>
              <a:rPr lang="en-US" sz="1300" dirty="0" err="1"/>
              <a:t>ot</a:t>
            </a:r>
            <a:r>
              <a:rPr lang="en-US" sz="1300" dirty="0"/>
              <a:t>. </a:t>
            </a:r>
          </a:p>
          <a:p>
            <a:pPr marL="0" indent="0">
              <a:lnSpc>
                <a:spcPct val="90000"/>
              </a:lnSpc>
              <a:buNone/>
            </a:pPr>
            <a:r>
              <a:rPr lang="en-US" sz="1300" dirty="0"/>
              <a:t>	3) Compute </a:t>
            </a:r>
            <a:r>
              <a:rPr lang="en-US" sz="1300" dirty="0" err="1"/>
              <a:t>ct</a:t>
            </a:r>
            <a:r>
              <a:rPr lang="en-US" sz="1300" dirty="0"/>
              <a:t> and ht.</a:t>
            </a:r>
          </a:p>
          <a:p>
            <a:pPr>
              <a:lnSpc>
                <a:spcPct val="90000"/>
              </a:lnSpc>
            </a:pPr>
            <a:r>
              <a:rPr lang="en-US" sz="1300" dirty="0"/>
              <a:t>In the first and second stage, three gate modules (8 MAC units) are running in parallel to generate the internal vectors (it, ~</a:t>
            </a:r>
            <a:r>
              <a:rPr lang="en-US" sz="1300" dirty="0" err="1"/>
              <a:t>ct</a:t>
            </a:r>
            <a:r>
              <a:rPr lang="en-US" sz="1300" dirty="0"/>
              <a:t>, ft and </a:t>
            </a:r>
            <a:r>
              <a:rPr lang="en-US" sz="1300" dirty="0" err="1"/>
              <a:t>ot</a:t>
            </a:r>
            <a:r>
              <a:rPr lang="en-US" sz="1300" dirty="0"/>
              <a:t>), which are stored into a FIFO for the next stages. </a:t>
            </a:r>
          </a:p>
          <a:p>
            <a:pPr>
              <a:lnSpc>
                <a:spcPct val="90000"/>
              </a:lnSpc>
            </a:pPr>
            <a:r>
              <a:rPr lang="en-US" sz="1300" dirty="0"/>
              <a:t>For the final stage we created an </a:t>
            </a:r>
            <a:r>
              <a:rPr lang="en-US" sz="1300" dirty="0" err="1"/>
              <a:t>ewise</a:t>
            </a:r>
            <a:r>
              <a:rPr lang="en-US" sz="1300" dirty="0"/>
              <a:t> module that consumes the FIFO vectors to output the </a:t>
            </a:r>
            <a:r>
              <a:rPr lang="en-US" sz="1300" dirty="0" err="1"/>
              <a:t>ht</a:t>
            </a:r>
            <a:r>
              <a:rPr lang="en-US" sz="1300" dirty="0"/>
              <a:t> and </a:t>
            </a:r>
            <a:r>
              <a:rPr lang="en-US" sz="1300" dirty="0" err="1"/>
              <a:t>ct</a:t>
            </a:r>
            <a:r>
              <a:rPr lang="en-US" sz="1300" dirty="0"/>
              <a:t> back to main memory.</a:t>
            </a:r>
          </a:p>
        </p:txBody>
      </p:sp>
      <p:pic>
        <p:nvPicPr>
          <p:cNvPr id="4" name="Picture 3" descr="A screenshot of a cell phone&#10;&#10;Description automatically generated">
            <a:extLst>
              <a:ext uri="{FF2B5EF4-FFF2-40B4-BE49-F238E27FC236}">
                <a16:creationId xmlns:a16="http://schemas.microsoft.com/office/drawing/2014/main" id="{D955C433-1282-458B-8A0A-F19D90409692}"/>
              </a:ext>
            </a:extLst>
          </p:cNvPr>
          <p:cNvPicPr>
            <a:picLocks noChangeAspect="1"/>
          </p:cNvPicPr>
          <p:nvPr/>
        </p:nvPicPr>
        <p:blipFill rotWithShape="1">
          <a:blip r:embed="rId2"/>
          <a:srcRect l="13064" t="6123" r="7351" b="14525"/>
          <a:stretch/>
        </p:blipFill>
        <p:spPr>
          <a:xfrm>
            <a:off x="5486171" y="1687804"/>
            <a:ext cx="6028495" cy="4657012"/>
          </a:xfrm>
          <a:prstGeom prst="rect">
            <a:avLst/>
          </a:prstGeom>
        </p:spPr>
      </p:pic>
    </p:spTree>
    <p:extLst>
      <p:ext uri="{BB962C8B-B14F-4D97-AF65-F5344CB8AC3E}">
        <p14:creationId xmlns:p14="http://schemas.microsoft.com/office/powerpoint/2010/main" val="397111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E312-DAF1-4C28-9730-3F2BA9CAC85C}"/>
              </a:ext>
            </a:extLst>
          </p:cNvPr>
          <p:cNvSpPr>
            <a:spLocks noGrp="1"/>
          </p:cNvSpPr>
          <p:nvPr>
            <p:ph type="title"/>
          </p:nvPr>
        </p:nvSpPr>
        <p:spPr>
          <a:xfrm>
            <a:off x="677334" y="609600"/>
            <a:ext cx="8596668" cy="1320800"/>
          </a:xfrm>
        </p:spPr>
        <p:txBody>
          <a:bodyPr anchor="t">
            <a:normAutofit/>
          </a:bodyPr>
          <a:lstStyle/>
          <a:p>
            <a:r>
              <a:rPr lang="en-US" dirty="0"/>
              <a:t>Implementation - Hardware</a:t>
            </a:r>
          </a:p>
        </p:txBody>
      </p:sp>
      <p:sp>
        <p:nvSpPr>
          <p:cNvPr id="3" name="Content Placeholder 2">
            <a:extLst>
              <a:ext uri="{FF2B5EF4-FFF2-40B4-BE49-F238E27FC236}">
                <a16:creationId xmlns:a16="http://schemas.microsoft.com/office/drawing/2014/main" id="{8B157CE1-3CA3-4636-88AB-62C2CAE570DD}"/>
              </a:ext>
            </a:extLst>
          </p:cNvPr>
          <p:cNvSpPr>
            <a:spLocks noGrp="1"/>
          </p:cNvSpPr>
          <p:nvPr>
            <p:ph idx="1"/>
          </p:nvPr>
        </p:nvSpPr>
        <p:spPr>
          <a:xfrm>
            <a:off x="677334" y="2160590"/>
            <a:ext cx="5220430" cy="3701270"/>
          </a:xfrm>
        </p:spPr>
        <p:txBody>
          <a:bodyPr>
            <a:normAutofit/>
          </a:bodyPr>
          <a:lstStyle/>
          <a:p>
            <a:pPr>
              <a:lnSpc>
                <a:spcPct val="90000"/>
              </a:lnSpc>
            </a:pPr>
            <a:r>
              <a:rPr lang="en-US" sz="1400" dirty="0"/>
              <a:t>Our gate module comprises of 2 MAC units, an adder, and a sigmoid/tanh block. </a:t>
            </a:r>
          </a:p>
          <a:p>
            <a:pPr>
              <a:lnSpc>
                <a:spcPct val="90000"/>
              </a:lnSpc>
            </a:pPr>
            <a:r>
              <a:rPr lang="en-US" sz="1400" dirty="0"/>
              <a:t>Our MAC takes in a vector stream and weight matrix row stream. The same vector stream is multiplied and accumulated with each weight matrix row to produce an output vector with same size of the weight’s height. </a:t>
            </a:r>
          </a:p>
          <a:p>
            <a:pPr>
              <a:lnSpc>
                <a:spcPct val="90000"/>
              </a:lnSpc>
            </a:pPr>
            <a:r>
              <a:rPr lang="en-US" sz="1400" dirty="0"/>
              <a:t>The bias b can be added in the multiply accumulate by adding the bias vector to the last column of the weight matrix. </a:t>
            </a:r>
          </a:p>
          <a:p>
            <a:pPr>
              <a:lnSpc>
                <a:spcPct val="90000"/>
              </a:lnSpc>
            </a:pPr>
            <a:r>
              <a:rPr lang="en-US" sz="1400" dirty="0"/>
              <a:t>The results from the MAC units are added together.</a:t>
            </a:r>
          </a:p>
          <a:p>
            <a:pPr>
              <a:lnSpc>
                <a:spcPct val="90000"/>
              </a:lnSpc>
            </a:pPr>
            <a:r>
              <a:rPr lang="en-US" sz="1400" dirty="0"/>
              <a:t> The adder’s output goes to our sigmoid/tanh block, which is an element wise non-linear function. </a:t>
            </a:r>
          </a:p>
        </p:txBody>
      </p:sp>
      <p:pic>
        <p:nvPicPr>
          <p:cNvPr id="6" name="Picture 5" descr="A picture containing sitting, light, traffic, clock&#10;&#10;Description automatically generated">
            <a:extLst>
              <a:ext uri="{FF2B5EF4-FFF2-40B4-BE49-F238E27FC236}">
                <a16:creationId xmlns:a16="http://schemas.microsoft.com/office/drawing/2014/main" id="{06EE29FD-3C7E-4E1E-80D2-2E8FBB3C38F4}"/>
              </a:ext>
            </a:extLst>
          </p:cNvPr>
          <p:cNvPicPr>
            <a:picLocks noChangeAspect="1"/>
          </p:cNvPicPr>
          <p:nvPr/>
        </p:nvPicPr>
        <p:blipFill rotWithShape="1">
          <a:blip r:embed="rId2"/>
          <a:srcRect l="14183" t="6395" r="7760" b="21905"/>
          <a:stretch/>
        </p:blipFill>
        <p:spPr>
          <a:xfrm>
            <a:off x="6407647" y="2160590"/>
            <a:ext cx="4490508" cy="3188207"/>
          </a:xfrm>
          <a:prstGeom prst="rect">
            <a:avLst/>
          </a:prstGeom>
        </p:spPr>
      </p:pic>
    </p:spTree>
    <p:extLst>
      <p:ext uri="{BB962C8B-B14F-4D97-AF65-F5344CB8AC3E}">
        <p14:creationId xmlns:p14="http://schemas.microsoft.com/office/powerpoint/2010/main" val="7071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8E9A-358B-4354-9BAD-7BEFD02ECD49}"/>
              </a:ext>
            </a:extLst>
          </p:cNvPr>
          <p:cNvSpPr>
            <a:spLocks noGrp="1"/>
          </p:cNvSpPr>
          <p:nvPr>
            <p:ph type="title"/>
          </p:nvPr>
        </p:nvSpPr>
        <p:spPr/>
        <p:txBody>
          <a:bodyPr/>
          <a:lstStyle/>
          <a:p>
            <a:r>
              <a:rPr lang="en-US" dirty="0"/>
              <a:t>Implementation - Hardware</a:t>
            </a:r>
          </a:p>
        </p:txBody>
      </p:sp>
      <p:sp>
        <p:nvSpPr>
          <p:cNvPr id="3" name="Content Placeholder 2">
            <a:extLst>
              <a:ext uri="{FF2B5EF4-FFF2-40B4-BE49-F238E27FC236}">
                <a16:creationId xmlns:a16="http://schemas.microsoft.com/office/drawing/2014/main" id="{AEF73CE6-3C3C-4BFA-943D-67A6B7EC5C90}"/>
              </a:ext>
            </a:extLst>
          </p:cNvPr>
          <p:cNvSpPr>
            <a:spLocks noGrp="1"/>
          </p:cNvSpPr>
          <p:nvPr>
            <p:ph idx="1"/>
          </p:nvPr>
        </p:nvSpPr>
        <p:spPr/>
        <p:txBody>
          <a:bodyPr/>
          <a:lstStyle/>
          <a:p>
            <a:r>
              <a:rPr lang="en-US" dirty="0"/>
              <a:t>The non-linear function is segmented into lines y = </a:t>
            </a:r>
            <a:r>
              <a:rPr lang="en-US" dirty="0" err="1"/>
              <a:t>ax+b</a:t>
            </a:r>
            <a:r>
              <a:rPr lang="en-US" dirty="0"/>
              <a:t>, with x limited to a particular range c</a:t>
            </a:r>
            <a:r>
              <a:rPr lang="en-US" sz="1600" dirty="0"/>
              <a:t>0, c1</a:t>
            </a:r>
            <a:r>
              <a:rPr lang="en-US" dirty="0"/>
              <a:t>.</a:t>
            </a:r>
          </a:p>
          <a:p>
            <a:r>
              <a:rPr lang="en-US" dirty="0"/>
              <a:t> Each line segment is implemented with a MAC unit. </a:t>
            </a:r>
          </a:p>
          <a:p>
            <a:r>
              <a:rPr lang="en-US" dirty="0"/>
              <a:t>The MAC multiplies a and x and accumulates with b. </a:t>
            </a:r>
          </a:p>
          <a:p>
            <a:r>
              <a:rPr lang="en-US" dirty="0"/>
              <a:t>The comparison between the input value and is within the line range a decision is made to process the input or pass it to the next line segment module. </a:t>
            </a:r>
          </a:p>
          <a:p>
            <a:r>
              <a:rPr lang="en-US" dirty="0"/>
              <a:t>For negative values we took an absolute value when being compared to the range.</a:t>
            </a:r>
          </a:p>
          <a:p>
            <a:r>
              <a:rPr lang="en-US" dirty="0"/>
              <a:t>This algorithm is similar for sigmoid and tanh. And in our gate module it chooses between the two. </a:t>
            </a:r>
          </a:p>
        </p:txBody>
      </p:sp>
    </p:spTree>
    <p:extLst>
      <p:ext uri="{BB962C8B-B14F-4D97-AF65-F5344CB8AC3E}">
        <p14:creationId xmlns:p14="http://schemas.microsoft.com/office/powerpoint/2010/main" val="34419449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155</TotalTime>
  <Words>1089</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Acceleration of LRCN Networks on a FPGA</vt:lpstr>
      <vt:lpstr>Goal</vt:lpstr>
      <vt:lpstr>Overview of LRCN networks</vt:lpstr>
      <vt:lpstr>Design</vt:lpstr>
      <vt:lpstr>Implementation - Software</vt:lpstr>
      <vt:lpstr>Implementation - Software</vt:lpstr>
      <vt:lpstr>Implementation - Hardware</vt:lpstr>
      <vt:lpstr>Implementation - Hardware</vt:lpstr>
      <vt:lpstr>Implementation - Hardware</vt:lpstr>
      <vt:lpstr>Implementation - Hardware</vt:lpstr>
      <vt:lpstr>Results</vt:lpstr>
      <vt:lpstr>Results</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Acceleration of LRCN Networks on a FPGA</dc:title>
  <dc:creator>Hrushikesh Patil</dc:creator>
  <cp:lastModifiedBy>Hrushikesh Patil</cp:lastModifiedBy>
  <cp:revision>15</cp:revision>
  <dcterms:created xsi:type="dcterms:W3CDTF">2020-05-12T17:31:41Z</dcterms:created>
  <dcterms:modified xsi:type="dcterms:W3CDTF">2020-05-12T20:08:35Z</dcterms:modified>
</cp:coreProperties>
</file>