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6" r:id="rId9"/>
    <p:sldId id="276" r:id="rId10"/>
    <p:sldId id="262" r:id="rId11"/>
    <p:sldId id="267" r:id="rId12"/>
    <p:sldId id="277" r:id="rId13"/>
    <p:sldId id="278" r:id="rId14"/>
    <p:sldId id="279" r:id="rId15"/>
    <p:sldId id="263" r:id="rId16"/>
    <p:sldId id="268" r:id="rId17"/>
    <p:sldId id="269" r:id="rId18"/>
    <p:sldId id="270" r:id="rId19"/>
    <p:sldId id="271" r:id="rId20"/>
    <p:sldId id="272" r:id="rId21"/>
    <p:sldId id="273" r:id="rId22"/>
    <p:sldId id="274" r:id="rId23"/>
    <p:sldId id="275"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76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6612F8-EAED-4E62-B01B-B9AD5906396E}"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345132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6612F8-EAED-4E62-B01B-B9AD5906396E}"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2035153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6612F8-EAED-4E62-B01B-B9AD5906396E}"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411237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6612F8-EAED-4E62-B01B-B9AD5906396E}"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3B790-7722-499A-8F4B-9663B5A3CB2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3679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6612F8-EAED-4E62-B01B-B9AD5906396E}"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1198554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6612F8-EAED-4E62-B01B-B9AD5906396E}" type="datetimeFigureOut">
              <a:rPr lang="en-IN" smtClean="0"/>
              <a:t>13-03-2023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786368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6612F8-EAED-4E62-B01B-B9AD5906396E}" type="datetimeFigureOut">
              <a:rPr lang="en-IN" smtClean="0"/>
              <a:t>13-03-2023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1534025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612F8-EAED-4E62-B01B-B9AD5906396E}"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4247906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612F8-EAED-4E62-B01B-B9AD5906396E}"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87840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36612F8-EAED-4E62-B01B-B9AD5906396E}"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143252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6612F8-EAED-4E62-B01B-B9AD5906396E}"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365996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6612F8-EAED-4E62-B01B-B9AD5906396E}"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556457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6612F8-EAED-4E62-B01B-B9AD5906396E}" type="datetimeFigureOut">
              <a:rPr lang="en-IN" smtClean="0"/>
              <a:t>13-03-2023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361151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36612F8-EAED-4E62-B01B-B9AD5906396E}" type="datetimeFigureOut">
              <a:rPr lang="en-IN" smtClean="0"/>
              <a:t>13-03-2023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243517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6612F8-EAED-4E62-B01B-B9AD5906396E}" type="datetimeFigureOut">
              <a:rPr lang="en-IN" smtClean="0"/>
              <a:t>13-03-2023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150064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36612F8-EAED-4E62-B01B-B9AD5906396E}" type="datetimeFigureOut">
              <a:rPr lang="en-IN" smtClean="0"/>
              <a:t>13-03-2023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403184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6612F8-EAED-4E62-B01B-B9AD5906396E}"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F3B790-7722-499A-8F4B-9663B5A3CB21}" type="slidenum">
              <a:rPr lang="en-IN" smtClean="0"/>
              <a:t>‹#›</a:t>
            </a:fld>
            <a:endParaRPr lang="en-IN"/>
          </a:p>
        </p:txBody>
      </p:sp>
    </p:spTree>
    <p:extLst>
      <p:ext uri="{BB962C8B-B14F-4D97-AF65-F5344CB8AC3E}">
        <p14:creationId xmlns:p14="http://schemas.microsoft.com/office/powerpoint/2010/main" val="213802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6612F8-EAED-4E62-B01B-B9AD5906396E}" type="datetimeFigureOut">
              <a:rPr lang="en-IN" smtClean="0"/>
              <a:t>13-03-2023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F3B790-7722-499A-8F4B-9663B5A3CB21}" type="slidenum">
              <a:rPr lang="en-IN" smtClean="0"/>
              <a:t>‹#›</a:t>
            </a:fld>
            <a:endParaRPr lang="en-IN"/>
          </a:p>
        </p:txBody>
      </p:sp>
    </p:spTree>
    <p:extLst>
      <p:ext uri="{BB962C8B-B14F-4D97-AF65-F5344CB8AC3E}">
        <p14:creationId xmlns:p14="http://schemas.microsoft.com/office/powerpoint/2010/main" val="10353575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E992-B943-476D-8C90-85238EEBA892}"/>
              </a:ext>
            </a:extLst>
          </p:cNvPr>
          <p:cNvSpPr>
            <a:spLocks noGrp="1"/>
          </p:cNvSpPr>
          <p:nvPr>
            <p:ph type="ctrTitle"/>
          </p:nvPr>
        </p:nvSpPr>
        <p:spPr>
          <a:xfrm>
            <a:off x="742122" y="172277"/>
            <a:ext cx="10217426" cy="607737"/>
          </a:xfrm>
        </p:spPr>
        <p:txBody>
          <a:bodyPr>
            <a:normAutofit/>
          </a:bodyPr>
          <a:lstStyle/>
          <a:p>
            <a:r>
              <a:rPr lang="en-US" sz="2800" dirty="0">
                <a:latin typeface="Bahnschrift Light SemiCondensed" panose="020B0502040204020203" pitchFamily="34" charset="0"/>
              </a:rPr>
              <a:t>CENTRE FOR DEVELOPMENT OF ADVANCED COMPUTING, NOIDA</a:t>
            </a:r>
            <a:endParaRPr lang="en-IN" sz="2800" dirty="0">
              <a:latin typeface="Bahnschrift Light SemiCondensed" panose="020B0502040204020203" pitchFamily="34" charset="0"/>
            </a:endParaRPr>
          </a:p>
        </p:txBody>
      </p:sp>
      <p:sp>
        <p:nvSpPr>
          <p:cNvPr id="3" name="Subtitle 2">
            <a:extLst>
              <a:ext uri="{FF2B5EF4-FFF2-40B4-BE49-F238E27FC236}">
                <a16:creationId xmlns:a16="http://schemas.microsoft.com/office/drawing/2014/main" id="{92026C28-27E3-8A20-4C0C-C0C72FED8975}"/>
              </a:ext>
            </a:extLst>
          </p:cNvPr>
          <p:cNvSpPr>
            <a:spLocks noGrp="1"/>
          </p:cNvSpPr>
          <p:nvPr>
            <p:ph type="subTitle" idx="1"/>
          </p:nvPr>
        </p:nvSpPr>
        <p:spPr>
          <a:xfrm>
            <a:off x="1524000" y="4880873"/>
            <a:ext cx="9144000" cy="1655762"/>
          </a:xfrm>
        </p:spPr>
        <p:txBody>
          <a:bodyPr/>
          <a:lstStyle/>
          <a:p>
            <a:pPr algn="ctr"/>
            <a:r>
              <a:rPr lang="en-US" dirty="0"/>
              <a:t>A PRESENTATION ON</a:t>
            </a:r>
          </a:p>
          <a:p>
            <a:pPr algn="ctr"/>
            <a:r>
              <a:rPr lang="en-US" sz="3200" b="1" dirty="0">
                <a:solidFill>
                  <a:schemeClr val="tx1"/>
                </a:solidFill>
                <a:effectLst/>
                <a:latin typeface="Times New Roman" panose="02020603050405020304" pitchFamily="18" charset="0"/>
                <a:ea typeface="Times New Roman" panose="02020603050405020304" pitchFamily="18" charset="0"/>
              </a:rPr>
              <a:t>“</a:t>
            </a:r>
            <a:r>
              <a:rPr lang="en-US" sz="3200" b="1" dirty="0">
                <a:solidFill>
                  <a:schemeClr val="tx1"/>
                </a:solidFill>
                <a:latin typeface="Times New Roman" panose="02020603050405020304" pitchFamily="18" charset="0"/>
                <a:ea typeface="Times New Roman" panose="02020603050405020304" pitchFamily="18" charset="0"/>
              </a:rPr>
              <a:t>e-rail Ticket</a:t>
            </a:r>
            <a:r>
              <a:rPr lang="en-US" sz="3200" b="1" dirty="0">
                <a:solidFill>
                  <a:schemeClr val="tx1"/>
                </a:solidFill>
                <a:effectLst/>
                <a:latin typeface="Times New Roman" panose="02020603050405020304" pitchFamily="18" charset="0"/>
                <a:ea typeface="Times New Roman" panose="02020603050405020304" pitchFamily="18" charset="0"/>
              </a:rPr>
              <a:t>”</a:t>
            </a:r>
            <a:endParaRPr lang="en-IN" sz="3200" b="1" dirty="0">
              <a:solidFill>
                <a:schemeClr val="tx1"/>
              </a:solidFill>
              <a:effectLst/>
              <a:latin typeface="Times New Roman" panose="02020603050405020304" pitchFamily="18" charset="0"/>
              <a:ea typeface="Times New Roman" panose="02020603050405020304" pitchFamily="18" charset="0"/>
            </a:endParaRPr>
          </a:p>
          <a:p>
            <a:endParaRPr lang="en-US" dirty="0"/>
          </a:p>
          <a:p>
            <a:endParaRPr lang="en-IN" dirty="0"/>
          </a:p>
        </p:txBody>
      </p:sp>
      <p:graphicFrame>
        <p:nvGraphicFramePr>
          <p:cNvPr id="4" name="Table 4">
            <a:extLst>
              <a:ext uri="{FF2B5EF4-FFF2-40B4-BE49-F238E27FC236}">
                <a16:creationId xmlns:a16="http://schemas.microsoft.com/office/drawing/2014/main" id="{47C2C922-B370-9C0E-C551-2DAE285C8CFC}"/>
              </a:ext>
            </a:extLst>
          </p:cNvPr>
          <p:cNvGraphicFramePr>
            <a:graphicFrameLocks noGrp="1"/>
          </p:cNvGraphicFramePr>
          <p:nvPr>
            <p:extLst>
              <p:ext uri="{D42A27DB-BD31-4B8C-83A1-F6EECF244321}">
                <p14:modId xmlns:p14="http://schemas.microsoft.com/office/powerpoint/2010/main" val="3508934976"/>
              </p:ext>
            </p:extLst>
          </p:nvPr>
        </p:nvGraphicFramePr>
        <p:xfrm>
          <a:off x="2032000" y="2457935"/>
          <a:ext cx="8128000" cy="194213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58275775"/>
                    </a:ext>
                  </a:extLst>
                </a:gridCol>
                <a:gridCol w="4064000">
                  <a:extLst>
                    <a:ext uri="{9D8B030D-6E8A-4147-A177-3AD203B41FA5}">
                      <a16:colId xmlns:a16="http://schemas.microsoft.com/office/drawing/2014/main" val="2865039938"/>
                    </a:ext>
                  </a:extLst>
                </a:gridCol>
              </a:tblGrid>
              <a:tr h="388426">
                <a:tc>
                  <a:txBody>
                    <a:bodyPr/>
                    <a:lstStyle/>
                    <a:p>
                      <a:pPr algn="ctr"/>
                      <a:r>
                        <a:rPr lang="en-US" dirty="0"/>
                        <a:t>Name</a:t>
                      </a:r>
                      <a:endParaRPr lang="en-IN" dirty="0"/>
                    </a:p>
                  </a:txBody>
                  <a:tcPr/>
                </a:tc>
                <a:tc>
                  <a:txBody>
                    <a:bodyPr/>
                    <a:lstStyle/>
                    <a:p>
                      <a:pPr algn="ctr"/>
                      <a:r>
                        <a:rPr lang="en-US" dirty="0"/>
                        <a:t>PRN Number</a:t>
                      </a:r>
                      <a:endParaRPr lang="en-IN" dirty="0"/>
                    </a:p>
                  </a:txBody>
                  <a:tcPr/>
                </a:tc>
                <a:extLst>
                  <a:ext uri="{0D108BD9-81ED-4DB2-BD59-A6C34878D82A}">
                    <a16:rowId xmlns:a16="http://schemas.microsoft.com/office/drawing/2014/main" val="2581461958"/>
                  </a:ext>
                </a:extLst>
              </a:tr>
              <a:tr h="388426">
                <a:tc>
                  <a:txBody>
                    <a:bodyPr/>
                    <a:lstStyle/>
                    <a:p>
                      <a:pPr algn="ctr"/>
                      <a:r>
                        <a:rPr lang="en-US" dirty="0"/>
                        <a:t>Amol </a:t>
                      </a:r>
                      <a:r>
                        <a:rPr lang="en-US" dirty="0" err="1"/>
                        <a:t>Chemate</a:t>
                      </a:r>
                      <a:endParaRPr lang="en-US" dirty="0"/>
                    </a:p>
                  </a:txBody>
                  <a:tcPr/>
                </a:tc>
                <a:tc>
                  <a:txBody>
                    <a:bodyPr/>
                    <a:lstStyle/>
                    <a:p>
                      <a:pPr algn="ctr"/>
                      <a:r>
                        <a:rPr lang="en-US" dirty="0"/>
                        <a:t>220920520035</a:t>
                      </a:r>
                    </a:p>
                  </a:txBody>
                  <a:tcPr/>
                </a:tc>
                <a:extLst>
                  <a:ext uri="{0D108BD9-81ED-4DB2-BD59-A6C34878D82A}">
                    <a16:rowId xmlns:a16="http://schemas.microsoft.com/office/drawing/2014/main" val="1525182125"/>
                  </a:ext>
                </a:extLst>
              </a:tr>
              <a:tr h="388426">
                <a:tc>
                  <a:txBody>
                    <a:bodyPr/>
                    <a:lstStyle/>
                    <a:p>
                      <a:pPr algn="ctr"/>
                      <a:r>
                        <a:rPr lang="en-US" dirty="0"/>
                        <a:t>Vaibhav Ghatol</a:t>
                      </a:r>
                      <a:endParaRPr lang="en-IN" dirty="0"/>
                    </a:p>
                  </a:txBody>
                  <a:tcPr/>
                </a:tc>
                <a:tc>
                  <a:txBody>
                    <a:bodyPr/>
                    <a:lstStyle/>
                    <a:p>
                      <a:pPr algn="ctr"/>
                      <a:r>
                        <a:rPr lang="en-US" dirty="0"/>
                        <a:t>220920520048</a:t>
                      </a:r>
                      <a:endParaRPr lang="en-IN" dirty="0"/>
                    </a:p>
                  </a:txBody>
                  <a:tcPr/>
                </a:tc>
                <a:extLst>
                  <a:ext uri="{0D108BD9-81ED-4DB2-BD59-A6C34878D82A}">
                    <a16:rowId xmlns:a16="http://schemas.microsoft.com/office/drawing/2014/main" val="1925987060"/>
                  </a:ext>
                </a:extLst>
              </a:tr>
              <a:tr h="388426">
                <a:tc>
                  <a:txBody>
                    <a:bodyPr/>
                    <a:lstStyle/>
                    <a:p>
                      <a:pPr algn="ctr"/>
                      <a:r>
                        <a:rPr lang="en-US" dirty="0" err="1"/>
                        <a:t>Balasaheb</a:t>
                      </a:r>
                      <a:r>
                        <a:rPr lang="en-US" dirty="0"/>
                        <a:t> Pawar</a:t>
                      </a:r>
                      <a:endParaRPr lang="en-IN" dirty="0"/>
                    </a:p>
                  </a:txBody>
                  <a:tcPr/>
                </a:tc>
                <a:tc>
                  <a:txBody>
                    <a:bodyPr/>
                    <a:lstStyle/>
                    <a:p>
                      <a:pPr algn="ctr"/>
                      <a:r>
                        <a:rPr lang="en-US" dirty="0"/>
                        <a:t>220920520027</a:t>
                      </a:r>
                      <a:endParaRPr lang="en-IN" dirty="0"/>
                    </a:p>
                  </a:txBody>
                  <a:tcPr/>
                </a:tc>
                <a:extLst>
                  <a:ext uri="{0D108BD9-81ED-4DB2-BD59-A6C34878D82A}">
                    <a16:rowId xmlns:a16="http://schemas.microsoft.com/office/drawing/2014/main" val="798356727"/>
                  </a:ext>
                </a:extLst>
              </a:tr>
              <a:tr h="388426">
                <a:tc>
                  <a:txBody>
                    <a:bodyPr/>
                    <a:lstStyle/>
                    <a:p>
                      <a:pPr algn="ctr"/>
                      <a:r>
                        <a:rPr lang="en-US" dirty="0" err="1"/>
                        <a:t>Hrushikesh</a:t>
                      </a:r>
                      <a:r>
                        <a:rPr lang="en-US" dirty="0"/>
                        <a:t> </a:t>
                      </a:r>
                      <a:r>
                        <a:rPr lang="en-US" dirty="0" err="1"/>
                        <a:t>Galande</a:t>
                      </a:r>
                      <a:endParaRPr lang="en-IN" dirty="0"/>
                    </a:p>
                  </a:txBody>
                  <a:tcPr/>
                </a:tc>
                <a:tc>
                  <a:txBody>
                    <a:bodyPr/>
                    <a:lstStyle/>
                    <a:p>
                      <a:pPr algn="ctr"/>
                      <a:r>
                        <a:rPr lang="en-US" dirty="0"/>
                        <a:t>220920520043</a:t>
                      </a:r>
                      <a:endParaRPr lang="en-IN" dirty="0"/>
                    </a:p>
                  </a:txBody>
                  <a:tcPr/>
                </a:tc>
                <a:extLst>
                  <a:ext uri="{0D108BD9-81ED-4DB2-BD59-A6C34878D82A}">
                    <a16:rowId xmlns:a16="http://schemas.microsoft.com/office/drawing/2014/main" val="1762665108"/>
                  </a:ext>
                </a:extLst>
              </a:tr>
            </a:tbl>
          </a:graphicData>
        </a:graphic>
      </p:graphicFrame>
    </p:spTree>
    <p:extLst>
      <p:ext uri="{BB962C8B-B14F-4D97-AF65-F5344CB8AC3E}">
        <p14:creationId xmlns:p14="http://schemas.microsoft.com/office/powerpoint/2010/main" val="168057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F97-19D5-449D-13AA-2225F61094DF}"/>
              </a:ext>
            </a:extLst>
          </p:cNvPr>
          <p:cNvSpPr>
            <a:spLocks noGrp="1"/>
          </p:cNvSpPr>
          <p:nvPr>
            <p:ph type="title"/>
          </p:nvPr>
        </p:nvSpPr>
        <p:spPr/>
        <p:txBody>
          <a:bodyPr/>
          <a:lstStyle/>
          <a:p>
            <a:r>
              <a:rPr lang="en-US" sz="3200" dirty="0"/>
              <a:t>TABLES IN DATABASE</a:t>
            </a:r>
            <a:endParaRPr lang="en-IN" sz="3200" dirty="0"/>
          </a:p>
        </p:txBody>
      </p:sp>
      <p:sp>
        <p:nvSpPr>
          <p:cNvPr id="3" name="Content Placeholder 2">
            <a:extLst>
              <a:ext uri="{FF2B5EF4-FFF2-40B4-BE49-F238E27FC236}">
                <a16:creationId xmlns:a16="http://schemas.microsoft.com/office/drawing/2014/main" id="{2DE8346E-06A6-5836-8394-F1174FB506FE}"/>
              </a:ext>
            </a:extLst>
          </p:cNvPr>
          <p:cNvSpPr>
            <a:spLocks noGrp="1"/>
          </p:cNvSpPr>
          <p:nvPr>
            <p:ph idx="1"/>
          </p:nvPr>
        </p:nvSpPr>
        <p:spPr/>
        <p:txBody>
          <a:bodyPr/>
          <a:lstStyle/>
          <a:p>
            <a:r>
              <a:rPr lang="en-US" dirty="0"/>
              <a:t>User Details</a:t>
            </a:r>
          </a:p>
          <a:p>
            <a:r>
              <a:rPr lang="en-US" dirty="0"/>
              <a:t>Train Details</a:t>
            </a:r>
          </a:p>
          <a:p>
            <a:r>
              <a:rPr lang="en-US" dirty="0"/>
              <a:t>Train schedule</a:t>
            </a:r>
          </a:p>
          <a:p>
            <a:r>
              <a:rPr lang="en-US" dirty="0"/>
              <a:t>Ticket Details</a:t>
            </a:r>
            <a:endParaRPr lang="en-IN" dirty="0"/>
          </a:p>
        </p:txBody>
      </p:sp>
    </p:spTree>
    <p:extLst>
      <p:ext uri="{BB962C8B-B14F-4D97-AF65-F5344CB8AC3E}">
        <p14:creationId xmlns:p14="http://schemas.microsoft.com/office/powerpoint/2010/main" val="208938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994B-C767-82AB-DE29-2DBAC61FA244}"/>
              </a:ext>
            </a:extLst>
          </p:cNvPr>
          <p:cNvSpPr>
            <a:spLocks noGrp="1"/>
          </p:cNvSpPr>
          <p:nvPr>
            <p:ph type="title"/>
          </p:nvPr>
        </p:nvSpPr>
        <p:spPr/>
        <p:txBody>
          <a:bodyPr/>
          <a:lstStyle/>
          <a:p>
            <a:r>
              <a:rPr lang="en-US" dirty="0"/>
              <a:t>User-Details Table</a:t>
            </a:r>
            <a:endParaRPr lang="en-IN" dirty="0"/>
          </a:p>
        </p:txBody>
      </p:sp>
      <p:pic>
        <p:nvPicPr>
          <p:cNvPr id="5" name="Content Placeholder 4">
            <a:extLst>
              <a:ext uri="{FF2B5EF4-FFF2-40B4-BE49-F238E27FC236}">
                <a16:creationId xmlns:a16="http://schemas.microsoft.com/office/drawing/2014/main" id="{076A0ADF-6FB3-B5CC-6F6E-7BAA4F6E3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480" y="1412240"/>
            <a:ext cx="8839200" cy="4663440"/>
          </a:xfrm>
        </p:spPr>
      </p:pic>
    </p:spTree>
    <p:extLst>
      <p:ext uri="{BB962C8B-B14F-4D97-AF65-F5344CB8AC3E}">
        <p14:creationId xmlns:p14="http://schemas.microsoft.com/office/powerpoint/2010/main" val="173640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5555-755A-FB8F-6C16-C397A14A3C74}"/>
              </a:ext>
            </a:extLst>
          </p:cNvPr>
          <p:cNvSpPr>
            <a:spLocks noGrp="1"/>
          </p:cNvSpPr>
          <p:nvPr>
            <p:ph type="title"/>
          </p:nvPr>
        </p:nvSpPr>
        <p:spPr/>
        <p:txBody>
          <a:bodyPr/>
          <a:lstStyle/>
          <a:p>
            <a:r>
              <a:rPr lang="en-US" dirty="0"/>
              <a:t>Train Details Table</a:t>
            </a:r>
            <a:br>
              <a:rPr lang="en-US" dirty="0"/>
            </a:br>
            <a:endParaRPr lang="en-IN" dirty="0"/>
          </a:p>
        </p:txBody>
      </p:sp>
      <p:pic>
        <p:nvPicPr>
          <p:cNvPr id="5" name="Content Placeholder 4">
            <a:extLst>
              <a:ext uri="{FF2B5EF4-FFF2-40B4-BE49-F238E27FC236}">
                <a16:creationId xmlns:a16="http://schemas.microsoft.com/office/drawing/2014/main" id="{2A85E10D-0FEF-D663-AAB0-3EB211FDE3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440" y="1361440"/>
            <a:ext cx="9235440" cy="5043842"/>
          </a:xfrm>
        </p:spPr>
      </p:pic>
    </p:spTree>
    <p:extLst>
      <p:ext uri="{BB962C8B-B14F-4D97-AF65-F5344CB8AC3E}">
        <p14:creationId xmlns:p14="http://schemas.microsoft.com/office/powerpoint/2010/main" val="355504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A304-898E-6BD2-EDC5-937844FC11A4}"/>
              </a:ext>
            </a:extLst>
          </p:cNvPr>
          <p:cNvSpPr>
            <a:spLocks noGrp="1"/>
          </p:cNvSpPr>
          <p:nvPr>
            <p:ph type="title"/>
          </p:nvPr>
        </p:nvSpPr>
        <p:spPr/>
        <p:txBody>
          <a:bodyPr/>
          <a:lstStyle/>
          <a:p>
            <a:r>
              <a:rPr lang="en-US" dirty="0"/>
              <a:t>Train schedule Table</a:t>
            </a:r>
            <a:br>
              <a:rPr lang="en-US" dirty="0"/>
            </a:br>
            <a:endParaRPr lang="en-IN" dirty="0"/>
          </a:p>
        </p:txBody>
      </p:sp>
      <p:pic>
        <p:nvPicPr>
          <p:cNvPr id="5" name="Content Placeholder 4">
            <a:extLst>
              <a:ext uri="{FF2B5EF4-FFF2-40B4-BE49-F238E27FC236}">
                <a16:creationId xmlns:a16="http://schemas.microsoft.com/office/drawing/2014/main" id="{AC05DB5E-BAFB-F379-9F14-35919D0DD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320" y="1412240"/>
            <a:ext cx="9956800" cy="4993042"/>
          </a:xfrm>
        </p:spPr>
      </p:pic>
    </p:spTree>
    <p:extLst>
      <p:ext uri="{BB962C8B-B14F-4D97-AF65-F5344CB8AC3E}">
        <p14:creationId xmlns:p14="http://schemas.microsoft.com/office/powerpoint/2010/main" val="170782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A3F3-248B-E6B2-FD99-C24148689431}"/>
              </a:ext>
            </a:extLst>
          </p:cNvPr>
          <p:cNvSpPr>
            <a:spLocks noGrp="1"/>
          </p:cNvSpPr>
          <p:nvPr>
            <p:ph type="title"/>
          </p:nvPr>
        </p:nvSpPr>
        <p:spPr/>
        <p:txBody>
          <a:bodyPr/>
          <a:lstStyle/>
          <a:p>
            <a:r>
              <a:rPr lang="en-US" dirty="0"/>
              <a:t>Ticket Details Table</a:t>
            </a:r>
            <a:br>
              <a:rPr lang="en-IN" dirty="0"/>
            </a:br>
            <a:endParaRPr lang="en-IN" dirty="0"/>
          </a:p>
        </p:txBody>
      </p:sp>
      <p:pic>
        <p:nvPicPr>
          <p:cNvPr id="5" name="Content Placeholder 4">
            <a:extLst>
              <a:ext uri="{FF2B5EF4-FFF2-40B4-BE49-F238E27FC236}">
                <a16:creationId xmlns:a16="http://schemas.microsoft.com/office/drawing/2014/main" id="{6181787F-4913-170F-B36E-D193BE9160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524000"/>
            <a:ext cx="10255569" cy="4795519"/>
          </a:xfrm>
        </p:spPr>
      </p:pic>
    </p:spTree>
    <p:extLst>
      <p:ext uri="{BB962C8B-B14F-4D97-AF65-F5344CB8AC3E}">
        <p14:creationId xmlns:p14="http://schemas.microsoft.com/office/powerpoint/2010/main" val="209084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E013-A609-07CE-8F48-D63DBDBBDE7B}"/>
              </a:ext>
            </a:extLst>
          </p:cNvPr>
          <p:cNvSpPr>
            <a:spLocks noGrp="1"/>
          </p:cNvSpPr>
          <p:nvPr>
            <p:ph type="title"/>
          </p:nvPr>
        </p:nvSpPr>
        <p:spPr/>
        <p:txBody>
          <a:bodyPr/>
          <a:lstStyle/>
          <a:p>
            <a:r>
              <a:rPr lang="en-US" sz="3200" dirty="0"/>
              <a:t>TECHNICAL REQUIREMENTS</a:t>
            </a:r>
            <a:br>
              <a:rPr lang="en-US" sz="3200" dirty="0"/>
            </a:br>
            <a:endParaRPr lang="en-IN" sz="3200" dirty="0"/>
          </a:p>
        </p:txBody>
      </p:sp>
      <p:sp>
        <p:nvSpPr>
          <p:cNvPr id="3" name="Content Placeholder 2">
            <a:extLst>
              <a:ext uri="{FF2B5EF4-FFF2-40B4-BE49-F238E27FC236}">
                <a16:creationId xmlns:a16="http://schemas.microsoft.com/office/drawing/2014/main" id="{CCA8E347-D1D9-A2E8-07D5-2D954A3599E8}"/>
              </a:ext>
            </a:extLst>
          </p:cNvPr>
          <p:cNvSpPr>
            <a:spLocks noGrp="1"/>
          </p:cNvSpPr>
          <p:nvPr>
            <p:ph idx="1"/>
          </p:nvPr>
        </p:nvSpPr>
        <p:spPr/>
        <p:txBody>
          <a:bodyPr>
            <a:normAutofit/>
          </a:bodyPr>
          <a:lstStyle/>
          <a:p>
            <a:r>
              <a:rPr lang="en-US" sz="3200" dirty="0"/>
              <a:t>Frontend -React</a:t>
            </a:r>
          </a:p>
          <a:p>
            <a:r>
              <a:rPr lang="en-US" sz="3200" dirty="0" err="1"/>
              <a:t>DataBase</a:t>
            </a:r>
            <a:r>
              <a:rPr lang="en-US" sz="3200" dirty="0"/>
              <a:t> -MySQL</a:t>
            </a:r>
          </a:p>
          <a:p>
            <a:r>
              <a:rPr lang="en-US" sz="3200" dirty="0"/>
              <a:t>Backend –</a:t>
            </a:r>
            <a:r>
              <a:rPr lang="en-US" sz="3200" dirty="0" err="1"/>
              <a:t>Springboot</a:t>
            </a:r>
            <a:r>
              <a:rPr lang="en-US" sz="3200" dirty="0"/>
              <a:t> &amp; </a:t>
            </a:r>
            <a:r>
              <a:rPr lang="en-US" sz="3200" dirty="0" err="1"/>
              <a:t>RestApi</a:t>
            </a:r>
            <a:endParaRPr lang="en-US" sz="3200" dirty="0"/>
          </a:p>
        </p:txBody>
      </p:sp>
    </p:spTree>
    <p:extLst>
      <p:ext uri="{BB962C8B-B14F-4D97-AF65-F5344CB8AC3E}">
        <p14:creationId xmlns:p14="http://schemas.microsoft.com/office/powerpoint/2010/main" val="1761356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848B-5152-A916-B9D1-A942DB978C09}"/>
              </a:ext>
            </a:extLst>
          </p:cNvPr>
          <p:cNvSpPr>
            <a:spLocks noGrp="1"/>
          </p:cNvSpPr>
          <p:nvPr>
            <p:ph type="title"/>
          </p:nvPr>
        </p:nvSpPr>
        <p:spPr/>
        <p:txBody>
          <a:bodyPr/>
          <a:lstStyle/>
          <a:p>
            <a:r>
              <a:rPr lang="en-US" dirty="0"/>
              <a:t>Home Page</a:t>
            </a:r>
            <a:endParaRPr lang="en-IN" dirty="0"/>
          </a:p>
        </p:txBody>
      </p:sp>
      <p:pic>
        <p:nvPicPr>
          <p:cNvPr id="5" name="Content Placeholder 4">
            <a:extLst>
              <a:ext uri="{FF2B5EF4-FFF2-40B4-BE49-F238E27FC236}">
                <a16:creationId xmlns:a16="http://schemas.microsoft.com/office/drawing/2014/main" id="{04F9FBDF-152C-550D-3531-79B95995A1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14066"/>
            <a:ext cx="8947150" cy="4072906"/>
          </a:xfrm>
        </p:spPr>
      </p:pic>
    </p:spTree>
    <p:extLst>
      <p:ext uri="{BB962C8B-B14F-4D97-AF65-F5344CB8AC3E}">
        <p14:creationId xmlns:p14="http://schemas.microsoft.com/office/powerpoint/2010/main" val="226344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8D81-F149-2804-BC46-6A61523E9252}"/>
              </a:ext>
            </a:extLst>
          </p:cNvPr>
          <p:cNvSpPr>
            <a:spLocks noGrp="1"/>
          </p:cNvSpPr>
          <p:nvPr>
            <p:ph type="title"/>
          </p:nvPr>
        </p:nvSpPr>
        <p:spPr/>
        <p:txBody>
          <a:bodyPr/>
          <a:lstStyle/>
          <a:p>
            <a:r>
              <a:rPr lang="en-US" dirty="0"/>
              <a:t>Signup Page</a:t>
            </a:r>
            <a:endParaRPr lang="en-IN" dirty="0"/>
          </a:p>
        </p:txBody>
      </p:sp>
      <p:pic>
        <p:nvPicPr>
          <p:cNvPr id="5" name="Content Placeholder 4">
            <a:extLst>
              <a:ext uri="{FF2B5EF4-FFF2-40B4-BE49-F238E27FC236}">
                <a16:creationId xmlns:a16="http://schemas.microsoft.com/office/drawing/2014/main" id="{5D6ECF0A-6D61-95F1-C03A-C608BA691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26915"/>
            <a:ext cx="8947150" cy="4047207"/>
          </a:xfrm>
        </p:spPr>
      </p:pic>
    </p:spTree>
    <p:extLst>
      <p:ext uri="{BB962C8B-B14F-4D97-AF65-F5344CB8AC3E}">
        <p14:creationId xmlns:p14="http://schemas.microsoft.com/office/powerpoint/2010/main" val="3564180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E45E-B38D-AD13-D404-CEA948B1EFDD}"/>
              </a:ext>
            </a:extLst>
          </p:cNvPr>
          <p:cNvSpPr>
            <a:spLocks noGrp="1"/>
          </p:cNvSpPr>
          <p:nvPr>
            <p:ph type="title"/>
          </p:nvPr>
        </p:nvSpPr>
        <p:spPr/>
        <p:txBody>
          <a:bodyPr/>
          <a:lstStyle/>
          <a:p>
            <a:r>
              <a:rPr lang="en-US" dirty="0"/>
              <a:t>Login Page</a:t>
            </a:r>
            <a:endParaRPr lang="en-IN" dirty="0"/>
          </a:p>
        </p:txBody>
      </p:sp>
      <p:pic>
        <p:nvPicPr>
          <p:cNvPr id="5" name="Content Placeholder 4">
            <a:extLst>
              <a:ext uri="{FF2B5EF4-FFF2-40B4-BE49-F238E27FC236}">
                <a16:creationId xmlns:a16="http://schemas.microsoft.com/office/drawing/2014/main" id="{7C3AE7F4-0309-08A1-DB7E-6D55B784F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338" y="2052638"/>
            <a:ext cx="8811100" cy="4195762"/>
          </a:xfrm>
        </p:spPr>
      </p:pic>
    </p:spTree>
    <p:extLst>
      <p:ext uri="{BB962C8B-B14F-4D97-AF65-F5344CB8AC3E}">
        <p14:creationId xmlns:p14="http://schemas.microsoft.com/office/powerpoint/2010/main" val="745770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55A4-643F-5B90-3766-3170F9F968FB}"/>
              </a:ext>
            </a:extLst>
          </p:cNvPr>
          <p:cNvSpPr>
            <a:spLocks noGrp="1"/>
          </p:cNvSpPr>
          <p:nvPr>
            <p:ph type="title"/>
          </p:nvPr>
        </p:nvSpPr>
        <p:spPr/>
        <p:txBody>
          <a:bodyPr/>
          <a:lstStyle/>
          <a:p>
            <a:r>
              <a:rPr lang="en-US" dirty="0"/>
              <a:t>Admin Dashboard</a:t>
            </a:r>
            <a:endParaRPr lang="en-IN" dirty="0"/>
          </a:p>
        </p:txBody>
      </p:sp>
      <p:pic>
        <p:nvPicPr>
          <p:cNvPr id="5" name="Content Placeholder 4">
            <a:extLst>
              <a:ext uri="{FF2B5EF4-FFF2-40B4-BE49-F238E27FC236}">
                <a16:creationId xmlns:a16="http://schemas.microsoft.com/office/drawing/2014/main" id="{7978183D-ED92-C499-3858-FD0EB5A498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2" y="1463040"/>
            <a:ext cx="10194607" cy="4652446"/>
          </a:xfrm>
        </p:spPr>
      </p:pic>
    </p:spTree>
    <p:extLst>
      <p:ext uri="{BB962C8B-B14F-4D97-AF65-F5344CB8AC3E}">
        <p14:creationId xmlns:p14="http://schemas.microsoft.com/office/powerpoint/2010/main" val="265208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50A1-1141-ADBC-229C-F2F287DA4AB7}"/>
              </a:ext>
            </a:extLst>
          </p:cNvPr>
          <p:cNvSpPr>
            <a:spLocks noGrp="1"/>
          </p:cNvSpPr>
          <p:nvPr>
            <p:ph type="title"/>
          </p:nvPr>
        </p:nvSpPr>
        <p:spPr>
          <a:xfrm>
            <a:off x="645130" y="412962"/>
            <a:ext cx="9404723" cy="1400530"/>
          </a:xfrm>
        </p:spPr>
        <p:txBody>
          <a:bodyPr/>
          <a:lstStyle/>
          <a:p>
            <a:r>
              <a:rPr lang="en-IN" sz="3200" dirty="0"/>
              <a:t>INTRODUCTION</a:t>
            </a:r>
          </a:p>
        </p:txBody>
      </p:sp>
      <p:sp>
        <p:nvSpPr>
          <p:cNvPr id="3" name="Content Placeholder 2">
            <a:extLst>
              <a:ext uri="{FF2B5EF4-FFF2-40B4-BE49-F238E27FC236}">
                <a16:creationId xmlns:a16="http://schemas.microsoft.com/office/drawing/2014/main" id="{26894AA2-91EF-3BBB-490C-326CF5776042}"/>
              </a:ext>
            </a:extLst>
          </p:cNvPr>
          <p:cNvSpPr>
            <a:spLocks noGrp="1"/>
          </p:cNvSpPr>
          <p:nvPr>
            <p:ph idx="1"/>
          </p:nvPr>
        </p:nvSpPr>
        <p:spPr>
          <a:xfrm>
            <a:off x="1103312" y="2213113"/>
            <a:ext cx="8946541" cy="4538869"/>
          </a:xfrm>
        </p:spPr>
        <p:txBody>
          <a:bodyPr>
            <a:normAutofit/>
          </a:bodyPr>
          <a:lstStyle/>
          <a:p>
            <a:r>
              <a:rPr lang="en-US" dirty="0">
                <a:effectLst/>
                <a:latin typeface="Arial" panose="020B0604020202020204" pitchFamily="34" charset="0"/>
                <a:ea typeface="Times New Roman" panose="02020603050405020304" pitchFamily="18" charset="0"/>
                <a:cs typeface="Arial" panose="020B0604020202020204" pitchFamily="34" charset="0"/>
              </a:rPr>
              <a:t>The </a:t>
            </a:r>
            <a:r>
              <a:rPr lang="en-US" dirty="0">
                <a:latin typeface="Arial" panose="020B0604020202020204" pitchFamily="34" charset="0"/>
                <a:ea typeface="Times New Roman" panose="02020603050405020304" pitchFamily="18" charset="0"/>
                <a:cs typeface="Arial" panose="020B0604020202020204" pitchFamily="34" charset="0"/>
              </a:rPr>
              <a:t>E-Rail Ticket </a:t>
            </a:r>
            <a:r>
              <a:rPr lang="en-US" dirty="0">
                <a:effectLst/>
                <a:latin typeface="Arial" panose="020B0604020202020204" pitchFamily="34" charset="0"/>
                <a:ea typeface="Times New Roman" panose="02020603050405020304" pitchFamily="18" charset="0"/>
                <a:cs typeface="Arial" panose="020B0604020202020204" pitchFamily="34" charset="0"/>
              </a:rPr>
              <a:t> facilitates the passengers to enquire about</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the</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trains</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available</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on</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the</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basis</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of</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source</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and</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destination,</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Booking</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and</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Cancellation of tickets, enquire about the status of the booked tickets, etc. </a:t>
            </a:r>
          </a:p>
          <a:p>
            <a:r>
              <a:rPr lang="en-US" dirty="0">
                <a:effectLst/>
                <a:latin typeface="Arial" panose="020B0604020202020204" pitchFamily="34" charset="0"/>
                <a:ea typeface="Times New Roman" panose="02020603050405020304" pitchFamily="18" charset="0"/>
                <a:cs typeface="Arial" panose="020B0604020202020204" pitchFamily="34" charset="0"/>
              </a:rPr>
              <a:t>The aim</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of case study is to design and develop a database maintaining the records of</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different</a:t>
            </a:r>
            <a:r>
              <a:rPr lang="en-US" spc="-20"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trains,</a:t>
            </a:r>
            <a:r>
              <a:rPr lang="en-US" spc="-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train</a:t>
            </a:r>
            <a:r>
              <a:rPr lang="en-US" spc="-1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status,</a:t>
            </a:r>
            <a:r>
              <a:rPr lang="en-US" spc="-10"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and</a:t>
            </a:r>
            <a:r>
              <a:rPr lang="en-US" spc="-15" dirty="0">
                <a:effectLst/>
                <a:latin typeface="Arial" panose="020B0604020202020204" pitchFamily="34" charset="0"/>
                <a:ea typeface="Times New Roman" panose="02020603050405020304" pitchFamily="18" charset="0"/>
                <a:cs typeface="Arial" panose="020B0604020202020204" pitchFamily="34" charset="0"/>
              </a:rPr>
              <a:t> </a:t>
            </a:r>
            <a:r>
              <a:rPr lang="en-US" dirty="0">
                <a:effectLst/>
                <a:latin typeface="Arial" panose="020B0604020202020204" pitchFamily="34" charset="0"/>
                <a:ea typeface="Times New Roman" panose="02020603050405020304" pitchFamily="18" charset="0"/>
                <a:cs typeface="Arial" panose="020B0604020202020204" pitchFamily="34" charset="0"/>
              </a:rPr>
              <a:t>passengers.</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r>
              <a:rPr lang="en-IN" dirty="0">
                <a:latin typeface="Arial" panose="020B0604020202020204" pitchFamily="34" charset="0"/>
                <a:cs typeface="Arial" panose="020B0604020202020204" pitchFamily="34" charset="0"/>
              </a:rPr>
              <a:t>The record of train includes its number, name, source, destination, and days on which it is available, whereas record of train status includes dates for which tickets can be booked, total number of seats available and number of seats already booked.</a:t>
            </a:r>
          </a:p>
        </p:txBody>
      </p:sp>
    </p:spTree>
    <p:extLst>
      <p:ext uri="{BB962C8B-B14F-4D97-AF65-F5344CB8AC3E}">
        <p14:creationId xmlns:p14="http://schemas.microsoft.com/office/powerpoint/2010/main" val="3009442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0EBD-CC9A-5B5D-11CE-BDA7A3FFD23B}"/>
              </a:ext>
            </a:extLst>
          </p:cNvPr>
          <p:cNvSpPr>
            <a:spLocks noGrp="1"/>
          </p:cNvSpPr>
          <p:nvPr>
            <p:ph type="title"/>
          </p:nvPr>
        </p:nvSpPr>
        <p:spPr/>
        <p:txBody>
          <a:bodyPr/>
          <a:lstStyle/>
          <a:p>
            <a:r>
              <a:rPr lang="en-US" dirty="0"/>
              <a:t>Add Train</a:t>
            </a:r>
            <a:endParaRPr lang="en-IN" dirty="0"/>
          </a:p>
        </p:txBody>
      </p:sp>
      <p:pic>
        <p:nvPicPr>
          <p:cNvPr id="5" name="Content Placeholder 4">
            <a:extLst>
              <a:ext uri="{FF2B5EF4-FFF2-40B4-BE49-F238E27FC236}">
                <a16:creationId xmlns:a16="http://schemas.microsoft.com/office/drawing/2014/main" id="{EEF46987-DA0C-E962-32CD-2B3820D93F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2" y="1645921"/>
            <a:ext cx="9645967" cy="4253986"/>
          </a:xfrm>
        </p:spPr>
      </p:pic>
    </p:spTree>
    <p:extLst>
      <p:ext uri="{BB962C8B-B14F-4D97-AF65-F5344CB8AC3E}">
        <p14:creationId xmlns:p14="http://schemas.microsoft.com/office/powerpoint/2010/main" val="4210916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3DEA-45AD-96CA-A74E-DA0D73A10961}"/>
              </a:ext>
            </a:extLst>
          </p:cNvPr>
          <p:cNvSpPr>
            <a:spLocks noGrp="1"/>
          </p:cNvSpPr>
          <p:nvPr>
            <p:ph type="title"/>
          </p:nvPr>
        </p:nvSpPr>
        <p:spPr/>
        <p:txBody>
          <a:bodyPr/>
          <a:lstStyle/>
          <a:p>
            <a:r>
              <a:rPr lang="en-US" dirty="0"/>
              <a:t>Add Schedule</a:t>
            </a:r>
            <a:endParaRPr lang="en-IN" dirty="0"/>
          </a:p>
        </p:txBody>
      </p:sp>
      <p:pic>
        <p:nvPicPr>
          <p:cNvPr id="5" name="Content Placeholder 4">
            <a:extLst>
              <a:ext uri="{FF2B5EF4-FFF2-40B4-BE49-F238E27FC236}">
                <a16:creationId xmlns:a16="http://schemas.microsoft.com/office/drawing/2014/main" id="{0F2A2127-E881-EF13-53AF-3D5A418B69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2" y="1270000"/>
            <a:ext cx="9818687" cy="4665364"/>
          </a:xfrm>
        </p:spPr>
      </p:pic>
    </p:spTree>
    <p:extLst>
      <p:ext uri="{BB962C8B-B14F-4D97-AF65-F5344CB8AC3E}">
        <p14:creationId xmlns:p14="http://schemas.microsoft.com/office/powerpoint/2010/main" val="1885096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FAFD-3E44-77CE-E2DC-52B8798A50BF}"/>
              </a:ext>
            </a:extLst>
          </p:cNvPr>
          <p:cNvSpPr>
            <a:spLocks noGrp="1"/>
          </p:cNvSpPr>
          <p:nvPr>
            <p:ph type="title"/>
          </p:nvPr>
        </p:nvSpPr>
        <p:spPr/>
        <p:txBody>
          <a:bodyPr/>
          <a:lstStyle/>
          <a:p>
            <a:r>
              <a:rPr lang="en-US" dirty="0"/>
              <a:t>All Train Details</a:t>
            </a:r>
            <a:endParaRPr lang="en-IN" dirty="0"/>
          </a:p>
        </p:txBody>
      </p:sp>
      <p:pic>
        <p:nvPicPr>
          <p:cNvPr id="5" name="Content Placeholder 4">
            <a:extLst>
              <a:ext uri="{FF2B5EF4-FFF2-40B4-BE49-F238E27FC236}">
                <a16:creationId xmlns:a16="http://schemas.microsoft.com/office/drawing/2014/main" id="{6F41514C-2CDD-5E96-203E-0C69A90CF8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480" y="2001520"/>
            <a:ext cx="10220960" cy="4031053"/>
          </a:xfrm>
        </p:spPr>
      </p:pic>
    </p:spTree>
    <p:extLst>
      <p:ext uri="{BB962C8B-B14F-4D97-AF65-F5344CB8AC3E}">
        <p14:creationId xmlns:p14="http://schemas.microsoft.com/office/powerpoint/2010/main" val="95839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BC50-7C35-7D35-41D3-CD649069A301}"/>
              </a:ext>
            </a:extLst>
          </p:cNvPr>
          <p:cNvSpPr>
            <a:spLocks noGrp="1"/>
          </p:cNvSpPr>
          <p:nvPr>
            <p:ph type="title"/>
          </p:nvPr>
        </p:nvSpPr>
        <p:spPr/>
        <p:txBody>
          <a:bodyPr/>
          <a:lstStyle/>
          <a:p>
            <a:r>
              <a:rPr lang="en-US" dirty="0"/>
              <a:t>Ticket Details</a:t>
            </a:r>
            <a:endParaRPr lang="en-IN" dirty="0"/>
          </a:p>
        </p:txBody>
      </p:sp>
      <p:pic>
        <p:nvPicPr>
          <p:cNvPr id="5" name="Content Placeholder 4">
            <a:extLst>
              <a:ext uri="{FF2B5EF4-FFF2-40B4-BE49-F238E27FC236}">
                <a16:creationId xmlns:a16="http://schemas.microsoft.com/office/drawing/2014/main" id="{D6952A87-6D27-8278-C132-24074BD74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853248"/>
            <a:ext cx="10316156" cy="4679632"/>
          </a:xfrm>
        </p:spPr>
      </p:pic>
    </p:spTree>
    <p:extLst>
      <p:ext uri="{BB962C8B-B14F-4D97-AF65-F5344CB8AC3E}">
        <p14:creationId xmlns:p14="http://schemas.microsoft.com/office/powerpoint/2010/main" val="4116501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02FF-AE22-2E21-E030-7C8F4F33FA4F}"/>
              </a:ext>
            </a:extLst>
          </p:cNvPr>
          <p:cNvSpPr>
            <a:spLocks noGrp="1"/>
          </p:cNvSpPr>
          <p:nvPr>
            <p:ph type="title"/>
          </p:nvPr>
        </p:nvSpPr>
        <p:spPr>
          <a:xfrm flipV="1">
            <a:off x="13501379" y="1098762"/>
            <a:ext cx="532672" cy="954156"/>
          </a:xfrm>
        </p:spPr>
        <p:txBody>
          <a:bodyPr/>
          <a:lstStyle/>
          <a:p>
            <a:endParaRPr lang="en-IN" dirty="0"/>
          </a:p>
        </p:txBody>
      </p:sp>
      <p:sp>
        <p:nvSpPr>
          <p:cNvPr id="3" name="Content Placeholder 2">
            <a:extLst>
              <a:ext uri="{FF2B5EF4-FFF2-40B4-BE49-F238E27FC236}">
                <a16:creationId xmlns:a16="http://schemas.microsoft.com/office/drawing/2014/main" id="{C08383A1-0288-43C6-80BB-019CBA64675A}"/>
              </a:ext>
            </a:extLst>
          </p:cNvPr>
          <p:cNvSpPr>
            <a:spLocks noGrp="1"/>
          </p:cNvSpPr>
          <p:nvPr>
            <p:ph idx="1"/>
          </p:nvPr>
        </p:nvSpPr>
        <p:spPr/>
        <p:txBody>
          <a:bodyPr>
            <a:normAutofit/>
          </a:bodyPr>
          <a:lstStyle/>
          <a:p>
            <a:pPr algn="ctr"/>
            <a:endParaRPr lang="en-US" sz="4000" dirty="0"/>
          </a:p>
          <a:p>
            <a:pPr marL="0" indent="0" algn="ctr">
              <a:buNone/>
            </a:pPr>
            <a:r>
              <a:rPr lang="en-US" sz="4000" dirty="0"/>
              <a:t>THANK YOU</a:t>
            </a:r>
            <a:endParaRPr lang="en-IN" sz="4000" dirty="0"/>
          </a:p>
        </p:txBody>
      </p:sp>
    </p:spTree>
    <p:extLst>
      <p:ext uri="{BB962C8B-B14F-4D97-AF65-F5344CB8AC3E}">
        <p14:creationId xmlns:p14="http://schemas.microsoft.com/office/powerpoint/2010/main" val="192368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299B-B32A-59BB-7DD5-6F920188632A}"/>
              </a:ext>
            </a:extLst>
          </p:cNvPr>
          <p:cNvSpPr>
            <a:spLocks noGrp="1"/>
          </p:cNvSpPr>
          <p:nvPr>
            <p:ph type="title"/>
          </p:nvPr>
        </p:nvSpPr>
        <p:spPr/>
        <p:txBody>
          <a:bodyPr/>
          <a:lstStyle/>
          <a:p>
            <a:r>
              <a:rPr lang="en-US" sz="3200" dirty="0"/>
              <a:t>OBJECTIVE</a:t>
            </a:r>
            <a:endParaRPr lang="en-IN" sz="3200" dirty="0"/>
          </a:p>
        </p:txBody>
      </p:sp>
      <p:sp>
        <p:nvSpPr>
          <p:cNvPr id="3" name="Content Placeholder 2">
            <a:extLst>
              <a:ext uri="{FF2B5EF4-FFF2-40B4-BE49-F238E27FC236}">
                <a16:creationId xmlns:a16="http://schemas.microsoft.com/office/drawing/2014/main" id="{EED5C267-8C8F-A27C-7F2B-12B550BEE632}"/>
              </a:ext>
            </a:extLst>
          </p:cNvPr>
          <p:cNvSpPr>
            <a:spLocks noGrp="1"/>
          </p:cNvSpPr>
          <p:nvPr>
            <p:ph idx="1"/>
          </p:nvPr>
        </p:nvSpPr>
        <p:spPr>
          <a:xfrm>
            <a:off x="1103312" y="1603514"/>
            <a:ext cx="8946541" cy="4644886"/>
          </a:xfrm>
        </p:spPr>
        <p:txBody>
          <a:bodyPr>
            <a:normAutofit/>
          </a:bodyPr>
          <a:lstStyle/>
          <a:p>
            <a:r>
              <a:rPr lang="en-US" dirty="0">
                <a:latin typeface="Arial" panose="020B0604020202020204" pitchFamily="34" charset="0"/>
                <a:cs typeface="Arial" panose="020B0604020202020204" pitchFamily="34" charset="0"/>
              </a:rPr>
              <a:t>Our project introduces online railway reservation system with an objective to make the reservation system more efficient, easier and fast. This project explores how computer technology can be used to solve the problem of user. The main objectives provided by this software are as follows: </a:t>
            </a:r>
          </a:p>
          <a:p>
            <a:pPr marL="0" indent="0">
              <a:buNone/>
            </a:pPr>
            <a:r>
              <a:rPr lang="en-US" dirty="0">
                <a:latin typeface="Arial" panose="020B0604020202020204" pitchFamily="34" charset="0"/>
                <a:cs typeface="Arial" panose="020B0604020202020204" pitchFamily="34" charset="0"/>
              </a:rPr>
              <a:t>      1.To enquire about availability of trains</a:t>
            </a:r>
          </a:p>
          <a:p>
            <a:pPr marL="0" indent="0">
              <a:buNone/>
            </a:pPr>
            <a:r>
              <a:rPr lang="en-US" dirty="0">
                <a:latin typeface="Arial" panose="020B0604020202020204" pitchFamily="34" charset="0"/>
                <a:cs typeface="Arial" panose="020B0604020202020204" pitchFamily="34" charset="0"/>
              </a:rPr>
              <a:t>      2.To reserve and cancel their seats </a:t>
            </a:r>
          </a:p>
          <a:p>
            <a:pPr marL="0" indent="0">
              <a:buNone/>
            </a:pPr>
            <a:r>
              <a:rPr lang="en-US" dirty="0">
                <a:latin typeface="Arial" panose="020B0604020202020204" pitchFamily="34" charset="0"/>
                <a:cs typeface="Arial" panose="020B0604020202020204" pitchFamily="34" charset="0"/>
              </a:rPr>
              <a:t>      3.To modify the information</a:t>
            </a:r>
          </a:p>
          <a:p>
            <a:r>
              <a:rPr lang="en-US" dirty="0">
                <a:latin typeface="Arial" panose="020B0604020202020204" pitchFamily="34" charset="0"/>
                <a:cs typeface="Arial" panose="020B0604020202020204" pitchFamily="34" charset="0"/>
              </a:rPr>
              <a:t>This project is dedicated to model existing railway reservation systems that aim at development of Online Railway Reservation System that facilitates the railway customer to manage their reservations and the railway administrator to modify the backend database in a user-friendly manner</a:t>
            </a:r>
            <a:r>
              <a:rPr lang="en-US" dirty="0"/>
              <a:t>.</a:t>
            </a:r>
            <a:endParaRPr lang="en-IN" dirty="0"/>
          </a:p>
        </p:txBody>
      </p:sp>
    </p:spTree>
    <p:extLst>
      <p:ext uri="{BB962C8B-B14F-4D97-AF65-F5344CB8AC3E}">
        <p14:creationId xmlns:p14="http://schemas.microsoft.com/office/powerpoint/2010/main" val="153699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3B46-B0F3-A19F-C0F8-6E2032E198B1}"/>
              </a:ext>
            </a:extLst>
          </p:cNvPr>
          <p:cNvSpPr>
            <a:spLocks noGrp="1"/>
          </p:cNvSpPr>
          <p:nvPr>
            <p:ph type="title"/>
          </p:nvPr>
        </p:nvSpPr>
        <p:spPr/>
        <p:txBody>
          <a:bodyPr/>
          <a:lstStyle/>
          <a:p>
            <a:r>
              <a:rPr lang="en-US" sz="3200" dirty="0"/>
              <a:t>MODULES</a:t>
            </a:r>
            <a:endParaRPr lang="en-IN" sz="3200" dirty="0"/>
          </a:p>
        </p:txBody>
      </p:sp>
      <p:sp>
        <p:nvSpPr>
          <p:cNvPr id="3" name="Content Placeholder 2">
            <a:extLst>
              <a:ext uri="{FF2B5EF4-FFF2-40B4-BE49-F238E27FC236}">
                <a16:creationId xmlns:a16="http://schemas.microsoft.com/office/drawing/2014/main" id="{FA5E5205-0613-7DAD-918A-A024F092D7B7}"/>
              </a:ext>
            </a:extLst>
          </p:cNvPr>
          <p:cNvSpPr>
            <a:spLocks noGrp="1"/>
          </p:cNvSpPr>
          <p:nvPr>
            <p:ph idx="1"/>
          </p:nvPr>
        </p:nvSpPr>
        <p:spPr/>
        <p:txBody>
          <a:bodyPr/>
          <a:lstStyle/>
          <a:p>
            <a:r>
              <a:rPr lang="en-US" dirty="0"/>
              <a:t>Admin Module</a:t>
            </a:r>
          </a:p>
          <a:p>
            <a:r>
              <a:rPr lang="en-US" dirty="0"/>
              <a:t>Customer Module</a:t>
            </a:r>
            <a:endParaRPr lang="en-IN" dirty="0"/>
          </a:p>
        </p:txBody>
      </p:sp>
    </p:spTree>
    <p:extLst>
      <p:ext uri="{BB962C8B-B14F-4D97-AF65-F5344CB8AC3E}">
        <p14:creationId xmlns:p14="http://schemas.microsoft.com/office/powerpoint/2010/main" val="339162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CF9C-B2F0-A151-5765-875E02CB1F71}"/>
              </a:ext>
            </a:extLst>
          </p:cNvPr>
          <p:cNvSpPr>
            <a:spLocks noGrp="1"/>
          </p:cNvSpPr>
          <p:nvPr>
            <p:ph type="title"/>
          </p:nvPr>
        </p:nvSpPr>
        <p:spPr/>
        <p:txBody>
          <a:bodyPr/>
          <a:lstStyle/>
          <a:p>
            <a:r>
              <a:rPr lang="en-US" sz="3200" dirty="0"/>
              <a:t>REQUIREMENTS</a:t>
            </a:r>
            <a:endParaRPr lang="en-IN" sz="3200" dirty="0"/>
          </a:p>
        </p:txBody>
      </p:sp>
      <p:sp>
        <p:nvSpPr>
          <p:cNvPr id="3" name="Content Placeholder 2">
            <a:extLst>
              <a:ext uri="{FF2B5EF4-FFF2-40B4-BE49-F238E27FC236}">
                <a16:creationId xmlns:a16="http://schemas.microsoft.com/office/drawing/2014/main" id="{5CCC1DF3-6A7A-4ED7-6ECD-56BD820DC08E}"/>
              </a:ext>
            </a:extLst>
          </p:cNvPr>
          <p:cNvSpPr>
            <a:spLocks noGrp="1"/>
          </p:cNvSpPr>
          <p:nvPr>
            <p:ph idx="1"/>
          </p:nvPr>
        </p:nvSpPr>
        <p:spPr/>
        <p:txBody>
          <a:bodyPr/>
          <a:lstStyle/>
          <a:p>
            <a:pPr marL="241300" marR="0" algn="just">
              <a:spcBef>
                <a:spcPts val="1080"/>
              </a:spcBef>
              <a:spcAft>
                <a:spcPts val="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Admin</a:t>
            </a:r>
            <a:r>
              <a:rPr lang="en-US" sz="1800" b="1" spc="-15"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a:effectLst/>
                <a:latin typeface="Arial" panose="020B0604020202020204" pitchFamily="34" charset="0"/>
                <a:ea typeface="Times New Roman" panose="02020603050405020304" pitchFamily="18" charset="0"/>
                <a:cs typeface="Arial" panose="020B0604020202020204" pitchFamily="34" charset="0"/>
              </a:rPr>
              <a:t>Scope:-</a:t>
            </a:r>
            <a:endParaRPr lang="en-IN" sz="1800" b="1" dirty="0">
              <a:effectLst/>
              <a:latin typeface="Arial" panose="020B0604020202020204" pitchFamily="34" charset="0"/>
              <a:ea typeface="Times New Roman" panose="02020603050405020304" pitchFamily="18" charset="0"/>
              <a:cs typeface="Arial" panose="020B0604020202020204" pitchFamily="34" charset="0"/>
            </a:endParaRPr>
          </a:p>
          <a:p>
            <a:pPr marL="0" marR="207010" indent="0" algn="just">
              <a:lnSpc>
                <a:spcPct val="115000"/>
              </a:lnSpc>
              <a:spcBef>
                <a:spcPts val="15"/>
              </a:spcBef>
              <a:spcAft>
                <a:spcPts val="0"/>
              </a:spcAft>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     Apart from functionalities like login, edit profile, change password, the admin can</a:t>
            </a:r>
            <a:r>
              <a:rPr lang="en-US" sz="1800" spc="5"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marR="207010" indent="0" algn="just">
              <a:lnSpc>
                <a:spcPct val="115000"/>
              </a:lnSpc>
              <a:spcBef>
                <a:spcPts val="15"/>
              </a:spcBef>
              <a:spcAft>
                <a:spcPts val="0"/>
              </a:spcAft>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     Add a train route , schedule a train, update a train.</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9" name="Picture 8">
            <a:extLst>
              <a:ext uri="{FF2B5EF4-FFF2-40B4-BE49-F238E27FC236}">
                <a16:creationId xmlns:a16="http://schemas.microsoft.com/office/drawing/2014/main" id="{93BA00CA-118E-D4BE-8382-A31632D5FA0E}"/>
              </a:ext>
            </a:extLst>
          </p:cNvPr>
          <p:cNvPicPr>
            <a:picLocks noChangeAspect="1"/>
          </p:cNvPicPr>
          <p:nvPr/>
        </p:nvPicPr>
        <p:blipFill>
          <a:blip r:embed="rId2"/>
          <a:stretch>
            <a:fillRect/>
          </a:stretch>
        </p:blipFill>
        <p:spPr>
          <a:xfrm>
            <a:off x="2011921" y="3212456"/>
            <a:ext cx="7594458" cy="3192826"/>
          </a:xfrm>
          <a:prstGeom prst="rect">
            <a:avLst/>
          </a:prstGeom>
        </p:spPr>
      </p:pic>
    </p:spTree>
    <p:extLst>
      <p:ext uri="{BB962C8B-B14F-4D97-AF65-F5344CB8AC3E}">
        <p14:creationId xmlns:p14="http://schemas.microsoft.com/office/powerpoint/2010/main" val="27969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A0EB-3B36-E2EC-804B-39B6A7056A11}"/>
              </a:ext>
            </a:extLst>
          </p:cNvPr>
          <p:cNvSpPr>
            <a:spLocks noGrp="1"/>
          </p:cNvSpPr>
          <p:nvPr>
            <p:ph type="title"/>
          </p:nvPr>
        </p:nvSpPr>
        <p:spPr>
          <a:xfrm>
            <a:off x="646111" y="434057"/>
            <a:ext cx="9404723" cy="1400530"/>
          </a:xfrm>
        </p:spPr>
        <p:txBody>
          <a:bodyPr/>
          <a:lstStyle/>
          <a:p>
            <a:r>
              <a:rPr lang="en-IN" sz="3200" dirty="0"/>
              <a:t>Flowchart of Admin</a:t>
            </a:r>
          </a:p>
        </p:txBody>
      </p:sp>
      <p:sp>
        <p:nvSpPr>
          <p:cNvPr id="3" name="Content Placeholder 2">
            <a:extLst>
              <a:ext uri="{FF2B5EF4-FFF2-40B4-BE49-F238E27FC236}">
                <a16:creationId xmlns:a16="http://schemas.microsoft.com/office/drawing/2014/main" id="{D5A01A34-565D-C40C-7748-0D4344D90ACB}"/>
              </a:ext>
            </a:extLst>
          </p:cNvPr>
          <p:cNvSpPr>
            <a:spLocks noGrp="1"/>
          </p:cNvSpPr>
          <p:nvPr>
            <p:ph idx="1"/>
          </p:nvPr>
        </p:nvSpPr>
        <p:spPr>
          <a:xfrm>
            <a:off x="176527" y="1092005"/>
            <a:ext cx="11826240" cy="6004561"/>
          </a:xfrm>
        </p:spPr>
        <p:txBody>
          <a:bodyPr/>
          <a:lstStyle/>
          <a:p>
            <a:endParaRPr lang="en-IN" dirty="0"/>
          </a:p>
        </p:txBody>
      </p:sp>
      <p:sp>
        <p:nvSpPr>
          <p:cNvPr id="4" name="Oval 3">
            <a:extLst>
              <a:ext uri="{FF2B5EF4-FFF2-40B4-BE49-F238E27FC236}">
                <a16:creationId xmlns:a16="http://schemas.microsoft.com/office/drawing/2014/main" id="{486C849F-6179-E4F6-5B27-2FE70EF2B9FB}"/>
              </a:ext>
            </a:extLst>
          </p:cNvPr>
          <p:cNvSpPr/>
          <p:nvPr/>
        </p:nvSpPr>
        <p:spPr>
          <a:xfrm>
            <a:off x="5407659" y="1092005"/>
            <a:ext cx="1320800" cy="57912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Start</a:t>
            </a:r>
          </a:p>
        </p:txBody>
      </p:sp>
      <p:sp>
        <p:nvSpPr>
          <p:cNvPr id="5" name="Rectangle: Rounded Corners 4">
            <a:extLst>
              <a:ext uri="{FF2B5EF4-FFF2-40B4-BE49-F238E27FC236}">
                <a16:creationId xmlns:a16="http://schemas.microsoft.com/office/drawing/2014/main" id="{74F039D1-4297-369D-F5E2-DF9D8AC6D404}"/>
              </a:ext>
            </a:extLst>
          </p:cNvPr>
          <p:cNvSpPr/>
          <p:nvPr/>
        </p:nvSpPr>
        <p:spPr>
          <a:xfrm>
            <a:off x="4808219" y="2126051"/>
            <a:ext cx="251968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Login</a:t>
            </a:r>
          </a:p>
        </p:txBody>
      </p:sp>
      <p:sp>
        <p:nvSpPr>
          <p:cNvPr id="6" name="Rectangle: Rounded Corners 5">
            <a:extLst>
              <a:ext uri="{FF2B5EF4-FFF2-40B4-BE49-F238E27FC236}">
                <a16:creationId xmlns:a16="http://schemas.microsoft.com/office/drawing/2014/main" id="{C2E2E653-00D6-BEDA-6288-CA1DB35C4EF8}"/>
              </a:ext>
            </a:extLst>
          </p:cNvPr>
          <p:cNvSpPr/>
          <p:nvPr/>
        </p:nvSpPr>
        <p:spPr>
          <a:xfrm>
            <a:off x="4734560" y="3462652"/>
            <a:ext cx="251968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Add Train</a:t>
            </a:r>
          </a:p>
        </p:txBody>
      </p:sp>
      <p:sp>
        <p:nvSpPr>
          <p:cNvPr id="7" name="Rectangle: Rounded Corners 6">
            <a:extLst>
              <a:ext uri="{FF2B5EF4-FFF2-40B4-BE49-F238E27FC236}">
                <a16:creationId xmlns:a16="http://schemas.microsoft.com/office/drawing/2014/main" id="{E10600E7-1DEF-5BF3-C1AE-8C1F292BF7DE}"/>
              </a:ext>
            </a:extLst>
          </p:cNvPr>
          <p:cNvSpPr/>
          <p:nvPr/>
        </p:nvSpPr>
        <p:spPr>
          <a:xfrm>
            <a:off x="1437575" y="3489960"/>
            <a:ext cx="251968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Schedule </a:t>
            </a:r>
            <a:r>
              <a:rPr lang="en-IN" dirty="0"/>
              <a:t>a Train</a:t>
            </a:r>
          </a:p>
        </p:txBody>
      </p:sp>
      <p:sp>
        <p:nvSpPr>
          <p:cNvPr id="8" name="Rectangle: Rounded Corners 7">
            <a:extLst>
              <a:ext uri="{FF2B5EF4-FFF2-40B4-BE49-F238E27FC236}">
                <a16:creationId xmlns:a16="http://schemas.microsoft.com/office/drawing/2014/main" id="{559EAC08-71B8-91A7-C894-AAC345413CDF}"/>
              </a:ext>
            </a:extLst>
          </p:cNvPr>
          <p:cNvSpPr/>
          <p:nvPr/>
        </p:nvSpPr>
        <p:spPr>
          <a:xfrm>
            <a:off x="8043558" y="3489960"/>
            <a:ext cx="2630661" cy="64325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Update Train</a:t>
            </a:r>
          </a:p>
        </p:txBody>
      </p:sp>
      <p:sp>
        <p:nvSpPr>
          <p:cNvPr id="9" name="Oval 8">
            <a:extLst>
              <a:ext uri="{FF2B5EF4-FFF2-40B4-BE49-F238E27FC236}">
                <a16:creationId xmlns:a16="http://schemas.microsoft.com/office/drawing/2014/main" id="{043569C1-FDCA-ED2C-FEA7-5A2477D48CF4}"/>
              </a:ext>
            </a:extLst>
          </p:cNvPr>
          <p:cNvSpPr/>
          <p:nvPr/>
        </p:nvSpPr>
        <p:spPr>
          <a:xfrm>
            <a:off x="5113019" y="4888691"/>
            <a:ext cx="2011680" cy="5951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Logout</a:t>
            </a:r>
          </a:p>
        </p:txBody>
      </p:sp>
      <p:sp>
        <p:nvSpPr>
          <p:cNvPr id="40" name="Arrow: Down 39">
            <a:extLst>
              <a:ext uri="{FF2B5EF4-FFF2-40B4-BE49-F238E27FC236}">
                <a16:creationId xmlns:a16="http://schemas.microsoft.com/office/drawing/2014/main" id="{893A0560-A551-8CE7-F635-304C711B5416}"/>
              </a:ext>
            </a:extLst>
          </p:cNvPr>
          <p:cNvSpPr/>
          <p:nvPr/>
        </p:nvSpPr>
        <p:spPr>
          <a:xfrm>
            <a:off x="8454106" y="3101545"/>
            <a:ext cx="144779" cy="32673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2" name="Arrow: Down 41">
            <a:extLst>
              <a:ext uri="{FF2B5EF4-FFF2-40B4-BE49-F238E27FC236}">
                <a16:creationId xmlns:a16="http://schemas.microsoft.com/office/drawing/2014/main" id="{8C0C6BE9-8933-81B1-3DA4-DF78C9813B9A}"/>
              </a:ext>
            </a:extLst>
          </p:cNvPr>
          <p:cNvSpPr/>
          <p:nvPr/>
        </p:nvSpPr>
        <p:spPr>
          <a:xfrm>
            <a:off x="6017258" y="1739117"/>
            <a:ext cx="205741" cy="38693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3" name="Arrow: Down 42">
            <a:extLst>
              <a:ext uri="{FF2B5EF4-FFF2-40B4-BE49-F238E27FC236}">
                <a16:creationId xmlns:a16="http://schemas.microsoft.com/office/drawing/2014/main" id="{AC53E516-07AB-0E6A-BEAD-948C1183F685}"/>
              </a:ext>
            </a:extLst>
          </p:cNvPr>
          <p:cNvSpPr/>
          <p:nvPr/>
        </p:nvSpPr>
        <p:spPr>
          <a:xfrm>
            <a:off x="5968999" y="3119964"/>
            <a:ext cx="254001" cy="35664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4" name="Arrow: Down 43">
            <a:extLst>
              <a:ext uri="{FF2B5EF4-FFF2-40B4-BE49-F238E27FC236}">
                <a16:creationId xmlns:a16="http://schemas.microsoft.com/office/drawing/2014/main" id="{262C1273-A838-17C0-3CD8-076C02F3EC0B}"/>
              </a:ext>
            </a:extLst>
          </p:cNvPr>
          <p:cNvSpPr/>
          <p:nvPr/>
        </p:nvSpPr>
        <p:spPr>
          <a:xfrm>
            <a:off x="5994399" y="4160519"/>
            <a:ext cx="167637" cy="670559"/>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5" name="Arrow: Down 44">
            <a:extLst>
              <a:ext uri="{FF2B5EF4-FFF2-40B4-BE49-F238E27FC236}">
                <a16:creationId xmlns:a16="http://schemas.microsoft.com/office/drawing/2014/main" id="{2C76BFD2-3CAA-9973-84D4-CF525197C326}"/>
              </a:ext>
            </a:extLst>
          </p:cNvPr>
          <p:cNvSpPr/>
          <p:nvPr/>
        </p:nvSpPr>
        <p:spPr>
          <a:xfrm>
            <a:off x="3070976" y="3133314"/>
            <a:ext cx="134617" cy="35664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349341F2-6A90-5CE9-1A58-C49B802C62ED}"/>
              </a:ext>
            </a:extLst>
          </p:cNvPr>
          <p:cNvCxnSpPr>
            <a:cxnSpLocks/>
            <a:stCxn id="45" idx="0"/>
          </p:cNvCxnSpPr>
          <p:nvPr/>
        </p:nvCxnSpPr>
        <p:spPr>
          <a:xfrm flipV="1">
            <a:off x="3138285" y="3101545"/>
            <a:ext cx="5460600" cy="3176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Arrow: Down 13">
            <a:extLst>
              <a:ext uri="{FF2B5EF4-FFF2-40B4-BE49-F238E27FC236}">
                <a16:creationId xmlns:a16="http://schemas.microsoft.com/office/drawing/2014/main" id="{A855C749-4E63-749A-C96D-10504309BE30}"/>
              </a:ext>
            </a:extLst>
          </p:cNvPr>
          <p:cNvSpPr/>
          <p:nvPr/>
        </p:nvSpPr>
        <p:spPr>
          <a:xfrm>
            <a:off x="6017258" y="2796611"/>
            <a:ext cx="144779" cy="296045"/>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1339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C74E-D682-ED0C-AA7C-700311191CA8}"/>
              </a:ext>
            </a:extLst>
          </p:cNvPr>
          <p:cNvSpPr>
            <a:spLocks noGrp="1"/>
          </p:cNvSpPr>
          <p:nvPr>
            <p:ph type="title"/>
          </p:nvPr>
        </p:nvSpPr>
        <p:spPr>
          <a:xfrm>
            <a:off x="821635" y="452718"/>
            <a:ext cx="9229199" cy="1097786"/>
          </a:xfrm>
        </p:spPr>
        <p:txBody>
          <a:bodyPr/>
          <a:lstStyle/>
          <a:p>
            <a:r>
              <a:rPr lang="en-US" sz="3200" dirty="0"/>
              <a:t>REQUIREMENTS</a:t>
            </a:r>
            <a:endParaRPr lang="en-IN" sz="3200" dirty="0"/>
          </a:p>
        </p:txBody>
      </p:sp>
      <p:sp>
        <p:nvSpPr>
          <p:cNvPr id="3" name="Content Placeholder 2">
            <a:extLst>
              <a:ext uri="{FF2B5EF4-FFF2-40B4-BE49-F238E27FC236}">
                <a16:creationId xmlns:a16="http://schemas.microsoft.com/office/drawing/2014/main" id="{B0CB0A08-0554-17C1-547B-4F154BFA45FA}"/>
              </a:ext>
            </a:extLst>
          </p:cNvPr>
          <p:cNvSpPr>
            <a:spLocks noGrp="1"/>
          </p:cNvSpPr>
          <p:nvPr>
            <p:ph idx="1"/>
          </p:nvPr>
        </p:nvSpPr>
        <p:spPr>
          <a:xfrm>
            <a:off x="1103312" y="1550504"/>
            <a:ext cx="8946541" cy="4697895"/>
          </a:xfrm>
        </p:spPr>
        <p:txBody>
          <a:bodyPr/>
          <a:lstStyle/>
          <a:p>
            <a:pPr marL="241300" marR="0">
              <a:spcBef>
                <a:spcPts val="0"/>
              </a:spcBef>
              <a:spcAft>
                <a:spcPts val="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Customer</a:t>
            </a:r>
            <a:r>
              <a:rPr lang="en-US" sz="1800" b="1" spc="-20" dirty="0">
                <a:effectLst/>
                <a:latin typeface="Arial" panose="020B0604020202020204" pitchFamily="34" charset="0"/>
                <a:ea typeface="Times New Roman" panose="02020603050405020304" pitchFamily="18" charset="0"/>
                <a:cs typeface="Arial" panose="020B0604020202020204" pitchFamily="34" charset="0"/>
              </a:rPr>
              <a:t> </a:t>
            </a:r>
            <a:r>
              <a:rPr lang="en-US" sz="1800" b="1" dirty="0">
                <a:effectLst/>
                <a:latin typeface="Arial" panose="020B0604020202020204" pitchFamily="34" charset="0"/>
                <a:ea typeface="Times New Roman" panose="02020603050405020304" pitchFamily="18" charset="0"/>
                <a:cs typeface="Arial" panose="020B0604020202020204" pitchFamily="34" charset="0"/>
              </a:rPr>
              <a:t>Scope:-</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15"/>
              </a:spcBef>
              <a:spcAft>
                <a:spcPts val="0"/>
              </a:spcAft>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        Through this system customers can get the details about trains, their timing, their      types </a:t>
            </a:r>
            <a:r>
              <a:rPr lang="en-US" sz="1800" dirty="0">
                <a:latin typeface="Arial" panose="020B0604020202020204" pitchFamily="34" charset="0"/>
                <a:ea typeface="Times New Roman" panose="02020603050405020304" pitchFamily="18" charset="0"/>
                <a:cs typeface="Arial" panose="020B0604020202020204" pitchFamily="34" charset="0"/>
              </a:rPr>
              <a:t>related to the same on site in just a click.</a:t>
            </a:r>
          </a:p>
          <a:p>
            <a:pPr marL="0" marR="0" indent="0">
              <a:spcBef>
                <a:spcPts val="15"/>
              </a:spcBef>
              <a:spcAft>
                <a:spcPts val="0"/>
              </a:spcAft>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       The customer can view train schedules, the booking done by them, cancel booking. </a:t>
            </a:r>
            <a:r>
              <a:rPr lang="en-US" sz="1800" dirty="0">
                <a:effectLst/>
                <a:latin typeface="Times New Roman" panose="02020603050405020304" pitchFamily="18" charset="0"/>
                <a:ea typeface="Times New Roman" panose="02020603050405020304" pitchFamily="18" charset="0"/>
              </a:rPr>
              <a:t>     </a:t>
            </a:r>
          </a:p>
          <a:p>
            <a:pPr marL="0" marR="0" indent="0">
              <a:spcBef>
                <a:spcPts val="15"/>
              </a:spcBef>
              <a:spcAft>
                <a:spcPts val="0"/>
              </a:spcAft>
              <a:buNone/>
            </a:pPr>
            <a:endParaRPr lang="en-US" sz="1800" dirty="0">
              <a:latin typeface="Times New Roman" panose="02020603050405020304" pitchFamily="18" charset="0"/>
              <a:ea typeface="Times New Roman" panose="02020603050405020304" pitchFamily="18" charset="0"/>
            </a:endParaRPr>
          </a:p>
          <a:p>
            <a:pPr marL="0" marR="0" indent="0">
              <a:spcBef>
                <a:spcPts val="15"/>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spcBef>
                <a:spcPts val="15"/>
              </a:spcBef>
              <a:spcAft>
                <a:spcPts val="0"/>
              </a:spcAft>
              <a:buNone/>
            </a:pPr>
            <a:endParaRPr lang="en-US" sz="1800" dirty="0">
              <a:latin typeface="Times New Roman" panose="02020603050405020304" pitchFamily="18" charset="0"/>
              <a:ea typeface="Times New Roman" panose="02020603050405020304" pitchFamily="18" charset="0"/>
            </a:endParaRPr>
          </a:p>
          <a:p>
            <a:pPr marL="0" marR="0" indent="0">
              <a:spcBef>
                <a:spcPts val="1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65A8537-2D74-A370-BA18-015AAD715A52}"/>
              </a:ext>
            </a:extLst>
          </p:cNvPr>
          <p:cNvPicPr>
            <a:picLocks noChangeAspect="1"/>
          </p:cNvPicPr>
          <p:nvPr/>
        </p:nvPicPr>
        <p:blipFill>
          <a:blip r:embed="rId2"/>
          <a:stretch>
            <a:fillRect/>
          </a:stretch>
        </p:blipFill>
        <p:spPr>
          <a:xfrm>
            <a:off x="1958680" y="3177097"/>
            <a:ext cx="7462290" cy="3519639"/>
          </a:xfrm>
          <a:prstGeom prst="rect">
            <a:avLst/>
          </a:prstGeom>
        </p:spPr>
      </p:pic>
    </p:spTree>
    <p:extLst>
      <p:ext uri="{BB962C8B-B14F-4D97-AF65-F5344CB8AC3E}">
        <p14:creationId xmlns:p14="http://schemas.microsoft.com/office/powerpoint/2010/main" val="1686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BA8-9442-0453-29C6-8F1E3EAD1A2F}"/>
              </a:ext>
            </a:extLst>
          </p:cNvPr>
          <p:cNvSpPr>
            <a:spLocks noGrp="1"/>
          </p:cNvSpPr>
          <p:nvPr>
            <p:ph type="title"/>
          </p:nvPr>
        </p:nvSpPr>
        <p:spPr/>
        <p:txBody>
          <a:bodyPr/>
          <a:lstStyle/>
          <a:p>
            <a:r>
              <a:rPr lang="en-IN" dirty="0"/>
              <a:t>Flowchart of User</a:t>
            </a:r>
          </a:p>
        </p:txBody>
      </p:sp>
      <p:sp>
        <p:nvSpPr>
          <p:cNvPr id="3" name="Content Placeholder 2">
            <a:extLst>
              <a:ext uri="{FF2B5EF4-FFF2-40B4-BE49-F238E27FC236}">
                <a16:creationId xmlns:a16="http://schemas.microsoft.com/office/drawing/2014/main" id="{99713B3F-1D01-1D76-28ED-C7712658AB28}"/>
              </a:ext>
            </a:extLst>
          </p:cNvPr>
          <p:cNvSpPr>
            <a:spLocks noGrp="1"/>
          </p:cNvSpPr>
          <p:nvPr>
            <p:ph idx="1"/>
          </p:nvPr>
        </p:nvSpPr>
        <p:spPr>
          <a:xfrm>
            <a:off x="442912" y="1158240"/>
            <a:ext cx="8946541" cy="5455920"/>
          </a:xfrm>
        </p:spPr>
        <p:txBody>
          <a:bodyPr/>
          <a:lstStyle/>
          <a:p>
            <a:endParaRPr lang="en-IN" dirty="0"/>
          </a:p>
        </p:txBody>
      </p:sp>
      <p:sp>
        <p:nvSpPr>
          <p:cNvPr id="4" name="Oval 3">
            <a:extLst>
              <a:ext uri="{FF2B5EF4-FFF2-40B4-BE49-F238E27FC236}">
                <a16:creationId xmlns:a16="http://schemas.microsoft.com/office/drawing/2014/main" id="{7A705E61-B5CC-51B6-1EB5-06645D090D66}"/>
              </a:ext>
            </a:extLst>
          </p:cNvPr>
          <p:cNvSpPr/>
          <p:nvPr/>
        </p:nvSpPr>
        <p:spPr>
          <a:xfrm>
            <a:off x="4561840" y="1463040"/>
            <a:ext cx="1534160" cy="4876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5" name="Rectangle: Rounded Corners 4">
            <a:extLst>
              <a:ext uri="{FF2B5EF4-FFF2-40B4-BE49-F238E27FC236}">
                <a16:creationId xmlns:a16="http://schemas.microsoft.com/office/drawing/2014/main" id="{3A13C36D-BF72-5EE0-4062-EFDE1574C1C7}"/>
              </a:ext>
            </a:extLst>
          </p:cNvPr>
          <p:cNvSpPr/>
          <p:nvPr/>
        </p:nvSpPr>
        <p:spPr>
          <a:xfrm>
            <a:off x="4439920" y="2255520"/>
            <a:ext cx="1838960" cy="4876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 Up</a:t>
            </a:r>
          </a:p>
        </p:txBody>
      </p:sp>
      <p:sp>
        <p:nvSpPr>
          <p:cNvPr id="6" name="Rectangle: Rounded Corners 5">
            <a:extLst>
              <a:ext uri="{FF2B5EF4-FFF2-40B4-BE49-F238E27FC236}">
                <a16:creationId xmlns:a16="http://schemas.microsoft.com/office/drawing/2014/main" id="{214A237D-C04B-6513-3DDE-D9B31207D31A}"/>
              </a:ext>
            </a:extLst>
          </p:cNvPr>
          <p:cNvSpPr/>
          <p:nvPr/>
        </p:nvSpPr>
        <p:spPr>
          <a:xfrm>
            <a:off x="4439920" y="2976880"/>
            <a:ext cx="1838960" cy="4876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9" name="Rectangle: Rounded Corners 8">
            <a:extLst>
              <a:ext uri="{FF2B5EF4-FFF2-40B4-BE49-F238E27FC236}">
                <a16:creationId xmlns:a16="http://schemas.microsoft.com/office/drawing/2014/main" id="{965CDE11-A4A3-C753-31CF-E04D6AD1494F}"/>
              </a:ext>
            </a:extLst>
          </p:cNvPr>
          <p:cNvSpPr/>
          <p:nvPr/>
        </p:nvSpPr>
        <p:spPr>
          <a:xfrm>
            <a:off x="4439920" y="3749040"/>
            <a:ext cx="1838960" cy="4876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train</a:t>
            </a:r>
          </a:p>
        </p:txBody>
      </p:sp>
      <p:sp>
        <p:nvSpPr>
          <p:cNvPr id="10" name="Rectangle: Rounded Corners 9">
            <a:extLst>
              <a:ext uri="{FF2B5EF4-FFF2-40B4-BE49-F238E27FC236}">
                <a16:creationId xmlns:a16="http://schemas.microsoft.com/office/drawing/2014/main" id="{CE97A9D9-183E-A35C-2369-5EE44EA7B9DE}"/>
              </a:ext>
            </a:extLst>
          </p:cNvPr>
          <p:cNvSpPr/>
          <p:nvPr/>
        </p:nvSpPr>
        <p:spPr>
          <a:xfrm>
            <a:off x="4439920" y="4535842"/>
            <a:ext cx="1838960" cy="4876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Book Train Ticket</a:t>
            </a:r>
          </a:p>
        </p:txBody>
      </p:sp>
      <p:sp>
        <p:nvSpPr>
          <p:cNvPr id="11" name="Rectangle: Rounded Corners 10">
            <a:extLst>
              <a:ext uri="{FF2B5EF4-FFF2-40B4-BE49-F238E27FC236}">
                <a16:creationId xmlns:a16="http://schemas.microsoft.com/office/drawing/2014/main" id="{965727C6-07E6-5218-C595-198A3426C7AE}"/>
              </a:ext>
            </a:extLst>
          </p:cNvPr>
          <p:cNvSpPr/>
          <p:nvPr/>
        </p:nvSpPr>
        <p:spPr>
          <a:xfrm>
            <a:off x="4439920" y="5273040"/>
            <a:ext cx="1838960" cy="42672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Cancel Ticket</a:t>
            </a:r>
          </a:p>
        </p:txBody>
      </p:sp>
      <p:sp>
        <p:nvSpPr>
          <p:cNvPr id="12" name="Oval 11">
            <a:extLst>
              <a:ext uri="{FF2B5EF4-FFF2-40B4-BE49-F238E27FC236}">
                <a16:creationId xmlns:a16="http://schemas.microsoft.com/office/drawing/2014/main" id="{F717BF47-7E20-4A2A-1270-E532692A9D7B}"/>
              </a:ext>
            </a:extLst>
          </p:cNvPr>
          <p:cNvSpPr/>
          <p:nvPr/>
        </p:nvSpPr>
        <p:spPr>
          <a:xfrm>
            <a:off x="4561840" y="5949278"/>
            <a:ext cx="1503680" cy="4267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logout</a:t>
            </a:r>
          </a:p>
        </p:txBody>
      </p:sp>
      <p:sp>
        <p:nvSpPr>
          <p:cNvPr id="13" name="Arrow: Down 12">
            <a:extLst>
              <a:ext uri="{FF2B5EF4-FFF2-40B4-BE49-F238E27FC236}">
                <a16:creationId xmlns:a16="http://schemas.microsoft.com/office/drawing/2014/main" id="{710C9B5B-B676-C2E2-8B00-9F5B78BB93B2}"/>
              </a:ext>
            </a:extLst>
          </p:cNvPr>
          <p:cNvSpPr/>
          <p:nvPr/>
        </p:nvSpPr>
        <p:spPr>
          <a:xfrm>
            <a:off x="5274814" y="1930400"/>
            <a:ext cx="173482" cy="32512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9B466244-486B-7AF9-3F9F-7EA1CF071F07}"/>
              </a:ext>
            </a:extLst>
          </p:cNvPr>
          <p:cNvSpPr/>
          <p:nvPr/>
        </p:nvSpPr>
        <p:spPr>
          <a:xfrm>
            <a:off x="5283200" y="2742004"/>
            <a:ext cx="165096" cy="21784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F1C49853-DEF4-C86C-A055-A1A036E5327E}"/>
              </a:ext>
            </a:extLst>
          </p:cNvPr>
          <p:cNvSpPr/>
          <p:nvPr/>
        </p:nvSpPr>
        <p:spPr>
          <a:xfrm flipH="1">
            <a:off x="5262880" y="3464560"/>
            <a:ext cx="132080" cy="26744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C3D09831-558A-4109-715E-6F5570BC1798}"/>
              </a:ext>
            </a:extLst>
          </p:cNvPr>
          <p:cNvSpPr/>
          <p:nvPr/>
        </p:nvSpPr>
        <p:spPr>
          <a:xfrm flipH="1">
            <a:off x="5283199" y="4225140"/>
            <a:ext cx="157477" cy="29606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97970A9D-2B53-26D4-DC40-5856DCE4C398}"/>
              </a:ext>
            </a:extLst>
          </p:cNvPr>
          <p:cNvSpPr/>
          <p:nvPr/>
        </p:nvSpPr>
        <p:spPr>
          <a:xfrm flipH="1">
            <a:off x="5300979" y="5023522"/>
            <a:ext cx="147317" cy="249518"/>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8CB22D22-B2E4-CBC1-7D3C-67102071B54B}"/>
              </a:ext>
            </a:extLst>
          </p:cNvPr>
          <p:cNvSpPr/>
          <p:nvPr/>
        </p:nvSpPr>
        <p:spPr>
          <a:xfrm flipH="1">
            <a:off x="5283200" y="5666888"/>
            <a:ext cx="147317" cy="26535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696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9A57-E6C0-A50C-446B-9F68BB0D7F49}"/>
              </a:ext>
            </a:extLst>
          </p:cNvPr>
          <p:cNvSpPr>
            <a:spLocks noGrp="1"/>
          </p:cNvSpPr>
          <p:nvPr>
            <p:ph type="title"/>
          </p:nvPr>
        </p:nvSpPr>
        <p:spPr/>
        <p:txBody>
          <a:bodyPr/>
          <a:lstStyle/>
          <a:p>
            <a:r>
              <a:rPr lang="en-US" dirty="0"/>
              <a:t>E-R Diagram</a:t>
            </a:r>
            <a:endParaRPr lang="en-IN" dirty="0"/>
          </a:p>
        </p:txBody>
      </p:sp>
      <p:pic>
        <p:nvPicPr>
          <p:cNvPr id="5" name="Content Placeholder 4">
            <a:extLst>
              <a:ext uri="{FF2B5EF4-FFF2-40B4-BE49-F238E27FC236}">
                <a16:creationId xmlns:a16="http://schemas.microsoft.com/office/drawing/2014/main" id="{2CF99DE6-61CA-CF1F-5968-7A3BE86AB6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080" y="2052638"/>
            <a:ext cx="8310880" cy="4195762"/>
          </a:xfrm>
        </p:spPr>
      </p:pic>
    </p:spTree>
    <p:extLst>
      <p:ext uri="{BB962C8B-B14F-4D97-AF65-F5344CB8AC3E}">
        <p14:creationId xmlns:p14="http://schemas.microsoft.com/office/powerpoint/2010/main" val="679228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244</TotalTime>
  <Words>435</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Bahnschrift Light SemiCondensed</vt:lpstr>
      <vt:lpstr>Century Gothic</vt:lpstr>
      <vt:lpstr>Times New Roman</vt:lpstr>
      <vt:lpstr>Wingdings 3</vt:lpstr>
      <vt:lpstr>Ion</vt:lpstr>
      <vt:lpstr>CENTRE FOR DEVELOPMENT OF ADVANCED COMPUTING, NOIDA</vt:lpstr>
      <vt:lpstr>INTRODUCTION</vt:lpstr>
      <vt:lpstr>OBJECTIVE</vt:lpstr>
      <vt:lpstr>MODULES</vt:lpstr>
      <vt:lpstr>REQUIREMENTS</vt:lpstr>
      <vt:lpstr>Flowchart of Admin</vt:lpstr>
      <vt:lpstr>REQUIREMENTS</vt:lpstr>
      <vt:lpstr>Flowchart of User</vt:lpstr>
      <vt:lpstr>E-R Diagram</vt:lpstr>
      <vt:lpstr>TABLES IN DATABASE</vt:lpstr>
      <vt:lpstr>User-Details Table</vt:lpstr>
      <vt:lpstr>Train Details Table </vt:lpstr>
      <vt:lpstr>Train schedule Table </vt:lpstr>
      <vt:lpstr>Ticket Details Table </vt:lpstr>
      <vt:lpstr>TECHNICAL REQUIREMENTS </vt:lpstr>
      <vt:lpstr>Home Page</vt:lpstr>
      <vt:lpstr>Signup Page</vt:lpstr>
      <vt:lpstr>Login Page</vt:lpstr>
      <vt:lpstr>Admin Dashboard</vt:lpstr>
      <vt:lpstr>Add Train</vt:lpstr>
      <vt:lpstr>Add Schedule</vt:lpstr>
      <vt:lpstr>All Train Details</vt:lpstr>
      <vt:lpstr>Ticket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 FOR DEVELOPMENT OF ADVANCED COMPUTING, NOIDA</dc:title>
  <dc:creator>vaibhav ghatol</dc:creator>
  <cp:lastModifiedBy>Amol</cp:lastModifiedBy>
  <cp:revision>16</cp:revision>
  <dcterms:created xsi:type="dcterms:W3CDTF">2023-01-04T06:22:25Z</dcterms:created>
  <dcterms:modified xsi:type="dcterms:W3CDTF">2023-03-13T04:50:07Z</dcterms:modified>
</cp:coreProperties>
</file>