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ixie One"/>
      <p:regular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0D6C68-5A07-47FE-A70D-EDF21402E0DF}">
  <a:tblStyle styleId="{630D6C68-5A07-47FE-A70D-EDF21402E0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font" Target="fonts/NixieOne-regular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e30978ac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e30978ac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e30978ac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e30978ac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a65194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ba65194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e308a2e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e308a2e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e308a2e2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e308a2e2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5a35025d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5a35025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30978ac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e30978ac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e30978ac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e30978ac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e30978ac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e30978ac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a651940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a651940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a651940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a651940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e30978ac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e30978ac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e308a2e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e308a2e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e308a2e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e308a2e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7" name="Google Shape;33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" name="Google Shape;33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9" name="Google Shape;59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3" name="Google Shape;63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2" name="Google Shape;72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2" name="Google Shape;82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4" name="Google Shape;94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9" name="Google Shape;99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3" name="Google Shape;103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2" name="Google Shape;112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2" name="Google Shape;122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6" name="Google Shape;136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5" name="Google Shape;145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50" name="Google Shape;150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58" name="Google Shape;158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7" name="Google Shape;167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3" name="Google Shape;183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87" name="Google Shape;187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6" name="Google Shape;196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6" name="Google Shape;206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5" name="Google Shape;225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29" name="Google Shape;229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8" name="Google Shape;238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7" name="Google Shape;247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2" name="Google Shape;252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6" name="Google Shape;256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5" name="Google Shape;265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5" name="Google Shape;275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7" name="Google Shape;287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2" name="Google Shape;292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96" name="Google Shape;29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5" name="Google Shape;305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5" name="Google Shape;315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hyperlink" Target="http://bit.ly/igit36_group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15" Type="http://schemas.openxmlformats.org/officeDocument/2006/relationships/image" Target="../media/image6.png"/><Relationship Id="rId1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ctrTitle"/>
          </p:nvPr>
        </p:nvSpPr>
        <p:spPr>
          <a:xfrm>
            <a:off x="1153200" y="1991850"/>
            <a:ext cx="6837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Enhancement using GANs II</a:t>
            </a:r>
            <a:endParaRPr/>
          </a:p>
        </p:txBody>
      </p:sp>
      <p:sp>
        <p:nvSpPr>
          <p:cNvPr id="344" name="Google Shape;34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U-Net Architecture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4041625" y="1620800"/>
            <a:ext cx="44202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 replacement of common Encoder-Decoder model</a:t>
            </a:r>
            <a:b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It contains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links or skip-connections between layers of the same size in the encoder and the decoder.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gives the generator a means to circumvent the bottleneck for information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36" name="Google Shape;4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1620801"/>
            <a:ext cx="3741775" cy="250073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1"/>
          <p:cNvSpPr txBox="1"/>
          <p:nvPr/>
        </p:nvSpPr>
        <p:spPr>
          <a:xfrm>
            <a:off x="351600" y="4742425"/>
            <a:ext cx="234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Image Source: kaggle.com</a:t>
            </a:r>
            <a:endParaRPr sz="1000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8" name="Google Shape;438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PatchGAN</a:t>
            </a: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Architecture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4" name="Google Shape;444;p22"/>
          <p:cNvSpPr txBox="1"/>
          <p:nvPr/>
        </p:nvSpPr>
        <p:spPr>
          <a:xfrm>
            <a:off x="1687550" y="1351725"/>
            <a:ext cx="63291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Not actually GAN, rather a Discriminator model.</a:t>
            </a:r>
            <a:b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Introduced in paper </a:t>
            </a:r>
            <a:r>
              <a:rPr i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r>
              <a:rPr i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Image-to-Image Translation with Conditional Adversarial Networks, 2016”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It is designed to classify patches of an input image as real or fake, rather than the entire image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output is a single feature map of real/fake predictions that can be averaged to give single score.</a:t>
            </a:r>
            <a:b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 patch size of 70 × 70 was found to be effective across a range of image-to-image translation tasks.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5" name="Google Shape;445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Pix2Pix GAN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1687550" y="1351725"/>
            <a:ext cx="63291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Pix2Pix stands for Pixel to Pixel</a:t>
            </a:r>
            <a:b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It is an approach to train deep CNN for image-to-image translation.</a:t>
            </a:r>
            <a:b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It is a type of cGAN where the condition is the input image itself.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U-Net architecture is prefered for generator.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PatchGAN architecture is preferred for discriminator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References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1687550" y="1351725"/>
            <a:ext cx="63291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300"/>
              <a:buFont typeface="Muli"/>
              <a:buChar char="◇"/>
            </a:pPr>
            <a:r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Alec Radford, Luke Metz &amp; Soumith Chintala, “Unsupervised Representation Learning with Deep Convolutional Generative Adversarial Networks”</a:t>
            </a:r>
            <a:br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sz="13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300"/>
              <a:buFont typeface="Muli"/>
              <a:buChar char="◇"/>
            </a:pPr>
            <a:r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Shuo Yang, Ping Luo, Chen Change Loy &amp; Xiaoou Tang, “From Facial Parts Responses to Face Detection: A Deep Learning Approach”</a:t>
            </a:r>
            <a:br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sz="13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300"/>
              <a:buFont typeface="Muli"/>
              <a:buChar char="◇"/>
            </a:pPr>
            <a:r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Mehdi Mirza &amp; Simon Osindero, “Conditional Generative Adversarial Nets”</a:t>
            </a:r>
            <a:br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sz="13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Phillip Isola, Jun-Yan Zhu, Tinghui Zhou and Alexei A. Efros, “Image-to-Image Translation with Conditional Adversarial Networks”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Generative Adversarial Networks with Python by Jason Brownlee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9" name="Google Shape;459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2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66" name="Google Shape;466;p25"/>
          <p:cNvSpPr txBox="1"/>
          <p:nvPr>
            <p:ph idx="4294967295" type="body"/>
          </p:nvPr>
        </p:nvSpPr>
        <p:spPr>
          <a:xfrm>
            <a:off x="3286475" y="2400250"/>
            <a:ext cx="45621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513" y="31819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5"/>
          <p:cNvSpPr txBox="1"/>
          <p:nvPr/>
        </p:nvSpPr>
        <p:spPr>
          <a:xfrm>
            <a:off x="4525300" y="4671400"/>
            <a:ext cx="253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6DAEC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http://bit.ly/igit36_group7</a:t>
            </a:r>
            <a:endParaRPr b="1" sz="15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/>
        </p:nvSpPr>
        <p:spPr>
          <a:xfrm>
            <a:off x="936225" y="2301050"/>
            <a:ext cx="32937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Submitted By: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Soumya Ranjan Naik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Ansuman Samal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Azazul Haque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Hrushikesh Sahu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Md.Azharuddin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4906600" y="2301050"/>
            <a:ext cx="24252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Guided By: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Dr. Sanjay Kumar Patra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Dr. Sangita Pal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1505950" y="892300"/>
            <a:ext cx="561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Group 7</a:t>
            </a:r>
            <a:endParaRPr sz="9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2" name="Google Shape;352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Recap...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513825" y="4795125"/>
            <a:ext cx="43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Image Source: https://www.nature.com/articles/s41524-020-00352-0</a:t>
            </a:r>
            <a:endParaRPr sz="1000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0" name="Google Shape;3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19" y="1408150"/>
            <a:ext cx="5390958" cy="32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Latent Space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1687550" y="1351725"/>
            <a:ext cx="63291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N-dimensional i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nput vector to Generator model.</a:t>
            </a:r>
            <a:b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Each variable is drawn from a Gaussian distribution with a mean of zero and a standard deviation of one.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Generator learns to map points onto the latent space with specific output images. This mapping varies each time the model is trained.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Points in the latent space can be kept and used in simple vector arithmetic to create new points in the latent space.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367" name="Google Shape;367;p15"/>
          <p:cNvGraphicFramePr/>
          <p:nvPr/>
        </p:nvGraphicFramePr>
        <p:xfrm>
          <a:off x="2335475" y="412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{630D6C68-5A07-47FE-A70D-EDF21402E0DF}</a:tableStyleId>
              </a:tblPr>
              <a:tblGrid>
                <a:gridCol w="1006650"/>
                <a:gridCol w="1006650"/>
                <a:gridCol w="1006650"/>
                <a:gridCol w="1006650"/>
                <a:gridCol w="1006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0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-0.5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0.456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1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</a:rPr>
                        <a:t>-0.3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15"/>
          <p:cNvSpPr txBox="1"/>
          <p:nvPr/>
        </p:nvSpPr>
        <p:spPr>
          <a:xfrm>
            <a:off x="3891050" y="4520650"/>
            <a:ext cx="192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1-D Latent vector example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9" name="Google Shape;369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08" y="1231483"/>
            <a:ext cx="997530" cy="108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951" y="1227325"/>
            <a:ext cx="1005087" cy="109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621" y="1231494"/>
            <a:ext cx="997530" cy="110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6"/>
          <p:cNvPicPr preferRelativeResize="0"/>
          <p:nvPr/>
        </p:nvPicPr>
        <p:blipFill rotWithShape="1">
          <a:blip r:embed="rId6">
            <a:alphaModFix/>
          </a:blip>
          <a:srcRect b="0" l="4685" r="4685" t="0"/>
          <a:stretch/>
        </p:blipFill>
        <p:spPr>
          <a:xfrm>
            <a:off x="2423950" y="1227336"/>
            <a:ext cx="1027758" cy="111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6"/>
          <p:cNvPicPr preferRelativeResize="0"/>
          <p:nvPr/>
        </p:nvPicPr>
        <p:blipFill rotWithShape="1">
          <a:blip r:embed="rId7">
            <a:alphaModFix/>
          </a:blip>
          <a:srcRect b="0" l="4685" r="4685" t="0"/>
          <a:stretch/>
        </p:blipFill>
        <p:spPr>
          <a:xfrm>
            <a:off x="1301729" y="2467621"/>
            <a:ext cx="1005087" cy="105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6"/>
          <p:cNvPicPr preferRelativeResize="0"/>
          <p:nvPr/>
        </p:nvPicPr>
        <p:blipFill rotWithShape="1">
          <a:blip r:embed="rId8">
            <a:alphaModFix/>
          </a:blip>
          <a:srcRect b="0" l="4685" r="4685" t="0"/>
          <a:stretch/>
        </p:blipFill>
        <p:spPr>
          <a:xfrm>
            <a:off x="1279050" y="2446799"/>
            <a:ext cx="1027758" cy="109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6"/>
          <p:cNvPicPr preferRelativeResize="0"/>
          <p:nvPr/>
        </p:nvPicPr>
        <p:blipFill rotWithShape="1">
          <a:blip r:embed="rId9">
            <a:alphaModFix/>
          </a:blip>
          <a:srcRect b="0" l="4685" r="4685" t="0"/>
          <a:stretch/>
        </p:blipFill>
        <p:spPr>
          <a:xfrm>
            <a:off x="2470037" y="2459294"/>
            <a:ext cx="982416" cy="106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6"/>
          <p:cNvPicPr preferRelativeResize="0"/>
          <p:nvPr/>
        </p:nvPicPr>
        <p:blipFill rotWithShape="1">
          <a:blip r:embed="rId10">
            <a:alphaModFix/>
          </a:blip>
          <a:srcRect b="0" l="4685" r="4685" t="0"/>
          <a:stretch/>
        </p:blipFill>
        <p:spPr>
          <a:xfrm>
            <a:off x="3615663" y="2498895"/>
            <a:ext cx="959745" cy="105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6"/>
          <p:cNvPicPr preferRelativeResize="0"/>
          <p:nvPr/>
        </p:nvPicPr>
        <p:blipFill rotWithShape="1">
          <a:blip r:embed="rId11">
            <a:alphaModFix/>
          </a:blip>
          <a:srcRect b="0" l="4685" r="4685" t="0"/>
          <a:stretch/>
        </p:blipFill>
        <p:spPr>
          <a:xfrm>
            <a:off x="1301719" y="3666248"/>
            <a:ext cx="1012644" cy="112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6"/>
          <p:cNvPicPr preferRelativeResize="0"/>
          <p:nvPr/>
        </p:nvPicPr>
        <p:blipFill rotWithShape="1">
          <a:blip r:embed="rId12">
            <a:alphaModFix/>
          </a:blip>
          <a:srcRect b="0" l="4685" r="4685" t="0"/>
          <a:stretch/>
        </p:blipFill>
        <p:spPr>
          <a:xfrm>
            <a:off x="1301734" y="3666273"/>
            <a:ext cx="1012644" cy="112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6"/>
          <p:cNvPicPr preferRelativeResize="0"/>
          <p:nvPr/>
        </p:nvPicPr>
        <p:blipFill rotWithShape="1">
          <a:blip r:embed="rId13">
            <a:alphaModFix/>
          </a:blip>
          <a:srcRect b="0" l="4685" r="4685" t="0"/>
          <a:stretch/>
        </p:blipFill>
        <p:spPr>
          <a:xfrm>
            <a:off x="2488929" y="3707939"/>
            <a:ext cx="952188" cy="105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6"/>
          <p:cNvPicPr preferRelativeResize="0"/>
          <p:nvPr/>
        </p:nvPicPr>
        <p:blipFill rotWithShape="1">
          <a:blip r:embed="rId14">
            <a:alphaModFix/>
          </a:blip>
          <a:srcRect b="0" l="4685" r="4685" t="0"/>
          <a:stretch/>
        </p:blipFill>
        <p:spPr>
          <a:xfrm>
            <a:off x="3615683" y="3707939"/>
            <a:ext cx="959745" cy="105060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6"/>
          <p:cNvSpPr txBox="1"/>
          <p:nvPr/>
        </p:nvSpPr>
        <p:spPr>
          <a:xfrm>
            <a:off x="2502575" y="1610825"/>
            <a:ext cx="21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Teeth showing Woman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16"/>
          <p:cNvSpPr txBox="1"/>
          <p:nvPr/>
        </p:nvSpPr>
        <p:spPr>
          <a:xfrm>
            <a:off x="2502575" y="2899850"/>
            <a:ext cx="15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Normal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Woman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16"/>
          <p:cNvSpPr txBox="1"/>
          <p:nvPr/>
        </p:nvSpPr>
        <p:spPr>
          <a:xfrm>
            <a:off x="2502575" y="4278450"/>
            <a:ext cx="15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Normal Man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15">
            <a:alphaModFix/>
          </a:blip>
          <a:srcRect b="0" l="4685" r="4685" t="0"/>
          <a:stretch/>
        </p:blipFill>
        <p:spPr>
          <a:xfrm>
            <a:off x="5222378" y="2286272"/>
            <a:ext cx="1337597" cy="147585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6"/>
          <p:cNvSpPr/>
          <p:nvPr/>
        </p:nvSpPr>
        <p:spPr>
          <a:xfrm>
            <a:off x="4253063" y="2899838"/>
            <a:ext cx="414300" cy="350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"/>
          <p:cNvSpPr/>
          <p:nvPr/>
        </p:nvSpPr>
        <p:spPr>
          <a:xfrm>
            <a:off x="2809836" y="3433152"/>
            <a:ext cx="462300" cy="536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6"/>
          <p:cNvSpPr/>
          <p:nvPr/>
        </p:nvSpPr>
        <p:spPr>
          <a:xfrm>
            <a:off x="2785915" y="2255326"/>
            <a:ext cx="510000" cy="3504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Arithmetic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94" name="Google Shape;394;p16"/>
          <p:cNvSpPr txBox="1"/>
          <p:nvPr/>
        </p:nvSpPr>
        <p:spPr>
          <a:xfrm>
            <a:off x="5987350" y="4792650"/>
            <a:ext cx="183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Image Source: Our Laptop</a:t>
            </a:r>
            <a:endParaRPr sz="1000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99500"/>
            <a:ext cx="8839199" cy="75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457606"/>
            <a:ext cx="8839200" cy="145968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7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Transition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03" name="Google Shape;403;p17"/>
          <p:cNvSpPr txBox="1"/>
          <p:nvPr/>
        </p:nvSpPr>
        <p:spPr>
          <a:xfrm>
            <a:off x="5987350" y="4792650"/>
            <a:ext cx="183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Image Source: Our </a:t>
            </a:r>
            <a:r>
              <a:rPr lang="en" sz="1000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Laptop</a:t>
            </a:r>
            <a:endParaRPr sz="1000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Conditional GAN (cGAN)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0" name="Google Shape;410;p18"/>
          <p:cNvSpPr txBox="1"/>
          <p:nvPr/>
        </p:nvSpPr>
        <p:spPr>
          <a:xfrm>
            <a:off x="1687550" y="1351725"/>
            <a:ext cx="63291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Problem it overcomes: 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 control over output</a:t>
            </a:r>
            <a:b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Additional information is provided to Generator and Discriminator that is correlated with the input images, such as class labels.</a:t>
            </a:r>
            <a:b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By conditioning the model on additional information it is possible to direct the data generation process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11" name="Google Shape;4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725" y="3126350"/>
            <a:ext cx="4309350" cy="17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8"/>
          <p:cNvSpPr txBox="1"/>
          <p:nvPr/>
        </p:nvSpPr>
        <p:spPr>
          <a:xfrm>
            <a:off x="351600" y="4742425"/>
            <a:ext cx="234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Image Source: google.com</a:t>
            </a:r>
            <a:endParaRPr sz="1000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Fashion MNIST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19" name="Google Shape;4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0" y="1408150"/>
            <a:ext cx="6714000" cy="3346827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9"/>
          <p:cNvSpPr txBox="1"/>
          <p:nvPr/>
        </p:nvSpPr>
        <p:spPr>
          <a:xfrm>
            <a:off x="5987350" y="4792650"/>
            <a:ext cx="183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Image Source: Our Laptop</a:t>
            </a:r>
            <a:endParaRPr sz="1000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1" name="Google Shape;421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 txBox="1"/>
          <p:nvPr/>
        </p:nvSpPr>
        <p:spPr>
          <a:xfrm>
            <a:off x="1687550" y="610450"/>
            <a:ext cx="671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Our cGAN Output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27" name="Google Shape;4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1" y="1408150"/>
            <a:ext cx="6713999" cy="332208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0"/>
          <p:cNvSpPr txBox="1"/>
          <p:nvPr/>
        </p:nvSpPr>
        <p:spPr>
          <a:xfrm>
            <a:off x="5987350" y="4792650"/>
            <a:ext cx="183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Image Source: Our Laptop</a:t>
            </a:r>
            <a:endParaRPr sz="1000"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Google Shape;429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