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5" r:id="rId19"/>
    <p:sldId id="277" r:id="rId20"/>
    <p:sldId id="278" r:id="rId21"/>
    <p:sldId id="279" r:id="rId22"/>
    <p:sldId id="280" r:id="rId23"/>
    <p:sldId id="281" r:id="rId24"/>
    <p:sldId id="282" r:id="rId25"/>
    <p:sldId id="283" r:id="rId26"/>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2" d="100"/>
          <a:sy n="82"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5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89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355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149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90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6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76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1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30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4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6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46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32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19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1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99367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4637" y="449120"/>
            <a:ext cx="5062733" cy="1015663"/>
          </a:xfrm>
          <a:prstGeom prst="rect">
            <a:avLst/>
          </a:prstGeom>
          <a:noFill/>
        </p:spPr>
        <p:txBody>
          <a:bodyPr wrap="none" rtlCol="0">
            <a:spAutoFit/>
          </a:bodyPr>
          <a:lstStyle/>
          <a:p>
            <a:pPr algn="ctr"/>
            <a:r>
              <a:rPr lang="en-IN" sz="6000" dirty="0" smtClean="0">
                <a:latin typeface="Cooper Std Black" panose="0208090304030B020404" pitchFamily="18" charset="0"/>
              </a:rPr>
              <a:t>E-Commerce</a:t>
            </a:r>
            <a:endParaRPr lang="en-IN" sz="6000" dirty="0">
              <a:latin typeface="Cooper Std Black" panose="0208090304030B020404" pitchFamily="18" charset="0"/>
            </a:endParaRPr>
          </a:p>
        </p:txBody>
      </p:sp>
      <p:sp>
        <p:nvSpPr>
          <p:cNvPr id="6" name="TextBox 5"/>
          <p:cNvSpPr txBox="1"/>
          <p:nvPr/>
        </p:nvSpPr>
        <p:spPr>
          <a:xfrm>
            <a:off x="8404082" y="2690950"/>
            <a:ext cx="2680542" cy="707886"/>
          </a:xfrm>
          <a:prstGeom prst="rect">
            <a:avLst/>
          </a:prstGeom>
          <a:noFill/>
        </p:spPr>
        <p:txBody>
          <a:bodyPr wrap="none" rtlCol="0">
            <a:spAutoFit/>
          </a:bodyPr>
          <a:lstStyle/>
          <a:p>
            <a:r>
              <a:rPr lang="en-US" sz="2000" b="1" dirty="0" smtClean="0"/>
              <a:t>Under </a:t>
            </a:r>
            <a:r>
              <a:rPr lang="en-US" sz="2000" b="1" smtClean="0"/>
              <a:t>Guidance of: </a:t>
            </a:r>
            <a:endParaRPr lang="en-US" sz="2000" b="1" dirty="0" smtClean="0"/>
          </a:p>
          <a:p>
            <a:r>
              <a:rPr lang="en-US" sz="2000" dirty="0" err="1" smtClean="0"/>
              <a:t>Pooja</a:t>
            </a:r>
            <a:r>
              <a:rPr lang="en-US" sz="2000" dirty="0" smtClean="0"/>
              <a:t> Mehta</a:t>
            </a:r>
            <a:endParaRPr lang="en-IN" sz="2000" dirty="0"/>
          </a:p>
        </p:txBody>
      </p:sp>
      <p:sp>
        <p:nvSpPr>
          <p:cNvPr id="7" name="TextBox 6"/>
          <p:cNvSpPr txBox="1"/>
          <p:nvPr/>
        </p:nvSpPr>
        <p:spPr>
          <a:xfrm>
            <a:off x="8404082" y="3523627"/>
            <a:ext cx="2696572" cy="2554545"/>
          </a:xfrm>
          <a:prstGeom prst="rect">
            <a:avLst/>
          </a:prstGeom>
          <a:noFill/>
        </p:spPr>
        <p:txBody>
          <a:bodyPr wrap="none" rtlCol="0">
            <a:spAutoFit/>
          </a:bodyPr>
          <a:lstStyle/>
          <a:p>
            <a:r>
              <a:rPr lang="en-US" sz="2000" b="1" dirty="0" smtClean="0"/>
              <a:t>Submitted By:</a:t>
            </a:r>
          </a:p>
          <a:p>
            <a:r>
              <a:rPr lang="en-US" sz="2000" dirty="0" smtClean="0"/>
              <a:t>1. </a:t>
            </a:r>
            <a:r>
              <a:rPr lang="en-US" sz="2000" dirty="0" err="1" smtClean="0"/>
              <a:t>Meghraj</a:t>
            </a:r>
            <a:r>
              <a:rPr lang="en-US" sz="2000" dirty="0" smtClean="0"/>
              <a:t> Lot</a:t>
            </a:r>
          </a:p>
          <a:p>
            <a:r>
              <a:rPr lang="en-US" sz="2000" dirty="0" smtClean="0"/>
              <a:t>2. </a:t>
            </a:r>
            <a:r>
              <a:rPr lang="en-US" sz="2000" dirty="0" err="1" smtClean="0"/>
              <a:t>Rutik</a:t>
            </a:r>
            <a:r>
              <a:rPr lang="en-US" sz="2000" dirty="0" smtClean="0"/>
              <a:t> </a:t>
            </a:r>
            <a:r>
              <a:rPr lang="en-US" sz="2000" dirty="0" err="1" smtClean="0"/>
              <a:t>Thosar</a:t>
            </a:r>
            <a:endParaRPr lang="en-US" sz="2000" dirty="0" smtClean="0"/>
          </a:p>
          <a:p>
            <a:r>
              <a:rPr lang="en-US" sz="2000" dirty="0" smtClean="0"/>
              <a:t>3. </a:t>
            </a:r>
            <a:r>
              <a:rPr lang="en-US" sz="2000" dirty="0" err="1" smtClean="0"/>
              <a:t>Hrushikesh</a:t>
            </a:r>
            <a:r>
              <a:rPr lang="en-US" sz="2000" dirty="0" smtClean="0"/>
              <a:t> </a:t>
            </a:r>
            <a:r>
              <a:rPr lang="en-US" sz="2000" dirty="0" err="1" smtClean="0"/>
              <a:t>Sarode</a:t>
            </a:r>
            <a:endParaRPr lang="en-US" sz="2000" dirty="0" smtClean="0"/>
          </a:p>
          <a:p>
            <a:r>
              <a:rPr lang="en-US" sz="2000" dirty="0" smtClean="0"/>
              <a:t>4. </a:t>
            </a:r>
            <a:r>
              <a:rPr lang="en-US" sz="2000" dirty="0" err="1" smtClean="0"/>
              <a:t>Anand</a:t>
            </a:r>
            <a:r>
              <a:rPr lang="en-US" sz="2000" dirty="0" smtClean="0"/>
              <a:t> </a:t>
            </a:r>
            <a:r>
              <a:rPr lang="en-US" sz="2000" dirty="0" err="1" smtClean="0"/>
              <a:t>Panmand</a:t>
            </a:r>
            <a:endParaRPr lang="en-US" sz="2000" dirty="0" smtClean="0"/>
          </a:p>
          <a:p>
            <a:r>
              <a:rPr lang="en-US" sz="2000" dirty="0" smtClean="0"/>
              <a:t>5. </a:t>
            </a:r>
            <a:r>
              <a:rPr lang="en-US" sz="2000" dirty="0" err="1" smtClean="0"/>
              <a:t>Shreyas</a:t>
            </a:r>
            <a:r>
              <a:rPr lang="en-US" sz="2000" dirty="0" smtClean="0"/>
              <a:t> </a:t>
            </a:r>
            <a:r>
              <a:rPr lang="en-US" sz="2000" dirty="0" err="1" smtClean="0"/>
              <a:t>Patil</a:t>
            </a:r>
            <a:endParaRPr lang="en-US" sz="2000" dirty="0" smtClean="0"/>
          </a:p>
          <a:p>
            <a:r>
              <a:rPr lang="en-US" sz="2000" dirty="0" smtClean="0"/>
              <a:t>6. Kiran </a:t>
            </a:r>
            <a:r>
              <a:rPr lang="en-US" sz="2000" dirty="0" err="1" smtClean="0"/>
              <a:t>Shinde</a:t>
            </a:r>
            <a:endParaRPr lang="en-US" sz="2000" dirty="0" smtClean="0"/>
          </a:p>
          <a:p>
            <a:r>
              <a:rPr lang="en-US" sz="2000" dirty="0" smtClean="0"/>
              <a:t>7. </a:t>
            </a:r>
            <a:r>
              <a:rPr lang="en-US" sz="2000" dirty="0" err="1" smtClean="0"/>
              <a:t>Pallavi</a:t>
            </a:r>
            <a:r>
              <a:rPr lang="en-US" sz="2000" dirty="0" smtClean="0"/>
              <a:t> </a:t>
            </a:r>
            <a:r>
              <a:rPr lang="en-US" sz="2000" dirty="0" err="1" smtClean="0"/>
              <a:t>Shintre</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3" y="2690950"/>
            <a:ext cx="6376344" cy="31881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319" y="581096"/>
            <a:ext cx="1816570" cy="932833"/>
          </a:xfrm>
          <a:prstGeom prst="rect">
            <a:avLst/>
          </a:prstGeom>
        </p:spPr>
      </p:pic>
    </p:spTree>
    <p:extLst>
      <p:ext uri="{BB962C8B-B14F-4D97-AF65-F5344CB8AC3E}">
        <p14:creationId xmlns:p14="http://schemas.microsoft.com/office/powerpoint/2010/main" val="137293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304803"/>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134601" y="1034101"/>
            <a:ext cx="10426139" cy="5632311"/>
          </a:xfrm>
          <a:prstGeom prst="rect">
            <a:avLst/>
          </a:prstGeom>
          <a:noFill/>
        </p:spPr>
        <p:txBody>
          <a:bodyPr wrap="square" rtlCol="0">
            <a:spAutoFit/>
          </a:bodyPr>
          <a:lstStyle/>
          <a:p>
            <a:pPr fontAlgn="base"/>
            <a:r>
              <a:rPr lang="en-US" sz="2400" b="1" dirty="0"/>
              <a:t>@Table:</a:t>
            </a:r>
            <a:r>
              <a:rPr lang="en-US" sz="2400" dirty="0"/>
              <a:t> The @Table annotation is used to create a table in database.</a:t>
            </a:r>
            <a:endParaRPr lang="en-US" sz="2400" b="1" dirty="0"/>
          </a:p>
          <a:p>
            <a:pPr fontAlgn="base"/>
            <a:r>
              <a:rPr lang="en-US" sz="2400" b="1" dirty="0"/>
              <a:t>@</a:t>
            </a:r>
            <a:r>
              <a:rPr lang="en-US" sz="2400" b="1" dirty="0" err="1"/>
              <a:t>JoinColumn</a:t>
            </a:r>
            <a:r>
              <a:rPr lang="en-US" sz="2400" b="1" dirty="0"/>
              <a:t>:</a:t>
            </a:r>
            <a:r>
              <a:rPr lang="en-US" sz="2400" dirty="0"/>
              <a:t> The @</a:t>
            </a:r>
            <a:r>
              <a:rPr lang="en-US" sz="2400" dirty="0" err="1"/>
              <a:t>JoinColumn</a:t>
            </a:r>
            <a:r>
              <a:rPr lang="en-US" sz="2400" dirty="0"/>
              <a:t> is used to specify a column for joining an entity association or element collection.</a:t>
            </a:r>
            <a:endParaRPr lang="en-US" sz="2400" b="1" dirty="0"/>
          </a:p>
          <a:p>
            <a:pPr fontAlgn="base"/>
            <a:r>
              <a:rPr lang="en-US" sz="2400" b="1" dirty="0"/>
              <a:t>@</a:t>
            </a:r>
            <a:r>
              <a:rPr lang="en-US" sz="2400" b="1" dirty="0" err="1"/>
              <a:t>PutMapping</a:t>
            </a:r>
            <a:r>
              <a:rPr lang="en-US" sz="2400" b="1" dirty="0"/>
              <a:t> : </a:t>
            </a:r>
            <a:r>
              <a:rPr lang="en-US" sz="2400" dirty="0"/>
              <a:t>The @</a:t>
            </a:r>
            <a:r>
              <a:rPr lang="en-US" sz="2400" dirty="0" err="1"/>
              <a:t>PutMapping</a:t>
            </a:r>
            <a:r>
              <a:rPr lang="en-US" sz="2400" dirty="0"/>
              <a:t> is used for update the records.</a:t>
            </a:r>
            <a:endParaRPr lang="en-US" sz="2400" b="1" dirty="0"/>
          </a:p>
          <a:p>
            <a:pPr fontAlgn="base"/>
            <a:r>
              <a:rPr lang="en-US" sz="2400" b="1" dirty="0"/>
              <a:t>@</a:t>
            </a:r>
            <a:r>
              <a:rPr lang="en-US" sz="2400" b="1" dirty="0" err="1"/>
              <a:t>PostMapping</a:t>
            </a:r>
            <a:r>
              <a:rPr lang="en-US" sz="2400" b="1" dirty="0"/>
              <a:t>:</a:t>
            </a:r>
            <a:r>
              <a:rPr lang="en-US" sz="2400" dirty="0"/>
              <a:t> The @</a:t>
            </a:r>
            <a:r>
              <a:rPr lang="en-US" sz="2400" dirty="0" err="1"/>
              <a:t>PostMapping</a:t>
            </a:r>
            <a:r>
              <a:rPr lang="en-US" sz="2400" dirty="0"/>
              <a:t> is used to create a resource Mapping.</a:t>
            </a:r>
            <a:endParaRPr lang="en-US" sz="2400" b="1" dirty="0"/>
          </a:p>
          <a:p>
            <a:pPr fontAlgn="base"/>
            <a:r>
              <a:rPr lang="en-US" sz="2400" b="1" dirty="0"/>
              <a:t>@</a:t>
            </a:r>
            <a:r>
              <a:rPr lang="en-US" sz="2400" b="1" dirty="0" err="1"/>
              <a:t>GetMapping</a:t>
            </a:r>
            <a:r>
              <a:rPr lang="en-US" sz="2400" b="1" dirty="0"/>
              <a:t>:</a:t>
            </a:r>
            <a:r>
              <a:rPr lang="en-US" sz="2400" dirty="0"/>
              <a:t> The @</a:t>
            </a:r>
            <a:r>
              <a:rPr lang="en-US" sz="2400" dirty="0" err="1"/>
              <a:t>GetMapping</a:t>
            </a:r>
            <a:r>
              <a:rPr lang="en-US" sz="2400" dirty="0"/>
              <a:t> is used to read all the inserted records.</a:t>
            </a:r>
            <a:endParaRPr lang="en-US" sz="2400" b="1" dirty="0"/>
          </a:p>
          <a:p>
            <a:pPr fontAlgn="base"/>
            <a:r>
              <a:rPr lang="en-US" sz="2400" b="1" dirty="0"/>
              <a:t>@</a:t>
            </a:r>
            <a:r>
              <a:rPr lang="en-US" sz="2400" b="1" dirty="0" err="1"/>
              <a:t>DeleteMapping</a:t>
            </a:r>
            <a:r>
              <a:rPr lang="en-US" sz="2400" b="1" dirty="0"/>
              <a:t> :</a:t>
            </a:r>
            <a:r>
              <a:rPr lang="en-US" sz="2400" dirty="0"/>
              <a:t> The @</a:t>
            </a:r>
            <a:r>
              <a:rPr lang="en-US" sz="2400" dirty="0" err="1"/>
              <a:t>DeleteMapping</a:t>
            </a:r>
            <a:r>
              <a:rPr lang="en-US" sz="2400" dirty="0"/>
              <a:t> is used to delete the records.</a:t>
            </a:r>
            <a:endParaRPr lang="en-US" sz="2400" b="1" dirty="0"/>
          </a:p>
          <a:p>
            <a:pPr fontAlgn="base"/>
            <a:r>
              <a:rPr lang="en-US" sz="2400" b="1" dirty="0"/>
              <a:t>@</a:t>
            </a:r>
            <a:r>
              <a:rPr lang="en-US" sz="2400" b="1" dirty="0" err="1"/>
              <a:t>PathVariable</a:t>
            </a:r>
            <a:r>
              <a:rPr lang="en-US" sz="2400" b="1" dirty="0"/>
              <a:t>:</a:t>
            </a:r>
            <a:r>
              <a:rPr lang="en-US" sz="2400" dirty="0"/>
              <a:t> The @Path Variable annotation is used to extract the value from the URL.</a:t>
            </a:r>
            <a:endParaRPr lang="en-US" sz="2400" b="1" dirty="0"/>
          </a:p>
          <a:p>
            <a:pPr fontAlgn="base"/>
            <a:r>
              <a:rPr lang="en-US" sz="2400" b="1" dirty="0"/>
              <a:t>@</a:t>
            </a:r>
            <a:r>
              <a:rPr lang="en-US" sz="2400" b="1" dirty="0" err="1"/>
              <a:t>RequestParam</a:t>
            </a:r>
            <a:r>
              <a:rPr lang="en-US" sz="2400" b="1" dirty="0"/>
              <a:t>: </a:t>
            </a:r>
            <a:r>
              <a:rPr lang="en-US" sz="2400" dirty="0"/>
              <a:t>The @</a:t>
            </a:r>
            <a:r>
              <a:rPr lang="en-US" sz="2400" dirty="0" err="1"/>
              <a:t>RequestParam</a:t>
            </a:r>
            <a:r>
              <a:rPr lang="en-US" sz="2400" dirty="0"/>
              <a:t> annotation is used to read the form data and bind it automatically to the parameter present in the provided method</a:t>
            </a:r>
            <a:r>
              <a:rPr lang="en-US" sz="2400" dirty="0" smtClean="0"/>
              <a:t>.</a:t>
            </a:r>
            <a:endParaRPr lang="en-US" sz="2400" b="1" dirty="0"/>
          </a:p>
        </p:txBody>
      </p:sp>
    </p:spTree>
    <p:extLst>
      <p:ext uri="{BB962C8B-B14F-4D97-AF65-F5344CB8AC3E}">
        <p14:creationId xmlns:p14="http://schemas.microsoft.com/office/powerpoint/2010/main" val="336574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001486" y="1379121"/>
            <a:ext cx="10539350" cy="4893647"/>
          </a:xfrm>
          <a:prstGeom prst="rect">
            <a:avLst/>
          </a:prstGeom>
          <a:noFill/>
        </p:spPr>
        <p:txBody>
          <a:bodyPr wrap="square" rtlCol="0">
            <a:spAutoFit/>
          </a:bodyPr>
          <a:lstStyle/>
          <a:p>
            <a:pPr fontAlgn="base"/>
            <a:r>
              <a:rPr lang="en-US" sz="2400" dirty="0"/>
              <a:t/>
            </a:r>
            <a:br>
              <a:rPr lang="en-US" sz="2400" dirty="0"/>
            </a:br>
            <a:r>
              <a:rPr lang="en-US" sz="2400" b="1" dirty="0"/>
              <a:t>@Request Body:</a:t>
            </a:r>
            <a:r>
              <a:rPr lang="en-US" sz="2400" dirty="0"/>
              <a:t> The @</a:t>
            </a:r>
            <a:r>
              <a:rPr lang="en-US" sz="2400" dirty="0" err="1"/>
              <a:t>RequestBody</a:t>
            </a:r>
            <a:r>
              <a:rPr lang="en-US" sz="2400" dirty="0"/>
              <a:t> annotation is applicable to handler methods of spring controller. spring should </a:t>
            </a:r>
            <a:r>
              <a:rPr lang="en-US" sz="2400" dirty="0" err="1"/>
              <a:t>deserialize</a:t>
            </a:r>
            <a:r>
              <a:rPr lang="en-US" sz="2400" dirty="0"/>
              <a:t> a request body into an object.</a:t>
            </a:r>
            <a:endParaRPr lang="en-US" sz="2400" b="1" dirty="0"/>
          </a:p>
          <a:p>
            <a:pPr fontAlgn="base"/>
            <a:r>
              <a:rPr lang="en-US" sz="2400" b="1" dirty="0"/>
              <a:t>@</a:t>
            </a:r>
            <a:r>
              <a:rPr lang="en-US" sz="2400" b="1" dirty="0" err="1"/>
              <a:t>OneToOne</a:t>
            </a:r>
            <a:r>
              <a:rPr lang="en-US" sz="2400" b="1" dirty="0"/>
              <a:t> Mapping:</a:t>
            </a:r>
            <a:r>
              <a:rPr lang="en-US" sz="2400" dirty="0"/>
              <a:t> The @</a:t>
            </a:r>
            <a:r>
              <a:rPr lang="en-US" sz="2400" dirty="0" err="1"/>
              <a:t>OneToOne</a:t>
            </a:r>
            <a:r>
              <a:rPr lang="en-US" sz="2400" dirty="0"/>
              <a:t> JPA annotation is used to map the source entity with the target entity, Hibernate maps the tables in your database to the Entity classes in your application.</a:t>
            </a:r>
            <a:endParaRPr lang="en-US" sz="2400" b="1" dirty="0"/>
          </a:p>
          <a:p>
            <a:pPr fontAlgn="base"/>
            <a:r>
              <a:rPr lang="en-US" sz="2400" b="1" dirty="0"/>
              <a:t>@</a:t>
            </a:r>
            <a:r>
              <a:rPr lang="en-US" sz="2400" b="1" dirty="0" err="1"/>
              <a:t>OneToMany</a:t>
            </a:r>
            <a:r>
              <a:rPr lang="en-US" sz="2400" b="1" dirty="0"/>
              <a:t> Mapping: </a:t>
            </a:r>
            <a:r>
              <a:rPr lang="en-US" sz="2400" dirty="0"/>
              <a:t>The @</a:t>
            </a:r>
            <a:r>
              <a:rPr lang="en-US" sz="2400" dirty="0" err="1"/>
              <a:t>OneTo</a:t>
            </a:r>
            <a:r>
              <a:rPr lang="en-US" sz="2400" dirty="0"/>
              <a:t>-Many relationship between table A and table B indicates that one row in</a:t>
            </a:r>
            <a:r>
              <a:rPr lang="en-US" sz="2400" baseline="-25000" dirty="0"/>
              <a:t> </a:t>
            </a:r>
            <a:r>
              <a:rPr lang="en-US" sz="2400" dirty="0"/>
              <a:t>a table A link to many rows in table </a:t>
            </a:r>
            <a:r>
              <a:rPr lang="en-US" sz="2400" dirty="0" err="1"/>
              <a:t>B.but</a:t>
            </a:r>
            <a:r>
              <a:rPr lang="en-US" sz="2400" dirty="0"/>
              <a:t> one row in table B links to only one row in table A.</a:t>
            </a:r>
            <a:endParaRPr lang="en-US" sz="2400" b="1" dirty="0"/>
          </a:p>
          <a:p>
            <a:pPr fontAlgn="base"/>
            <a:r>
              <a:rPr lang="en-US" sz="2400" b="1" dirty="0"/>
              <a:t>@</a:t>
            </a:r>
            <a:r>
              <a:rPr lang="en-US" sz="2400" b="1" dirty="0" err="1"/>
              <a:t>ManyToOne</a:t>
            </a:r>
            <a:r>
              <a:rPr lang="en-US" sz="2400" b="1" dirty="0"/>
              <a:t> Mapping:</a:t>
            </a:r>
            <a:r>
              <a:rPr lang="en-US" sz="2400" dirty="0"/>
              <a:t> The @Many-to-One mapping means that many instances of this entity are mapped to one instance of another entity.</a:t>
            </a:r>
            <a:endParaRPr lang="en-US" sz="2400" b="1" dirty="0"/>
          </a:p>
        </p:txBody>
      </p:sp>
    </p:spTree>
    <p:extLst>
      <p:ext uri="{BB962C8B-B14F-4D97-AF65-F5344CB8AC3E}">
        <p14:creationId xmlns:p14="http://schemas.microsoft.com/office/powerpoint/2010/main" val="211741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138" y="320035"/>
            <a:ext cx="5873724" cy="461665"/>
          </a:xfrm>
          <a:prstGeom prst="rect">
            <a:avLst/>
          </a:prstGeom>
          <a:noFill/>
        </p:spPr>
        <p:txBody>
          <a:bodyPr wrap="none" rtlCol="0">
            <a:spAutoFit/>
          </a:bodyPr>
          <a:lstStyle/>
          <a:p>
            <a:r>
              <a:rPr lang="en-US" sz="2400" b="1" dirty="0" smtClean="0"/>
              <a:t>ADMIN REGISTRATION FROM POSTMAN</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412" y="1020575"/>
            <a:ext cx="8396662" cy="5408216"/>
          </a:xfrm>
          <a:prstGeom prst="rect">
            <a:avLst/>
          </a:prstGeom>
        </p:spPr>
      </p:pic>
    </p:spTree>
    <p:extLst>
      <p:ext uri="{BB962C8B-B14F-4D97-AF65-F5344CB8AC3E}">
        <p14:creationId xmlns:p14="http://schemas.microsoft.com/office/powerpoint/2010/main" val="1032953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240" y="417021"/>
            <a:ext cx="1797287" cy="461665"/>
          </a:xfrm>
          <a:prstGeom prst="rect">
            <a:avLst/>
          </a:prstGeom>
          <a:noFill/>
        </p:spPr>
        <p:txBody>
          <a:bodyPr wrap="none" rtlCol="0">
            <a:spAutoFit/>
          </a:bodyPr>
          <a:lstStyle/>
          <a:p>
            <a:r>
              <a:rPr lang="en-US" sz="2400" b="1" dirty="0" smtClean="0"/>
              <a:t>USER</a:t>
            </a:r>
            <a:r>
              <a:rPr lang="en-US" sz="2400" b="1" dirty="0" smtClean="0"/>
              <a:t> </a:t>
            </a:r>
            <a:r>
              <a:rPr lang="en-US" sz="2400" b="1" dirty="0" smtClean="0"/>
              <a:t>TABLE</a:t>
            </a:r>
            <a:endParaRPr lang="en-IN" sz="2400" b="1" dirty="0"/>
          </a:p>
        </p:txBody>
      </p:sp>
      <p:pic>
        <p:nvPicPr>
          <p:cNvPr id="4" name="Picture 3"/>
          <p:cNvPicPr>
            <a:picLocks noChangeAspect="1"/>
          </p:cNvPicPr>
          <p:nvPr/>
        </p:nvPicPr>
        <p:blipFill>
          <a:blip r:embed="rId2"/>
          <a:stretch>
            <a:fillRect/>
          </a:stretch>
        </p:blipFill>
        <p:spPr>
          <a:xfrm>
            <a:off x="1490539" y="2042249"/>
            <a:ext cx="9210922" cy="2849245"/>
          </a:xfrm>
          <a:prstGeom prst="rect">
            <a:avLst/>
          </a:prstGeom>
        </p:spPr>
      </p:pic>
    </p:spTree>
    <p:extLst>
      <p:ext uri="{BB962C8B-B14F-4D97-AF65-F5344CB8AC3E}">
        <p14:creationId xmlns:p14="http://schemas.microsoft.com/office/powerpoint/2010/main" val="452771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9337" y="417021"/>
            <a:ext cx="3953326" cy="461665"/>
          </a:xfrm>
          <a:prstGeom prst="rect">
            <a:avLst/>
          </a:prstGeom>
          <a:noFill/>
        </p:spPr>
        <p:txBody>
          <a:bodyPr wrap="none" rtlCol="0">
            <a:spAutoFit/>
          </a:bodyPr>
          <a:lstStyle/>
          <a:p>
            <a:r>
              <a:rPr lang="en-US" sz="2400" b="1" dirty="0" smtClean="0"/>
              <a:t>CUSTOMER REGISTRATION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963" y="979714"/>
            <a:ext cx="10058400" cy="5657850"/>
          </a:xfrm>
          <a:prstGeom prst="rect">
            <a:avLst/>
          </a:prstGeom>
        </p:spPr>
      </p:pic>
    </p:spTree>
    <p:extLst>
      <p:ext uri="{BB962C8B-B14F-4D97-AF65-F5344CB8AC3E}">
        <p14:creationId xmlns:p14="http://schemas.microsoft.com/office/powerpoint/2010/main" val="178255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4658" y="417021"/>
            <a:ext cx="1149674" cy="461665"/>
          </a:xfrm>
          <a:prstGeom prst="rect">
            <a:avLst/>
          </a:prstGeom>
          <a:noFill/>
        </p:spPr>
        <p:txBody>
          <a:bodyPr wrap="none" rtlCol="0">
            <a:spAutoFit/>
          </a:bodyPr>
          <a:lstStyle/>
          <a:p>
            <a:r>
              <a:rPr lang="en-US" sz="2400" b="1" dirty="0" smtClean="0"/>
              <a:t>LOGIN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32" y="970384"/>
            <a:ext cx="10058400" cy="5657850"/>
          </a:xfrm>
          <a:prstGeom prst="rect">
            <a:avLst/>
          </a:prstGeom>
        </p:spPr>
      </p:pic>
    </p:spTree>
    <p:extLst>
      <p:ext uri="{BB962C8B-B14F-4D97-AF65-F5344CB8AC3E}">
        <p14:creationId xmlns:p14="http://schemas.microsoft.com/office/powerpoint/2010/main" val="467749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2004" y="417021"/>
            <a:ext cx="3650358" cy="461665"/>
          </a:xfrm>
          <a:prstGeom prst="rect">
            <a:avLst/>
          </a:prstGeom>
          <a:noFill/>
        </p:spPr>
        <p:txBody>
          <a:bodyPr wrap="none" rtlCol="0">
            <a:spAutoFit/>
          </a:bodyPr>
          <a:lstStyle/>
          <a:p>
            <a:r>
              <a:rPr lang="en-US" sz="2400" b="1" dirty="0" smtClean="0"/>
              <a:t>ADD </a:t>
            </a:r>
            <a:r>
              <a:rPr lang="en-US" sz="2400" b="1" dirty="0" smtClean="0"/>
              <a:t>ITEM </a:t>
            </a:r>
            <a:r>
              <a:rPr lang="en-US" sz="2400" b="1" dirty="0" smtClean="0"/>
              <a:t>FROM ADMIN</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27" y="1063690"/>
            <a:ext cx="10058400" cy="5657850"/>
          </a:xfrm>
          <a:prstGeom prst="rect">
            <a:avLst/>
          </a:prstGeom>
        </p:spPr>
      </p:pic>
    </p:spTree>
    <p:extLst>
      <p:ext uri="{BB962C8B-B14F-4D97-AF65-F5344CB8AC3E}">
        <p14:creationId xmlns:p14="http://schemas.microsoft.com/office/powerpoint/2010/main" val="460250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9379" y="417021"/>
            <a:ext cx="2492990" cy="461665"/>
          </a:xfrm>
          <a:prstGeom prst="rect">
            <a:avLst/>
          </a:prstGeom>
          <a:noFill/>
        </p:spPr>
        <p:txBody>
          <a:bodyPr wrap="none" rtlCol="0">
            <a:spAutoFit/>
          </a:bodyPr>
          <a:lstStyle/>
          <a:p>
            <a:r>
              <a:rPr lang="en-US" sz="2400" b="1" dirty="0" smtClean="0"/>
              <a:t>PRODUCT</a:t>
            </a:r>
            <a:r>
              <a:rPr lang="en-US" sz="2400" b="1" dirty="0" smtClean="0"/>
              <a:t> </a:t>
            </a:r>
            <a:r>
              <a:rPr lang="en-US" sz="2400" b="1" dirty="0" smtClean="0"/>
              <a:t>TABLE</a:t>
            </a:r>
            <a:endParaRPr lang="en-IN" sz="2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355" t="11907" r="20847" b="11268"/>
          <a:stretch/>
        </p:blipFill>
        <p:spPr>
          <a:xfrm>
            <a:off x="2830931" y="1212978"/>
            <a:ext cx="7249886" cy="4761477"/>
          </a:xfrm>
          <a:prstGeom prst="rect">
            <a:avLst/>
          </a:prstGeom>
        </p:spPr>
      </p:pic>
    </p:spTree>
    <p:extLst>
      <p:ext uri="{BB962C8B-B14F-4D97-AF65-F5344CB8AC3E}">
        <p14:creationId xmlns:p14="http://schemas.microsoft.com/office/powerpoint/2010/main" val="3790285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09379" y="417021"/>
            <a:ext cx="2173993" cy="461665"/>
          </a:xfrm>
          <a:prstGeom prst="rect">
            <a:avLst/>
          </a:prstGeom>
          <a:noFill/>
        </p:spPr>
        <p:txBody>
          <a:bodyPr wrap="none" rtlCol="0">
            <a:spAutoFit/>
          </a:bodyPr>
          <a:lstStyle/>
          <a:p>
            <a:r>
              <a:rPr lang="en-US" sz="2400" b="1" dirty="0" smtClean="0"/>
              <a:t>PRODUCT </a:t>
            </a:r>
            <a:r>
              <a:rPr lang="en-US" sz="2400" b="1" dirty="0" smtClean="0"/>
              <a:t>LIST</a:t>
            </a:r>
            <a:endParaRPr lang="en-IN"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43" y="979713"/>
            <a:ext cx="10151707" cy="5710335"/>
          </a:xfrm>
          <a:prstGeom prst="rect">
            <a:avLst/>
          </a:prstGeom>
        </p:spPr>
      </p:pic>
    </p:spTree>
    <p:extLst>
      <p:ext uri="{BB962C8B-B14F-4D97-AF65-F5344CB8AC3E}">
        <p14:creationId xmlns:p14="http://schemas.microsoft.com/office/powerpoint/2010/main" val="2462430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989" y="417021"/>
            <a:ext cx="3684022" cy="461665"/>
          </a:xfrm>
          <a:prstGeom prst="rect">
            <a:avLst/>
          </a:prstGeom>
          <a:noFill/>
        </p:spPr>
        <p:txBody>
          <a:bodyPr wrap="none" rtlCol="0">
            <a:spAutoFit/>
          </a:bodyPr>
          <a:lstStyle/>
          <a:p>
            <a:r>
              <a:rPr lang="en-US" sz="2400" b="1" dirty="0" smtClean="0"/>
              <a:t>CUSTOMER HOME PAGE</a:t>
            </a:r>
            <a:endParaRPr lang="en-IN"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050859"/>
            <a:ext cx="9859347" cy="5545883"/>
          </a:xfrm>
          <a:prstGeom prst="rect">
            <a:avLst/>
          </a:prstGeom>
        </p:spPr>
      </p:pic>
    </p:spTree>
    <p:extLst>
      <p:ext uri="{BB962C8B-B14F-4D97-AF65-F5344CB8AC3E}">
        <p14:creationId xmlns:p14="http://schemas.microsoft.com/office/powerpoint/2010/main" val="3729410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874" y="321825"/>
            <a:ext cx="3166251" cy="584775"/>
          </a:xfrm>
          <a:prstGeom prst="rect">
            <a:avLst/>
          </a:prstGeom>
          <a:noFill/>
        </p:spPr>
        <p:txBody>
          <a:bodyPr wrap="none" rtlCol="0">
            <a:spAutoFit/>
          </a:bodyPr>
          <a:lstStyle/>
          <a:p>
            <a:r>
              <a:rPr lang="en-US" sz="3200" b="1" dirty="0" smtClean="0"/>
              <a:t>INTRODUCTION</a:t>
            </a:r>
            <a:endParaRPr lang="en-IN" sz="3200" b="1" dirty="0"/>
          </a:p>
        </p:txBody>
      </p:sp>
      <p:sp>
        <p:nvSpPr>
          <p:cNvPr id="3" name="TextBox 2"/>
          <p:cNvSpPr txBox="1"/>
          <p:nvPr/>
        </p:nvSpPr>
        <p:spPr>
          <a:xfrm>
            <a:off x="1105988" y="1025392"/>
            <a:ext cx="10509068" cy="4893647"/>
          </a:xfrm>
          <a:prstGeom prst="rect">
            <a:avLst/>
          </a:prstGeom>
          <a:noFill/>
        </p:spPr>
        <p:txBody>
          <a:bodyPr wrap="square" rtlCol="0">
            <a:spAutoFit/>
          </a:bodyPr>
          <a:lstStyle/>
          <a:p>
            <a:r>
              <a:rPr lang="en-US" sz="2400" dirty="0" smtClean="0"/>
              <a:t>	</a:t>
            </a:r>
            <a:r>
              <a:rPr lang="en-US" sz="2400" dirty="0"/>
              <a:t>E-commerce has become an integral part of the modern business landscape, allowing customers to browse and purchase products or services online. In this </a:t>
            </a:r>
            <a:r>
              <a:rPr lang="en-US" sz="2400" dirty="0" smtClean="0"/>
              <a:t>project, </a:t>
            </a:r>
            <a:r>
              <a:rPr lang="en-US" sz="2400" dirty="0"/>
              <a:t>we will explore the development of an e-commerce website using Java, Spring, and Angular, three popular technologies known for their robustness, scalability, and ease of use. developing an e-commerce website using Java, Spring, and Angular provides a powerful combination of technologies to create a secure, scalable, and feature-rich online shopping experience. Java's backend capabilities, Spring's comprehensive framework, and </a:t>
            </a:r>
            <a:r>
              <a:rPr lang="en-US" sz="2400" dirty="0" err="1"/>
              <a:t>Angular's</a:t>
            </a:r>
            <a:r>
              <a:rPr lang="en-US" sz="2400" dirty="0"/>
              <a:t> dynamic frontend make this trio a popular choice for building modern e-commerce platforms. By leveraging their strengths and integrating them seamlessly, we can create an efficient and user-friendly online shopping solution.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891" y="92559"/>
            <a:ext cx="1816570" cy="932833"/>
          </a:xfrm>
          <a:prstGeom prst="rect">
            <a:avLst/>
          </a:prstGeom>
        </p:spPr>
      </p:pic>
    </p:spTree>
    <p:extLst>
      <p:ext uri="{BB962C8B-B14F-4D97-AF65-F5344CB8AC3E}">
        <p14:creationId xmlns:p14="http://schemas.microsoft.com/office/powerpoint/2010/main" val="92609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759" y="417021"/>
            <a:ext cx="2648482" cy="461665"/>
          </a:xfrm>
          <a:prstGeom prst="rect">
            <a:avLst/>
          </a:prstGeom>
          <a:noFill/>
        </p:spPr>
        <p:txBody>
          <a:bodyPr wrap="none" rtlCol="0">
            <a:spAutoFit/>
          </a:bodyPr>
          <a:lstStyle/>
          <a:p>
            <a:r>
              <a:rPr lang="en-US" sz="2400" b="1" dirty="0" smtClean="0"/>
              <a:t>CUSTOMER CART</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994875"/>
            <a:ext cx="9859347" cy="5545883"/>
          </a:xfrm>
          <a:prstGeom prst="rect">
            <a:avLst/>
          </a:prstGeom>
        </p:spPr>
      </p:pic>
    </p:spTree>
    <p:extLst>
      <p:ext uri="{BB962C8B-B14F-4D97-AF65-F5344CB8AC3E}">
        <p14:creationId xmlns:p14="http://schemas.microsoft.com/office/powerpoint/2010/main" val="1686922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5160" y="417021"/>
            <a:ext cx="2861681" cy="461665"/>
          </a:xfrm>
          <a:prstGeom prst="rect">
            <a:avLst/>
          </a:prstGeom>
          <a:noFill/>
        </p:spPr>
        <p:txBody>
          <a:bodyPr wrap="none" rtlCol="0">
            <a:spAutoFit/>
          </a:bodyPr>
          <a:lstStyle/>
          <a:p>
            <a:r>
              <a:rPr lang="en-US" sz="2400" b="1" dirty="0" smtClean="0"/>
              <a:t>CUSTOMER ORDER</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984378"/>
            <a:ext cx="10027298" cy="5640355"/>
          </a:xfrm>
          <a:prstGeom prst="rect">
            <a:avLst/>
          </a:prstGeom>
        </p:spPr>
      </p:pic>
    </p:spTree>
    <p:extLst>
      <p:ext uri="{BB962C8B-B14F-4D97-AF65-F5344CB8AC3E}">
        <p14:creationId xmlns:p14="http://schemas.microsoft.com/office/powerpoint/2010/main" val="2174457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387" y="417021"/>
            <a:ext cx="3259226" cy="461665"/>
          </a:xfrm>
          <a:prstGeom prst="rect">
            <a:avLst/>
          </a:prstGeom>
          <a:noFill/>
        </p:spPr>
        <p:txBody>
          <a:bodyPr wrap="none" rtlCol="0">
            <a:spAutoFit/>
          </a:bodyPr>
          <a:lstStyle/>
          <a:p>
            <a:r>
              <a:rPr lang="en-US" sz="2400" b="1" dirty="0" smtClean="0"/>
              <a:t>CUSTOMER PAYMENT</a:t>
            </a:r>
            <a:endParaRPr lang="en-I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05" y="878686"/>
            <a:ext cx="10201469" cy="5738326"/>
          </a:xfrm>
          <a:prstGeom prst="rect">
            <a:avLst/>
          </a:prstGeom>
        </p:spPr>
      </p:pic>
    </p:spTree>
    <p:extLst>
      <p:ext uri="{BB962C8B-B14F-4D97-AF65-F5344CB8AC3E}">
        <p14:creationId xmlns:p14="http://schemas.microsoft.com/office/powerpoint/2010/main" val="901492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914580" cy="584775"/>
          </a:xfrm>
          <a:prstGeom prst="rect">
            <a:avLst/>
          </a:prstGeom>
          <a:noFill/>
        </p:spPr>
        <p:txBody>
          <a:bodyPr wrap="none" rtlCol="0">
            <a:spAutoFit/>
          </a:bodyPr>
          <a:lstStyle/>
          <a:p>
            <a:r>
              <a:rPr lang="en-US" sz="3200" b="1" dirty="0" smtClean="0"/>
              <a:t>ADVANTAGES</a:t>
            </a:r>
            <a:endParaRPr lang="en-IN" sz="3200" b="1" dirty="0"/>
          </a:p>
        </p:txBody>
      </p:sp>
      <p:sp>
        <p:nvSpPr>
          <p:cNvPr id="3" name="TextBox 2"/>
          <p:cNvSpPr txBox="1"/>
          <p:nvPr/>
        </p:nvSpPr>
        <p:spPr>
          <a:xfrm>
            <a:off x="2674274" y="1653441"/>
            <a:ext cx="7772746" cy="267765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dirty="0" smtClean="0"/>
              <a:t>Customer can </a:t>
            </a:r>
            <a:r>
              <a:rPr lang="en-US" sz="2400" dirty="0"/>
              <a:t>order whenever they want..</a:t>
            </a:r>
          </a:p>
          <a:p>
            <a:pPr marL="342900" indent="-342900" fontAlgn="base">
              <a:buFont typeface="Wingdings" panose="05000000000000000000" pitchFamily="2" charset="2"/>
              <a:buChar char="v"/>
            </a:pPr>
            <a:r>
              <a:rPr lang="en-US" sz="2400" dirty="0" smtClean="0"/>
              <a:t>Makes </a:t>
            </a:r>
            <a:r>
              <a:rPr lang="en-US" sz="2400" dirty="0"/>
              <a:t>the ordering process easier.</a:t>
            </a:r>
          </a:p>
          <a:p>
            <a:pPr marL="342900" indent="-342900" fontAlgn="base">
              <a:buFont typeface="Wingdings" panose="05000000000000000000" pitchFamily="2" charset="2"/>
              <a:buChar char="v"/>
            </a:pPr>
            <a:r>
              <a:rPr lang="en-US" sz="2400" dirty="0" smtClean="0"/>
              <a:t>Customer's </a:t>
            </a:r>
            <a:r>
              <a:rPr lang="en-US" sz="2400" dirty="0"/>
              <a:t>satisfaction.</a:t>
            </a:r>
          </a:p>
          <a:p>
            <a:pPr marL="342900" indent="-342900" fontAlgn="base">
              <a:buFont typeface="Wingdings" panose="05000000000000000000" pitchFamily="2" charset="2"/>
              <a:buChar char="v"/>
            </a:pPr>
            <a:r>
              <a:rPr lang="en-US" sz="2400" dirty="0" smtClean="0"/>
              <a:t>The </a:t>
            </a:r>
            <a:r>
              <a:rPr lang="en-US" sz="2400" dirty="0"/>
              <a:t>convenience of mobile ordering</a:t>
            </a:r>
          </a:p>
          <a:p>
            <a:pPr marL="342900" indent="-342900" fontAlgn="base">
              <a:buFont typeface="Wingdings" panose="05000000000000000000" pitchFamily="2" charset="2"/>
              <a:buChar char="v"/>
            </a:pPr>
            <a:r>
              <a:rPr lang="en-US" sz="2400" dirty="0" smtClean="0"/>
              <a:t>No </a:t>
            </a:r>
            <a:r>
              <a:rPr lang="en-US" sz="2400" dirty="0"/>
              <a:t>more waiting in long queues to place an order.</a:t>
            </a:r>
          </a:p>
          <a:p>
            <a:pPr marL="342900" indent="-342900" fontAlgn="base">
              <a:buFont typeface="Wingdings" panose="05000000000000000000" pitchFamily="2" charset="2"/>
              <a:buChar char="v"/>
            </a:pPr>
            <a:r>
              <a:rPr lang="en-US" sz="2400" dirty="0" smtClean="0"/>
              <a:t>Discover </a:t>
            </a:r>
            <a:r>
              <a:rPr lang="en-US" sz="2400" dirty="0"/>
              <a:t>New Items.</a:t>
            </a:r>
          </a:p>
        </p:txBody>
      </p:sp>
    </p:spTree>
    <p:extLst>
      <p:ext uri="{BB962C8B-B14F-4D97-AF65-F5344CB8AC3E}">
        <p14:creationId xmlns:p14="http://schemas.microsoft.com/office/powerpoint/2010/main" val="4053937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893741" cy="584775"/>
          </a:xfrm>
          <a:prstGeom prst="rect">
            <a:avLst/>
          </a:prstGeom>
          <a:noFill/>
        </p:spPr>
        <p:txBody>
          <a:bodyPr wrap="none" rtlCol="0">
            <a:spAutoFit/>
          </a:bodyPr>
          <a:lstStyle/>
          <a:p>
            <a:r>
              <a:rPr lang="en-US" sz="3200" b="1" dirty="0" smtClean="0"/>
              <a:t>CONCLUSION</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r>
              <a:rPr lang="en-US" sz="2400" dirty="0"/>
              <a:t>The e-commerce project has been highly successful, with a user-friendly platform that boosts sales and revenue. It has expanded the business's market reach, streamlined operations, and utilized data for informed decision-making. The platform's convenience has attracted global customers, while automated features have enhanced efficiency. Data-driven insights have improved marketing strategies, resulting in increased customer satisfaction and loyalty. Overall, the e-commerce project has delivered substantial benefits, such as increased revenue, expanded market presence, streamlined operations, and effective use of data. It has positioned the business for long-term success in the digital realm.</a:t>
            </a:r>
            <a:endParaRPr lang="en-US" sz="2400" dirty="0"/>
          </a:p>
        </p:txBody>
      </p:sp>
    </p:spTree>
    <p:extLst>
      <p:ext uri="{BB962C8B-B14F-4D97-AF65-F5344CB8AC3E}">
        <p14:creationId xmlns:p14="http://schemas.microsoft.com/office/powerpoint/2010/main" val="1677238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379" y="2644170"/>
            <a:ext cx="7111242" cy="1569660"/>
          </a:xfrm>
          <a:prstGeom prst="rect">
            <a:avLst/>
          </a:prstGeom>
          <a:noFill/>
        </p:spPr>
        <p:txBody>
          <a:bodyPr wrap="none" lIns="91440" tIns="45720" rIns="91440" bIns="45720">
            <a:spAutoFit/>
          </a:bodyPr>
          <a:lstStyle/>
          <a:p>
            <a:pPr algn="ctr"/>
            <a:r>
              <a:rPr lang="en-US" sz="9600" b="1"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430" y="198541"/>
            <a:ext cx="1816570" cy="932833"/>
          </a:xfrm>
          <a:prstGeom prst="rect">
            <a:avLst/>
          </a:prstGeom>
        </p:spPr>
      </p:pic>
    </p:spTree>
    <p:extLst>
      <p:ext uri="{BB962C8B-B14F-4D97-AF65-F5344CB8AC3E}">
        <p14:creationId xmlns:p14="http://schemas.microsoft.com/office/powerpoint/2010/main" val="48687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294115"/>
            <a:ext cx="4120039" cy="584775"/>
          </a:xfrm>
          <a:prstGeom prst="rect">
            <a:avLst/>
          </a:prstGeom>
          <a:noFill/>
        </p:spPr>
        <p:txBody>
          <a:bodyPr wrap="none" rtlCol="0">
            <a:spAutoFit/>
          </a:bodyPr>
          <a:lstStyle/>
          <a:p>
            <a:r>
              <a:rPr lang="en-US" sz="3200" b="1" dirty="0" smtClean="0"/>
              <a:t>PROJECT OBJECTIVE</a:t>
            </a:r>
            <a:endParaRPr lang="en-IN" sz="3200" b="1" dirty="0"/>
          </a:p>
        </p:txBody>
      </p:sp>
      <p:sp>
        <p:nvSpPr>
          <p:cNvPr id="3" name="TextBox 2"/>
          <p:cNvSpPr txBox="1"/>
          <p:nvPr/>
        </p:nvSpPr>
        <p:spPr>
          <a:xfrm>
            <a:off x="886690" y="1280672"/>
            <a:ext cx="10418617" cy="3785652"/>
          </a:xfrm>
          <a:prstGeom prst="rect">
            <a:avLst/>
          </a:prstGeom>
          <a:noFill/>
        </p:spPr>
        <p:txBody>
          <a:bodyPr wrap="square" rtlCol="0">
            <a:spAutoFit/>
          </a:bodyPr>
          <a:lstStyle/>
          <a:p>
            <a:r>
              <a:rPr lang="en-US" sz="2400" dirty="0"/>
              <a:t>The objective of this e-commerce website project is to create a user-friendly platform where customers can conveniently browse, search for, and purchase products or services. Key goals include providing an intuitive interface with easy navigation, ensuring efficient product management, streamlining order processing, enabling user authentication and personalization, and optimizing scalability and performance. By achieving these objectives, the website aims to enhance the overall shopping experience, increase customer satisfaction, and support business growth.</a:t>
            </a:r>
            <a:br>
              <a:rPr lang="en-US" sz="2400"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430" y="120085"/>
            <a:ext cx="1816570" cy="932833"/>
          </a:xfrm>
          <a:prstGeom prst="rect">
            <a:avLst/>
          </a:prstGeom>
        </p:spPr>
      </p:pic>
    </p:spTree>
    <p:extLst>
      <p:ext uri="{BB962C8B-B14F-4D97-AF65-F5344CB8AC3E}">
        <p14:creationId xmlns:p14="http://schemas.microsoft.com/office/powerpoint/2010/main" val="409661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6869" y="658953"/>
            <a:ext cx="4437433" cy="584775"/>
          </a:xfrm>
          <a:prstGeom prst="rect">
            <a:avLst/>
          </a:prstGeom>
          <a:noFill/>
        </p:spPr>
        <p:txBody>
          <a:bodyPr wrap="none" rtlCol="0">
            <a:spAutoFit/>
          </a:bodyPr>
          <a:lstStyle/>
          <a:p>
            <a:r>
              <a:rPr lang="en-US" sz="3200" b="1" dirty="0" smtClean="0"/>
              <a:t>TECHNOLOGIES USED</a:t>
            </a:r>
            <a:endParaRPr lang="en-IN" sz="3200" b="1" dirty="0"/>
          </a:p>
        </p:txBody>
      </p:sp>
      <p:sp>
        <p:nvSpPr>
          <p:cNvPr id="15" name="Cloud 14"/>
          <p:cNvSpPr/>
          <p:nvPr/>
        </p:nvSpPr>
        <p:spPr>
          <a:xfrm>
            <a:off x="3037814"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Spring Boot</a:t>
            </a:r>
            <a:endParaRPr lang="en-IN" sz="2400" dirty="0"/>
          </a:p>
        </p:txBody>
      </p:sp>
      <p:sp>
        <p:nvSpPr>
          <p:cNvPr id="16" name="Cloud 15"/>
          <p:cNvSpPr/>
          <p:nvPr/>
        </p:nvSpPr>
        <p:spPr>
          <a:xfrm>
            <a:off x="6554303"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MySQL</a:t>
            </a:r>
            <a:endParaRPr lang="en-IN" dirty="0"/>
          </a:p>
        </p:txBody>
      </p:sp>
      <p:sp>
        <p:nvSpPr>
          <p:cNvPr id="17" name="Cloud 16"/>
          <p:cNvSpPr/>
          <p:nvPr/>
        </p:nvSpPr>
        <p:spPr>
          <a:xfrm>
            <a:off x="3037814"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RESTful API</a:t>
            </a:r>
            <a:endParaRPr lang="en-IN" sz="2400" dirty="0"/>
          </a:p>
        </p:txBody>
      </p:sp>
      <p:sp>
        <p:nvSpPr>
          <p:cNvPr id="18" name="Cloud 17"/>
          <p:cNvSpPr/>
          <p:nvPr/>
        </p:nvSpPr>
        <p:spPr>
          <a:xfrm>
            <a:off x="6554302"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Angular</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891" y="192536"/>
            <a:ext cx="1816570" cy="932833"/>
          </a:xfrm>
          <a:prstGeom prst="rect">
            <a:avLst/>
          </a:prstGeom>
        </p:spPr>
      </p:pic>
    </p:spTree>
    <p:extLst>
      <p:ext uri="{BB962C8B-B14F-4D97-AF65-F5344CB8AC3E}">
        <p14:creationId xmlns:p14="http://schemas.microsoft.com/office/powerpoint/2010/main" val="79484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3836307" cy="584775"/>
          </a:xfrm>
          <a:prstGeom prst="rect">
            <a:avLst/>
          </a:prstGeom>
          <a:noFill/>
        </p:spPr>
        <p:txBody>
          <a:bodyPr wrap="none" rtlCol="0">
            <a:spAutoFit/>
          </a:bodyPr>
          <a:lstStyle/>
          <a:p>
            <a:r>
              <a:rPr lang="en-US" sz="3200" b="1" dirty="0" smtClean="0"/>
              <a:t>PROPOSED SYSTEM</a:t>
            </a:r>
            <a:endParaRPr lang="en-IN" sz="3200" b="1" dirty="0"/>
          </a:p>
        </p:txBody>
      </p:sp>
      <p:sp>
        <p:nvSpPr>
          <p:cNvPr id="3" name="TextBox 2"/>
          <p:cNvSpPr txBox="1"/>
          <p:nvPr/>
        </p:nvSpPr>
        <p:spPr>
          <a:xfrm>
            <a:off x="651164" y="1379121"/>
            <a:ext cx="10889672" cy="1938992"/>
          </a:xfrm>
          <a:prstGeom prst="rect">
            <a:avLst/>
          </a:prstGeom>
          <a:noFill/>
        </p:spPr>
        <p:txBody>
          <a:bodyPr wrap="square" rtlCol="0">
            <a:spAutoFit/>
          </a:bodyPr>
          <a:lstStyle/>
          <a:p>
            <a:r>
              <a:rPr lang="en-US" sz="2400" dirty="0"/>
              <a:t>System needs store information about new entry of </a:t>
            </a:r>
            <a:r>
              <a:rPr lang="en-US" sz="2400" dirty="0" smtClean="0"/>
              <a:t>Item</a:t>
            </a:r>
            <a:r>
              <a:rPr lang="en-US" sz="2400" dirty="0"/>
              <a:t>. System needs to help the internal staff to keep information of Category and find them as per various queries. System need to maintain quantity record. System need to keep the record of Customer. System need to update and delete the record. </a:t>
            </a:r>
            <a:r>
              <a:rPr lang="en-US" sz="2400" dirty="0" smtClean="0"/>
              <a:t>It </a:t>
            </a:r>
            <a:r>
              <a:rPr lang="en-US" sz="2400" dirty="0"/>
              <a:t>also needs a security system to prevent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430" y="209294"/>
            <a:ext cx="1816570" cy="932833"/>
          </a:xfrm>
          <a:prstGeom prst="rect">
            <a:avLst/>
          </a:prstGeom>
        </p:spPr>
      </p:pic>
    </p:spTree>
    <p:extLst>
      <p:ext uri="{BB962C8B-B14F-4D97-AF65-F5344CB8AC3E}">
        <p14:creationId xmlns:p14="http://schemas.microsoft.com/office/powerpoint/2010/main" val="4027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391" y="658953"/>
            <a:ext cx="5391219" cy="584775"/>
          </a:xfrm>
          <a:prstGeom prst="rect">
            <a:avLst/>
          </a:prstGeom>
          <a:noFill/>
        </p:spPr>
        <p:txBody>
          <a:bodyPr wrap="none" rtlCol="0">
            <a:spAutoFit/>
          </a:bodyPr>
          <a:lstStyle/>
          <a:p>
            <a:r>
              <a:rPr lang="en-US" sz="3200" b="1" dirty="0" smtClean="0"/>
              <a:t>REQUIRED SPECIFICATIONS</a:t>
            </a:r>
            <a:endParaRPr lang="en-IN" sz="3200" b="1" dirty="0"/>
          </a:p>
        </p:txBody>
      </p:sp>
      <p:graphicFrame>
        <p:nvGraphicFramePr>
          <p:cNvPr id="3" name="Table 2"/>
          <p:cNvGraphicFramePr>
            <a:graphicFrameLocks noGrp="1"/>
          </p:cNvGraphicFramePr>
          <p:nvPr>
            <p:extLst>
              <p:ext uri="{D42A27DB-BD31-4B8C-83A1-F6EECF244321}">
                <p14:modId xmlns:p14="http://schemas.microsoft.com/office/powerpoint/2010/main" val="3399317210"/>
              </p:ext>
            </p:extLst>
          </p:nvPr>
        </p:nvGraphicFramePr>
        <p:xfrm>
          <a:off x="1854200" y="1453442"/>
          <a:ext cx="8483600" cy="4288884"/>
        </p:xfrm>
        <a:graphic>
          <a:graphicData uri="http://schemas.openxmlformats.org/drawingml/2006/table">
            <a:tbl>
              <a:tblPr firstRow="1" bandRow="1">
                <a:tableStyleId>{5C22544A-7EE6-4342-B048-85BDC9FD1C3A}</a:tableStyleId>
              </a:tblPr>
              <a:tblGrid>
                <a:gridCol w="4241800">
                  <a:extLst>
                    <a:ext uri="{9D8B030D-6E8A-4147-A177-3AD203B41FA5}">
                      <a16:colId xmlns:a16="http://schemas.microsoft.com/office/drawing/2014/main" val="20000"/>
                    </a:ext>
                  </a:extLst>
                </a:gridCol>
                <a:gridCol w="4241800">
                  <a:extLst>
                    <a:ext uri="{9D8B030D-6E8A-4147-A177-3AD203B41FA5}">
                      <a16:colId xmlns:a16="http://schemas.microsoft.com/office/drawing/2014/main" val="20001"/>
                    </a:ext>
                  </a:extLst>
                </a:gridCol>
              </a:tblGrid>
              <a:tr h="845808">
                <a:tc>
                  <a:txBody>
                    <a:bodyPr/>
                    <a:lstStyle/>
                    <a:p>
                      <a:pPr algn="ctr"/>
                      <a:r>
                        <a:rPr lang="en-US" sz="2400" dirty="0" smtClean="0"/>
                        <a:t>Hard</a:t>
                      </a:r>
                      <a:r>
                        <a:rPr lang="en-US" sz="2400" baseline="0" dirty="0" smtClean="0"/>
                        <a:t>ware Configuration</a:t>
                      </a:r>
                      <a:endParaRPr lang="en-IN" sz="2400" dirty="0"/>
                    </a:p>
                  </a:txBody>
                  <a:tcPr marL="82692" marR="82692" marT="41346" marB="41346" anchor="ctr"/>
                </a:tc>
                <a:tc>
                  <a:txBody>
                    <a:bodyPr/>
                    <a:lstStyle/>
                    <a:p>
                      <a:pPr algn="ctr"/>
                      <a:r>
                        <a:rPr lang="en-US" sz="2400" dirty="0" smtClean="0"/>
                        <a:t>Software</a:t>
                      </a:r>
                      <a:r>
                        <a:rPr lang="en-US" sz="2400" baseline="0" dirty="0" smtClean="0"/>
                        <a:t> Configuration</a:t>
                      </a:r>
                      <a:endParaRPr lang="en-IN" sz="2400" dirty="0"/>
                    </a:p>
                  </a:txBody>
                  <a:tcPr marL="82692" marR="82692" marT="41346" marB="41346" anchor="ctr"/>
                </a:tc>
                <a:extLst>
                  <a:ext uri="{0D108BD9-81ED-4DB2-BD59-A6C34878D82A}">
                    <a16:rowId xmlns:a16="http://schemas.microsoft.com/office/drawing/2014/main" val="10000"/>
                  </a:ext>
                </a:extLst>
              </a:tr>
              <a:tr h="845808">
                <a:tc>
                  <a:txBody>
                    <a:bodyPr/>
                    <a:lstStyle/>
                    <a:p>
                      <a:pPr marL="285750" indent="-285750">
                        <a:buFont typeface="Wingdings" panose="05000000000000000000" pitchFamily="2" charset="2"/>
                        <a:buChar char="Ø"/>
                      </a:pPr>
                      <a:r>
                        <a:rPr lang="en-US" sz="1800" b="0" dirty="0" smtClean="0"/>
                        <a:t>Operating</a:t>
                      </a:r>
                      <a:r>
                        <a:rPr lang="en-US" sz="1800" b="0" baseline="0" dirty="0" smtClean="0"/>
                        <a:t> System : Windows 10 and above</a:t>
                      </a:r>
                      <a:endParaRPr lang="en-IN" sz="1800" b="0" dirty="0"/>
                    </a:p>
                  </a:txBody>
                  <a:tcPr marL="82692" marR="82692" marT="41346" marB="41346" anchor="ctr"/>
                </a:tc>
                <a:tc>
                  <a:txBody>
                    <a:bodyPr/>
                    <a:lstStyle/>
                    <a:p>
                      <a:pPr marL="285750" indent="-285750" algn="l">
                        <a:buFont typeface="Wingdings" panose="05000000000000000000" pitchFamily="2" charset="2"/>
                        <a:buChar char="Ø"/>
                      </a:pPr>
                      <a:r>
                        <a:rPr lang="en-US" sz="1800" b="0" dirty="0" smtClean="0"/>
                        <a:t>Software</a:t>
                      </a:r>
                      <a:r>
                        <a:rPr lang="en-US" sz="1800" b="0" baseline="0" dirty="0" smtClean="0"/>
                        <a:t> IDE: Eclipse, Postman, MySQL, VS Code.</a:t>
                      </a:r>
                      <a:endParaRPr lang="en-IN" sz="1800" b="0" dirty="0"/>
                    </a:p>
                  </a:txBody>
                  <a:tcPr marL="82692" marR="82692" marT="41346" marB="41346" anchor="ctr"/>
                </a:tc>
                <a:extLst>
                  <a:ext uri="{0D108BD9-81ED-4DB2-BD59-A6C34878D82A}">
                    <a16:rowId xmlns:a16="http://schemas.microsoft.com/office/drawing/2014/main" val="10001"/>
                  </a:ext>
                </a:extLst>
              </a:tr>
              <a:tr h="845808">
                <a:tc>
                  <a:txBody>
                    <a:bodyPr/>
                    <a:lstStyle/>
                    <a:p>
                      <a:pPr marL="285750" indent="-285750">
                        <a:buFont typeface="Wingdings" panose="05000000000000000000" pitchFamily="2" charset="2"/>
                        <a:buChar char="Ø"/>
                      </a:pPr>
                      <a:r>
                        <a:rPr lang="en-US" sz="1800" b="0" dirty="0" smtClean="0"/>
                        <a:t>Hard Disk: 500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Language:</a:t>
                      </a:r>
                      <a:r>
                        <a:rPr lang="en-US" sz="1800" b="0" baseline="0" dirty="0" smtClean="0"/>
                        <a:t> JAVA, Type Script, HTML, CSS</a:t>
                      </a:r>
                    </a:p>
                    <a:p>
                      <a:pPr marL="285750" indent="-285750">
                        <a:buFont typeface="Wingdings" panose="05000000000000000000" pitchFamily="2" charset="2"/>
                        <a:buChar char="Ø"/>
                      </a:pPr>
                      <a:endParaRPr lang="en-IN" sz="1800" b="0" dirty="0"/>
                    </a:p>
                  </a:txBody>
                  <a:tcPr marL="82692" marR="82692" marT="41346" marB="41346" anchor="ctr"/>
                </a:tc>
                <a:extLst>
                  <a:ext uri="{0D108BD9-81ED-4DB2-BD59-A6C34878D82A}">
                    <a16:rowId xmlns:a16="http://schemas.microsoft.com/office/drawing/2014/main" val="10002"/>
                  </a:ext>
                </a:extLst>
              </a:tr>
              <a:tr h="845808">
                <a:tc>
                  <a:txBody>
                    <a:bodyPr/>
                    <a:lstStyle/>
                    <a:p>
                      <a:pPr marL="285750" indent="-285750">
                        <a:buFont typeface="Wingdings" panose="05000000000000000000" pitchFamily="2" charset="2"/>
                        <a:buChar char="Ø"/>
                      </a:pPr>
                      <a:r>
                        <a:rPr lang="en-US" sz="1800" b="0" dirty="0" smtClean="0"/>
                        <a:t>RAM: 8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Front</a:t>
                      </a:r>
                      <a:r>
                        <a:rPr lang="en-US" sz="1800" b="0" baseline="0" dirty="0" smtClean="0"/>
                        <a:t> End: Angular, Boot Strap</a:t>
                      </a:r>
                      <a:endParaRPr lang="en-IN" sz="1800" b="0" dirty="0"/>
                    </a:p>
                  </a:txBody>
                  <a:tcPr marL="82692" marR="82692" marT="41346" marB="41346" anchor="ctr"/>
                </a:tc>
                <a:extLst>
                  <a:ext uri="{0D108BD9-81ED-4DB2-BD59-A6C34878D82A}">
                    <a16:rowId xmlns:a16="http://schemas.microsoft.com/office/drawing/2014/main" val="10003"/>
                  </a:ext>
                </a:extLst>
              </a:tr>
              <a:tr h="845808">
                <a:tc>
                  <a:txBody>
                    <a:bodyPr/>
                    <a:lstStyle/>
                    <a:p>
                      <a:endParaRPr lang="en-IN" sz="1800" b="0"/>
                    </a:p>
                  </a:txBody>
                  <a:tcPr marL="82692" marR="82692" marT="41346" marB="41346" anchor="ctr"/>
                </a:tc>
                <a:tc>
                  <a:txBody>
                    <a:bodyPr/>
                    <a:lstStyle/>
                    <a:p>
                      <a:pPr marL="285750" indent="-285750">
                        <a:buFont typeface="Wingdings" panose="05000000000000000000" pitchFamily="2" charset="2"/>
                        <a:buChar char="Ø"/>
                      </a:pPr>
                      <a:r>
                        <a:rPr lang="en-US" sz="1800" b="0" dirty="0" smtClean="0"/>
                        <a:t>Back End:</a:t>
                      </a:r>
                      <a:r>
                        <a:rPr lang="en-US" sz="1800" b="0" baseline="0" dirty="0" smtClean="0"/>
                        <a:t> Spring Boot, MySQL.</a:t>
                      </a:r>
                      <a:endParaRPr lang="en-IN" sz="1800" b="0" dirty="0"/>
                    </a:p>
                  </a:txBody>
                  <a:tcPr marL="82692" marR="82692" marT="41346" marB="41346" anchor="ct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0" y="192536"/>
            <a:ext cx="1816570" cy="932833"/>
          </a:xfrm>
          <a:prstGeom prst="rect">
            <a:avLst/>
          </a:prstGeom>
        </p:spPr>
      </p:pic>
    </p:spTree>
    <p:extLst>
      <p:ext uri="{BB962C8B-B14F-4D97-AF65-F5344CB8AC3E}">
        <p14:creationId xmlns:p14="http://schemas.microsoft.com/office/powerpoint/2010/main" val="219584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985" y="183280"/>
            <a:ext cx="5824030" cy="1077218"/>
          </a:xfrm>
          <a:prstGeom prst="rect">
            <a:avLst/>
          </a:prstGeom>
          <a:noFill/>
        </p:spPr>
        <p:txBody>
          <a:bodyPr wrap="none" rtlCol="0">
            <a:spAutoFit/>
          </a:bodyPr>
          <a:lstStyle/>
          <a:p>
            <a:pPr algn="ctr"/>
            <a:r>
              <a:rPr lang="en-US" sz="3200" b="1" dirty="0" smtClean="0"/>
              <a:t>CONNECTION TO DATABASE </a:t>
            </a:r>
            <a:br>
              <a:rPr lang="en-US" sz="3200" b="1" dirty="0" smtClean="0"/>
            </a:br>
            <a:r>
              <a:rPr lang="en-US" sz="3200" b="1" dirty="0" smtClean="0"/>
              <a:t>FRONT END TO BACK END</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390650"/>
            <a:ext cx="7943850" cy="50101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237" y="255472"/>
            <a:ext cx="1816570" cy="932833"/>
          </a:xfrm>
          <a:prstGeom prst="rect">
            <a:avLst/>
          </a:prstGeom>
        </p:spPr>
      </p:pic>
    </p:spTree>
    <p:extLst>
      <p:ext uri="{BB962C8B-B14F-4D97-AF65-F5344CB8AC3E}">
        <p14:creationId xmlns:p14="http://schemas.microsoft.com/office/powerpoint/2010/main" val="2278816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055371" cy="584775"/>
          </a:xfrm>
          <a:prstGeom prst="rect">
            <a:avLst/>
          </a:prstGeom>
          <a:noFill/>
        </p:spPr>
        <p:txBody>
          <a:bodyPr wrap="none" rtlCol="0">
            <a:spAutoFit/>
          </a:bodyPr>
          <a:lstStyle/>
          <a:p>
            <a:r>
              <a:rPr lang="en-US" sz="3200" b="1" dirty="0" smtClean="0"/>
              <a:t>MODULES</a:t>
            </a:r>
            <a:endParaRPr lang="en-IN" sz="3200" b="1" dirty="0"/>
          </a:p>
        </p:txBody>
      </p:sp>
      <p:sp>
        <p:nvSpPr>
          <p:cNvPr id="3" name="TextBox 2"/>
          <p:cNvSpPr txBox="1"/>
          <p:nvPr/>
        </p:nvSpPr>
        <p:spPr>
          <a:xfrm>
            <a:off x="1264902" y="1537742"/>
            <a:ext cx="9830146" cy="3046988"/>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dirty="0"/>
              <a:t>The system contains 5 Modules</a:t>
            </a:r>
          </a:p>
          <a:p>
            <a:pPr fontAlgn="base"/>
            <a:endParaRPr lang="en-US" sz="2400" dirty="0" smtClean="0"/>
          </a:p>
          <a:p>
            <a:pPr marL="457200" indent="-457200" fontAlgn="base">
              <a:buFont typeface="+mj-lt"/>
              <a:buAutoNum type="arabicPeriod"/>
            </a:pPr>
            <a:r>
              <a:rPr lang="en-US" sz="2400" b="1" dirty="0" smtClean="0"/>
              <a:t>ADMIN</a:t>
            </a:r>
            <a:r>
              <a:rPr lang="en-US" sz="2400" dirty="0" smtClean="0"/>
              <a:t> </a:t>
            </a:r>
            <a:r>
              <a:rPr lang="en-US" sz="2400" dirty="0"/>
              <a:t>- Registration and Login.</a:t>
            </a:r>
            <a:endParaRPr lang="en-US" sz="2400" b="1" dirty="0"/>
          </a:p>
          <a:p>
            <a:pPr marL="457200" indent="-457200" fontAlgn="base">
              <a:buFont typeface="+mj-lt"/>
              <a:buAutoNum type="arabicPeriod"/>
            </a:pPr>
            <a:r>
              <a:rPr lang="en-US" sz="2400" b="1" dirty="0" smtClean="0"/>
              <a:t>CUSTOMER</a:t>
            </a:r>
            <a:r>
              <a:rPr lang="en-US" sz="2400" dirty="0" smtClean="0"/>
              <a:t>- </a:t>
            </a:r>
            <a:r>
              <a:rPr lang="en-US" sz="2400" dirty="0"/>
              <a:t>Signup and Login.</a:t>
            </a:r>
            <a:endParaRPr lang="en-US" sz="2400" b="1" dirty="0"/>
          </a:p>
          <a:p>
            <a:pPr marL="457200" indent="-457200" fontAlgn="base">
              <a:buFont typeface="+mj-lt"/>
              <a:buAutoNum type="arabicPeriod"/>
            </a:pPr>
            <a:r>
              <a:rPr lang="en-US" sz="2400" b="1" dirty="0" smtClean="0"/>
              <a:t>Item LIST</a:t>
            </a:r>
            <a:r>
              <a:rPr lang="en-US" sz="2400" dirty="0"/>
              <a:t>  - </a:t>
            </a:r>
            <a:r>
              <a:rPr lang="en-US" sz="2400" dirty="0" smtClean="0"/>
              <a:t>Add/Edit items </a:t>
            </a:r>
            <a:r>
              <a:rPr lang="en-US" sz="2400" dirty="0"/>
              <a:t>by Admin.</a:t>
            </a:r>
            <a:endParaRPr lang="en-US" sz="2400" b="1" dirty="0"/>
          </a:p>
          <a:p>
            <a:pPr marL="457200" indent="-457200" fontAlgn="base">
              <a:buFont typeface="+mj-lt"/>
              <a:buAutoNum type="arabicPeriod"/>
            </a:pPr>
            <a:r>
              <a:rPr lang="en-US" sz="2400" b="1" dirty="0"/>
              <a:t>CART</a:t>
            </a:r>
            <a:r>
              <a:rPr lang="en-US" sz="2400" dirty="0"/>
              <a:t> - Customer can add </a:t>
            </a:r>
            <a:r>
              <a:rPr lang="en-US" sz="2400" dirty="0" smtClean="0"/>
              <a:t>Item from </a:t>
            </a:r>
            <a:r>
              <a:rPr lang="en-US" sz="2400" dirty="0"/>
              <a:t>list</a:t>
            </a:r>
            <a:endParaRPr lang="en-US" sz="2400" b="1" dirty="0"/>
          </a:p>
          <a:p>
            <a:pPr marL="457200" indent="-457200" fontAlgn="base">
              <a:buFont typeface="+mj-lt"/>
              <a:buAutoNum type="arabicPeriod"/>
            </a:pPr>
            <a:r>
              <a:rPr lang="en-US" sz="2400" b="1" dirty="0"/>
              <a:t>ORDER - </a:t>
            </a:r>
            <a:r>
              <a:rPr lang="en-US" sz="2400" dirty="0"/>
              <a:t>It shows items which present in cart and order status</a:t>
            </a:r>
            <a:r>
              <a:rPr lang="en-US" sz="2400" dirty="0" smtClean="0"/>
              <a:t>.</a:t>
            </a:r>
          </a:p>
          <a:p>
            <a:pPr marL="457200" indent="-457200" fontAlgn="base">
              <a:buFont typeface="+mj-lt"/>
              <a:buAutoNum type="arabicPeriod"/>
            </a:pPr>
            <a:r>
              <a:rPr lang="en-US" sz="2400" b="1" dirty="0" smtClean="0"/>
              <a:t>PAYMENT – </a:t>
            </a:r>
            <a:r>
              <a:rPr lang="en-US" sz="2400" dirty="0" smtClean="0"/>
              <a:t>Customer has to pay for completion of order</a:t>
            </a:r>
            <a:r>
              <a:rPr lang="en-US" sz="2400" dirty="0" smtClean="0"/>
              <a:t>.</a:t>
            </a:r>
            <a:r>
              <a:rPr lang="en-US" sz="2400" b="1" dirty="0" smtClean="0"/>
              <a:t> </a:t>
            </a:r>
            <a:r>
              <a:rPr lang="en-US" sz="2400" dirty="0" smtClean="0"/>
              <a:t> </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560" y="209294"/>
            <a:ext cx="1816570" cy="932833"/>
          </a:xfrm>
          <a:prstGeom prst="rect">
            <a:avLst/>
          </a:prstGeom>
        </p:spPr>
      </p:pic>
    </p:spTree>
    <p:extLst>
      <p:ext uri="{BB962C8B-B14F-4D97-AF65-F5344CB8AC3E}">
        <p14:creationId xmlns:p14="http://schemas.microsoft.com/office/powerpoint/2010/main" val="164586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pPr fontAlgn="base"/>
            <a:r>
              <a:rPr lang="en-US" sz="2400" b="1" dirty="0"/>
              <a:t>@Controller :</a:t>
            </a:r>
            <a:r>
              <a:rPr lang="en-US" sz="2400" dirty="0"/>
              <a:t>The @Controller annotation indicates that a particular class serves the role of a controller. Spring Controller annotation is typically used in combination with annotated handler methods based on the @</a:t>
            </a:r>
            <a:r>
              <a:rPr lang="en-US" sz="2400" dirty="0" err="1"/>
              <a:t>RequestMapping</a:t>
            </a:r>
            <a:r>
              <a:rPr lang="en-US" sz="2400" dirty="0"/>
              <a:t> annotation.</a:t>
            </a:r>
            <a:endParaRPr lang="en-US" sz="2400" b="1" dirty="0"/>
          </a:p>
          <a:p>
            <a:pPr fontAlgn="base"/>
            <a:r>
              <a:rPr lang="en-US" sz="2400" b="1" dirty="0"/>
              <a:t>@</a:t>
            </a:r>
            <a:r>
              <a:rPr lang="en-US" sz="2400" b="1" dirty="0" err="1"/>
              <a:t>Autowired</a:t>
            </a:r>
            <a:r>
              <a:rPr lang="en-US" sz="2400" b="1" dirty="0"/>
              <a:t>:</a:t>
            </a:r>
            <a:r>
              <a:rPr lang="en-US" sz="2400" dirty="0"/>
              <a:t> The @</a:t>
            </a:r>
            <a:r>
              <a:rPr lang="en-US" sz="2400" dirty="0" err="1"/>
              <a:t>Autowired</a:t>
            </a:r>
            <a:r>
              <a:rPr lang="en-US" sz="2400" dirty="0"/>
              <a:t> annotation provides more fine-grained control over where and how </a:t>
            </a:r>
            <a:r>
              <a:rPr lang="en-US" sz="2400" dirty="0" err="1"/>
              <a:t>autowiring</a:t>
            </a:r>
            <a:r>
              <a:rPr lang="en-US" sz="2400" dirty="0"/>
              <a:t> should be accomplished.</a:t>
            </a:r>
            <a:endParaRPr lang="en-US" sz="2400" b="1" dirty="0"/>
          </a:p>
          <a:p>
            <a:pPr fontAlgn="base"/>
            <a:r>
              <a:rPr lang="en-US" sz="2400" b="1" dirty="0"/>
              <a:t>@</a:t>
            </a:r>
            <a:r>
              <a:rPr lang="en-US" sz="2400" b="1" dirty="0" err="1"/>
              <a:t>RequestMapping</a:t>
            </a:r>
            <a:r>
              <a:rPr lang="en-US" sz="2400" b="1" dirty="0"/>
              <a:t> : </a:t>
            </a:r>
            <a:r>
              <a:rPr lang="en-US" sz="2400" dirty="0"/>
              <a:t>The @</a:t>
            </a:r>
            <a:r>
              <a:rPr lang="en-US" sz="2400" dirty="0" err="1"/>
              <a:t>RequestMapping</a:t>
            </a:r>
            <a:r>
              <a:rPr lang="en-US" sz="2400" dirty="0"/>
              <a:t> is one of the most common annotation used in Spring Web applications. This annotation maps HTTP requests to handler methods of MVC and REST controllers.</a:t>
            </a:r>
            <a:endParaRPr lang="en-US" sz="2400" b="1" dirty="0"/>
          </a:p>
          <a:p>
            <a:pPr fontAlgn="base"/>
            <a:r>
              <a:rPr lang="en-US" sz="2400" b="1" dirty="0"/>
              <a:t>@Entity: </a:t>
            </a:r>
            <a:r>
              <a:rPr lang="en-US" sz="2400" dirty="0"/>
              <a:t>The @Entity annotation specifies that the class is an entity and is mapped to a database table</a:t>
            </a:r>
            <a:r>
              <a:rPr lang="en-US" sz="2400" dirty="0" smtClean="0"/>
              <a:t>.</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5430" y="209294"/>
            <a:ext cx="1816570" cy="932833"/>
          </a:xfrm>
          <a:prstGeom prst="rect">
            <a:avLst/>
          </a:prstGeom>
        </p:spPr>
      </p:pic>
    </p:spTree>
    <p:extLst>
      <p:ext uri="{BB962C8B-B14F-4D97-AF65-F5344CB8AC3E}">
        <p14:creationId xmlns:p14="http://schemas.microsoft.com/office/powerpoint/2010/main" val="360801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56</TotalTime>
  <Words>1024</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Cooper Std Black</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PATIL</dc:creator>
  <cp:lastModifiedBy>pshre</cp:lastModifiedBy>
  <cp:revision>8</cp:revision>
  <dcterms:modified xsi:type="dcterms:W3CDTF">2023-06-13T05:59:21Z</dcterms:modified>
</cp:coreProperties>
</file>