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65" r:id="rId3"/>
    <p:sldId id="257" r:id="rId4"/>
    <p:sldId id="260" r:id="rId5"/>
    <p:sldId id="258" r:id="rId6"/>
    <p:sldId id="259" r:id="rId7"/>
    <p:sldId id="261" r:id="rId8"/>
    <p:sldId id="266" r:id="rId9"/>
    <p:sldId id="262" r:id="rId10"/>
    <p:sldId id="263" r:id="rId11"/>
    <p:sldId id="269" r:id="rId12"/>
    <p:sldId id="267" r:id="rId13"/>
    <p:sldId id="264"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sh Vardhan Sharma" initials="HS" lastIdx="5" clrIdx="0">
    <p:extLst>
      <p:ext uri="{19B8F6BF-5375-455C-9EA6-DF929625EA0E}">
        <p15:presenceInfo xmlns:p15="http://schemas.microsoft.com/office/powerpoint/2012/main" userId="ba415bf2019378a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5BBD02-1B22-416D-895D-A46B878458AF}" type="datetimeFigureOut">
              <a:rPr lang="en-US" smtClean="0"/>
              <a:t>6/5/2024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A415A229-850D-4D56-86E7-3877F9029ED0}" type="slidenum">
              <a:rPr lang="en-US" smtClean="0"/>
              <a:t>‹#›</a:t>
            </a:fld>
            <a:endParaRPr lang="en-US"/>
          </a:p>
        </p:txBody>
      </p:sp>
    </p:spTree>
    <p:extLst>
      <p:ext uri="{BB962C8B-B14F-4D97-AF65-F5344CB8AC3E}">
        <p14:creationId xmlns:p14="http://schemas.microsoft.com/office/powerpoint/2010/main" val="1771245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5BBD02-1B22-416D-895D-A46B878458AF}" type="datetimeFigureOut">
              <a:rPr lang="en-US" smtClean="0"/>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5A229-850D-4D56-86E7-3877F9029ED0}" type="slidenum">
              <a:rPr lang="en-US" smtClean="0"/>
              <a:t>‹#›</a:t>
            </a:fld>
            <a:endParaRPr lang="en-US"/>
          </a:p>
        </p:txBody>
      </p:sp>
    </p:spTree>
    <p:extLst>
      <p:ext uri="{BB962C8B-B14F-4D97-AF65-F5344CB8AC3E}">
        <p14:creationId xmlns:p14="http://schemas.microsoft.com/office/powerpoint/2010/main" val="1389998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5BBD02-1B22-416D-895D-A46B878458AF}"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5A229-850D-4D56-86E7-3877F9029ED0}" type="slidenum">
              <a:rPr lang="en-US" smtClean="0"/>
              <a:t>‹#›</a:t>
            </a:fld>
            <a:endParaRPr lang="en-US"/>
          </a:p>
        </p:txBody>
      </p:sp>
    </p:spTree>
    <p:extLst>
      <p:ext uri="{BB962C8B-B14F-4D97-AF65-F5344CB8AC3E}">
        <p14:creationId xmlns:p14="http://schemas.microsoft.com/office/powerpoint/2010/main" val="2337410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5BBD02-1B22-416D-895D-A46B878458AF}"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5A229-850D-4D56-86E7-3877F9029ED0}" type="slidenum">
              <a:rPr lang="en-US" smtClean="0"/>
              <a:t>‹#›</a:t>
            </a:fld>
            <a:endParaRPr lang="en-US"/>
          </a:p>
        </p:txBody>
      </p:sp>
    </p:spTree>
    <p:extLst>
      <p:ext uri="{BB962C8B-B14F-4D97-AF65-F5344CB8AC3E}">
        <p14:creationId xmlns:p14="http://schemas.microsoft.com/office/powerpoint/2010/main" val="2837341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5BBD02-1B22-416D-895D-A46B878458AF}"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5A229-850D-4D56-86E7-3877F9029ED0}" type="slidenum">
              <a:rPr lang="en-US" smtClean="0"/>
              <a:t>‹#›</a:t>
            </a:fld>
            <a:endParaRPr lang="en-US"/>
          </a:p>
        </p:txBody>
      </p:sp>
    </p:spTree>
    <p:extLst>
      <p:ext uri="{BB962C8B-B14F-4D97-AF65-F5344CB8AC3E}">
        <p14:creationId xmlns:p14="http://schemas.microsoft.com/office/powerpoint/2010/main" val="3153679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5BBD02-1B22-416D-895D-A46B878458AF}"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5A229-850D-4D56-86E7-3877F9029ED0}" type="slidenum">
              <a:rPr lang="en-US" smtClean="0"/>
              <a:t>‹#›</a:t>
            </a:fld>
            <a:endParaRPr lang="en-US"/>
          </a:p>
        </p:txBody>
      </p:sp>
    </p:spTree>
    <p:extLst>
      <p:ext uri="{BB962C8B-B14F-4D97-AF65-F5344CB8AC3E}">
        <p14:creationId xmlns:p14="http://schemas.microsoft.com/office/powerpoint/2010/main" val="20465813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5BBD02-1B22-416D-895D-A46B878458AF}"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5A229-850D-4D56-86E7-3877F9029ED0}" type="slidenum">
              <a:rPr lang="en-US" smtClean="0"/>
              <a:t>‹#›</a:t>
            </a:fld>
            <a:endParaRPr lang="en-US"/>
          </a:p>
        </p:txBody>
      </p:sp>
    </p:spTree>
    <p:extLst>
      <p:ext uri="{BB962C8B-B14F-4D97-AF65-F5344CB8AC3E}">
        <p14:creationId xmlns:p14="http://schemas.microsoft.com/office/powerpoint/2010/main" val="16490315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5BBD02-1B22-416D-895D-A46B878458AF}"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5A229-850D-4D56-86E7-3877F9029ED0}" type="slidenum">
              <a:rPr lang="en-US" smtClean="0"/>
              <a:t>‹#›</a:t>
            </a:fld>
            <a:endParaRPr lang="en-US"/>
          </a:p>
        </p:txBody>
      </p:sp>
    </p:spTree>
    <p:extLst>
      <p:ext uri="{BB962C8B-B14F-4D97-AF65-F5344CB8AC3E}">
        <p14:creationId xmlns:p14="http://schemas.microsoft.com/office/powerpoint/2010/main" val="4203434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5BBD02-1B22-416D-895D-A46B878458AF}"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5A229-850D-4D56-86E7-3877F9029ED0}" type="slidenum">
              <a:rPr lang="en-US" smtClean="0"/>
              <a:t>‹#›</a:t>
            </a:fld>
            <a:endParaRPr lang="en-US"/>
          </a:p>
        </p:txBody>
      </p:sp>
    </p:spTree>
    <p:extLst>
      <p:ext uri="{BB962C8B-B14F-4D97-AF65-F5344CB8AC3E}">
        <p14:creationId xmlns:p14="http://schemas.microsoft.com/office/powerpoint/2010/main" val="1102978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5BBD02-1B22-416D-895D-A46B878458AF}"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A415A229-850D-4D56-86E7-3877F9029ED0}" type="slidenum">
              <a:rPr lang="en-US" smtClean="0"/>
              <a:t>‹#›</a:t>
            </a:fld>
            <a:endParaRPr lang="en-US"/>
          </a:p>
        </p:txBody>
      </p:sp>
    </p:spTree>
    <p:extLst>
      <p:ext uri="{BB962C8B-B14F-4D97-AF65-F5344CB8AC3E}">
        <p14:creationId xmlns:p14="http://schemas.microsoft.com/office/powerpoint/2010/main" val="3877250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5BBD02-1B22-416D-895D-A46B878458AF}"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5A229-850D-4D56-86E7-3877F9029ED0}" type="slidenum">
              <a:rPr lang="en-US" smtClean="0"/>
              <a:t>‹#›</a:t>
            </a:fld>
            <a:endParaRPr lang="en-US"/>
          </a:p>
        </p:txBody>
      </p:sp>
    </p:spTree>
    <p:extLst>
      <p:ext uri="{BB962C8B-B14F-4D97-AF65-F5344CB8AC3E}">
        <p14:creationId xmlns:p14="http://schemas.microsoft.com/office/powerpoint/2010/main" val="2723161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5BBD02-1B22-416D-895D-A46B878458AF}" type="datetimeFigureOut">
              <a:rPr lang="en-US" smtClean="0"/>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5A229-850D-4D56-86E7-3877F9029ED0}" type="slidenum">
              <a:rPr lang="en-US" smtClean="0"/>
              <a:t>‹#›</a:t>
            </a:fld>
            <a:endParaRPr lang="en-US"/>
          </a:p>
        </p:txBody>
      </p:sp>
    </p:spTree>
    <p:extLst>
      <p:ext uri="{BB962C8B-B14F-4D97-AF65-F5344CB8AC3E}">
        <p14:creationId xmlns:p14="http://schemas.microsoft.com/office/powerpoint/2010/main" val="2679937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5BBD02-1B22-416D-895D-A46B878458AF}" type="datetimeFigureOut">
              <a:rPr lang="en-US" smtClean="0"/>
              <a:t>6/5/2024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15A229-850D-4D56-86E7-3877F9029ED0}" type="slidenum">
              <a:rPr lang="en-US" smtClean="0"/>
              <a:t>‹#›</a:t>
            </a:fld>
            <a:endParaRPr lang="en-US"/>
          </a:p>
        </p:txBody>
      </p:sp>
    </p:spTree>
    <p:extLst>
      <p:ext uri="{BB962C8B-B14F-4D97-AF65-F5344CB8AC3E}">
        <p14:creationId xmlns:p14="http://schemas.microsoft.com/office/powerpoint/2010/main" val="583194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5BBD02-1B22-416D-895D-A46B878458AF}" type="datetimeFigureOut">
              <a:rPr lang="en-US" smtClean="0"/>
              <a:t>6/5/2024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15A229-850D-4D56-86E7-3877F9029ED0}" type="slidenum">
              <a:rPr lang="en-US" smtClean="0"/>
              <a:t>‹#›</a:t>
            </a:fld>
            <a:endParaRPr lang="en-US"/>
          </a:p>
        </p:txBody>
      </p:sp>
    </p:spTree>
    <p:extLst>
      <p:ext uri="{BB962C8B-B14F-4D97-AF65-F5344CB8AC3E}">
        <p14:creationId xmlns:p14="http://schemas.microsoft.com/office/powerpoint/2010/main" val="619870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5BBD02-1B22-416D-895D-A46B878458AF}" type="datetimeFigureOut">
              <a:rPr lang="en-US" smtClean="0"/>
              <a:t>6/5/2024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15A229-850D-4D56-86E7-3877F9029ED0}" type="slidenum">
              <a:rPr lang="en-US" smtClean="0"/>
              <a:t>‹#›</a:t>
            </a:fld>
            <a:endParaRPr lang="en-US"/>
          </a:p>
        </p:txBody>
      </p:sp>
    </p:spTree>
    <p:extLst>
      <p:ext uri="{BB962C8B-B14F-4D97-AF65-F5344CB8AC3E}">
        <p14:creationId xmlns:p14="http://schemas.microsoft.com/office/powerpoint/2010/main" val="189316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5BBD02-1B22-416D-895D-A46B878458AF}" type="datetimeFigureOut">
              <a:rPr lang="en-US" smtClean="0"/>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5A229-850D-4D56-86E7-3877F9029ED0}" type="slidenum">
              <a:rPr lang="en-US" smtClean="0"/>
              <a:t>‹#›</a:t>
            </a:fld>
            <a:endParaRPr lang="en-US"/>
          </a:p>
        </p:txBody>
      </p:sp>
    </p:spTree>
    <p:extLst>
      <p:ext uri="{BB962C8B-B14F-4D97-AF65-F5344CB8AC3E}">
        <p14:creationId xmlns:p14="http://schemas.microsoft.com/office/powerpoint/2010/main" val="1791304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5BBD02-1B22-416D-895D-A46B878458AF}" type="datetimeFigureOut">
              <a:rPr lang="en-US" smtClean="0"/>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5A229-850D-4D56-86E7-3877F9029ED0}" type="slidenum">
              <a:rPr lang="en-US" smtClean="0"/>
              <a:t>‹#›</a:t>
            </a:fld>
            <a:endParaRPr lang="en-US"/>
          </a:p>
        </p:txBody>
      </p:sp>
    </p:spTree>
    <p:extLst>
      <p:ext uri="{BB962C8B-B14F-4D97-AF65-F5344CB8AC3E}">
        <p14:creationId xmlns:p14="http://schemas.microsoft.com/office/powerpoint/2010/main" val="3482270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05BBD02-1B22-416D-895D-A46B878458AF}" type="datetimeFigureOut">
              <a:rPr lang="en-US" smtClean="0"/>
              <a:t>6/5/2024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415A229-850D-4D56-86E7-3877F9029ED0}" type="slidenum">
              <a:rPr lang="en-US" smtClean="0"/>
              <a:t>‹#›</a:t>
            </a:fld>
            <a:endParaRPr lang="en-US"/>
          </a:p>
        </p:txBody>
      </p:sp>
    </p:spTree>
    <p:extLst>
      <p:ext uri="{BB962C8B-B14F-4D97-AF65-F5344CB8AC3E}">
        <p14:creationId xmlns:p14="http://schemas.microsoft.com/office/powerpoint/2010/main" val="194475507"/>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picpedia.org/chalkboard/a/agenda.html"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DB838-C64D-86D3-14E5-EAD4467B2601}"/>
              </a:ext>
            </a:extLst>
          </p:cNvPr>
          <p:cNvSpPr>
            <a:spLocks noGrp="1"/>
          </p:cNvSpPr>
          <p:nvPr>
            <p:ph type="ctrTitle"/>
          </p:nvPr>
        </p:nvSpPr>
        <p:spPr>
          <a:xfrm>
            <a:off x="1524000" y="599849"/>
            <a:ext cx="9144000" cy="2387600"/>
          </a:xfrm>
        </p:spPr>
        <p:txBody>
          <a:bodyPr>
            <a:normAutofit fontScale="90000"/>
          </a:bodyPr>
          <a:lstStyle/>
          <a:p>
            <a:pPr algn="ctr"/>
            <a:r>
              <a:rPr lang="en-US" sz="4000" dirty="0"/>
              <a:t>QA for Android devices</a:t>
            </a:r>
            <a:br>
              <a:rPr lang="en-US" sz="4000" dirty="0"/>
            </a:br>
            <a:br>
              <a:rPr lang="en-US" sz="4000" dirty="0"/>
            </a:br>
            <a:br>
              <a:rPr lang="en-US" sz="4000" dirty="0"/>
            </a:br>
            <a:r>
              <a:rPr lang="en-US" sz="2000" dirty="0"/>
              <a:t>Exploring Android Calculator Architecture: Project Structure, Functionality, and Testing</a:t>
            </a:r>
          </a:p>
        </p:txBody>
      </p:sp>
      <p:sp>
        <p:nvSpPr>
          <p:cNvPr id="3" name="Subtitle 2">
            <a:extLst>
              <a:ext uri="{FF2B5EF4-FFF2-40B4-BE49-F238E27FC236}">
                <a16:creationId xmlns:a16="http://schemas.microsoft.com/office/drawing/2014/main" id="{345B6AB0-3FAC-8F26-9075-9C53FE54BA11}"/>
              </a:ext>
            </a:extLst>
          </p:cNvPr>
          <p:cNvSpPr>
            <a:spLocks noGrp="1"/>
          </p:cNvSpPr>
          <p:nvPr>
            <p:ph type="subTitle" idx="1"/>
          </p:nvPr>
        </p:nvSpPr>
        <p:spPr>
          <a:xfrm>
            <a:off x="358220" y="3347513"/>
            <a:ext cx="12192000" cy="3255963"/>
          </a:xfrm>
        </p:spPr>
        <p:txBody>
          <a:bodyPr>
            <a:normAutofit/>
          </a:bodyPr>
          <a:lstStyle/>
          <a:p>
            <a:endParaRPr lang="en-US" sz="1600" b="0" i="0" dirty="0">
              <a:effectLst/>
              <a:latin typeface="ui-sans-serif"/>
            </a:endParaRPr>
          </a:p>
          <a:p>
            <a:pPr lvl="7" algn="l"/>
            <a:r>
              <a:rPr lang="en-US" dirty="0">
                <a:solidFill>
                  <a:schemeClr val="tx1"/>
                </a:solidFill>
                <a:latin typeface="Cambria" panose="02040503050406030204" pitchFamily="18" charset="0"/>
                <a:ea typeface="Cambria" panose="02040503050406030204" pitchFamily="18" charset="0"/>
              </a:rPr>
              <a:t>                   A presentation by 									Reviewed by </a:t>
            </a:r>
          </a:p>
          <a:p>
            <a:pPr lvl="8" algn="l"/>
            <a:r>
              <a:rPr lang="en-US" dirty="0">
                <a:solidFill>
                  <a:schemeClr val="tx1"/>
                </a:solidFill>
                <a:latin typeface="Cambria" panose="02040503050406030204" pitchFamily="18" charset="0"/>
                <a:ea typeface="Cambria" panose="02040503050406030204" pitchFamily="18" charset="0"/>
              </a:rPr>
              <a:t>          Anupam									            Prof. Abhishek</a:t>
            </a:r>
            <a:br>
              <a:rPr lang="en-US" dirty="0">
                <a:solidFill>
                  <a:schemeClr val="tx1"/>
                </a:solidFill>
                <a:latin typeface="Cambria" panose="02040503050406030204" pitchFamily="18" charset="0"/>
                <a:ea typeface="Cambria" panose="02040503050406030204" pitchFamily="18" charset="0"/>
              </a:rPr>
            </a:br>
            <a:r>
              <a:rPr lang="en-US" dirty="0">
                <a:solidFill>
                  <a:schemeClr val="tx1"/>
                </a:solidFill>
                <a:latin typeface="Cambria" panose="02040503050406030204" pitchFamily="18" charset="0"/>
                <a:ea typeface="Cambria" panose="02040503050406030204" pitchFamily="18" charset="0"/>
              </a:rPr>
              <a:t>          Asha</a:t>
            </a:r>
            <a:br>
              <a:rPr lang="en-US" dirty="0">
                <a:solidFill>
                  <a:schemeClr val="tx1"/>
                </a:solidFill>
                <a:latin typeface="Cambria" panose="02040503050406030204" pitchFamily="18" charset="0"/>
                <a:ea typeface="Cambria" panose="02040503050406030204" pitchFamily="18" charset="0"/>
              </a:rPr>
            </a:br>
            <a:r>
              <a:rPr lang="en-US" dirty="0">
                <a:solidFill>
                  <a:schemeClr val="tx1"/>
                </a:solidFill>
                <a:latin typeface="Cambria" panose="02040503050406030204" pitchFamily="18" charset="0"/>
                <a:ea typeface="Cambria" panose="02040503050406030204" pitchFamily="18" charset="0"/>
              </a:rPr>
              <a:t>          Harsh Vardhan</a:t>
            </a:r>
            <a:br>
              <a:rPr lang="en-US" dirty="0">
                <a:solidFill>
                  <a:schemeClr val="tx1"/>
                </a:solidFill>
                <a:latin typeface="Cambria" panose="02040503050406030204" pitchFamily="18" charset="0"/>
                <a:ea typeface="Cambria" panose="02040503050406030204" pitchFamily="18" charset="0"/>
              </a:rPr>
            </a:br>
            <a:r>
              <a:rPr lang="en-US" dirty="0">
                <a:solidFill>
                  <a:schemeClr val="tx1"/>
                </a:solidFill>
                <a:latin typeface="Cambria" panose="02040503050406030204" pitchFamily="18" charset="0"/>
                <a:ea typeface="Cambria" panose="02040503050406030204" pitchFamily="18" charset="0"/>
              </a:rPr>
              <a:t>          Hrushikesh</a:t>
            </a:r>
            <a:br>
              <a:rPr lang="en-US" dirty="0">
                <a:solidFill>
                  <a:schemeClr val="tx1"/>
                </a:solidFill>
                <a:latin typeface="Cambria" panose="02040503050406030204" pitchFamily="18" charset="0"/>
                <a:ea typeface="Cambria" panose="02040503050406030204" pitchFamily="18" charset="0"/>
              </a:rPr>
            </a:br>
            <a:r>
              <a:rPr lang="en-US" dirty="0">
                <a:solidFill>
                  <a:schemeClr val="tx1"/>
                </a:solidFill>
                <a:latin typeface="Cambria" panose="02040503050406030204" pitchFamily="18" charset="0"/>
                <a:ea typeface="Cambria" panose="02040503050406030204" pitchFamily="18" charset="0"/>
              </a:rPr>
              <a:t>          Manish</a:t>
            </a:r>
            <a:br>
              <a:rPr lang="en-US" dirty="0">
                <a:solidFill>
                  <a:schemeClr val="tx1"/>
                </a:solidFill>
                <a:latin typeface="Cambria" panose="02040503050406030204" pitchFamily="18" charset="0"/>
                <a:ea typeface="Cambria" panose="02040503050406030204" pitchFamily="18" charset="0"/>
              </a:rPr>
            </a:br>
            <a:r>
              <a:rPr lang="en-US" dirty="0">
                <a:solidFill>
                  <a:schemeClr val="tx1"/>
                </a:solidFill>
                <a:latin typeface="Cambria" panose="02040503050406030204" pitchFamily="18" charset="0"/>
                <a:ea typeface="Cambria" panose="02040503050406030204" pitchFamily="18" charset="0"/>
              </a:rPr>
              <a:t>          Krishna</a:t>
            </a:r>
            <a:br>
              <a:rPr lang="en-US" dirty="0">
                <a:solidFill>
                  <a:schemeClr val="tx1"/>
                </a:solidFill>
                <a:latin typeface="Cambria" panose="02040503050406030204" pitchFamily="18" charset="0"/>
                <a:ea typeface="Cambria" panose="02040503050406030204" pitchFamily="18" charset="0"/>
              </a:rPr>
            </a:br>
            <a:r>
              <a:rPr lang="en-US" dirty="0">
                <a:solidFill>
                  <a:schemeClr val="tx1"/>
                </a:solidFill>
                <a:latin typeface="Cambria" panose="02040503050406030204" pitchFamily="18" charset="0"/>
                <a:ea typeface="Cambria" panose="02040503050406030204" pitchFamily="18" charset="0"/>
              </a:rPr>
              <a:t>          Tahir</a:t>
            </a:r>
          </a:p>
          <a:p>
            <a:pPr lvl="1" algn="l"/>
            <a:endParaRPr lang="en-US" sz="1400" dirty="0">
              <a:latin typeface="Cambria" panose="02040503050406030204" pitchFamily="18" charset="0"/>
              <a:ea typeface="Cambria" panose="02040503050406030204" pitchFamily="18" charset="0"/>
            </a:endParaRPr>
          </a:p>
          <a:p>
            <a:pPr lvl="1" algn="l"/>
            <a:r>
              <a:rPr lang="en-US" sz="1600" dirty="0">
                <a:latin typeface="ui-sans-serif"/>
              </a:rPr>
              <a:t>											       										</a:t>
            </a:r>
            <a:r>
              <a:rPr lang="en-US" sz="1600" dirty="0">
                <a:solidFill>
                  <a:schemeClr val="tx1"/>
                </a:solidFill>
                <a:latin typeface="ui-sans-serif"/>
              </a:rPr>
              <a:t>Date – 07/06/2024  </a:t>
            </a:r>
          </a:p>
        </p:txBody>
      </p:sp>
    </p:spTree>
    <p:extLst>
      <p:ext uri="{BB962C8B-B14F-4D97-AF65-F5344CB8AC3E}">
        <p14:creationId xmlns:p14="http://schemas.microsoft.com/office/powerpoint/2010/main" val="14748120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1" end="1"/>
                                            </p:txEl>
                                          </p:spTgt>
                                        </p:tgtEl>
                                      </p:cBhvr>
                                    </p:animEffect>
                                  </p:childTnLst>
                                </p:cTn>
                              </p:par>
                              <p:par>
                                <p:cTn id="18" presetID="31" presetClass="entr" presetSubtype="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p:cTn id="20"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2" end="2"/>
                                            </p:txEl>
                                          </p:spTgt>
                                        </p:tgtEl>
                                      </p:cBhvr>
                                    </p:animEffect>
                                  </p:childTnLst>
                                </p:cTn>
                              </p:par>
                              <p:par>
                                <p:cTn id="24" presetID="31" presetClass="entr" presetSubtype="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p:cTn id="26"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7"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28"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29"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B94EE-7EA9-9D2D-4CB3-ED5F830896CF}"/>
              </a:ext>
            </a:extLst>
          </p:cNvPr>
          <p:cNvSpPr>
            <a:spLocks noGrp="1"/>
          </p:cNvSpPr>
          <p:nvPr>
            <p:ph type="title"/>
          </p:nvPr>
        </p:nvSpPr>
        <p:spPr>
          <a:xfrm>
            <a:off x="1574280" y="-36216"/>
            <a:ext cx="10106526" cy="1215189"/>
          </a:xfrm>
        </p:spPr>
        <p:txBody>
          <a:bodyPr>
            <a:normAutofit/>
          </a:bodyPr>
          <a:lstStyle/>
          <a:p>
            <a:r>
              <a:rPr lang="en-US" dirty="0"/>
              <a:t>Test Cases for the Android Calculator</a:t>
            </a:r>
          </a:p>
        </p:txBody>
      </p:sp>
      <p:sp>
        <p:nvSpPr>
          <p:cNvPr id="7" name="Content Placeholder 6">
            <a:extLst>
              <a:ext uri="{FF2B5EF4-FFF2-40B4-BE49-F238E27FC236}">
                <a16:creationId xmlns:a16="http://schemas.microsoft.com/office/drawing/2014/main" id="{DE195D72-2005-44CA-A072-D6DB41AD58C9}"/>
              </a:ext>
            </a:extLst>
          </p:cNvPr>
          <p:cNvSpPr>
            <a:spLocks noGrp="1"/>
          </p:cNvSpPr>
          <p:nvPr>
            <p:ph idx="1"/>
          </p:nvPr>
        </p:nvSpPr>
        <p:spPr>
          <a:xfrm>
            <a:off x="0" y="1002463"/>
            <a:ext cx="11201399" cy="2859674"/>
          </a:xfrm>
        </p:spPr>
        <p:txBody>
          <a:bodyPr/>
          <a:lstStyle/>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8" name="Content Placeholder 4">
            <a:extLst>
              <a:ext uri="{FF2B5EF4-FFF2-40B4-BE49-F238E27FC236}">
                <a16:creationId xmlns:a16="http://schemas.microsoft.com/office/drawing/2014/main" id="{4D7470D2-AFF7-47CE-4209-DF187A7B5F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1157" y="3479854"/>
            <a:ext cx="10332769" cy="2859673"/>
          </a:xfrm>
          <a:prstGeom prst="rect">
            <a:avLst/>
          </a:prstGeom>
        </p:spPr>
      </p:pic>
      <p:sp>
        <p:nvSpPr>
          <p:cNvPr id="11" name="TextBox 10">
            <a:extLst>
              <a:ext uri="{FF2B5EF4-FFF2-40B4-BE49-F238E27FC236}">
                <a16:creationId xmlns:a16="http://schemas.microsoft.com/office/drawing/2014/main" id="{E3CA196C-916C-E686-909E-C2DF03D65BAE}"/>
              </a:ext>
            </a:extLst>
          </p:cNvPr>
          <p:cNvSpPr txBox="1"/>
          <p:nvPr/>
        </p:nvSpPr>
        <p:spPr>
          <a:xfrm>
            <a:off x="1310333" y="1011665"/>
            <a:ext cx="10881667" cy="2308324"/>
          </a:xfrm>
          <a:prstGeom prst="rect">
            <a:avLst/>
          </a:prstGeom>
          <a:noFill/>
        </p:spPr>
        <p:txBody>
          <a:bodyPr wrap="square">
            <a:spAutoFit/>
          </a:bodyPr>
          <a:lstStyle/>
          <a:p>
            <a:r>
              <a:rPr lang="en-US" dirty="0"/>
              <a:t>   The first test method verifies whether the subtraction operation for positive numbers in the Android calculator app's </a:t>
            </a:r>
            <a:r>
              <a:rPr lang="en-US" dirty="0" err="1"/>
              <a:t>calculatorFunction</a:t>
            </a:r>
            <a:r>
              <a:rPr lang="en-US" dirty="0"/>
              <a:t> class returns the correct result (-10). If the actual result matches the expected result, the test will pass; otherwise, it will fail, indicating a potential issue with the subtraction functionality for positive numbers.</a:t>
            </a:r>
            <a:br>
              <a:rPr lang="en-US" dirty="0"/>
            </a:br>
            <a:br>
              <a:rPr lang="en-US" dirty="0"/>
            </a:br>
            <a:r>
              <a:rPr lang="en-US" dirty="0"/>
              <a:t>    The second test method verifies whether the subtraction operation for negative numbers in the Android calculator app's </a:t>
            </a:r>
            <a:r>
              <a:rPr lang="en-US" dirty="0" err="1"/>
              <a:t>calculatorFunction</a:t>
            </a:r>
            <a:r>
              <a:rPr lang="en-US" dirty="0"/>
              <a:t> class returns the correct result (10). If the actual result matches the expected result, the test will pass; otherwise, it will fail, indicating a potential issue with the subtraction functionality. </a:t>
            </a:r>
          </a:p>
        </p:txBody>
      </p:sp>
    </p:spTree>
    <p:extLst>
      <p:ext uri="{BB962C8B-B14F-4D97-AF65-F5344CB8AC3E}">
        <p14:creationId xmlns:p14="http://schemas.microsoft.com/office/powerpoint/2010/main" val="1394037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3330B-2C57-3A50-BD34-6C9CC10CFAEC}"/>
              </a:ext>
            </a:extLst>
          </p:cNvPr>
          <p:cNvSpPr>
            <a:spLocks noGrp="1"/>
          </p:cNvSpPr>
          <p:nvPr>
            <p:ph type="title"/>
          </p:nvPr>
        </p:nvSpPr>
        <p:spPr>
          <a:xfrm>
            <a:off x="1583706" y="261227"/>
            <a:ext cx="9692640" cy="1325562"/>
          </a:xfrm>
        </p:spPr>
        <p:txBody>
          <a:bodyPr/>
          <a:lstStyle/>
          <a:p>
            <a:r>
              <a:rPr lang="en-US" dirty="0"/>
              <a:t>Traceability Matrix</a:t>
            </a:r>
          </a:p>
        </p:txBody>
      </p:sp>
      <p:graphicFrame>
        <p:nvGraphicFramePr>
          <p:cNvPr id="4" name="Content Placeholder 3">
            <a:extLst>
              <a:ext uri="{FF2B5EF4-FFF2-40B4-BE49-F238E27FC236}">
                <a16:creationId xmlns:a16="http://schemas.microsoft.com/office/drawing/2014/main" id="{A3400E52-7E41-1698-186D-742BEA17F465}"/>
              </a:ext>
            </a:extLst>
          </p:cNvPr>
          <p:cNvGraphicFramePr>
            <a:graphicFrameLocks noGrp="1"/>
          </p:cNvGraphicFramePr>
          <p:nvPr>
            <p:ph idx="1"/>
            <p:extLst>
              <p:ext uri="{D42A27DB-BD31-4B8C-83A1-F6EECF244321}">
                <p14:modId xmlns:p14="http://schemas.microsoft.com/office/powerpoint/2010/main" val="950488355"/>
              </p:ext>
            </p:extLst>
          </p:nvPr>
        </p:nvGraphicFramePr>
        <p:xfrm>
          <a:off x="1423444" y="3306449"/>
          <a:ext cx="10768556" cy="2540001"/>
        </p:xfrm>
        <a:graphic>
          <a:graphicData uri="http://schemas.openxmlformats.org/drawingml/2006/table">
            <a:tbl>
              <a:tblPr firstRow="1" bandRow="1">
                <a:tableStyleId>{5C22544A-7EE6-4342-B048-85BDC9FD1C3A}</a:tableStyleId>
              </a:tblPr>
              <a:tblGrid>
                <a:gridCol w="1758907">
                  <a:extLst>
                    <a:ext uri="{9D8B030D-6E8A-4147-A177-3AD203B41FA5}">
                      <a16:colId xmlns:a16="http://schemas.microsoft.com/office/drawing/2014/main" val="3494705884"/>
                    </a:ext>
                  </a:extLst>
                </a:gridCol>
                <a:gridCol w="2543454">
                  <a:extLst>
                    <a:ext uri="{9D8B030D-6E8A-4147-A177-3AD203B41FA5}">
                      <a16:colId xmlns:a16="http://schemas.microsoft.com/office/drawing/2014/main" val="562407184"/>
                    </a:ext>
                  </a:extLst>
                </a:gridCol>
                <a:gridCol w="4644019">
                  <a:extLst>
                    <a:ext uri="{9D8B030D-6E8A-4147-A177-3AD203B41FA5}">
                      <a16:colId xmlns:a16="http://schemas.microsoft.com/office/drawing/2014/main" val="3734265053"/>
                    </a:ext>
                  </a:extLst>
                </a:gridCol>
                <a:gridCol w="1822176">
                  <a:extLst>
                    <a:ext uri="{9D8B030D-6E8A-4147-A177-3AD203B41FA5}">
                      <a16:colId xmlns:a16="http://schemas.microsoft.com/office/drawing/2014/main" val="395437613"/>
                    </a:ext>
                  </a:extLst>
                </a:gridCol>
              </a:tblGrid>
              <a:tr h="389585">
                <a:tc>
                  <a:txBody>
                    <a:bodyPr/>
                    <a:lstStyle/>
                    <a:p>
                      <a:pPr algn="ctr"/>
                      <a:r>
                        <a:rPr lang="en-US" dirty="0"/>
                        <a:t>Test case Id</a:t>
                      </a:r>
                    </a:p>
                  </a:txBody>
                  <a:tcPr anchor="ctr"/>
                </a:tc>
                <a:tc>
                  <a:txBody>
                    <a:bodyPr/>
                    <a:lstStyle/>
                    <a:p>
                      <a:pPr algn="ctr"/>
                      <a:r>
                        <a:rPr lang="en-US" dirty="0"/>
                        <a:t>Requirement ID</a:t>
                      </a:r>
                    </a:p>
                  </a:txBody>
                  <a:tcPr anchor="ctr"/>
                </a:tc>
                <a:tc>
                  <a:txBody>
                    <a:bodyPr/>
                    <a:lstStyle/>
                    <a:p>
                      <a:pPr algn="ctr"/>
                      <a:r>
                        <a:rPr lang="en-US" dirty="0"/>
                        <a:t>Description </a:t>
                      </a:r>
                    </a:p>
                  </a:txBody>
                  <a:tcPr anchor="ctr"/>
                </a:tc>
                <a:tc>
                  <a:txBody>
                    <a:bodyPr/>
                    <a:lstStyle/>
                    <a:p>
                      <a:pPr algn="ctr"/>
                      <a:r>
                        <a:rPr lang="en-US" dirty="0"/>
                        <a:t>Result</a:t>
                      </a:r>
                    </a:p>
                  </a:txBody>
                  <a:tcPr anchor="ctr"/>
                </a:tc>
                <a:extLst>
                  <a:ext uri="{0D108BD9-81ED-4DB2-BD59-A6C34878D82A}">
                    <a16:rowId xmlns:a16="http://schemas.microsoft.com/office/drawing/2014/main" val="2435370367"/>
                  </a:ext>
                </a:extLst>
              </a:tr>
              <a:tr h="1215452">
                <a:tc>
                  <a:txBody>
                    <a:bodyPr/>
                    <a:lstStyle/>
                    <a:p>
                      <a:pPr algn="ctr"/>
                      <a:r>
                        <a:rPr lang="en-US" dirty="0"/>
                        <a:t>TC001</a:t>
                      </a:r>
                    </a:p>
                  </a:txBody>
                  <a:tcPr anchor="ctr"/>
                </a:tc>
                <a:tc>
                  <a:txBody>
                    <a:bodyPr/>
                    <a:lstStyle/>
                    <a:p>
                      <a:pPr algn="ctr"/>
                      <a:r>
                        <a:rPr lang="en-US" dirty="0"/>
                        <a:t>REQ001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Verify subtraction for negative numbers</a:t>
                      </a:r>
                    </a:p>
                    <a:p>
                      <a:pPr algn="ctr"/>
                      <a:endParaRPr lang="en-US" dirty="0"/>
                    </a:p>
                  </a:txBody>
                  <a:tcPr anchor="ctr"/>
                </a:tc>
                <a:tc>
                  <a:txBody>
                    <a:bodyPr/>
                    <a:lstStyle/>
                    <a:p>
                      <a:pPr algn="ctr"/>
                      <a:r>
                        <a:rPr lang="en-US" dirty="0"/>
                        <a:t>Pass</a:t>
                      </a:r>
                    </a:p>
                  </a:txBody>
                  <a:tcPr anchor="ctr"/>
                </a:tc>
                <a:extLst>
                  <a:ext uri="{0D108BD9-81ED-4DB2-BD59-A6C34878D82A}">
                    <a16:rowId xmlns:a16="http://schemas.microsoft.com/office/drawing/2014/main" val="1930361470"/>
                  </a:ext>
                </a:extLst>
              </a:tr>
              <a:tr h="934964">
                <a:tc>
                  <a:txBody>
                    <a:bodyPr/>
                    <a:lstStyle/>
                    <a:p>
                      <a:pPr algn="ctr"/>
                      <a:r>
                        <a:rPr lang="en-US" dirty="0"/>
                        <a:t>TC002</a:t>
                      </a:r>
                    </a:p>
                  </a:txBody>
                  <a:tcPr anchor="ctr"/>
                </a:tc>
                <a:tc>
                  <a:txBody>
                    <a:bodyPr/>
                    <a:lstStyle/>
                    <a:p>
                      <a:pPr algn="ctr"/>
                      <a:r>
                        <a:rPr lang="en-US" dirty="0"/>
                        <a:t>REQ002</a:t>
                      </a:r>
                    </a:p>
                  </a:txBody>
                  <a:tcPr anchor="ctr"/>
                </a:tc>
                <a:tc>
                  <a:txBody>
                    <a:bodyPr/>
                    <a:lstStyle/>
                    <a:p>
                      <a:pPr algn="ctr"/>
                      <a:r>
                        <a:rPr lang="en-US" dirty="0"/>
                        <a:t>Verify subtraction for positive numbers</a:t>
                      </a:r>
                    </a:p>
                  </a:txBody>
                  <a:tcPr anchor="ctr"/>
                </a:tc>
                <a:tc>
                  <a:txBody>
                    <a:bodyPr/>
                    <a:lstStyle/>
                    <a:p>
                      <a:pPr algn="ctr"/>
                      <a:r>
                        <a:rPr lang="en-US" dirty="0"/>
                        <a:t>Pass</a:t>
                      </a:r>
                    </a:p>
                  </a:txBody>
                  <a:tcPr anchor="ctr"/>
                </a:tc>
                <a:extLst>
                  <a:ext uri="{0D108BD9-81ED-4DB2-BD59-A6C34878D82A}">
                    <a16:rowId xmlns:a16="http://schemas.microsoft.com/office/drawing/2014/main" val="2446907481"/>
                  </a:ext>
                </a:extLst>
              </a:tr>
            </a:tbl>
          </a:graphicData>
        </a:graphic>
      </p:graphicFrame>
      <p:sp>
        <p:nvSpPr>
          <p:cNvPr id="6" name="TextBox 5">
            <a:extLst>
              <a:ext uri="{FF2B5EF4-FFF2-40B4-BE49-F238E27FC236}">
                <a16:creationId xmlns:a16="http://schemas.microsoft.com/office/drawing/2014/main" id="{1F1B915A-FB3B-B12C-ABC3-60F545D58B9E}"/>
              </a:ext>
            </a:extLst>
          </p:cNvPr>
          <p:cNvSpPr txBox="1"/>
          <p:nvPr/>
        </p:nvSpPr>
        <p:spPr>
          <a:xfrm>
            <a:off x="1234911" y="1612900"/>
            <a:ext cx="11150600" cy="1200329"/>
          </a:xfrm>
          <a:prstGeom prst="rect">
            <a:avLst/>
          </a:prstGeom>
          <a:noFill/>
        </p:spPr>
        <p:txBody>
          <a:bodyPr wrap="square">
            <a:spAutoFit/>
          </a:bodyPr>
          <a:lstStyle/>
          <a:p>
            <a:r>
              <a:rPr lang="en-US" sz="2400" b="0" i="0" dirty="0">
                <a:effectLst/>
                <a:latin typeface="Calibri" panose="020F0502020204030204" pitchFamily="34" charset="0"/>
                <a:ea typeface="Calibri" panose="020F0502020204030204" pitchFamily="34" charset="0"/>
                <a:cs typeface="Calibri" panose="020F0502020204030204" pitchFamily="34" charset="0"/>
              </a:rPr>
              <a:t>The traceability matrix maps test cases to requirements, detailing their descriptions and results. Test cases TC001 and TC002 verify subtraction functionality for negative and positive numbers, respectively. While TC001 and TC002 passed</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b="0" i="0" dirty="0">
                <a:effectLst/>
                <a:latin typeface="Calibri" panose="020F0502020204030204" pitchFamily="34" charset="0"/>
                <a:ea typeface="Calibri" panose="020F0502020204030204" pitchFamily="34" charset="0"/>
                <a:cs typeface="Calibri" panose="020F0502020204030204" pitchFamily="34" charset="0"/>
              </a:rPr>
              <a:t>during execution.</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30861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D701A-58D9-E032-7DCD-70C73D242C1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403AC10-4013-5BE9-C964-F735A5175B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1310"/>
            <a:ext cx="12254753" cy="6880619"/>
          </a:xfrm>
        </p:spPr>
      </p:pic>
    </p:spTree>
    <p:extLst>
      <p:ext uri="{BB962C8B-B14F-4D97-AF65-F5344CB8AC3E}">
        <p14:creationId xmlns:p14="http://schemas.microsoft.com/office/powerpoint/2010/main" val="3674247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80B9A5-614C-69E6-4ECD-CB0FEBE4B734}"/>
              </a:ext>
            </a:extLst>
          </p:cNvPr>
          <p:cNvSpPr>
            <a:spLocks noGrp="1"/>
          </p:cNvSpPr>
          <p:nvPr>
            <p:ph idx="1"/>
          </p:nvPr>
        </p:nvSpPr>
        <p:spPr>
          <a:xfrm>
            <a:off x="1329181" y="942536"/>
            <a:ext cx="10869105" cy="5825818"/>
          </a:xfrm>
        </p:spPr>
        <p:txBody>
          <a:bodyPr anchor="ctr">
            <a:normAutofit fontScale="85000" lnSpcReduction="20000"/>
          </a:bodyPr>
          <a:lstStyle/>
          <a:p>
            <a:pPr marL="0" indent="0">
              <a:buNone/>
            </a:pPr>
            <a:r>
              <a:rPr lang="en-US" dirty="0"/>
              <a:t>	By adopting a structured architecture like MVC, we ensure the code is well-organized, easier to maintain in the long run, and potentially reusable for similar projects.</a:t>
            </a:r>
          </a:p>
          <a:p>
            <a:pPr marL="0" indent="0">
              <a:buNone/>
            </a:pPr>
            <a:r>
              <a:rPr lang="en-US" dirty="0"/>
              <a:t>	Investing in a comprehensive testing process is crucial. It helps catch bugs early on, leading to a higher quality app and increased user trust.</a:t>
            </a:r>
          </a:p>
          <a:p>
            <a:pPr marL="0" indent="0">
              <a:buNone/>
            </a:pPr>
            <a:r>
              <a:rPr lang="en-US" dirty="0"/>
              <a:t>	As we look ahead, there's always room for improvement. We could explore adding more advanced functionalities, improve user experience with features like history or customization, and prioritize accessibility features for a broader user base.</a:t>
            </a:r>
            <a:br>
              <a:rPr lang="en-US" dirty="0"/>
            </a:br>
            <a:br>
              <a:rPr lang="en-US" dirty="0"/>
            </a:br>
            <a:r>
              <a:rPr lang="en-US" dirty="0"/>
              <a:t>	</a:t>
            </a:r>
            <a:r>
              <a:rPr lang="en-US" b="0" i="0" dirty="0">
                <a:effectLst/>
                <a:latin typeface="Calibri" panose="020F0502020204030204" pitchFamily="34" charset="0"/>
                <a:ea typeface="Calibri" panose="020F0502020204030204" pitchFamily="34" charset="0"/>
                <a:cs typeface="Calibri" panose="020F0502020204030204" pitchFamily="34" charset="0"/>
              </a:rPr>
              <a:t>Espresso and UI Automator are prominent UI testing frameworks for Android apps, offering distinct advantages. Espresso provides a concise API for writing tests, ensuring readability and asynchronous 	execution for reliable results. On the other hand, UI Automator allows interaction with system-level UI components, facilitating testing scenarios beyond the app under test. Snapshot testing captures UI elements' visual representation, aiding in detecting visual regressions by comparing captured screenshots 	with reference images</a:t>
            </a:r>
            <a:r>
              <a:rPr lang="en-US" b="0" i="0" dirty="0">
                <a:solidFill>
                  <a:srgbClr val="ECECEC"/>
                </a:solidFill>
                <a:effectLst/>
                <a:latin typeface="ui-sans-serif"/>
              </a:rPr>
              <a:t>.</a:t>
            </a:r>
            <a:br>
              <a:rPr lang="en-US" b="0" i="0" dirty="0">
                <a:solidFill>
                  <a:srgbClr val="ECECEC"/>
                </a:solidFill>
                <a:effectLst/>
                <a:latin typeface="ui-sans-serif"/>
              </a:rPr>
            </a:br>
            <a:br>
              <a:rPr lang="en-US" b="0" i="0" dirty="0">
                <a:solidFill>
                  <a:srgbClr val="ECECEC"/>
                </a:solidFill>
                <a:effectLst/>
                <a:latin typeface="ui-sans-serif"/>
              </a:rPr>
            </a:br>
            <a:r>
              <a:rPr lang="en-US" dirty="0"/>
              <a:t> </a:t>
            </a:r>
            <a:r>
              <a:rPr lang="en-US" b="0" i="0" dirty="0">
                <a:solidFill>
                  <a:srgbClr val="ECECEC"/>
                </a:solidFill>
                <a:effectLst/>
                <a:latin typeface="ui-sans-serif"/>
              </a:rPr>
              <a:t>	</a:t>
            </a:r>
            <a:r>
              <a:rPr lang="en-US" b="0" i="0" dirty="0">
                <a:effectLst/>
                <a:latin typeface="Calibri" panose="020F0502020204030204" pitchFamily="34" charset="0"/>
                <a:ea typeface="Calibri" panose="020F0502020204030204" pitchFamily="34" charset="0"/>
                <a:cs typeface="Calibri" panose="020F0502020204030204" pitchFamily="34" charset="0"/>
              </a:rPr>
              <a:t>Unit testing isolates and examines individual components of an application, ensuring each functions correctly on its own. For an Android calculator, this means testing arithmetic operations and logical components independently to verify their accuracy. These tests focus solely on the specific functionality of each component, ignoring integration with other parts of the app.</a:t>
            </a: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buNone/>
            </a:pPr>
            <a:br>
              <a:rPr lang="en-US" dirty="0"/>
            </a:br>
            <a:endParaRPr lang="en-US" dirty="0"/>
          </a:p>
        </p:txBody>
      </p:sp>
    </p:spTree>
    <p:extLst>
      <p:ext uri="{BB962C8B-B14F-4D97-AF65-F5344CB8AC3E}">
        <p14:creationId xmlns:p14="http://schemas.microsoft.com/office/powerpoint/2010/main" val="1227682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07658-3AD9-FC53-E0A5-6E7D70C7E6A7}"/>
              </a:ext>
            </a:extLst>
          </p:cNvPr>
          <p:cNvSpPr>
            <a:spLocks noGrp="1"/>
          </p:cNvSpPr>
          <p:nvPr>
            <p:ph type="title"/>
          </p:nvPr>
        </p:nvSpPr>
        <p:spPr>
          <a:xfrm>
            <a:off x="-253265" y="2510489"/>
            <a:ext cx="9692640" cy="1325562"/>
          </a:xfrm>
        </p:spPr>
        <p:txBody>
          <a:bodyPr anchor="ctr">
            <a:noAutofit/>
          </a:bodyPr>
          <a:lstStyle/>
          <a:p>
            <a:r>
              <a:rPr lang="en-US" sz="9600" dirty="0"/>
              <a:t>Thank You</a:t>
            </a:r>
          </a:p>
        </p:txBody>
      </p:sp>
      <p:sp>
        <p:nvSpPr>
          <p:cNvPr id="3" name="Content Placeholder 2">
            <a:extLst>
              <a:ext uri="{FF2B5EF4-FFF2-40B4-BE49-F238E27FC236}">
                <a16:creationId xmlns:a16="http://schemas.microsoft.com/office/drawing/2014/main" id="{C9BEBF9A-5F06-FB58-A9E2-8AAACA418595}"/>
              </a:ext>
            </a:extLst>
          </p:cNvPr>
          <p:cNvSpPr>
            <a:spLocks noGrp="1"/>
          </p:cNvSpPr>
          <p:nvPr>
            <p:ph idx="1"/>
          </p:nvPr>
        </p:nvSpPr>
        <p:spPr>
          <a:xfrm>
            <a:off x="0" y="4856163"/>
            <a:ext cx="4453128" cy="2001837"/>
          </a:xfrm>
        </p:spPr>
        <p:txBody>
          <a:bodyPr/>
          <a:lstStyle/>
          <a:p>
            <a:pPr marL="0" indent="0">
              <a:buNone/>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t>
            </a:r>
          </a:p>
        </p:txBody>
      </p:sp>
      <p:pic>
        <p:nvPicPr>
          <p:cNvPr id="5" name="Picture 4">
            <a:extLst>
              <a:ext uri="{FF2B5EF4-FFF2-40B4-BE49-F238E27FC236}">
                <a16:creationId xmlns:a16="http://schemas.microsoft.com/office/drawing/2014/main" id="{45735571-8FAB-4E8A-A487-F22937F2B2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3913" y="3268156"/>
            <a:ext cx="4743450" cy="3771900"/>
          </a:xfrm>
          <a:prstGeom prst="rect">
            <a:avLst/>
          </a:prstGeom>
        </p:spPr>
      </p:pic>
    </p:spTree>
    <p:extLst>
      <p:ext uri="{BB962C8B-B14F-4D97-AF65-F5344CB8AC3E}">
        <p14:creationId xmlns:p14="http://schemas.microsoft.com/office/powerpoint/2010/main" val="3933915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BE6978B-5F37-B514-46C5-AD6B9C54388E}"/>
              </a:ext>
            </a:extLst>
          </p:cNvPr>
          <p:cNvPicPr>
            <a:picLocks noChangeAspect="1"/>
          </p:cNvPicPr>
          <p:nvPr/>
        </p:nvPicPr>
        <p:blipFill>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7708" y="-9427"/>
            <a:ext cx="12288323" cy="6862526"/>
          </a:xfrm>
          <a:prstGeom prst="rect">
            <a:avLst/>
          </a:prstGeom>
        </p:spPr>
      </p:pic>
      <p:sp>
        <p:nvSpPr>
          <p:cNvPr id="2" name="Title 1">
            <a:extLst>
              <a:ext uri="{FF2B5EF4-FFF2-40B4-BE49-F238E27FC236}">
                <a16:creationId xmlns:a16="http://schemas.microsoft.com/office/drawing/2014/main" id="{F762D9FB-77AF-B6D8-B749-E034B2EA41CE}"/>
              </a:ext>
            </a:extLst>
          </p:cNvPr>
          <p:cNvSpPr>
            <a:spLocks noGrp="1"/>
          </p:cNvSpPr>
          <p:nvPr>
            <p:ph type="title"/>
          </p:nvPr>
        </p:nvSpPr>
        <p:spPr>
          <a:xfrm>
            <a:off x="0" y="0"/>
            <a:ext cx="9692640" cy="1325562"/>
          </a:xfrm>
        </p:spPr>
        <p:txBody>
          <a:bodyPr/>
          <a:lstStyle/>
          <a:p>
            <a:r>
              <a:rPr lang="en-US" dirty="0">
                <a:latin typeface="Cambria" panose="02040503050406030204" pitchFamily="18" charset="0"/>
                <a:ea typeface="Cambria" panose="02040503050406030204" pitchFamily="18" charset="0"/>
              </a:rPr>
              <a:t>Table of content </a:t>
            </a:r>
          </a:p>
        </p:txBody>
      </p:sp>
      <p:sp>
        <p:nvSpPr>
          <p:cNvPr id="3" name="Content Placeholder 2">
            <a:extLst>
              <a:ext uri="{FF2B5EF4-FFF2-40B4-BE49-F238E27FC236}">
                <a16:creationId xmlns:a16="http://schemas.microsoft.com/office/drawing/2014/main" id="{91FD4BFF-8751-9B8A-BB44-432A8B2C7BD2}"/>
              </a:ext>
            </a:extLst>
          </p:cNvPr>
          <p:cNvSpPr>
            <a:spLocks noGrp="1"/>
          </p:cNvSpPr>
          <p:nvPr>
            <p:ph idx="1"/>
          </p:nvPr>
        </p:nvSpPr>
        <p:spPr>
          <a:xfrm>
            <a:off x="1791095" y="1708346"/>
            <a:ext cx="8595360" cy="4724261"/>
          </a:xfrm>
        </p:spPr>
        <p:txBody>
          <a:bodyPr>
            <a:normAutofit fontScale="85000" lnSpcReduction="20000"/>
          </a:bodyPr>
          <a:lstStyle/>
          <a:p>
            <a:r>
              <a:rPr lang="en-US" dirty="0">
                <a:highlight>
                  <a:srgbClr val="C0C0C0"/>
                </a:highlight>
                <a:latin typeface="Cambria" panose="02040503050406030204" pitchFamily="18" charset="0"/>
                <a:ea typeface="Cambria" panose="02040503050406030204" pitchFamily="18" charset="0"/>
              </a:rPr>
              <a:t>Following topics will be discussed in the presentation</a:t>
            </a:r>
          </a:p>
          <a:p>
            <a:pPr marL="0" indent="0">
              <a:lnSpc>
                <a:spcPct val="150000"/>
              </a:lnSpc>
              <a:buNone/>
            </a:pPr>
            <a:r>
              <a:rPr lang="en-US" dirty="0">
                <a:highlight>
                  <a:srgbClr val="C0C0C0"/>
                </a:highlight>
                <a:latin typeface="Cambria" panose="02040503050406030204" pitchFamily="18" charset="0"/>
                <a:ea typeface="Cambria" panose="02040503050406030204" pitchFamily="18" charset="0"/>
              </a:rPr>
              <a:t> 1. Introduction to Android calculator</a:t>
            </a:r>
            <a:br>
              <a:rPr lang="en-US" dirty="0">
                <a:highlight>
                  <a:srgbClr val="C0C0C0"/>
                </a:highlight>
                <a:latin typeface="Cambria" panose="02040503050406030204" pitchFamily="18" charset="0"/>
                <a:ea typeface="Cambria" panose="02040503050406030204" pitchFamily="18" charset="0"/>
              </a:rPr>
            </a:br>
            <a:r>
              <a:rPr lang="en-US" dirty="0">
                <a:highlight>
                  <a:srgbClr val="C0C0C0"/>
                </a:highlight>
                <a:latin typeface="Cambria" panose="02040503050406030204" pitchFamily="18" charset="0"/>
                <a:ea typeface="Cambria" panose="02040503050406030204" pitchFamily="18" charset="0"/>
              </a:rPr>
              <a:t> 2. Architecture overview</a:t>
            </a:r>
            <a:br>
              <a:rPr lang="en-US" dirty="0">
                <a:highlight>
                  <a:srgbClr val="C0C0C0"/>
                </a:highlight>
                <a:latin typeface="Cambria" panose="02040503050406030204" pitchFamily="18" charset="0"/>
                <a:ea typeface="Cambria" panose="02040503050406030204" pitchFamily="18" charset="0"/>
              </a:rPr>
            </a:br>
            <a:r>
              <a:rPr lang="en-US" dirty="0">
                <a:highlight>
                  <a:srgbClr val="C0C0C0"/>
                </a:highlight>
                <a:latin typeface="Cambria" panose="02040503050406030204" pitchFamily="18" charset="0"/>
                <a:ea typeface="Cambria" panose="02040503050406030204" pitchFamily="18" charset="0"/>
              </a:rPr>
              <a:t> 3. Project structure </a:t>
            </a:r>
            <a:br>
              <a:rPr lang="en-US" dirty="0">
                <a:highlight>
                  <a:srgbClr val="C0C0C0"/>
                </a:highlight>
                <a:latin typeface="Cambria" panose="02040503050406030204" pitchFamily="18" charset="0"/>
                <a:ea typeface="Cambria" panose="02040503050406030204" pitchFamily="18" charset="0"/>
              </a:rPr>
            </a:br>
            <a:r>
              <a:rPr lang="en-US" dirty="0">
                <a:highlight>
                  <a:srgbClr val="C0C0C0"/>
                </a:highlight>
                <a:latin typeface="Cambria" panose="02040503050406030204" pitchFamily="18" charset="0"/>
                <a:ea typeface="Cambria" panose="02040503050406030204" pitchFamily="18" charset="0"/>
              </a:rPr>
              <a:t> 4. Flow chart </a:t>
            </a:r>
            <a:br>
              <a:rPr lang="en-US" dirty="0">
                <a:highlight>
                  <a:srgbClr val="C0C0C0"/>
                </a:highlight>
                <a:latin typeface="Cambria" panose="02040503050406030204" pitchFamily="18" charset="0"/>
                <a:ea typeface="Cambria" panose="02040503050406030204" pitchFamily="18" charset="0"/>
              </a:rPr>
            </a:br>
            <a:r>
              <a:rPr lang="en-US" dirty="0">
                <a:highlight>
                  <a:srgbClr val="C0C0C0"/>
                </a:highlight>
                <a:latin typeface="Cambria" panose="02040503050406030204" pitchFamily="18" charset="0"/>
                <a:ea typeface="Cambria" panose="02040503050406030204" pitchFamily="18" charset="0"/>
              </a:rPr>
              <a:t> 5. UI Testing</a:t>
            </a:r>
            <a:br>
              <a:rPr lang="en-US" dirty="0">
                <a:highlight>
                  <a:srgbClr val="C0C0C0"/>
                </a:highlight>
                <a:latin typeface="Cambria" panose="02040503050406030204" pitchFamily="18" charset="0"/>
                <a:ea typeface="Cambria" panose="02040503050406030204" pitchFamily="18" charset="0"/>
              </a:rPr>
            </a:br>
            <a:r>
              <a:rPr lang="en-US" dirty="0">
                <a:highlight>
                  <a:srgbClr val="C0C0C0"/>
                </a:highlight>
                <a:latin typeface="Cambria" panose="02040503050406030204" pitchFamily="18" charset="0"/>
                <a:ea typeface="Cambria" panose="02040503050406030204" pitchFamily="18" charset="0"/>
              </a:rPr>
              <a:t> 6. Types of UI testing</a:t>
            </a:r>
            <a:br>
              <a:rPr lang="en-US" dirty="0">
                <a:highlight>
                  <a:srgbClr val="C0C0C0"/>
                </a:highlight>
                <a:latin typeface="Cambria" panose="02040503050406030204" pitchFamily="18" charset="0"/>
                <a:ea typeface="Cambria" panose="02040503050406030204" pitchFamily="18" charset="0"/>
              </a:rPr>
            </a:br>
            <a:r>
              <a:rPr lang="en-US" dirty="0">
                <a:highlight>
                  <a:srgbClr val="C0C0C0"/>
                </a:highlight>
                <a:latin typeface="Cambria" panose="02040503050406030204" pitchFamily="18" charset="0"/>
                <a:ea typeface="Cambria" panose="02040503050406030204" pitchFamily="18" charset="0"/>
              </a:rPr>
              <a:t> 7. Unit Testing</a:t>
            </a:r>
            <a:br>
              <a:rPr lang="en-US" dirty="0">
                <a:highlight>
                  <a:srgbClr val="C0C0C0"/>
                </a:highlight>
                <a:latin typeface="Cambria" panose="02040503050406030204" pitchFamily="18" charset="0"/>
                <a:ea typeface="Cambria" panose="02040503050406030204" pitchFamily="18" charset="0"/>
              </a:rPr>
            </a:br>
            <a:r>
              <a:rPr lang="en-US" dirty="0">
                <a:highlight>
                  <a:srgbClr val="C0C0C0"/>
                </a:highlight>
                <a:latin typeface="Cambria" panose="02040503050406030204" pitchFamily="18" charset="0"/>
                <a:ea typeface="Cambria" panose="02040503050406030204" pitchFamily="18" charset="0"/>
              </a:rPr>
              <a:t> 8. Test cases for android calculator</a:t>
            </a:r>
            <a:br>
              <a:rPr lang="en-US" dirty="0">
                <a:highlight>
                  <a:srgbClr val="C0C0C0"/>
                </a:highlight>
                <a:latin typeface="Cambria" panose="02040503050406030204" pitchFamily="18" charset="0"/>
                <a:ea typeface="Cambria" panose="02040503050406030204" pitchFamily="18" charset="0"/>
              </a:rPr>
            </a:br>
            <a:r>
              <a:rPr lang="en-US" dirty="0">
                <a:highlight>
                  <a:srgbClr val="C0C0C0"/>
                </a:highlight>
                <a:latin typeface="Cambria" panose="02040503050406030204" pitchFamily="18" charset="0"/>
                <a:ea typeface="Cambria" panose="02040503050406030204" pitchFamily="18" charset="0"/>
              </a:rPr>
              <a:t>9. Traceability matrix</a:t>
            </a:r>
            <a:br>
              <a:rPr lang="en-US" dirty="0">
                <a:highlight>
                  <a:srgbClr val="C0C0C0"/>
                </a:highlight>
                <a:latin typeface="Cambria" panose="02040503050406030204" pitchFamily="18" charset="0"/>
                <a:ea typeface="Cambria" panose="02040503050406030204" pitchFamily="18" charset="0"/>
              </a:rPr>
            </a:br>
            <a:r>
              <a:rPr lang="en-US" dirty="0">
                <a:highlight>
                  <a:srgbClr val="C0C0C0"/>
                </a:highlight>
                <a:latin typeface="Cambria" panose="02040503050406030204" pitchFamily="18" charset="0"/>
                <a:ea typeface="Cambria" panose="02040503050406030204" pitchFamily="18" charset="0"/>
              </a:rPr>
              <a:t> 10. Conclusion</a:t>
            </a:r>
          </a:p>
          <a:p>
            <a:endParaRPr lang="en-US" dirty="0"/>
          </a:p>
        </p:txBody>
      </p:sp>
    </p:spTree>
    <p:extLst>
      <p:ext uri="{BB962C8B-B14F-4D97-AF65-F5344CB8AC3E}">
        <p14:creationId xmlns:p14="http://schemas.microsoft.com/office/powerpoint/2010/main" val="241148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5AC9B6-5B16-8CCF-69B0-E65D63948057}"/>
              </a:ext>
            </a:extLst>
          </p:cNvPr>
          <p:cNvPicPr>
            <a:picLocks noChangeAspect="1"/>
          </p:cNvPicPr>
          <p:nvPr/>
        </p:nvPicPr>
        <p:blipFill>
          <a:blip r:embed="rId2">
            <a:alphaModFix amt="50000"/>
          </a:blip>
          <a:stretch>
            <a:fillRect/>
          </a:stretch>
        </p:blipFill>
        <p:spPr>
          <a:xfrm>
            <a:off x="5760261" y="-25877"/>
            <a:ext cx="6431739" cy="7336946"/>
          </a:xfrm>
          <a:prstGeom prst="rect">
            <a:avLst/>
          </a:prstGeom>
        </p:spPr>
      </p:pic>
      <p:sp>
        <p:nvSpPr>
          <p:cNvPr id="2" name="Title 1">
            <a:extLst>
              <a:ext uri="{FF2B5EF4-FFF2-40B4-BE49-F238E27FC236}">
                <a16:creationId xmlns:a16="http://schemas.microsoft.com/office/drawing/2014/main" id="{8B420FC4-F559-C87A-160C-1D6CE197F0C2}"/>
              </a:ext>
            </a:extLst>
          </p:cNvPr>
          <p:cNvSpPr>
            <a:spLocks noGrp="1"/>
          </p:cNvSpPr>
          <p:nvPr>
            <p:ph type="title"/>
          </p:nvPr>
        </p:nvSpPr>
        <p:spPr>
          <a:xfrm>
            <a:off x="738558" y="-25877"/>
            <a:ext cx="9692640" cy="1325562"/>
          </a:xfrm>
        </p:spPr>
        <p:txBody>
          <a:bodyPr>
            <a:normAutofit/>
          </a:bodyPr>
          <a:lstStyle/>
          <a:p>
            <a:r>
              <a:rPr lang="en-US" dirty="0"/>
              <a:t>Introduction to Android Calculator</a:t>
            </a:r>
          </a:p>
        </p:txBody>
      </p:sp>
      <p:sp>
        <p:nvSpPr>
          <p:cNvPr id="3" name="Content Placeholder 2">
            <a:extLst>
              <a:ext uri="{FF2B5EF4-FFF2-40B4-BE49-F238E27FC236}">
                <a16:creationId xmlns:a16="http://schemas.microsoft.com/office/drawing/2014/main" id="{494DD9D3-9FD6-F734-85E5-5E6886C80ECB}"/>
              </a:ext>
            </a:extLst>
          </p:cNvPr>
          <p:cNvSpPr>
            <a:spLocks noGrp="1"/>
          </p:cNvSpPr>
          <p:nvPr>
            <p:ph idx="1"/>
          </p:nvPr>
        </p:nvSpPr>
        <p:spPr>
          <a:xfrm>
            <a:off x="1803290" y="1552247"/>
            <a:ext cx="7172840" cy="5032376"/>
          </a:xfrm>
        </p:spPr>
        <p:txBody>
          <a:bodyPr>
            <a:normAutofit fontScale="85000" lnSpcReduction="20000"/>
          </a:bodyPr>
          <a:lstStyle/>
          <a:p>
            <a:r>
              <a:rPr lang="en-US" sz="2400" u="sng" dirty="0">
                <a:effectLst>
                  <a:outerShdw blurRad="38100" dist="38100" dir="2700000" algn="tl">
                    <a:srgbClr val="000000">
                      <a:alpha val="43137"/>
                    </a:srgbClr>
                  </a:outerShdw>
                </a:effectLst>
              </a:rPr>
              <a:t> Brief Overview</a:t>
            </a:r>
            <a:r>
              <a:rPr lang="en-US" sz="2400" dirty="0"/>
              <a:t>:</a:t>
            </a:r>
            <a:endParaRPr lang="en-US" sz="2200" dirty="0"/>
          </a:p>
          <a:p>
            <a:pPr marL="0" indent="0">
              <a:buNone/>
            </a:pPr>
            <a:r>
              <a:rPr lang="en-US" sz="2200" dirty="0"/>
              <a:t>Android calculator apps are ubiquitous tools on Android devices, serving essential functions for users.</a:t>
            </a:r>
            <a:br>
              <a:rPr lang="en-US" sz="2200" dirty="0"/>
            </a:br>
            <a:r>
              <a:rPr lang="en-US" dirty="0"/>
              <a:t>  </a:t>
            </a:r>
          </a:p>
          <a:p>
            <a:r>
              <a:rPr lang="en-US" sz="2400" dirty="0"/>
              <a:t> </a:t>
            </a:r>
            <a:r>
              <a:rPr lang="en-US" sz="2400" u="sng" dirty="0">
                <a:effectLst>
                  <a:outerShdw blurRad="38100" dist="38100" dir="2700000" algn="tl">
                    <a:srgbClr val="000000">
                      <a:alpha val="43137"/>
                    </a:srgbClr>
                  </a:outerShdw>
                </a:effectLst>
              </a:rPr>
              <a:t>Usage Scenarios</a:t>
            </a:r>
            <a:r>
              <a:rPr lang="en-US" sz="2400" dirty="0"/>
              <a:t>:</a:t>
            </a:r>
          </a:p>
          <a:p>
            <a:pPr marL="0" indent="0">
              <a:buNone/>
            </a:pPr>
            <a:r>
              <a:rPr lang="en-US" sz="2400" dirty="0"/>
              <a:t>   </a:t>
            </a:r>
            <a:r>
              <a:rPr lang="en-US" sz="2200" dirty="0"/>
              <a:t>Integral to everyday tasks such as budgeting, calculations, and academic or professional use.</a:t>
            </a:r>
          </a:p>
          <a:p>
            <a:pPr marL="0" indent="0">
              <a:buNone/>
            </a:pPr>
            <a:r>
              <a:rPr lang="en-US" sz="2200" dirty="0"/>
              <a:t>   Enhances productivity and convenience, making complex calculations accessible on the go.</a:t>
            </a:r>
          </a:p>
          <a:p>
            <a:pPr marL="0" indent="0">
              <a:buNone/>
            </a:pPr>
            <a:r>
              <a:rPr lang="en-US" sz="2400" dirty="0"/>
              <a:t>  </a:t>
            </a:r>
          </a:p>
          <a:p>
            <a:r>
              <a:rPr lang="en-US" sz="2400" dirty="0"/>
              <a:t> </a:t>
            </a:r>
            <a:r>
              <a:rPr lang="en-US" sz="2400" u="sng" dirty="0">
                <a:effectLst>
                  <a:outerShdw blurRad="38100" dist="38100" dir="2700000" algn="tl">
                    <a:srgbClr val="000000">
                      <a:alpha val="43137"/>
                    </a:srgbClr>
                  </a:outerShdw>
                </a:effectLst>
              </a:rPr>
              <a:t>Purpose</a:t>
            </a:r>
            <a:r>
              <a:rPr lang="en-US" sz="2400" dirty="0"/>
              <a:t>:</a:t>
            </a:r>
          </a:p>
          <a:p>
            <a:pPr marL="0" indent="0">
              <a:buNone/>
            </a:pPr>
            <a:r>
              <a:rPr lang="en-US" sz="2400" dirty="0"/>
              <a:t>   </a:t>
            </a:r>
            <a:r>
              <a:rPr lang="en-US" sz="2200" dirty="0"/>
              <a:t>The architecture design and testing process ensure the reliability, efficiency, and user friendliness of the calculator app.</a:t>
            </a:r>
          </a:p>
          <a:p>
            <a:pPr marL="0" indent="0">
              <a:buNone/>
            </a:pPr>
            <a:r>
              <a:rPr lang="en-US" sz="2200" dirty="0"/>
              <a:t>   Essential for delivering a seamless and accurate user experience, meeting the diverse needs of Android users.</a:t>
            </a:r>
            <a:br>
              <a:rPr lang="en-US" sz="2400" dirty="0"/>
            </a:br>
            <a:endParaRPr lang="en-US" sz="2400" dirty="0"/>
          </a:p>
        </p:txBody>
      </p:sp>
    </p:spTree>
    <p:extLst>
      <p:ext uri="{BB962C8B-B14F-4D97-AF65-F5344CB8AC3E}">
        <p14:creationId xmlns:p14="http://schemas.microsoft.com/office/powerpoint/2010/main" val="3532070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2E07D-ADE1-3349-276F-1E991008753C}"/>
              </a:ext>
            </a:extLst>
          </p:cNvPr>
          <p:cNvSpPr>
            <a:spLocks noGrp="1"/>
          </p:cNvSpPr>
          <p:nvPr>
            <p:ph type="title"/>
          </p:nvPr>
        </p:nvSpPr>
        <p:spPr>
          <a:xfrm>
            <a:off x="0" y="0"/>
            <a:ext cx="9395927" cy="867747"/>
          </a:xfrm>
        </p:spPr>
        <p:txBody>
          <a:bodyPr/>
          <a:lstStyle/>
          <a:p>
            <a:r>
              <a:rPr lang="en-US" b="1" i="0" dirty="0">
                <a:effectLst/>
              </a:rPr>
              <a:t>Architecture Overview</a:t>
            </a:r>
            <a:endParaRPr lang="en-US" dirty="0"/>
          </a:p>
        </p:txBody>
      </p:sp>
      <p:sp>
        <p:nvSpPr>
          <p:cNvPr id="7" name="Content Placeholder 6">
            <a:extLst>
              <a:ext uri="{FF2B5EF4-FFF2-40B4-BE49-F238E27FC236}">
                <a16:creationId xmlns:a16="http://schemas.microsoft.com/office/drawing/2014/main" id="{3ECA15F1-58F5-523E-11A9-D462DF86F573}"/>
              </a:ext>
            </a:extLst>
          </p:cNvPr>
          <p:cNvSpPr>
            <a:spLocks noGrp="1"/>
          </p:cNvSpPr>
          <p:nvPr>
            <p:ph idx="1"/>
          </p:nvPr>
        </p:nvSpPr>
        <p:spPr>
          <a:xfrm>
            <a:off x="942687" y="1317811"/>
            <a:ext cx="6158754" cy="5540189"/>
          </a:xfrm>
        </p:spPr>
        <p:txBody>
          <a:bodyPr>
            <a:normAutofit fontScale="40000" lnSpcReduction="20000"/>
          </a:bodyPr>
          <a:lstStyle/>
          <a:p>
            <a:r>
              <a:rPr lang="en-US" sz="3800" dirty="0">
                <a:latin typeface="Calibri" panose="020F0502020204030204" pitchFamily="34" charset="0"/>
                <a:ea typeface="Calibri" panose="020F0502020204030204" pitchFamily="34" charset="0"/>
                <a:cs typeface="Calibri" panose="020F0502020204030204" pitchFamily="34" charset="0"/>
              </a:rPr>
              <a:t>An Android calculator app typically follows a Model-View-Controller (MVC) architecture for a well-organized and maintainable codebase. Here's a breakdown of the components and their roles:</a:t>
            </a:r>
          </a:p>
          <a:p>
            <a:pPr marL="0" indent="0">
              <a:buNone/>
            </a:pPr>
            <a:r>
              <a:rPr lang="en-US" sz="3800" b="1" u="sng"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Model:</a:t>
            </a:r>
            <a:endParaRPr lang="en-US" sz="3800" u="sng"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3800" dirty="0">
                <a:latin typeface="Calibri" panose="020F0502020204030204" pitchFamily="34" charset="0"/>
                <a:ea typeface="Calibri" panose="020F0502020204030204" pitchFamily="34" charset="0"/>
                <a:cs typeface="Calibri" panose="020F0502020204030204" pitchFamily="34" charset="0"/>
              </a:rPr>
              <a:t>Handles the data and logic behind the calculations. This can involve classes representing numbers, operators, and the overall expression being built. The model performs the actual calculations based on the user input and stores the intermediate and final results.</a:t>
            </a:r>
          </a:p>
          <a:p>
            <a:pPr marL="0" indent="0">
              <a:buNone/>
            </a:pPr>
            <a:r>
              <a:rPr lang="en-US" sz="3800" b="1" u="sng"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View:</a:t>
            </a:r>
            <a:endParaRPr lang="en-US" sz="3800" u="sng"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3800" dirty="0">
                <a:latin typeface="Calibri" panose="020F0502020204030204" pitchFamily="34" charset="0"/>
                <a:ea typeface="Calibri" panose="020F0502020204030204" pitchFamily="34" charset="0"/>
                <a:cs typeface="Calibri" panose="020F0502020204030204" pitchFamily="34" charset="0"/>
              </a:rPr>
              <a:t>Represents the user interface (UI) elements of the calculator. This includes the buttons for numbers, operators, and functions like clear, delete, etc. The view displays the current expression being built and the final result calculated by the model. Listens for user interactions like button clicks and updates the model accordingly.</a:t>
            </a:r>
          </a:p>
          <a:p>
            <a:pPr marL="0" indent="0">
              <a:buNone/>
            </a:pPr>
            <a:r>
              <a:rPr lang="en-US" sz="3800" b="1" u="sng"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Controller:</a:t>
            </a:r>
            <a:endParaRPr lang="en-US" sz="3800" u="sng"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3800" dirty="0">
                <a:latin typeface="Calibri" panose="020F0502020204030204" pitchFamily="34" charset="0"/>
                <a:ea typeface="Calibri" panose="020F0502020204030204" pitchFamily="34" charset="0"/>
                <a:cs typeface="Calibri" panose="020F0502020204030204" pitchFamily="34" charset="0"/>
              </a:rPr>
              <a:t>Acts as the intermediary between the view and the model. Receives user input from the view (button clicks). Updates the model with the new data or operation. Retrieves the results from the model and updates the view (display) with the latest information. The controller essentially translates   user actions into operations for the model and updates the UI based on the model's output.</a:t>
            </a:r>
          </a:p>
          <a:p>
            <a:endParaRPr lang="en-US" dirty="0"/>
          </a:p>
        </p:txBody>
      </p:sp>
      <p:pic>
        <p:nvPicPr>
          <p:cNvPr id="8" name="Content Placeholder 4">
            <a:extLst>
              <a:ext uri="{FF2B5EF4-FFF2-40B4-BE49-F238E27FC236}">
                <a16:creationId xmlns:a16="http://schemas.microsoft.com/office/drawing/2014/main" id="{D00B0AAA-0FAA-B49E-9864-03163D872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7539" y="2431545"/>
            <a:ext cx="5192485" cy="3866897"/>
          </a:xfrm>
          <a:prstGeom prst="rect">
            <a:avLst/>
          </a:prstGeom>
        </p:spPr>
      </p:pic>
      <p:sp>
        <p:nvSpPr>
          <p:cNvPr id="11" name="Oval 10">
            <a:extLst>
              <a:ext uri="{FF2B5EF4-FFF2-40B4-BE49-F238E27FC236}">
                <a16:creationId xmlns:a16="http://schemas.microsoft.com/office/drawing/2014/main" id="{26ED02D1-1D5C-C209-913D-3F399E4A8EEF}"/>
              </a:ext>
            </a:extLst>
          </p:cNvPr>
          <p:cNvSpPr/>
          <p:nvPr/>
        </p:nvSpPr>
        <p:spPr>
          <a:xfrm>
            <a:off x="6898594" y="1778185"/>
            <a:ext cx="1698591" cy="7602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Presentation Layer</a:t>
            </a:r>
          </a:p>
        </p:txBody>
      </p:sp>
      <p:sp>
        <p:nvSpPr>
          <p:cNvPr id="12" name="Oval 11">
            <a:extLst>
              <a:ext uri="{FF2B5EF4-FFF2-40B4-BE49-F238E27FC236}">
                <a16:creationId xmlns:a16="http://schemas.microsoft.com/office/drawing/2014/main" id="{2D779EEE-6002-722F-ECA5-EFF41F2B363D}"/>
              </a:ext>
            </a:extLst>
          </p:cNvPr>
          <p:cNvSpPr/>
          <p:nvPr/>
        </p:nvSpPr>
        <p:spPr>
          <a:xfrm>
            <a:off x="8834326" y="1768765"/>
            <a:ext cx="1466578" cy="7602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Data Layer</a:t>
            </a:r>
          </a:p>
        </p:txBody>
      </p:sp>
      <p:sp>
        <p:nvSpPr>
          <p:cNvPr id="13" name="Oval 12">
            <a:extLst>
              <a:ext uri="{FF2B5EF4-FFF2-40B4-BE49-F238E27FC236}">
                <a16:creationId xmlns:a16="http://schemas.microsoft.com/office/drawing/2014/main" id="{A067C5A9-2E31-2E9B-2BE7-2C732B00738D}"/>
              </a:ext>
            </a:extLst>
          </p:cNvPr>
          <p:cNvSpPr/>
          <p:nvPr/>
        </p:nvSpPr>
        <p:spPr>
          <a:xfrm>
            <a:off x="10472058" y="1787615"/>
            <a:ext cx="1624084" cy="7602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Logic Layer</a:t>
            </a:r>
          </a:p>
        </p:txBody>
      </p:sp>
      <p:cxnSp>
        <p:nvCxnSpPr>
          <p:cNvPr id="15" name="Straight Arrow Connector 14">
            <a:extLst>
              <a:ext uri="{FF2B5EF4-FFF2-40B4-BE49-F238E27FC236}">
                <a16:creationId xmlns:a16="http://schemas.microsoft.com/office/drawing/2014/main" id="{AC18280B-3D51-6DA1-64C9-E13ACA42EB73}"/>
              </a:ext>
            </a:extLst>
          </p:cNvPr>
          <p:cNvCxnSpPr/>
          <p:nvPr/>
        </p:nvCxnSpPr>
        <p:spPr>
          <a:xfrm>
            <a:off x="7852670" y="2538484"/>
            <a:ext cx="0" cy="218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FC2DAE0-DA5E-CBC0-D9DD-297BD218EBB3}"/>
              </a:ext>
            </a:extLst>
          </p:cNvPr>
          <p:cNvCxnSpPr>
            <a:stCxn id="12" idx="4"/>
          </p:cNvCxnSpPr>
          <p:nvPr/>
        </p:nvCxnSpPr>
        <p:spPr>
          <a:xfrm>
            <a:off x="9567615" y="2529064"/>
            <a:ext cx="3690" cy="218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1B90008-10A6-AC3A-EBBD-D5316A23F0FE}"/>
              </a:ext>
            </a:extLst>
          </p:cNvPr>
          <p:cNvCxnSpPr>
            <a:stCxn id="13" idx="4"/>
          </p:cNvCxnSpPr>
          <p:nvPr/>
        </p:nvCxnSpPr>
        <p:spPr>
          <a:xfrm flipH="1">
            <a:off x="11266207" y="2547914"/>
            <a:ext cx="17893" cy="218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277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863D4-3C86-7BF1-ED08-09454ADE9EB7}"/>
              </a:ext>
            </a:extLst>
          </p:cNvPr>
          <p:cNvSpPr>
            <a:spLocks noGrp="1"/>
          </p:cNvSpPr>
          <p:nvPr>
            <p:ph type="title"/>
          </p:nvPr>
        </p:nvSpPr>
        <p:spPr>
          <a:xfrm>
            <a:off x="0" y="0"/>
            <a:ext cx="10515600" cy="1179095"/>
          </a:xfrm>
        </p:spPr>
        <p:txBody>
          <a:bodyPr>
            <a:normAutofit/>
          </a:bodyPr>
          <a:lstStyle/>
          <a:p>
            <a:r>
              <a:rPr lang="en-US" b="0" i="0" dirty="0">
                <a:effectLst/>
              </a:rPr>
              <a:t>Project Structure in Android Studio</a:t>
            </a:r>
            <a:endParaRPr lang="en-US" dirty="0"/>
          </a:p>
        </p:txBody>
      </p:sp>
      <p:sp>
        <p:nvSpPr>
          <p:cNvPr id="7" name="Content Placeholder 6">
            <a:extLst>
              <a:ext uri="{FF2B5EF4-FFF2-40B4-BE49-F238E27FC236}">
                <a16:creationId xmlns:a16="http://schemas.microsoft.com/office/drawing/2014/main" id="{F38A9162-39DB-BC36-994A-649ECE7F813F}"/>
              </a:ext>
            </a:extLst>
          </p:cNvPr>
          <p:cNvSpPr>
            <a:spLocks noGrp="1"/>
          </p:cNvSpPr>
          <p:nvPr>
            <p:ph idx="1"/>
          </p:nvPr>
        </p:nvSpPr>
        <p:spPr>
          <a:xfrm>
            <a:off x="1162474" y="1371600"/>
            <a:ext cx="7255042" cy="5366084"/>
          </a:xfrm>
        </p:spPr>
        <p:txBody>
          <a:bodyPr>
            <a:normAutofit fontScale="77500" lnSpcReduction="20000"/>
          </a:bodyPr>
          <a:lstStyle/>
          <a:p>
            <a:pPr marL="0" indent="0">
              <a:buNone/>
            </a:pPr>
            <a:r>
              <a:rPr lang="en-US" b="0" i="0" dirty="0">
                <a:effectLst/>
              </a:rPr>
              <a:t>Key Directories and Files</a:t>
            </a:r>
          </a:p>
          <a:p>
            <a:pPr marL="0" indent="0">
              <a:buNone/>
            </a:pPr>
            <a:endParaRPr lang="en-US" b="0" i="0" dirty="0">
              <a:effectLst/>
            </a:endParaRPr>
          </a:p>
          <a:p>
            <a:pPr algn="l">
              <a:buFont typeface="Arial" panose="020B0604020202020204" pitchFamily="34" charset="0"/>
              <a:buChar char="•"/>
            </a:pPr>
            <a:r>
              <a:rPr lang="en-US" sz="1900" b="0" i="0" u="sng" dirty="0">
                <a:effectLst>
                  <a:outerShdw blurRad="38100" dist="38100" dir="2700000" algn="tl">
                    <a:srgbClr val="000000">
                      <a:alpha val="43137"/>
                    </a:srgbClr>
                  </a:outerShdw>
                </a:effectLst>
              </a:rPr>
              <a:t>app/</a:t>
            </a:r>
            <a:r>
              <a:rPr lang="en-US" sz="1900" b="0" i="0" u="sng" dirty="0" err="1">
                <a:effectLst>
                  <a:outerShdw blurRad="38100" dist="38100" dir="2700000" algn="tl">
                    <a:srgbClr val="000000">
                      <a:alpha val="43137"/>
                    </a:srgbClr>
                  </a:outerShdw>
                </a:effectLst>
              </a:rPr>
              <a:t>src</a:t>
            </a:r>
            <a:r>
              <a:rPr lang="en-US" sz="1900" b="0" i="0" u="sng" dirty="0">
                <a:effectLst>
                  <a:outerShdw blurRad="38100" dist="38100" dir="2700000" algn="tl">
                    <a:srgbClr val="000000">
                      <a:alpha val="43137"/>
                    </a:srgbClr>
                  </a:outerShdw>
                </a:effectLst>
              </a:rPr>
              <a:t>/main/java:</a:t>
            </a:r>
          </a:p>
          <a:p>
            <a:pPr lvl="1" algn="l">
              <a:buFont typeface="Wingdings" panose="05000000000000000000" pitchFamily="2" charset="2"/>
              <a:buChar char="ü"/>
            </a:pPr>
            <a:r>
              <a:rPr lang="en-US" sz="1900" b="0" i="0" dirty="0">
                <a:effectLst/>
              </a:rPr>
              <a:t>Contains the Java code for the Android calculator app.</a:t>
            </a:r>
          </a:p>
          <a:p>
            <a:pPr lvl="1" algn="l">
              <a:buFont typeface="Wingdings" panose="05000000000000000000" pitchFamily="2" charset="2"/>
              <a:buChar char="ü"/>
            </a:pPr>
            <a:r>
              <a:rPr lang="en-US" sz="1900" b="0" i="0" dirty="0">
                <a:effectLst/>
              </a:rPr>
              <a:t>Includes classes and packages responsible for implementing app functionality.</a:t>
            </a:r>
          </a:p>
          <a:p>
            <a:pPr algn="l">
              <a:buFont typeface="Arial" panose="020B0604020202020204" pitchFamily="34" charset="0"/>
              <a:buChar char="•"/>
            </a:pPr>
            <a:r>
              <a:rPr lang="en-US" sz="1900" b="0" i="0" u="sng" dirty="0">
                <a:effectLst>
                  <a:outerShdw blurRad="38100" dist="38100" dir="2700000" algn="tl">
                    <a:srgbClr val="000000">
                      <a:alpha val="43137"/>
                    </a:srgbClr>
                  </a:outerShdw>
                </a:effectLst>
              </a:rPr>
              <a:t>app/</a:t>
            </a:r>
            <a:r>
              <a:rPr lang="en-US" sz="1900" b="0" i="0" u="sng" dirty="0" err="1">
                <a:effectLst>
                  <a:outerShdw blurRad="38100" dist="38100" dir="2700000" algn="tl">
                    <a:srgbClr val="000000">
                      <a:alpha val="43137"/>
                    </a:srgbClr>
                  </a:outerShdw>
                </a:effectLst>
              </a:rPr>
              <a:t>src</a:t>
            </a:r>
            <a:r>
              <a:rPr lang="en-US" sz="1900" b="0" i="0" u="sng" dirty="0">
                <a:effectLst>
                  <a:outerShdw blurRad="38100" dist="38100" dir="2700000" algn="tl">
                    <a:srgbClr val="000000">
                      <a:alpha val="43137"/>
                    </a:srgbClr>
                  </a:outerShdw>
                </a:effectLst>
              </a:rPr>
              <a:t>/main/res:</a:t>
            </a:r>
          </a:p>
          <a:p>
            <a:pPr lvl="1" algn="l">
              <a:buFont typeface="Wingdings" panose="05000000000000000000" pitchFamily="2" charset="2"/>
              <a:buChar char="ü"/>
            </a:pPr>
            <a:r>
              <a:rPr lang="en-US" sz="1900" b="0" i="0" dirty="0">
                <a:effectLst/>
              </a:rPr>
              <a:t>Stores resources used by the app, such as XML layout files, images, and strings.</a:t>
            </a:r>
          </a:p>
          <a:p>
            <a:pPr lvl="1" algn="l">
              <a:buFont typeface="Wingdings" panose="05000000000000000000" pitchFamily="2" charset="2"/>
              <a:buChar char="ü"/>
            </a:pPr>
            <a:r>
              <a:rPr lang="en-US" sz="1900" b="0" i="0" dirty="0">
                <a:effectLst/>
              </a:rPr>
              <a:t>Organized into subdirectories for different types of resources (e.g., layout, drawable, values).</a:t>
            </a:r>
          </a:p>
          <a:p>
            <a:pPr algn="l">
              <a:buFont typeface="Arial" panose="020B0604020202020204" pitchFamily="34" charset="0"/>
              <a:buChar char="•"/>
            </a:pPr>
            <a:r>
              <a:rPr lang="en-US" sz="1900" b="0" i="0" u="sng" dirty="0">
                <a:effectLst>
                  <a:outerShdw blurRad="38100" dist="38100" dir="2700000" algn="tl">
                    <a:srgbClr val="000000">
                      <a:alpha val="43137"/>
                    </a:srgbClr>
                  </a:outerShdw>
                </a:effectLst>
              </a:rPr>
              <a:t>Gradle Files:</a:t>
            </a:r>
          </a:p>
          <a:p>
            <a:pPr marL="742950" lvl="1" indent="-285750" algn="l">
              <a:buFont typeface="Arial" panose="020B0604020202020204" pitchFamily="34" charset="0"/>
              <a:buChar char="•"/>
            </a:pPr>
            <a:r>
              <a:rPr lang="en-US" sz="1900" b="0" i="0" dirty="0">
                <a:effectLst/>
              </a:rPr>
              <a:t>app/</a:t>
            </a:r>
            <a:r>
              <a:rPr lang="en-US" sz="1900" b="0" i="0" dirty="0" err="1">
                <a:effectLst/>
              </a:rPr>
              <a:t>build.gradle</a:t>
            </a:r>
            <a:r>
              <a:rPr lang="en-US" sz="1900" b="0" i="0" dirty="0">
                <a:effectLst/>
              </a:rPr>
              <a:t>:</a:t>
            </a:r>
          </a:p>
          <a:p>
            <a:pPr lvl="2" algn="l">
              <a:buFont typeface="Wingdings" panose="05000000000000000000" pitchFamily="2" charset="2"/>
              <a:buChar char="ü"/>
            </a:pPr>
            <a:r>
              <a:rPr lang="en-US" sz="1900" b="0" i="0" dirty="0">
                <a:effectLst/>
              </a:rPr>
              <a:t>Configuration file for the app module, including dependencies and build settings.</a:t>
            </a:r>
          </a:p>
          <a:p>
            <a:pPr marL="742950" lvl="1" indent="-285750" algn="l">
              <a:buFont typeface="Arial" panose="020B0604020202020204" pitchFamily="34" charset="0"/>
              <a:buChar char="•"/>
            </a:pPr>
            <a:r>
              <a:rPr lang="en-US" sz="1900" b="0" i="0" dirty="0">
                <a:effectLst/>
              </a:rPr>
              <a:t>Project-level Gradle files:</a:t>
            </a:r>
          </a:p>
          <a:p>
            <a:pPr lvl="2" algn="l">
              <a:buFont typeface="Wingdings" panose="05000000000000000000" pitchFamily="2" charset="2"/>
              <a:buChar char="ü"/>
            </a:pPr>
            <a:r>
              <a:rPr lang="en-US" sz="1900" b="0" i="0" dirty="0" err="1">
                <a:effectLst/>
              </a:rPr>
              <a:t>settings.gradle</a:t>
            </a:r>
            <a:r>
              <a:rPr lang="en-US" sz="1900" b="0" i="0" dirty="0">
                <a:effectLst/>
              </a:rPr>
              <a:t> and </a:t>
            </a:r>
            <a:r>
              <a:rPr lang="en-US" sz="1900" b="0" i="0" dirty="0" err="1">
                <a:effectLst/>
              </a:rPr>
              <a:t>build.gradle</a:t>
            </a:r>
            <a:r>
              <a:rPr lang="en-US" sz="1900" b="0" i="0" dirty="0">
                <a:effectLst/>
              </a:rPr>
              <a:t>:</a:t>
            </a:r>
          </a:p>
          <a:p>
            <a:pPr lvl="3" algn="l">
              <a:buFont typeface="Wingdings" panose="05000000000000000000" pitchFamily="2" charset="2"/>
              <a:buChar char="ü"/>
            </a:pPr>
            <a:r>
              <a:rPr lang="en-US" sz="1900" b="0" i="0" dirty="0">
                <a:effectLst/>
              </a:rPr>
              <a:t>Configure project-wide settings and dependencies.</a:t>
            </a:r>
          </a:p>
          <a:p>
            <a:pPr lvl="3" algn="l">
              <a:buFont typeface="Wingdings" panose="05000000000000000000" pitchFamily="2" charset="2"/>
              <a:buChar char="ü"/>
            </a:pPr>
            <a:r>
              <a:rPr lang="en-US" sz="1900" b="0" i="0" dirty="0">
                <a:effectLst/>
              </a:rPr>
              <a:t>Manage the overall build process for the Android calculator project.</a:t>
            </a:r>
          </a:p>
          <a:p>
            <a:pPr marL="0" indent="0">
              <a:buNone/>
            </a:pPr>
            <a:endParaRPr lang="en-US" dirty="0"/>
          </a:p>
        </p:txBody>
      </p:sp>
      <p:pic>
        <p:nvPicPr>
          <p:cNvPr id="8" name="Content Placeholder 4">
            <a:extLst>
              <a:ext uri="{FF2B5EF4-FFF2-40B4-BE49-F238E27FC236}">
                <a16:creationId xmlns:a16="http://schemas.microsoft.com/office/drawing/2014/main" id="{44A0B2B7-64A4-7AC0-170E-71BEC4F40ED2}"/>
              </a:ext>
            </a:extLst>
          </p:cNvPr>
          <p:cNvPicPr>
            <a:picLocks noChangeAspect="1"/>
          </p:cNvPicPr>
          <p:nvPr/>
        </p:nvPicPr>
        <p:blipFill rotWithShape="1">
          <a:blip r:embed="rId2">
            <a:extLst>
              <a:ext uri="{28A0092B-C50C-407E-A947-70E740481C1C}">
                <a14:useLocalDpi xmlns:a14="http://schemas.microsoft.com/office/drawing/2010/main" val="0"/>
              </a:ext>
            </a:extLst>
          </a:blip>
          <a:srcRect r="64415"/>
          <a:stretch/>
        </p:blipFill>
        <p:spPr>
          <a:xfrm>
            <a:off x="8158406" y="1597845"/>
            <a:ext cx="4026568" cy="5248944"/>
          </a:xfrm>
          <a:prstGeom prst="rect">
            <a:avLst/>
          </a:prstGeom>
        </p:spPr>
      </p:pic>
    </p:spTree>
    <p:extLst>
      <p:ext uri="{BB962C8B-B14F-4D97-AF65-F5344CB8AC3E}">
        <p14:creationId xmlns:p14="http://schemas.microsoft.com/office/powerpoint/2010/main" val="381970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36DF9-F809-2E68-B598-E0C9EAAC2501}"/>
              </a:ext>
            </a:extLst>
          </p:cNvPr>
          <p:cNvSpPr>
            <a:spLocks noGrp="1"/>
          </p:cNvSpPr>
          <p:nvPr>
            <p:ph type="title"/>
          </p:nvPr>
        </p:nvSpPr>
        <p:spPr>
          <a:xfrm>
            <a:off x="1461157" y="81071"/>
            <a:ext cx="9692640" cy="800706"/>
          </a:xfrm>
        </p:spPr>
        <p:txBody>
          <a:bodyPr>
            <a:normAutofit/>
          </a:bodyPr>
          <a:lstStyle/>
          <a:p>
            <a:r>
              <a:rPr lang="en-US" sz="3600" b="1" i="0" dirty="0">
                <a:effectLst/>
              </a:rPr>
              <a:t>Flow Chart of Calculator Functionality</a:t>
            </a:r>
            <a:endParaRPr lang="en-US" sz="3600" dirty="0"/>
          </a:p>
        </p:txBody>
      </p:sp>
      <p:sp>
        <p:nvSpPr>
          <p:cNvPr id="7" name="Content Placeholder 6">
            <a:extLst>
              <a:ext uri="{FF2B5EF4-FFF2-40B4-BE49-F238E27FC236}">
                <a16:creationId xmlns:a16="http://schemas.microsoft.com/office/drawing/2014/main" id="{5611AFDA-18E4-F0A5-FE14-4551DF4EAF99}"/>
              </a:ext>
            </a:extLst>
          </p:cNvPr>
          <p:cNvSpPr>
            <a:spLocks noGrp="1"/>
          </p:cNvSpPr>
          <p:nvPr>
            <p:ph idx="1"/>
          </p:nvPr>
        </p:nvSpPr>
        <p:spPr>
          <a:xfrm>
            <a:off x="1084080" y="1057835"/>
            <a:ext cx="7526718" cy="5785083"/>
          </a:xfrm>
        </p:spPr>
        <p:txBody>
          <a:bodyPr>
            <a:normAutofit fontScale="70000" lnSpcReduction="20000"/>
          </a:bodyPr>
          <a:lstStyle/>
          <a:p>
            <a:r>
              <a:rPr lang="en-US" dirty="0"/>
              <a:t>In essence, this flowchart represents a fundamental model of how a basic calculator operates. It captures the user's input, processes it mathematically, and delivers the final outcome on the screen.</a:t>
            </a:r>
          </a:p>
          <a:p>
            <a:r>
              <a:rPr lang="en-US" u="sng" dirty="0">
                <a:effectLst>
                  <a:outerShdw blurRad="38100" dist="38100" dir="2700000" algn="tl">
                    <a:srgbClr val="000000">
                      <a:alpha val="43137"/>
                    </a:srgbClr>
                  </a:outerShdw>
                </a:effectLst>
              </a:rPr>
              <a:t>Start: </a:t>
            </a:r>
            <a:r>
              <a:rPr lang="en-US" dirty="0"/>
              <a:t>The process begins here.</a:t>
            </a:r>
          </a:p>
          <a:p>
            <a:r>
              <a:rPr lang="en-US" u="sng" dirty="0">
                <a:effectLst>
                  <a:outerShdw blurRad="38100" dist="38100" dir="2700000" algn="tl">
                    <a:srgbClr val="000000">
                      <a:alpha val="43137"/>
                    </a:srgbClr>
                  </a:outerShdw>
                </a:effectLst>
              </a:rPr>
              <a:t>User inputs numbers &amp; operations: </a:t>
            </a:r>
            <a:r>
              <a:rPr lang="en-US" dirty="0"/>
              <a:t>The user interacts with the calculator by pressing buttons to enter numbers and desired operations (addition, subtraction, etc.).</a:t>
            </a:r>
          </a:p>
          <a:p>
            <a:r>
              <a:rPr lang="en-US" dirty="0"/>
              <a:t>As the user inputs numbers and operations, they are simultaneously displayed on the calculator's screen, providing a real-time view of the expression being built.</a:t>
            </a:r>
          </a:p>
          <a:p>
            <a:r>
              <a:rPr lang="en-US" u="sng" dirty="0">
                <a:effectLst>
                  <a:outerShdw blurRad="38100" dist="38100" dir="2700000" algn="tl">
                    <a:srgbClr val="000000">
                      <a:alpha val="43137"/>
                    </a:srgbClr>
                  </a:outerShdw>
                </a:effectLst>
              </a:rPr>
              <a:t>User presses "=" button: </a:t>
            </a:r>
            <a:r>
              <a:rPr lang="en-US" dirty="0"/>
              <a:t>Once the user has entered the complete expression, they press the "=" button to initiate the calculation.</a:t>
            </a:r>
          </a:p>
          <a:p>
            <a:r>
              <a:rPr lang="en-US" u="sng" dirty="0">
                <a:effectLst>
                  <a:outerShdw blurRad="38100" dist="38100" dir="2700000" algn="tl">
                    <a:srgbClr val="000000">
                      <a:alpha val="43137"/>
                    </a:srgbClr>
                  </a:outerShdw>
                </a:effectLst>
              </a:rPr>
              <a:t>Calculation Engine performs the calculation: </a:t>
            </a:r>
            <a:r>
              <a:rPr lang="en-US" dirty="0"/>
              <a:t>Upon receiving the equal sign command, the calculator's processing unit, referred to as the Calculation Engine in the flowchart, takes over. It retrieves the entered expression, processes it according to the order of operations (PEMDAS - Parentheses, Exponents, Multiplication and Division from left to right, Addition and Subtraction from left to right), and calculates the final result.</a:t>
            </a:r>
          </a:p>
          <a:p>
            <a:r>
              <a:rPr lang="en-US" u="sng" dirty="0">
                <a:effectLst>
                  <a:outerShdw blurRad="38100" dist="38100" dir="2700000" algn="tl">
                    <a:srgbClr val="000000">
                      <a:alpha val="43137"/>
                    </a:srgbClr>
                  </a:outerShdw>
                </a:effectLst>
              </a:rPr>
              <a:t>Result is displayed on the screen: </a:t>
            </a:r>
            <a:r>
              <a:rPr lang="en-US" dirty="0"/>
              <a:t>The calculated answer is then presented on the calculator's display for the user to view.</a:t>
            </a:r>
          </a:p>
          <a:p>
            <a:r>
              <a:rPr lang="en-US" u="sng" dirty="0">
                <a:effectLst>
                  <a:outerShdw blurRad="38100" dist="38100" dir="2700000" algn="tl">
                    <a:srgbClr val="000000">
                      <a:alpha val="43137"/>
                    </a:srgbClr>
                  </a:outerShdw>
                </a:effectLst>
              </a:rPr>
              <a:t>End: </a:t>
            </a:r>
            <a:r>
              <a:rPr lang="en-US" dirty="0"/>
              <a:t>The process reaches its conclusion after the result is shown on the screen. The calculator essentially waits for further user input to begin a new calculation cycle.</a:t>
            </a:r>
          </a:p>
        </p:txBody>
      </p:sp>
      <p:pic>
        <p:nvPicPr>
          <p:cNvPr id="8" name="Content Placeholder 4">
            <a:extLst>
              <a:ext uri="{FF2B5EF4-FFF2-40B4-BE49-F238E27FC236}">
                <a16:creationId xmlns:a16="http://schemas.microsoft.com/office/drawing/2014/main" id="{CADFEA44-F9AB-E3F3-A99D-7DCAD80532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7680" y="1152105"/>
            <a:ext cx="3695437" cy="5722377"/>
          </a:xfrm>
          <a:prstGeom prst="rect">
            <a:avLst/>
          </a:prstGeom>
        </p:spPr>
      </p:pic>
    </p:spTree>
    <p:extLst>
      <p:ext uri="{BB962C8B-B14F-4D97-AF65-F5344CB8AC3E}">
        <p14:creationId xmlns:p14="http://schemas.microsoft.com/office/powerpoint/2010/main" val="4231402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D8A37-E740-9197-003B-45741EEFC642}"/>
              </a:ext>
            </a:extLst>
          </p:cNvPr>
          <p:cNvSpPr>
            <a:spLocks noGrp="1"/>
          </p:cNvSpPr>
          <p:nvPr>
            <p:ph type="title"/>
          </p:nvPr>
        </p:nvSpPr>
        <p:spPr>
          <a:xfrm>
            <a:off x="0" y="1"/>
            <a:ext cx="10515600" cy="860612"/>
          </a:xfrm>
        </p:spPr>
        <p:txBody>
          <a:bodyPr/>
          <a:lstStyle/>
          <a:p>
            <a:r>
              <a:rPr lang="en-US" b="0" i="0" dirty="0">
                <a:effectLst/>
              </a:rPr>
              <a:t>UI Testing</a:t>
            </a:r>
            <a:endParaRPr lang="en-US" dirty="0"/>
          </a:p>
        </p:txBody>
      </p:sp>
      <p:sp>
        <p:nvSpPr>
          <p:cNvPr id="3" name="Content Placeholder 2">
            <a:extLst>
              <a:ext uri="{FF2B5EF4-FFF2-40B4-BE49-F238E27FC236}">
                <a16:creationId xmlns:a16="http://schemas.microsoft.com/office/drawing/2014/main" id="{D5A3876C-6F16-AEDF-B52F-150844B427D2}"/>
              </a:ext>
            </a:extLst>
          </p:cNvPr>
          <p:cNvSpPr>
            <a:spLocks noGrp="1"/>
          </p:cNvSpPr>
          <p:nvPr>
            <p:ph idx="1"/>
          </p:nvPr>
        </p:nvSpPr>
        <p:spPr>
          <a:xfrm>
            <a:off x="1677976" y="1325563"/>
            <a:ext cx="11225463" cy="5532437"/>
          </a:xfrm>
        </p:spPr>
        <p:txBody>
          <a:bodyPr>
            <a:normAutofit fontScale="92500" lnSpcReduction="10000"/>
          </a:bodyPr>
          <a:lstStyle/>
          <a:p>
            <a:pPr marL="0" indent="0">
              <a:buNone/>
            </a:pPr>
            <a:r>
              <a:rPr lang="en-US" sz="2000" b="0" i="0" u="sng"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Introduction to UI Testing</a:t>
            </a:r>
          </a:p>
          <a:p>
            <a:pPr algn="l">
              <a:buFont typeface="Arial" panose="020B0604020202020204" pitchFamily="34" charset="0"/>
              <a:buChar char="•"/>
            </a:pPr>
            <a:r>
              <a:rPr lang="en-US" b="0" i="0" dirty="0">
                <a:effectLst/>
                <a:latin typeface="Calibri" panose="020F0502020204030204" pitchFamily="34" charset="0"/>
                <a:ea typeface="Calibri" panose="020F0502020204030204" pitchFamily="34" charset="0"/>
                <a:cs typeface="Calibri" panose="020F0502020204030204" pitchFamily="34" charset="0"/>
              </a:rPr>
              <a:t>UI testing ensures the functionality and responsiveness of the Android calculator's user interface.</a:t>
            </a:r>
          </a:p>
          <a:p>
            <a:pPr algn="l">
              <a:buFont typeface="Arial" panose="020B0604020202020204" pitchFamily="34" charset="0"/>
              <a:buChar char="•"/>
            </a:pPr>
            <a:r>
              <a:rPr lang="en-US" b="0" i="0" dirty="0">
                <a:effectLst/>
                <a:latin typeface="Calibri" panose="020F0502020204030204" pitchFamily="34" charset="0"/>
                <a:ea typeface="Calibri" panose="020F0502020204030204" pitchFamily="34" charset="0"/>
                <a:cs typeface="Calibri" panose="020F0502020204030204" pitchFamily="34" charset="0"/>
              </a:rPr>
              <a:t>It simulates user interactions with UI elements such as buttons, input fields, and displays.</a:t>
            </a:r>
          </a:p>
          <a:p>
            <a:pPr marL="0" indent="0" algn="l">
              <a:buNone/>
            </a:pPr>
            <a:r>
              <a:rPr lang="en-US" sz="2000" b="0" i="0" u="sng"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UI Testing Process</a:t>
            </a:r>
          </a:p>
          <a:p>
            <a:pPr algn="l">
              <a:buFont typeface="Arial" panose="020B0604020202020204" pitchFamily="34" charset="0"/>
              <a:buChar char="•"/>
            </a:pPr>
            <a:r>
              <a:rPr lang="en-US" b="0" i="0" dirty="0">
                <a:effectLst/>
                <a:latin typeface="Calibri" panose="020F0502020204030204" pitchFamily="34" charset="0"/>
                <a:ea typeface="Calibri" panose="020F0502020204030204" pitchFamily="34" charset="0"/>
                <a:cs typeface="Calibri" panose="020F0502020204030204" pitchFamily="34" charset="0"/>
              </a:rPr>
              <a:t>Writing UI tests using frameworks like Espresso or UI Automator.</a:t>
            </a:r>
          </a:p>
          <a:p>
            <a:pPr algn="l">
              <a:buFont typeface="Arial" panose="020B0604020202020204" pitchFamily="34" charset="0"/>
              <a:buChar char="•"/>
            </a:pPr>
            <a:r>
              <a:rPr lang="en-US" b="0" i="0" dirty="0">
                <a:effectLst/>
                <a:latin typeface="Calibri" panose="020F0502020204030204" pitchFamily="34" charset="0"/>
                <a:ea typeface="Calibri" panose="020F0502020204030204" pitchFamily="34" charset="0"/>
                <a:cs typeface="Calibri" panose="020F0502020204030204" pitchFamily="34" charset="0"/>
              </a:rPr>
              <a:t>Defining test scenarios to cover various user interactions and edge cases.</a:t>
            </a:r>
          </a:p>
          <a:p>
            <a:pPr algn="l">
              <a:buFont typeface="Arial" panose="020B0604020202020204" pitchFamily="34" charset="0"/>
              <a:buChar char="•"/>
            </a:pPr>
            <a:r>
              <a:rPr lang="en-US" b="0" i="0" dirty="0">
                <a:effectLst/>
                <a:latin typeface="Calibri" panose="020F0502020204030204" pitchFamily="34" charset="0"/>
                <a:ea typeface="Calibri" panose="020F0502020204030204" pitchFamily="34" charset="0"/>
                <a:cs typeface="Calibri" panose="020F0502020204030204" pitchFamily="34" charset="0"/>
              </a:rPr>
              <a:t>Executing tests on emulators or physical devices to validate UI behavior.</a:t>
            </a:r>
          </a:p>
          <a:p>
            <a:pPr marL="0" indent="0" algn="l">
              <a:buNone/>
            </a:pPr>
            <a:r>
              <a:rPr lang="en-US" sz="2000" b="0" i="0" u="sng"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Benefits of UI Testing</a:t>
            </a:r>
          </a:p>
          <a:p>
            <a:pPr algn="l">
              <a:buFont typeface="Arial" panose="020B0604020202020204" pitchFamily="34" charset="0"/>
              <a:buChar char="•"/>
            </a:pPr>
            <a:r>
              <a:rPr lang="en-US" b="0" i="0" dirty="0">
                <a:effectLst/>
                <a:latin typeface="Calibri" panose="020F0502020204030204" pitchFamily="34" charset="0"/>
                <a:ea typeface="Calibri" panose="020F0502020204030204" pitchFamily="34" charset="0"/>
                <a:cs typeface="Calibri" panose="020F0502020204030204" pitchFamily="34" charset="0"/>
              </a:rPr>
              <a:t>Identifies UI-related bugs and inconsistencies early in the development process.</a:t>
            </a:r>
          </a:p>
          <a:p>
            <a:pPr algn="l">
              <a:buFont typeface="Arial" panose="020B0604020202020204" pitchFamily="34" charset="0"/>
              <a:buChar char="•"/>
            </a:pPr>
            <a:r>
              <a:rPr lang="en-US" b="0" i="0" dirty="0">
                <a:effectLst/>
                <a:latin typeface="Calibri" panose="020F0502020204030204" pitchFamily="34" charset="0"/>
                <a:ea typeface="Calibri" panose="020F0502020204030204" pitchFamily="34" charset="0"/>
                <a:cs typeface="Calibri" panose="020F0502020204030204" pitchFamily="34" charset="0"/>
              </a:rPr>
              <a:t>Ensures a seamless and intuitive user experience for the Android calculator app.</a:t>
            </a:r>
          </a:p>
          <a:p>
            <a:pPr algn="l">
              <a:buFont typeface="Arial" panose="020B0604020202020204" pitchFamily="34" charset="0"/>
              <a:buChar char="•"/>
            </a:pPr>
            <a:r>
              <a:rPr lang="en-US" b="0" i="0" dirty="0">
                <a:effectLst/>
                <a:latin typeface="Calibri" panose="020F0502020204030204" pitchFamily="34" charset="0"/>
                <a:ea typeface="Calibri" panose="020F0502020204030204" pitchFamily="34" charset="0"/>
                <a:cs typeface="Calibri" panose="020F0502020204030204" pitchFamily="34" charset="0"/>
              </a:rPr>
              <a:t>Increases confidence in the app's reliability and robustness across different devices and </a:t>
            </a:r>
          </a:p>
          <a:p>
            <a:pPr algn="l">
              <a:buFont typeface="Arial" panose="020B0604020202020204" pitchFamily="34" charset="0"/>
              <a:buChar char="•"/>
            </a:pPr>
            <a:r>
              <a:rPr lang="en-US" b="0" i="0" dirty="0">
                <a:effectLst/>
                <a:latin typeface="Calibri" panose="020F0502020204030204" pitchFamily="34" charset="0"/>
                <a:ea typeface="Calibri" panose="020F0502020204030204" pitchFamily="34" charset="0"/>
                <a:cs typeface="Calibri" panose="020F0502020204030204" pitchFamily="34" charset="0"/>
              </a:rPr>
              <a:t>screen sizes.</a:t>
            </a:r>
          </a:p>
          <a:p>
            <a:pPr algn="l">
              <a:buFont typeface="Arial" panose="020B0604020202020204" pitchFamily="34" charset="0"/>
              <a:buChar char="•"/>
            </a:pPr>
            <a:endParaRPr lang="en-US" b="0" i="0" dirty="0">
              <a:solidFill>
                <a:srgbClr val="ECECEC"/>
              </a:solidFill>
              <a:effectLst/>
              <a:latin typeface="ui-sans-serif"/>
            </a:endParaRPr>
          </a:p>
          <a:p>
            <a:endParaRPr lang="en-US" dirty="0"/>
          </a:p>
        </p:txBody>
      </p:sp>
    </p:spTree>
    <p:extLst>
      <p:ext uri="{BB962C8B-B14F-4D97-AF65-F5344CB8AC3E}">
        <p14:creationId xmlns:p14="http://schemas.microsoft.com/office/powerpoint/2010/main" val="1720000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15268E-44B1-0049-6658-5DB583239FC8}"/>
              </a:ext>
            </a:extLst>
          </p:cNvPr>
          <p:cNvPicPr>
            <a:picLocks noChangeAspect="1"/>
          </p:cNvPicPr>
          <p:nvPr/>
        </p:nvPicPr>
        <p:blipFill>
          <a:blip r:embed="rId2">
            <a:alphaModFix amt="50000"/>
          </a:blip>
          <a:stretch>
            <a:fillRect/>
          </a:stretch>
        </p:blipFill>
        <p:spPr>
          <a:xfrm>
            <a:off x="14176" y="0"/>
            <a:ext cx="5943564" cy="6857999"/>
          </a:xfrm>
          <a:prstGeom prst="rect">
            <a:avLst/>
          </a:prstGeom>
        </p:spPr>
      </p:pic>
      <p:pic>
        <p:nvPicPr>
          <p:cNvPr id="7" name="Picture 6">
            <a:extLst>
              <a:ext uri="{FF2B5EF4-FFF2-40B4-BE49-F238E27FC236}">
                <a16:creationId xmlns:a16="http://schemas.microsoft.com/office/drawing/2014/main" id="{8144B5DF-50D4-BBD8-386F-DBAC7AA0B7F5}"/>
              </a:ext>
            </a:extLst>
          </p:cNvPr>
          <p:cNvPicPr>
            <a:picLocks noChangeAspect="1"/>
          </p:cNvPicPr>
          <p:nvPr/>
        </p:nvPicPr>
        <p:blipFill>
          <a:blip r:embed="rId3">
            <a:alphaModFix amt="20000"/>
          </a:blip>
          <a:stretch>
            <a:fillRect/>
          </a:stretch>
        </p:blipFill>
        <p:spPr>
          <a:xfrm>
            <a:off x="5967167" y="65988"/>
            <a:ext cx="6220084" cy="6792011"/>
          </a:xfrm>
          <a:prstGeom prst="rect">
            <a:avLst/>
          </a:prstGeom>
        </p:spPr>
      </p:pic>
      <p:sp>
        <p:nvSpPr>
          <p:cNvPr id="2" name="Title 1">
            <a:extLst>
              <a:ext uri="{FF2B5EF4-FFF2-40B4-BE49-F238E27FC236}">
                <a16:creationId xmlns:a16="http://schemas.microsoft.com/office/drawing/2014/main" id="{BDF6CE7E-42F8-0137-ADDB-C06243468FA1}"/>
              </a:ext>
            </a:extLst>
          </p:cNvPr>
          <p:cNvSpPr>
            <a:spLocks noGrp="1"/>
          </p:cNvSpPr>
          <p:nvPr>
            <p:ph type="title"/>
          </p:nvPr>
        </p:nvSpPr>
        <p:spPr>
          <a:xfrm>
            <a:off x="1995074" y="-80511"/>
            <a:ext cx="8180173" cy="880514"/>
          </a:xfrm>
        </p:spPr>
        <p:txBody>
          <a:bodyPr/>
          <a:lstStyle/>
          <a:p>
            <a:r>
              <a:rPr lang="en-US" dirty="0"/>
              <a:t>Types of UI Testing</a:t>
            </a:r>
          </a:p>
        </p:txBody>
      </p:sp>
      <p:sp>
        <p:nvSpPr>
          <p:cNvPr id="3" name="Content Placeholder 2">
            <a:extLst>
              <a:ext uri="{FF2B5EF4-FFF2-40B4-BE49-F238E27FC236}">
                <a16:creationId xmlns:a16="http://schemas.microsoft.com/office/drawing/2014/main" id="{53742DA9-4A5E-1C6F-6A3C-3F9417C27E06}"/>
              </a:ext>
            </a:extLst>
          </p:cNvPr>
          <p:cNvSpPr>
            <a:spLocks noGrp="1"/>
          </p:cNvSpPr>
          <p:nvPr>
            <p:ph idx="1"/>
          </p:nvPr>
        </p:nvSpPr>
        <p:spPr>
          <a:xfrm>
            <a:off x="1513036" y="853822"/>
            <a:ext cx="10685247" cy="6057996"/>
          </a:xfrm>
        </p:spPr>
        <p:txBody>
          <a:bodyPr>
            <a:noAutofit/>
          </a:bodyPr>
          <a:lstStyle/>
          <a:p>
            <a:pPr marL="0" indent="0" algn="l">
              <a:buNone/>
            </a:pPr>
            <a:r>
              <a:rPr lang="en-US" b="1" i="0" dirty="0">
                <a:effectLst/>
                <a:latin typeface="Calibri" panose="020F0502020204030204" pitchFamily="34" charset="0"/>
                <a:ea typeface="Calibri" panose="020F0502020204030204" pitchFamily="34" charset="0"/>
                <a:cs typeface="Calibri" panose="020F0502020204030204" pitchFamily="34" charset="0"/>
              </a:rPr>
              <a:t>Espresso Testing Framework:</a:t>
            </a:r>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en-US" sz="1600" b="0" i="0" dirty="0">
                <a:effectLst/>
                <a:latin typeface="Calibri" panose="020F0502020204030204" pitchFamily="34" charset="0"/>
                <a:ea typeface="Calibri" panose="020F0502020204030204" pitchFamily="34" charset="0"/>
                <a:cs typeface="Calibri" panose="020F0502020204030204" pitchFamily="34" charset="0"/>
              </a:rPr>
              <a:t>Espresso is a widely-used UI testing framework for Android apps. It provides a fluent and concise API for writing UI tests, making test code readable and maintainable. Espresso tests run asynchronously, allowing for synchronization with the app's UI thread, ensuring reliable and accurate results.</a:t>
            </a:r>
          </a:p>
          <a:p>
            <a:pPr marL="0" indent="0" algn="l">
              <a:buNone/>
            </a:pPr>
            <a:r>
              <a:rPr lang="en-US" b="1" i="0" dirty="0">
                <a:effectLst/>
                <a:latin typeface="Calibri" panose="020F0502020204030204" pitchFamily="34" charset="0"/>
                <a:ea typeface="Calibri" panose="020F0502020204030204" pitchFamily="34" charset="0"/>
                <a:cs typeface="Calibri" panose="020F0502020204030204" pitchFamily="34" charset="0"/>
              </a:rPr>
              <a:t>UI Automator Framework:</a:t>
            </a:r>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en-US" sz="1600" b="0" i="0" dirty="0">
                <a:effectLst/>
                <a:latin typeface="Calibri" panose="020F0502020204030204" pitchFamily="34" charset="0"/>
                <a:ea typeface="Calibri" panose="020F0502020204030204" pitchFamily="34" charset="0"/>
                <a:cs typeface="Calibri" panose="020F0502020204030204" pitchFamily="34" charset="0"/>
              </a:rPr>
              <a:t>UI Automator is another UI testing framework provided by Google for Android apps. It allows testers to write tests that interact with multiple apps across different system-level UI components. UI Automator tests are useful for scenarios requiring interactions with elements outside of the app under test, such as notifications or system dialogs.</a:t>
            </a:r>
          </a:p>
          <a:p>
            <a:pPr marL="0" indent="0" algn="l">
              <a:buNone/>
            </a:pPr>
            <a:r>
              <a:rPr lang="en-US" b="1" i="0" dirty="0">
                <a:effectLst/>
                <a:latin typeface="Calibri" panose="020F0502020204030204" pitchFamily="34" charset="0"/>
                <a:ea typeface="Calibri" panose="020F0502020204030204" pitchFamily="34" charset="0"/>
                <a:cs typeface="Calibri" panose="020F0502020204030204" pitchFamily="34" charset="0"/>
              </a:rPr>
              <a:t>Snapshot Testing:</a:t>
            </a:r>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en-US" sz="1600" b="0" i="0" dirty="0">
                <a:effectLst/>
                <a:latin typeface="Calibri" panose="020F0502020204030204" pitchFamily="34" charset="0"/>
                <a:ea typeface="Calibri" panose="020F0502020204030204" pitchFamily="34" charset="0"/>
                <a:cs typeface="Calibri" panose="020F0502020204030204" pitchFamily="34" charset="0"/>
              </a:rPr>
              <a:t>Snapshot testing is a UI testing technique that captures the visual representation of a UI component at a specific point in time. In Android UI testing, snapshot testing involves capturing screenshots of UI elements or entire screens and comparing them against reference images. It helps in detecting visual regressions, such as unexpected layout changes or visual glitches, by identifying differences between the captured snapshots and the expected reference images.</a:t>
            </a:r>
          </a:p>
          <a:p>
            <a:endParaRPr lang="en-US"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67112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034FFD-38C0-938B-6204-CD1B2CC94E40}"/>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2318994" y="18255"/>
            <a:ext cx="9873006" cy="6821489"/>
          </a:xfrm>
          <a:prstGeom prst="rect">
            <a:avLst/>
          </a:prstGeom>
        </p:spPr>
      </p:pic>
      <p:sp>
        <p:nvSpPr>
          <p:cNvPr id="2" name="Title 1">
            <a:extLst>
              <a:ext uri="{FF2B5EF4-FFF2-40B4-BE49-F238E27FC236}">
                <a16:creationId xmlns:a16="http://schemas.microsoft.com/office/drawing/2014/main" id="{4F6CC95D-99D8-B884-D336-F488C838EB83}"/>
              </a:ext>
            </a:extLst>
          </p:cNvPr>
          <p:cNvSpPr>
            <a:spLocks noGrp="1"/>
          </p:cNvSpPr>
          <p:nvPr>
            <p:ph type="title"/>
          </p:nvPr>
        </p:nvSpPr>
        <p:spPr>
          <a:xfrm>
            <a:off x="0" y="18255"/>
            <a:ext cx="10515600" cy="815463"/>
          </a:xfrm>
        </p:spPr>
        <p:txBody>
          <a:bodyPr/>
          <a:lstStyle/>
          <a:p>
            <a:r>
              <a:rPr lang="en-US" b="0" i="0" dirty="0">
                <a:effectLst/>
                <a:latin typeface="Cambria" panose="02040503050406030204" pitchFamily="18" charset="0"/>
                <a:ea typeface="Cambria" panose="02040503050406030204" pitchFamily="18" charset="0"/>
              </a:rPr>
              <a:t>Unit Testing</a:t>
            </a:r>
            <a:endParaRPr lang="en-US"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657492AA-1FE7-8DEE-2AA4-813015DDC849}"/>
              </a:ext>
            </a:extLst>
          </p:cNvPr>
          <p:cNvSpPr>
            <a:spLocks noGrp="1"/>
          </p:cNvSpPr>
          <p:nvPr>
            <p:ph idx="1"/>
          </p:nvPr>
        </p:nvSpPr>
        <p:spPr>
          <a:xfrm>
            <a:off x="1725106" y="438870"/>
            <a:ext cx="6338723" cy="5617028"/>
          </a:xfrm>
        </p:spPr>
        <p:txBody>
          <a:bodyPr>
            <a:normAutofit/>
          </a:bodyPr>
          <a:lstStyle/>
          <a:p>
            <a:pPr algn="l">
              <a:buFont typeface="Arial" panose="020B0604020202020204" pitchFamily="34" charset="0"/>
              <a:buChar char="•"/>
            </a:pPr>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en-US" sz="2000" b="0" i="0" dirty="0">
                <a:effectLst/>
                <a:latin typeface="Cambria" panose="02040503050406030204" pitchFamily="18" charset="0"/>
                <a:ea typeface="Cambria" panose="02040503050406030204" pitchFamily="18" charset="0"/>
                <a:cs typeface="Calibri" panose="020F0502020204030204" pitchFamily="34" charset="0"/>
              </a:rPr>
              <a:t>Unit testing is a software testing technique where individual units or components of a software application are tested in isolation.</a:t>
            </a:r>
          </a:p>
          <a:p>
            <a:pPr algn="l">
              <a:buFont typeface="Arial" panose="020B0604020202020204" pitchFamily="34" charset="0"/>
              <a:buChar char="•"/>
            </a:pPr>
            <a:r>
              <a:rPr lang="en-US" sz="2000" b="0" i="0" dirty="0">
                <a:effectLst/>
                <a:latin typeface="Cambria" panose="02040503050406030204" pitchFamily="18" charset="0"/>
                <a:ea typeface="Cambria" panose="02040503050406030204" pitchFamily="18" charset="0"/>
                <a:cs typeface="Calibri" panose="020F0502020204030204" pitchFamily="34" charset="0"/>
              </a:rPr>
              <a:t>In the context of an Android calculator, unit testing involves testing each arithmetic operation (addition, subtraction, multiplication, division) and other logical components independently.</a:t>
            </a:r>
          </a:p>
          <a:p>
            <a:pPr algn="l">
              <a:buFont typeface="Arial" panose="020B0604020202020204" pitchFamily="34" charset="0"/>
              <a:buChar char="•"/>
            </a:pPr>
            <a:r>
              <a:rPr lang="en-US" sz="2000" b="0" i="0" dirty="0">
                <a:effectLst/>
                <a:latin typeface="Cambria" panose="02040503050406030204" pitchFamily="18" charset="0"/>
                <a:ea typeface="Cambria" panose="02040503050406030204" pitchFamily="18" charset="0"/>
                <a:cs typeface="Calibri" panose="020F0502020204030204" pitchFamily="34" charset="0"/>
              </a:rPr>
              <a:t>Unit tests verify the correctness of specific functionalities without considering the integration with other parts of the application, focusing on the smallest testable parts of the codebase.</a:t>
            </a:r>
          </a:p>
          <a:p>
            <a:endParaRPr lang="en-US" dirty="0"/>
          </a:p>
        </p:txBody>
      </p:sp>
    </p:spTree>
    <p:extLst>
      <p:ext uri="{BB962C8B-B14F-4D97-AF65-F5344CB8AC3E}">
        <p14:creationId xmlns:p14="http://schemas.microsoft.com/office/powerpoint/2010/main" val="858554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667</TotalTime>
  <Words>1712</Words>
  <Application>Microsoft Office PowerPoint</Application>
  <PresentationFormat>Widescreen</PresentationFormat>
  <Paragraphs>102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Cambria</vt:lpstr>
      <vt:lpstr>Corbel</vt:lpstr>
      <vt:lpstr>ui-sans-serif</vt:lpstr>
      <vt:lpstr>Wingdings</vt:lpstr>
      <vt:lpstr>Parallax</vt:lpstr>
      <vt:lpstr>QA for Android devices   Exploring Android Calculator Architecture: Project Structure, Functionality, and Testing</vt:lpstr>
      <vt:lpstr>Table of content </vt:lpstr>
      <vt:lpstr>Introduction to Android Calculator</vt:lpstr>
      <vt:lpstr>Architecture Overview</vt:lpstr>
      <vt:lpstr>Project Structure in Android Studio</vt:lpstr>
      <vt:lpstr>Flow Chart of Calculator Functionality</vt:lpstr>
      <vt:lpstr>UI Testing</vt:lpstr>
      <vt:lpstr>Types of UI Testing</vt:lpstr>
      <vt:lpstr>Unit Testing</vt:lpstr>
      <vt:lpstr>Test Cases for the Android Calculator</vt:lpstr>
      <vt:lpstr>Traceability Matrix</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QA for Android devices   Exploring Android Calculator Architecture: Project Structure, Functionality, and Testing</dc:title>
  <dc:creator>Harsh Vardhan Sharma</dc:creator>
  <cp:lastModifiedBy>Hrushikesh Pawar</cp:lastModifiedBy>
  <cp:revision>12</cp:revision>
  <dcterms:created xsi:type="dcterms:W3CDTF">2024-06-03T18:22:32Z</dcterms:created>
  <dcterms:modified xsi:type="dcterms:W3CDTF">2024-06-05T16:42:05Z</dcterms:modified>
</cp:coreProperties>
</file>