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74" r:id="rId8"/>
    <p:sldId id="262" r:id="rId9"/>
    <p:sldId id="273" r:id="rId10"/>
    <p:sldId id="263" r:id="rId11"/>
    <p:sldId id="264" r:id="rId12"/>
    <p:sldId id="269" r:id="rId13"/>
    <p:sldId id="265" r:id="rId14"/>
    <p:sldId id="266" r:id="rId15"/>
    <p:sldId id="267" r:id="rId16"/>
    <p:sldId id="268"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ECDCC71-63A9-4CBA-8309-CD275A4FBD20}" type="datetimeFigureOut">
              <a:rPr lang="en-US" smtClean="0"/>
              <a:t>6/5/2024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D3FE3D7F-FFB1-470A-BD08-616692FB63A1}" type="slidenum">
              <a:rPr lang="en-US" smtClean="0"/>
              <a:t>‹#›</a:t>
            </a:fld>
            <a:endParaRPr lang="en-US"/>
          </a:p>
        </p:txBody>
      </p:sp>
    </p:spTree>
    <p:extLst>
      <p:ext uri="{BB962C8B-B14F-4D97-AF65-F5344CB8AC3E}">
        <p14:creationId xmlns:p14="http://schemas.microsoft.com/office/powerpoint/2010/main" val="2816139191"/>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DCC71-63A9-4CBA-8309-CD275A4FBD20}"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E3D7F-FFB1-470A-BD08-616692FB63A1}" type="slidenum">
              <a:rPr lang="en-US" smtClean="0"/>
              <a:t>‹#›</a:t>
            </a:fld>
            <a:endParaRPr lang="en-US"/>
          </a:p>
        </p:txBody>
      </p:sp>
    </p:spTree>
    <p:extLst>
      <p:ext uri="{BB962C8B-B14F-4D97-AF65-F5344CB8AC3E}">
        <p14:creationId xmlns:p14="http://schemas.microsoft.com/office/powerpoint/2010/main" val="738616748"/>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ECDCC71-63A9-4CBA-8309-CD275A4FBD20}" type="datetimeFigureOut">
              <a:rPr lang="en-US" smtClean="0"/>
              <a:t>6/5/2024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3FE3D7F-FFB1-470A-BD08-616692FB63A1}" type="slidenum">
              <a:rPr lang="en-US" smtClean="0"/>
              <a:t>‹#›</a:t>
            </a:fld>
            <a:endParaRPr lang="en-US"/>
          </a:p>
        </p:txBody>
      </p:sp>
    </p:spTree>
    <p:extLst>
      <p:ext uri="{BB962C8B-B14F-4D97-AF65-F5344CB8AC3E}">
        <p14:creationId xmlns:p14="http://schemas.microsoft.com/office/powerpoint/2010/main" val="3512205414"/>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ECDCC71-63A9-4CBA-8309-CD275A4FBD20}" type="datetimeFigureOut">
              <a:rPr lang="en-US" smtClean="0"/>
              <a:t>6/5/2024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3FE3D7F-FFB1-470A-BD08-616692FB63A1}"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65851764"/>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ECDCC71-63A9-4CBA-8309-CD275A4FBD20}" type="datetimeFigureOut">
              <a:rPr lang="en-US" smtClean="0"/>
              <a:t>6/5/2024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3FE3D7F-FFB1-470A-BD08-616692FB63A1}" type="slidenum">
              <a:rPr lang="en-US" smtClean="0"/>
              <a:t>‹#›</a:t>
            </a:fld>
            <a:endParaRPr lang="en-US"/>
          </a:p>
        </p:txBody>
      </p:sp>
    </p:spTree>
    <p:extLst>
      <p:ext uri="{BB962C8B-B14F-4D97-AF65-F5344CB8AC3E}">
        <p14:creationId xmlns:p14="http://schemas.microsoft.com/office/powerpoint/2010/main" val="2097444840"/>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CDCC71-63A9-4CBA-8309-CD275A4FBD20}" type="datetimeFigureOut">
              <a:rPr lang="en-US" smtClean="0"/>
              <a:t>6/5/2024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FE3D7F-FFB1-470A-BD08-616692FB63A1}" type="slidenum">
              <a:rPr lang="en-US" smtClean="0"/>
              <a:t>‹#›</a:t>
            </a:fld>
            <a:endParaRPr lang="en-US"/>
          </a:p>
        </p:txBody>
      </p:sp>
    </p:spTree>
    <p:extLst>
      <p:ext uri="{BB962C8B-B14F-4D97-AF65-F5344CB8AC3E}">
        <p14:creationId xmlns:p14="http://schemas.microsoft.com/office/powerpoint/2010/main" val="2747770609"/>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CDCC71-63A9-4CBA-8309-CD275A4FBD20}" type="datetimeFigureOut">
              <a:rPr lang="en-US" smtClean="0"/>
              <a:t>6/5/2024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FE3D7F-FFB1-470A-BD08-616692FB63A1}" type="slidenum">
              <a:rPr lang="en-US" smtClean="0"/>
              <a:t>‹#›</a:t>
            </a:fld>
            <a:endParaRPr lang="en-US"/>
          </a:p>
        </p:txBody>
      </p:sp>
    </p:spTree>
    <p:extLst>
      <p:ext uri="{BB962C8B-B14F-4D97-AF65-F5344CB8AC3E}">
        <p14:creationId xmlns:p14="http://schemas.microsoft.com/office/powerpoint/2010/main" val="4030526716"/>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DCC71-63A9-4CBA-8309-CD275A4FBD20}"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E3D7F-FFB1-470A-BD08-616692FB63A1}" type="slidenum">
              <a:rPr lang="en-US" smtClean="0"/>
              <a:t>‹#›</a:t>
            </a:fld>
            <a:endParaRPr lang="en-US"/>
          </a:p>
        </p:txBody>
      </p:sp>
    </p:spTree>
    <p:extLst>
      <p:ext uri="{BB962C8B-B14F-4D97-AF65-F5344CB8AC3E}">
        <p14:creationId xmlns:p14="http://schemas.microsoft.com/office/powerpoint/2010/main" val="346955535"/>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ECDCC71-63A9-4CBA-8309-CD275A4FBD20}" type="datetimeFigureOut">
              <a:rPr lang="en-US" smtClean="0"/>
              <a:t>6/5/2024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3FE3D7F-FFB1-470A-BD08-616692FB63A1}" type="slidenum">
              <a:rPr lang="en-US" smtClean="0"/>
              <a:t>‹#›</a:t>
            </a:fld>
            <a:endParaRPr lang="en-US"/>
          </a:p>
        </p:txBody>
      </p:sp>
    </p:spTree>
    <p:extLst>
      <p:ext uri="{BB962C8B-B14F-4D97-AF65-F5344CB8AC3E}">
        <p14:creationId xmlns:p14="http://schemas.microsoft.com/office/powerpoint/2010/main" val="3445093381"/>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DCC71-63A9-4CBA-8309-CD275A4FBD20}"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E3D7F-FFB1-470A-BD08-616692FB63A1}" type="slidenum">
              <a:rPr lang="en-US" smtClean="0"/>
              <a:t>‹#›</a:t>
            </a:fld>
            <a:endParaRPr lang="en-US"/>
          </a:p>
        </p:txBody>
      </p:sp>
    </p:spTree>
    <p:extLst>
      <p:ext uri="{BB962C8B-B14F-4D97-AF65-F5344CB8AC3E}">
        <p14:creationId xmlns:p14="http://schemas.microsoft.com/office/powerpoint/2010/main" val="2127557974"/>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ECDCC71-63A9-4CBA-8309-CD275A4FBD20}" type="datetimeFigureOut">
              <a:rPr lang="en-US" smtClean="0"/>
              <a:t>6/5/2024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3FE3D7F-FFB1-470A-BD08-616692FB63A1}" type="slidenum">
              <a:rPr lang="en-US" smtClean="0"/>
              <a:t>‹#›</a:t>
            </a:fld>
            <a:endParaRPr lang="en-US"/>
          </a:p>
        </p:txBody>
      </p:sp>
    </p:spTree>
    <p:extLst>
      <p:ext uri="{BB962C8B-B14F-4D97-AF65-F5344CB8AC3E}">
        <p14:creationId xmlns:p14="http://schemas.microsoft.com/office/powerpoint/2010/main" val="4001012004"/>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CDCC71-63A9-4CBA-8309-CD275A4FBD20}"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E3D7F-FFB1-470A-BD08-616692FB63A1}" type="slidenum">
              <a:rPr lang="en-US" smtClean="0"/>
              <a:t>‹#›</a:t>
            </a:fld>
            <a:endParaRPr lang="en-US"/>
          </a:p>
        </p:txBody>
      </p:sp>
    </p:spTree>
    <p:extLst>
      <p:ext uri="{BB962C8B-B14F-4D97-AF65-F5344CB8AC3E}">
        <p14:creationId xmlns:p14="http://schemas.microsoft.com/office/powerpoint/2010/main" val="1020893795"/>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CDCC71-63A9-4CBA-8309-CD275A4FBD20}" type="datetimeFigureOut">
              <a:rPr lang="en-US" smtClean="0"/>
              <a:t>6/5/2024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FE3D7F-FFB1-470A-BD08-616692FB63A1}" type="slidenum">
              <a:rPr lang="en-US" smtClean="0"/>
              <a:t>‹#›</a:t>
            </a:fld>
            <a:endParaRPr lang="en-US"/>
          </a:p>
        </p:txBody>
      </p:sp>
    </p:spTree>
    <p:extLst>
      <p:ext uri="{BB962C8B-B14F-4D97-AF65-F5344CB8AC3E}">
        <p14:creationId xmlns:p14="http://schemas.microsoft.com/office/powerpoint/2010/main" val="2640298859"/>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CDCC71-63A9-4CBA-8309-CD275A4FBD20}" type="datetimeFigureOut">
              <a:rPr lang="en-US" smtClean="0"/>
              <a:t>6/5/2024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FE3D7F-FFB1-470A-BD08-616692FB63A1}" type="slidenum">
              <a:rPr lang="en-US" smtClean="0"/>
              <a:t>‹#›</a:t>
            </a:fld>
            <a:endParaRPr lang="en-US"/>
          </a:p>
        </p:txBody>
      </p:sp>
    </p:spTree>
    <p:extLst>
      <p:ext uri="{BB962C8B-B14F-4D97-AF65-F5344CB8AC3E}">
        <p14:creationId xmlns:p14="http://schemas.microsoft.com/office/powerpoint/2010/main" val="1283984972"/>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DCC71-63A9-4CBA-8309-CD275A4FBD20}" type="datetimeFigureOut">
              <a:rPr lang="en-US" smtClean="0"/>
              <a:t>6/5/2024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FE3D7F-FFB1-470A-BD08-616692FB63A1}" type="slidenum">
              <a:rPr lang="en-US" smtClean="0"/>
              <a:t>‹#›</a:t>
            </a:fld>
            <a:endParaRPr lang="en-US"/>
          </a:p>
        </p:txBody>
      </p:sp>
    </p:spTree>
    <p:extLst>
      <p:ext uri="{BB962C8B-B14F-4D97-AF65-F5344CB8AC3E}">
        <p14:creationId xmlns:p14="http://schemas.microsoft.com/office/powerpoint/2010/main" val="1536292788"/>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DCC71-63A9-4CBA-8309-CD275A4FBD20}"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E3D7F-FFB1-470A-BD08-616692FB63A1}" type="slidenum">
              <a:rPr lang="en-US" smtClean="0"/>
              <a:t>‹#›</a:t>
            </a:fld>
            <a:endParaRPr lang="en-US"/>
          </a:p>
        </p:txBody>
      </p:sp>
    </p:spTree>
    <p:extLst>
      <p:ext uri="{BB962C8B-B14F-4D97-AF65-F5344CB8AC3E}">
        <p14:creationId xmlns:p14="http://schemas.microsoft.com/office/powerpoint/2010/main" val="2733431699"/>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DCC71-63A9-4CBA-8309-CD275A4FBD20}"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E3D7F-FFB1-470A-BD08-616692FB63A1}" type="slidenum">
              <a:rPr lang="en-US" smtClean="0"/>
              <a:t>‹#›</a:t>
            </a:fld>
            <a:endParaRPr lang="en-US"/>
          </a:p>
        </p:txBody>
      </p:sp>
    </p:spTree>
    <p:extLst>
      <p:ext uri="{BB962C8B-B14F-4D97-AF65-F5344CB8AC3E}">
        <p14:creationId xmlns:p14="http://schemas.microsoft.com/office/powerpoint/2010/main" val="3059692879"/>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CDCC71-63A9-4CBA-8309-CD275A4FBD20}" type="datetimeFigureOut">
              <a:rPr lang="en-US" smtClean="0"/>
              <a:t>6/5/2024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FE3D7F-FFB1-470A-BD08-616692FB63A1}" type="slidenum">
              <a:rPr lang="en-US" smtClean="0"/>
              <a:t>‹#›</a:t>
            </a:fld>
            <a:endParaRPr lang="en-US"/>
          </a:p>
        </p:txBody>
      </p:sp>
    </p:spTree>
    <p:extLst>
      <p:ext uri="{BB962C8B-B14F-4D97-AF65-F5344CB8AC3E}">
        <p14:creationId xmlns:p14="http://schemas.microsoft.com/office/powerpoint/2010/main" val="296217330"/>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00DCDC-0289-4C11-9C75-4C4DD58FDC73}"/>
              </a:ext>
            </a:extLst>
          </p:cNvPr>
          <p:cNvSpPr txBox="1"/>
          <p:nvPr/>
        </p:nvSpPr>
        <p:spPr>
          <a:xfrm>
            <a:off x="3173954" y="1383902"/>
            <a:ext cx="6494301" cy="1446550"/>
          </a:xfrm>
          <a:prstGeom prst="rect">
            <a:avLst/>
          </a:prstGeom>
          <a:noFill/>
        </p:spPr>
        <p:txBody>
          <a:bodyPr wrap="square" rtlCol="0">
            <a:spAutoFit/>
          </a:bodyPr>
          <a:lstStyle/>
          <a:p>
            <a:r>
              <a:rPr lang="en-US" sz="4400" dirty="0">
                <a:latin typeface="Bell MT" panose="02020503060305020303" pitchFamily="18" charset="0"/>
              </a:rPr>
              <a:t>QA for Automotive Device ( Cruise Control System)</a:t>
            </a:r>
          </a:p>
        </p:txBody>
      </p:sp>
      <p:sp>
        <p:nvSpPr>
          <p:cNvPr id="5" name="TextBox 4">
            <a:extLst>
              <a:ext uri="{FF2B5EF4-FFF2-40B4-BE49-F238E27FC236}">
                <a16:creationId xmlns:a16="http://schemas.microsoft.com/office/drawing/2014/main" id="{B059A3FC-E4BA-4FDC-BDB1-4AE7280AD505}"/>
              </a:ext>
            </a:extLst>
          </p:cNvPr>
          <p:cNvSpPr txBox="1"/>
          <p:nvPr/>
        </p:nvSpPr>
        <p:spPr>
          <a:xfrm>
            <a:off x="1317812" y="3783106"/>
            <a:ext cx="3039035" cy="369332"/>
          </a:xfrm>
          <a:prstGeom prst="rect">
            <a:avLst/>
          </a:prstGeom>
          <a:noFill/>
        </p:spPr>
        <p:txBody>
          <a:bodyPr wrap="square" rtlCol="0">
            <a:spAutoFit/>
          </a:bodyPr>
          <a:lstStyle/>
          <a:p>
            <a:r>
              <a:rPr lang="en-US" dirty="0">
                <a:latin typeface="Bell MT" panose="02020503060305020303" pitchFamily="18" charset="0"/>
              </a:rPr>
              <a:t>Team Members : </a:t>
            </a:r>
          </a:p>
        </p:txBody>
      </p:sp>
      <p:sp>
        <p:nvSpPr>
          <p:cNvPr id="6" name="TextBox 5">
            <a:extLst>
              <a:ext uri="{FF2B5EF4-FFF2-40B4-BE49-F238E27FC236}">
                <a16:creationId xmlns:a16="http://schemas.microsoft.com/office/drawing/2014/main" id="{8F841CD3-2F14-487D-97D7-FE3D9E60328A}"/>
              </a:ext>
            </a:extLst>
          </p:cNvPr>
          <p:cNvSpPr txBox="1"/>
          <p:nvPr/>
        </p:nvSpPr>
        <p:spPr>
          <a:xfrm flipH="1">
            <a:off x="3173954" y="4240121"/>
            <a:ext cx="2096846" cy="2031325"/>
          </a:xfrm>
          <a:prstGeom prst="rect">
            <a:avLst/>
          </a:prstGeom>
          <a:noFill/>
        </p:spPr>
        <p:txBody>
          <a:bodyPr wrap="square" rtlCol="0">
            <a:spAutoFit/>
          </a:bodyPr>
          <a:lstStyle/>
          <a:p>
            <a:pPr marL="342900" indent="-342900">
              <a:buAutoNum type="arabicPeriod"/>
            </a:pPr>
            <a:r>
              <a:rPr lang="en-US" dirty="0">
                <a:latin typeface="Bell MT" panose="02020503060305020303" pitchFamily="18" charset="0"/>
              </a:rPr>
              <a:t>Harshvardhan </a:t>
            </a:r>
          </a:p>
          <a:p>
            <a:pPr marL="342900" indent="-342900">
              <a:buAutoNum type="arabicPeriod"/>
            </a:pPr>
            <a:r>
              <a:rPr lang="en-US" dirty="0">
                <a:latin typeface="Bell MT" panose="02020503060305020303" pitchFamily="18" charset="0"/>
              </a:rPr>
              <a:t>Hrushikesh </a:t>
            </a:r>
          </a:p>
          <a:p>
            <a:pPr marL="342900" indent="-342900">
              <a:buAutoNum type="arabicPeriod"/>
            </a:pPr>
            <a:r>
              <a:rPr lang="en-US" dirty="0">
                <a:latin typeface="Bell MT" panose="02020503060305020303" pitchFamily="18" charset="0"/>
              </a:rPr>
              <a:t>Anupam </a:t>
            </a:r>
          </a:p>
          <a:p>
            <a:pPr marL="342900" indent="-342900">
              <a:buAutoNum type="arabicPeriod"/>
            </a:pPr>
            <a:r>
              <a:rPr lang="en-US" dirty="0">
                <a:latin typeface="Bell MT" panose="02020503060305020303" pitchFamily="18" charset="0"/>
              </a:rPr>
              <a:t>Krishna</a:t>
            </a:r>
          </a:p>
          <a:p>
            <a:pPr marL="342900" indent="-342900">
              <a:buAutoNum type="arabicPeriod"/>
            </a:pPr>
            <a:r>
              <a:rPr lang="en-US" dirty="0">
                <a:latin typeface="Bell MT" panose="02020503060305020303" pitchFamily="18" charset="0"/>
              </a:rPr>
              <a:t>Asha</a:t>
            </a:r>
          </a:p>
          <a:p>
            <a:pPr marL="342900" indent="-342900">
              <a:buAutoNum type="arabicPeriod"/>
            </a:pPr>
            <a:r>
              <a:rPr lang="en-US" dirty="0">
                <a:latin typeface="Bell MT" panose="02020503060305020303" pitchFamily="18" charset="0"/>
              </a:rPr>
              <a:t>Manish</a:t>
            </a:r>
          </a:p>
          <a:p>
            <a:pPr marL="342900" indent="-342900">
              <a:buAutoNum type="arabicPeriod"/>
            </a:pPr>
            <a:r>
              <a:rPr lang="en-US" dirty="0">
                <a:latin typeface="Bell MT" panose="02020503060305020303" pitchFamily="18" charset="0"/>
              </a:rPr>
              <a:t>Tahir</a:t>
            </a:r>
          </a:p>
        </p:txBody>
      </p:sp>
      <p:sp>
        <p:nvSpPr>
          <p:cNvPr id="7" name="TextBox 6">
            <a:extLst>
              <a:ext uri="{FF2B5EF4-FFF2-40B4-BE49-F238E27FC236}">
                <a16:creationId xmlns:a16="http://schemas.microsoft.com/office/drawing/2014/main" id="{46C2B716-32E9-4364-9B20-C474A4D673B3}"/>
              </a:ext>
            </a:extLst>
          </p:cNvPr>
          <p:cNvSpPr txBox="1"/>
          <p:nvPr/>
        </p:nvSpPr>
        <p:spPr>
          <a:xfrm>
            <a:off x="9668256" y="6452808"/>
            <a:ext cx="2523744" cy="369332"/>
          </a:xfrm>
          <a:prstGeom prst="rect">
            <a:avLst/>
          </a:prstGeom>
          <a:noFill/>
        </p:spPr>
        <p:txBody>
          <a:bodyPr wrap="square" rtlCol="0">
            <a:spAutoFit/>
          </a:bodyPr>
          <a:lstStyle/>
          <a:p>
            <a:r>
              <a:rPr lang="en-US" dirty="0">
                <a:latin typeface="Bell MT" panose="02020503060305020303" pitchFamily="18" charset="0"/>
              </a:rPr>
              <a:t>Date : 07</a:t>
            </a:r>
            <a:r>
              <a:rPr lang="en-US" baseline="30000" dirty="0">
                <a:latin typeface="Bell MT" panose="02020503060305020303" pitchFamily="18" charset="0"/>
              </a:rPr>
              <a:t>th</a:t>
            </a:r>
            <a:r>
              <a:rPr lang="en-US" dirty="0">
                <a:latin typeface="Bell MT" panose="02020503060305020303" pitchFamily="18" charset="0"/>
              </a:rPr>
              <a:t> June 2024</a:t>
            </a:r>
          </a:p>
        </p:txBody>
      </p:sp>
      <p:sp>
        <p:nvSpPr>
          <p:cNvPr id="2" name="TextBox 1">
            <a:extLst>
              <a:ext uri="{FF2B5EF4-FFF2-40B4-BE49-F238E27FC236}">
                <a16:creationId xmlns:a16="http://schemas.microsoft.com/office/drawing/2014/main" id="{A9AB263B-2861-8780-D861-DB118C9C8825}"/>
              </a:ext>
            </a:extLst>
          </p:cNvPr>
          <p:cNvSpPr txBox="1"/>
          <p:nvPr/>
        </p:nvSpPr>
        <p:spPr>
          <a:xfrm>
            <a:off x="10163598" y="542638"/>
            <a:ext cx="1987420" cy="369332"/>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Group No . 01</a:t>
            </a:r>
          </a:p>
        </p:txBody>
      </p:sp>
      <p:sp>
        <p:nvSpPr>
          <p:cNvPr id="3" name="TextBox 2">
            <a:extLst>
              <a:ext uri="{FF2B5EF4-FFF2-40B4-BE49-F238E27FC236}">
                <a16:creationId xmlns:a16="http://schemas.microsoft.com/office/drawing/2014/main" id="{3B4CCBA0-44AB-6E2E-469A-74C8BFE875FC}"/>
              </a:ext>
            </a:extLst>
          </p:cNvPr>
          <p:cNvSpPr txBox="1"/>
          <p:nvPr/>
        </p:nvSpPr>
        <p:spPr>
          <a:xfrm>
            <a:off x="5678960" y="6434878"/>
            <a:ext cx="3590545" cy="369332"/>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Trainer : Prof. Abhishek Sengupta</a:t>
            </a:r>
          </a:p>
        </p:txBody>
      </p:sp>
      <p:sp>
        <p:nvSpPr>
          <p:cNvPr id="8" name="TextBox 7">
            <a:extLst>
              <a:ext uri="{FF2B5EF4-FFF2-40B4-BE49-F238E27FC236}">
                <a16:creationId xmlns:a16="http://schemas.microsoft.com/office/drawing/2014/main" id="{7D35B47A-632E-4AF5-9236-F52D34891C15}"/>
              </a:ext>
            </a:extLst>
          </p:cNvPr>
          <p:cNvSpPr txBox="1"/>
          <p:nvPr/>
        </p:nvSpPr>
        <p:spPr>
          <a:xfrm>
            <a:off x="3760694" y="742107"/>
            <a:ext cx="4670612" cy="584775"/>
          </a:xfrm>
          <a:prstGeom prst="rect">
            <a:avLst/>
          </a:prstGeom>
          <a:noFill/>
        </p:spPr>
        <p:txBody>
          <a:bodyPr wrap="square" rtlCol="0">
            <a:spAutoFit/>
          </a:bodyPr>
          <a:lstStyle/>
          <a:p>
            <a:pPr algn="ctr"/>
            <a:r>
              <a:rPr lang="en-US" sz="3200" dirty="0">
                <a:latin typeface="Cambria" panose="02040503050406030204" pitchFamily="18" charset="0"/>
                <a:ea typeface="Cambria" panose="02040503050406030204" pitchFamily="18" charset="0"/>
              </a:rPr>
              <a:t>Capstone Project </a:t>
            </a:r>
          </a:p>
        </p:txBody>
      </p:sp>
    </p:spTree>
    <p:extLst>
      <p:ext uri="{BB962C8B-B14F-4D97-AF65-F5344CB8AC3E}">
        <p14:creationId xmlns:p14="http://schemas.microsoft.com/office/powerpoint/2010/main" val="272029965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iterate type="lt">
                                    <p:tmPct val="0"/>
                                  </p:iterate>
                                  <p:childTnLst>
                                    <p:set>
                                      <p:cBhvr>
                                        <p:cTn id="29" dur="1" fill="hold">
                                          <p:stCondLst>
                                            <p:cond delay="0"/>
                                          </p:stCondLst>
                                        </p:cTn>
                                        <p:tgtEl>
                                          <p:spTgt spid="6"/>
                                        </p:tgtEl>
                                        <p:attrNameLst>
                                          <p:attrName>style.visibility</p:attrName>
                                        </p:attrNameLst>
                                      </p:cBhvr>
                                      <p:to>
                                        <p:strVal val="visible"/>
                                      </p:to>
                                    </p:set>
                                    <p:animEffect transition="in" filter="barn(inVertic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mph" presetSubtype="0" fill="hold" grpId="1" nodeType="clickEffect">
                                  <p:stCondLst>
                                    <p:cond delay="0"/>
                                  </p:stCondLst>
                                  <p:iterate type="lt">
                                    <p:tmPct val="4000"/>
                                  </p:iterate>
                                  <p:childTnLst>
                                    <p:set>
                                      <p:cBhvr override="childStyle">
                                        <p:cTn id="34" dur="500" fill="hold"/>
                                        <p:tgtEl>
                                          <p:spTgt spid="6"/>
                                        </p:tgtEl>
                                        <p:attrNameLst>
                                          <p:attrName>style.textDecorationUnderline</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circle(in)">
                                      <p:cBhvr>
                                        <p:cTn id="39" dur="20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7">
                                            <p:txEl>
                                              <p:pRg st="0" end="0"/>
                                            </p:txEl>
                                          </p:spTgt>
                                        </p:tgtEl>
                                        <p:attrNameLst>
                                          <p:attrName>style.visibility</p:attrName>
                                        </p:attrNameLst>
                                      </p:cBhvr>
                                      <p:to>
                                        <p:strVal val="visible"/>
                                      </p:to>
                                    </p:set>
                                    <p:anim calcmode="lin" valueType="num">
                                      <p:cBhvr additive="base">
                                        <p:cTn id="44"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6" grpId="1"/>
      <p:bldP spid="2" grpId="0"/>
      <p:bldP spid="3"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61C13-6FEE-4EA7-BA53-0E296E055748}"/>
              </a:ext>
            </a:extLst>
          </p:cNvPr>
          <p:cNvSpPr>
            <a:spLocks noGrp="1"/>
          </p:cNvSpPr>
          <p:nvPr>
            <p:ph type="title"/>
          </p:nvPr>
        </p:nvSpPr>
        <p:spPr/>
        <p:txBody>
          <a:bodyPr>
            <a:normAutofit/>
          </a:bodyPr>
          <a:lstStyle/>
          <a:p>
            <a:r>
              <a:rPr lang="en-US" sz="3200" i="0" dirty="0">
                <a:solidFill>
                  <a:srgbClr val="ECECEC"/>
                </a:solidFill>
                <a:effectLst/>
              </a:rPr>
              <a:t>Test Results Documentation</a:t>
            </a:r>
            <a:br>
              <a:rPr lang="en-US" sz="3200" b="1" i="0" dirty="0">
                <a:solidFill>
                  <a:srgbClr val="ECECEC"/>
                </a:solidFill>
                <a:effectLst/>
                <a:latin typeface="Bell MT" panose="02020503060305020303" pitchFamily="18" charset="0"/>
              </a:rPr>
            </a:br>
            <a:endParaRPr lang="en-US" sz="3200" dirty="0">
              <a:latin typeface="Bell MT" panose="02020503060305020303" pitchFamily="18" charset="0"/>
            </a:endParaRPr>
          </a:p>
        </p:txBody>
      </p:sp>
      <p:sp>
        <p:nvSpPr>
          <p:cNvPr id="3" name="Content Placeholder 2">
            <a:extLst>
              <a:ext uri="{FF2B5EF4-FFF2-40B4-BE49-F238E27FC236}">
                <a16:creationId xmlns:a16="http://schemas.microsoft.com/office/drawing/2014/main" id="{ECE693DF-F7A4-4706-849B-9265758F2719}"/>
              </a:ext>
            </a:extLst>
          </p:cNvPr>
          <p:cNvSpPr>
            <a:spLocks noGrp="1"/>
          </p:cNvSpPr>
          <p:nvPr>
            <p:ph idx="1"/>
          </p:nvPr>
        </p:nvSpPr>
        <p:spPr/>
        <p:txBody>
          <a:bodyPr>
            <a:normAutofit fontScale="92500"/>
          </a:bodyPr>
          <a:lstStyle/>
          <a:p>
            <a:pPr algn="l">
              <a:buFont typeface="Arial" panose="020B0604020202020204" pitchFamily="34" charset="0"/>
              <a:buChar char="•"/>
            </a:pPr>
            <a:r>
              <a:rPr lang="en-US" b="0" i="0" dirty="0">
                <a:solidFill>
                  <a:srgbClr val="ECECEC"/>
                </a:solidFill>
                <a:effectLst/>
                <a:latin typeface="Bell MT" panose="02020503060305020303" pitchFamily="18" charset="0"/>
              </a:rPr>
              <a:t>Thorough documentation of test cases, execution logs, and observed outcomes provides a comprehensive record of testing activities and facilitates traceability and future analysis.</a:t>
            </a:r>
          </a:p>
          <a:p>
            <a:pPr algn="l">
              <a:buFont typeface="Arial" panose="020B0604020202020204" pitchFamily="34" charset="0"/>
              <a:buChar char="•"/>
            </a:pPr>
            <a:r>
              <a:rPr lang="en-US" b="0" i="0" dirty="0">
                <a:solidFill>
                  <a:srgbClr val="ECECEC"/>
                </a:solidFill>
                <a:effectLst/>
                <a:latin typeface="Bell MT" panose="02020503060305020303" pitchFamily="18" charset="0"/>
              </a:rPr>
              <a:t>Integration of automated testing tools streamlines test execution and result generation, reducing manual effort and ensuring consistency and repeatability in testing processes.</a:t>
            </a:r>
          </a:p>
          <a:p>
            <a:pPr algn="l">
              <a:buFont typeface="Arial" panose="020B0604020202020204" pitchFamily="34" charset="0"/>
              <a:buChar char="•"/>
            </a:pPr>
            <a:r>
              <a:rPr lang="en-US" b="0" i="0" dirty="0">
                <a:solidFill>
                  <a:srgbClr val="ECECEC"/>
                </a:solidFill>
                <a:effectLst/>
                <a:latin typeface="Bell MT" panose="02020503060305020303" pitchFamily="18" charset="0"/>
              </a:rPr>
              <a:t>Adoption of test management platforms and repositories centralizes test artifacts, metrics, and reports, enabling efficient collaboration, tracking, and analysis across distributed teams and projects.</a:t>
            </a:r>
          </a:p>
          <a:p>
            <a:pPr algn="l">
              <a:buFont typeface="Arial" panose="020B0604020202020204" pitchFamily="34" charset="0"/>
              <a:buChar char="•"/>
            </a:pPr>
            <a:r>
              <a:rPr lang="en-US" b="0" i="0" dirty="0">
                <a:solidFill>
                  <a:srgbClr val="ECECEC"/>
                </a:solidFill>
                <a:effectLst/>
                <a:latin typeface="Bell MT" panose="02020503060305020303" pitchFamily="18" charset="0"/>
              </a:rPr>
              <a:t>Visualization of test results through dashboards, charts, and graphs enhances comprehension, decision-making, and communication of testing progress, trends, and outcomes.</a:t>
            </a:r>
          </a:p>
          <a:p>
            <a:pPr algn="l">
              <a:buFont typeface="Arial" panose="020B0604020202020204" pitchFamily="34" charset="0"/>
              <a:buChar char="•"/>
            </a:pPr>
            <a:r>
              <a:rPr lang="en-US" b="0" i="0" dirty="0">
                <a:solidFill>
                  <a:srgbClr val="ECECEC"/>
                </a:solidFill>
                <a:effectLst/>
                <a:latin typeface="Bell MT" panose="02020503060305020303" pitchFamily="18" charset="0"/>
              </a:rPr>
              <a:t>Documentation of lessons learned, best practices, and improvement recommendations promotes continuous learning, process refinement, and quality enhancement throughout the organization.</a:t>
            </a:r>
          </a:p>
          <a:p>
            <a:endParaRPr lang="en-US" dirty="0"/>
          </a:p>
        </p:txBody>
      </p:sp>
    </p:spTree>
    <p:extLst>
      <p:ext uri="{BB962C8B-B14F-4D97-AF65-F5344CB8AC3E}">
        <p14:creationId xmlns:p14="http://schemas.microsoft.com/office/powerpoint/2010/main" val="3665707548"/>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CFCCE-4DB8-4CC9-B336-0B04B40A8A15}"/>
              </a:ext>
            </a:extLst>
          </p:cNvPr>
          <p:cNvSpPr>
            <a:spLocks noGrp="1"/>
          </p:cNvSpPr>
          <p:nvPr>
            <p:ph type="title"/>
          </p:nvPr>
        </p:nvSpPr>
        <p:spPr/>
        <p:txBody>
          <a:bodyPr/>
          <a:lstStyle/>
          <a:p>
            <a:pPr algn="ctr"/>
            <a:r>
              <a:rPr lang="en-US" i="0" dirty="0">
                <a:solidFill>
                  <a:srgbClr val="ECECEC"/>
                </a:solidFill>
                <a:effectLst/>
              </a:rPr>
              <a:t>Traceability Matrix</a:t>
            </a:r>
            <a:br>
              <a:rPr lang="en-US" b="1" i="0" dirty="0">
                <a:solidFill>
                  <a:srgbClr val="ECECEC"/>
                </a:solidFill>
                <a:effectLst/>
                <a:latin typeface="ui-sans-serif"/>
              </a:rPr>
            </a:br>
            <a:endParaRPr lang="en-US" dirty="0"/>
          </a:p>
        </p:txBody>
      </p:sp>
      <p:sp>
        <p:nvSpPr>
          <p:cNvPr id="3" name="Content Placeholder 2">
            <a:extLst>
              <a:ext uri="{FF2B5EF4-FFF2-40B4-BE49-F238E27FC236}">
                <a16:creationId xmlns:a16="http://schemas.microsoft.com/office/drawing/2014/main" id="{7CB60321-7D00-4FA1-B66B-38DEC1298F14}"/>
              </a:ext>
            </a:extLst>
          </p:cNvPr>
          <p:cNvSpPr>
            <a:spLocks noGrp="1"/>
          </p:cNvSpPr>
          <p:nvPr>
            <p:ph idx="1"/>
          </p:nvPr>
        </p:nvSpPr>
        <p:spPr/>
        <p:txBody>
          <a:bodyPr>
            <a:normAutofit fontScale="25000" lnSpcReduction="20000"/>
          </a:bodyPr>
          <a:lstStyle/>
          <a:p>
            <a:pPr algn="l">
              <a:buFont typeface="Arial" panose="020B0604020202020204" pitchFamily="34" charset="0"/>
              <a:buChar char="•"/>
            </a:pPr>
            <a:r>
              <a:rPr lang="en-US" sz="7200" b="0" i="0" dirty="0">
                <a:solidFill>
                  <a:srgbClr val="ECECEC"/>
                </a:solidFill>
                <a:effectLst/>
                <a:latin typeface="Bell MT" panose="02020503060305020303" pitchFamily="18" charset="0"/>
              </a:rPr>
              <a:t>Traceability matrix establishes a clear link between requirements, test cases, and verification results, enabling effective requirement management and impact analysis.</a:t>
            </a:r>
          </a:p>
          <a:p>
            <a:pPr algn="l">
              <a:buFont typeface="Arial" panose="020B0604020202020204" pitchFamily="34" charset="0"/>
              <a:buChar char="•"/>
            </a:pPr>
            <a:r>
              <a:rPr lang="en-US" sz="7200" b="0" i="0" dirty="0">
                <a:solidFill>
                  <a:srgbClr val="ECECEC"/>
                </a:solidFill>
                <a:effectLst/>
                <a:latin typeface="Bell MT" panose="02020503060305020303" pitchFamily="18" charset="0"/>
              </a:rPr>
              <a:t>Creating a traceability matrix for a QA (Quality Assurance) process for an automotive feature like the Cruise Control System involves mapping various requirements, test cases, and other elements to ensure comprehensive coverage.</a:t>
            </a:r>
          </a:p>
          <a:p>
            <a:pPr algn="l">
              <a:buFont typeface="Arial" panose="020B0604020202020204" pitchFamily="34" charset="0"/>
              <a:buChar char="•"/>
            </a:pPr>
            <a:r>
              <a:rPr lang="en-US" sz="7200" dirty="0">
                <a:effectLst/>
                <a:latin typeface="Bell MT" panose="02020503060305020303" pitchFamily="18" charset="0"/>
                <a:ea typeface="Calibri" panose="020F0502020204030204" pitchFamily="34" charset="0"/>
                <a:cs typeface="Times New Roman" panose="02020603050405020304" pitchFamily="18" charset="0"/>
              </a:rPr>
              <a:t>This matrix serves as a structured document that links various elements such as requirements, test cases, and other project artifacts. Each requirement is mapped to corresponding test cases, allowing for easy verification that all specified functionalities are adequately tested</a:t>
            </a:r>
          </a:p>
          <a:p>
            <a:r>
              <a:rPr lang="en-US" sz="7200" dirty="0">
                <a:effectLst/>
                <a:latin typeface="Bell MT" panose="02020503060305020303" pitchFamily="18" charset="0"/>
                <a:ea typeface="Calibri" panose="020F0502020204030204" pitchFamily="34" charset="0"/>
                <a:cs typeface="Times New Roman" panose="02020603050405020304" pitchFamily="18" charset="0"/>
              </a:rPr>
              <a:t>Throughout the QA process, the traceability matrix serves as a reference point for testers, developers, and stakeholders. It facilitates efficient impact analysis, change management, and compliance verification. Additionally, it helps in identifying any gaps in test coverage or inconsistencies between requirements and test cases, enabling teams to address them promptly.</a:t>
            </a:r>
            <a:endParaRPr lang="en-US" sz="7200" b="0" i="0" dirty="0">
              <a:solidFill>
                <a:srgbClr val="ECECEC"/>
              </a:solidFill>
              <a:effectLst/>
              <a:latin typeface="Bell MT" panose="02020503060305020303" pitchFamily="18" charset="0"/>
            </a:endParaRPr>
          </a:p>
          <a:p>
            <a:pPr algn="l">
              <a:buFont typeface="Arial" panose="020B0604020202020204" pitchFamily="34" charset="0"/>
              <a:buChar char="•"/>
            </a:pPr>
            <a:r>
              <a:rPr lang="en-US" sz="7200" b="0" i="0" dirty="0">
                <a:solidFill>
                  <a:srgbClr val="ECECEC"/>
                </a:solidFill>
                <a:effectLst/>
                <a:latin typeface="Bell MT" panose="02020503060305020303" pitchFamily="18" charset="0"/>
              </a:rPr>
              <a:t>Integration of traceability matrix with requirement management systems, version control repositories, and defect tracking tools promotes data integrity, visibility, and traceability across the software development lifecycle.</a:t>
            </a:r>
          </a:p>
          <a:p>
            <a:r>
              <a:rPr lang="en-US" sz="7200" dirty="0">
                <a:effectLst/>
                <a:latin typeface="Bell MT" panose="02020503060305020303" pitchFamily="18" charset="0"/>
                <a:ea typeface="Calibri" panose="020F0502020204030204" pitchFamily="34" charset="0"/>
                <a:cs typeface="Times New Roman" panose="02020603050405020304" pitchFamily="18" charset="0"/>
              </a:rPr>
              <a:t>This matrix helps in tracking the fulfillment of each requirement through corresponding test cases and their results. Additionally, it ensures that all requirements are adequately tested, helping to validate the functionality and robustness of the Cruise Control System.</a:t>
            </a:r>
            <a:endParaRPr lang="en-IN" sz="7200" dirty="0">
              <a:effectLst/>
              <a:latin typeface="Bell MT" panose="02020503060305020303"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6516791"/>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A667-D5C5-4A98-8CE9-E061AE43B72B}"/>
              </a:ext>
            </a:extLst>
          </p:cNvPr>
          <p:cNvSpPr>
            <a:spLocks noGrp="1"/>
          </p:cNvSpPr>
          <p:nvPr>
            <p:ph type="title"/>
          </p:nvPr>
        </p:nvSpPr>
        <p:spPr>
          <a:xfrm>
            <a:off x="2895600" y="639763"/>
            <a:ext cx="8610600" cy="1123724"/>
          </a:xfrm>
        </p:spPr>
        <p:txBody>
          <a:bodyPr/>
          <a:lstStyle/>
          <a:p>
            <a:pPr algn="ctr"/>
            <a:r>
              <a:rPr lang="en-US" dirty="0"/>
              <a:t>Traceability Matrix</a:t>
            </a:r>
          </a:p>
        </p:txBody>
      </p:sp>
      <p:pic>
        <p:nvPicPr>
          <p:cNvPr id="7" name="Content Placeholder 6">
            <a:extLst>
              <a:ext uri="{FF2B5EF4-FFF2-40B4-BE49-F238E27FC236}">
                <a16:creationId xmlns:a16="http://schemas.microsoft.com/office/drawing/2014/main" id="{A11451A7-101D-2FBE-7F04-F483C84410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7967" y="1670180"/>
            <a:ext cx="8808098" cy="4693297"/>
          </a:xfrm>
        </p:spPr>
      </p:pic>
    </p:spTree>
    <p:extLst>
      <p:ext uri="{BB962C8B-B14F-4D97-AF65-F5344CB8AC3E}">
        <p14:creationId xmlns:p14="http://schemas.microsoft.com/office/powerpoint/2010/main" val="39070277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5B5F-7D24-423E-926D-4017EBE972F7}"/>
              </a:ext>
            </a:extLst>
          </p:cNvPr>
          <p:cNvSpPr>
            <a:spLocks noGrp="1"/>
          </p:cNvSpPr>
          <p:nvPr>
            <p:ph type="title"/>
          </p:nvPr>
        </p:nvSpPr>
        <p:spPr/>
        <p:txBody>
          <a:bodyPr/>
          <a:lstStyle/>
          <a:p>
            <a:pPr algn="ctr"/>
            <a:r>
              <a:rPr lang="en-US" i="0" dirty="0">
                <a:solidFill>
                  <a:srgbClr val="ECECEC"/>
                </a:solidFill>
                <a:effectLst/>
              </a:rPr>
              <a:t>Stress vs Load Testing</a:t>
            </a:r>
            <a:br>
              <a:rPr lang="en-US" i="0" dirty="0">
                <a:solidFill>
                  <a:srgbClr val="ECECEC"/>
                </a:solidFill>
                <a:effectLst/>
              </a:rPr>
            </a:br>
            <a:endParaRPr lang="en-US" dirty="0"/>
          </a:p>
        </p:txBody>
      </p:sp>
      <p:sp>
        <p:nvSpPr>
          <p:cNvPr id="3" name="Content Placeholder 2">
            <a:extLst>
              <a:ext uri="{FF2B5EF4-FFF2-40B4-BE49-F238E27FC236}">
                <a16:creationId xmlns:a16="http://schemas.microsoft.com/office/drawing/2014/main" id="{CDC696AE-D24E-40CA-ADAA-1AC212AEAE19}"/>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ECECEC"/>
                </a:solidFill>
                <a:effectLst/>
                <a:latin typeface="Bell MT" panose="02020503060305020303" pitchFamily="18" charset="0"/>
              </a:rPr>
              <a:t>Stress testing is a type of software testing that verifies the stability and reliability of the system. Stress testing evaluates system robustness under extreme conditions such as high speeds, steep gradients, and adverse weather, identifying potential performance bottlenecks and failure points.</a:t>
            </a:r>
          </a:p>
          <a:p>
            <a:pPr algn="l">
              <a:buFont typeface="Arial" panose="020B0604020202020204" pitchFamily="34" charset="0"/>
              <a:buChar char="•"/>
            </a:pPr>
            <a:r>
              <a:rPr lang="en-US" b="0" i="0" dirty="0">
                <a:solidFill>
                  <a:srgbClr val="ECECEC"/>
                </a:solidFill>
                <a:effectLst/>
                <a:latin typeface="Bell MT" panose="02020503060305020303" pitchFamily="18" charset="0"/>
              </a:rPr>
              <a:t>Load testing assesses system performance and responsiveness under varying traffic conditions and driver inputs, ensuring optimal operation and user experience in real-world scenarios. It checks how a system handles many users at one time like in real-life.</a:t>
            </a:r>
          </a:p>
          <a:p>
            <a:pPr algn="l">
              <a:buFont typeface="Arial" panose="020B0604020202020204" pitchFamily="34" charset="0"/>
              <a:buChar char="•"/>
            </a:pPr>
            <a:r>
              <a:rPr lang="en-US" b="0" i="0" dirty="0">
                <a:solidFill>
                  <a:srgbClr val="ECECEC"/>
                </a:solidFill>
                <a:effectLst/>
                <a:latin typeface="Bell MT" panose="02020503060305020303" pitchFamily="18" charset="0"/>
              </a:rPr>
              <a:t>Adoption of performance testing tools and frameworks automates stress and load testing scenarios, enabling realistic simulation of traffic, environmental, and usage conditions.</a:t>
            </a:r>
          </a:p>
          <a:p>
            <a:pPr algn="l">
              <a:buFont typeface="Arial" panose="020B0604020202020204" pitchFamily="34" charset="0"/>
              <a:buChar char="•"/>
            </a:pPr>
            <a:r>
              <a:rPr lang="en-US" b="0" i="0" dirty="0">
                <a:solidFill>
                  <a:srgbClr val="ECECEC"/>
                </a:solidFill>
                <a:effectLst/>
                <a:latin typeface="Bell MT" panose="02020503060305020303" pitchFamily="18" charset="0"/>
              </a:rPr>
              <a:t>Integration of stress and load testing into continuous integration and deployment pipelines validates system scalability, reliability, and performance across different hardware configurations and deployment environments.</a:t>
            </a:r>
          </a:p>
          <a:p>
            <a:pPr algn="l">
              <a:buFont typeface="Arial" panose="020B0604020202020204" pitchFamily="34" charset="0"/>
              <a:buChar char="•"/>
            </a:pPr>
            <a:r>
              <a:rPr lang="en-US" b="0" i="0" dirty="0">
                <a:solidFill>
                  <a:srgbClr val="ECECEC"/>
                </a:solidFill>
                <a:effectLst/>
                <a:latin typeface="Bell MT" panose="02020503060305020303" pitchFamily="18" charset="0"/>
              </a:rPr>
              <a:t>Collaboration with domain experts, test architects, and performance engineers ensures the selection of appropriate stress and load testing scenarios, methodologies, and success criteria for accurate assessment and validation of system performance and stability.</a:t>
            </a:r>
          </a:p>
          <a:p>
            <a:endParaRPr lang="en-US" dirty="0"/>
          </a:p>
        </p:txBody>
      </p:sp>
    </p:spTree>
    <p:extLst>
      <p:ext uri="{BB962C8B-B14F-4D97-AF65-F5344CB8AC3E}">
        <p14:creationId xmlns:p14="http://schemas.microsoft.com/office/powerpoint/2010/main" val="3103863419"/>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43BCB9-59F8-4A93-9200-01C78BA7AF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6047" y="1228165"/>
            <a:ext cx="9143999" cy="4990074"/>
          </a:xfrm>
        </p:spPr>
      </p:pic>
    </p:spTree>
    <p:extLst>
      <p:ext uri="{BB962C8B-B14F-4D97-AF65-F5344CB8AC3E}">
        <p14:creationId xmlns:p14="http://schemas.microsoft.com/office/powerpoint/2010/main" val="36005978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7BDE8-3F42-40B8-B34D-4567B46F2781}"/>
              </a:ext>
            </a:extLst>
          </p:cNvPr>
          <p:cNvSpPr>
            <a:spLocks noGrp="1"/>
          </p:cNvSpPr>
          <p:nvPr>
            <p:ph type="title"/>
          </p:nvPr>
        </p:nvSpPr>
        <p:spPr/>
        <p:txBody>
          <a:bodyPr/>
          <a:lstStyle/>
          <a:p>
            <a:pPr algn="ctr"/>
            <a:r>
              <a:rPr lang="en-US" sz="3200" i="0" dirty="0">
                <a:solidFill>
                  <a:srgbClr val="ECECEC"/>
                </a:solidFill>
                <a:effectLst/>
              </a:rPr>
              <a:t>Test Report Summary</a:t>
            </a:r>
            <a:br>
              <a:rPr lang="en-US" i="0" dirty="0">
                <a:solidFill>
                  <a:srgbClr val="ECECEC"/>
                </a:solidFill>
                <a:effectLst/>
              </a:rPr>
            </a:br>
            <a:endParaRPr lang="en-US" dirty="0"/>
          </a:p>
        </p:txBody>
      </p:sp>
      <p:sp>
        <p:nvSpPr>
          <p:cNvPr id="3" name="Content Placeholder 2">
            <a:extLst>
              <a:ext uri="{FF2B5EF4-FFF2-40B4-BE49-F238E27FC236}">
                <a16:creationId xmlns:a16="http://schemas.microsoft.com/office/drawing/2014/main" id="{729E1DFB-9B3F-4737-AB4E-99A17845BDBC}"/>
              </a:ext>
            </a:extLst>
          </p:cNvPr>
          <p:cNvSpPr>
            <a:spLocks noGrp="1"/>
          </p:cNvSpPr>
          <p:nvPr>
            <p:ph idx="1"/>
          </p:nvPr>
        </p:nvSpPr>
        <p:spPr/>
        <p:txBody>
          <a:bodyPr>
            <a:normAutofit fontScale="92500"/>
          </a:bodyPr>
          <a:lstStyle/>
          <a:p>
            <a:pPr algn="l">
              <a:buFont typeface="Arial" panose="020B0604020202020204" pitchFamily="34" charset="0"/>
              <a:buChar char="•"/>
            </a:pPr>
            <a:r>
              <a:rPr lang="en-US" b="0" i="0" dirty="0">
                <a:solidFill>
                  <a:srgbClr val="ECECEC"/>
                </a:solidFill>
                <a:effectLst/>
                <a:latin typeface="Bell MT" panose="02020503060305020303" pitchFamily="18" charset="0"/>
              </a:rPr>
              <a:t>Test report summarizes key findings, test objectives, methodologies, results, and recommendations, providing stakeholders with a clear overview of testing activities and outcomes.</a:t>
            </a:r>
          </a:p>
          <a:p>
            <a:pPr algn="l">
              <a:buFont typeface="Arial" panose="020B0604020202020204" pitchFamily="34" charset="0"/>
              <a:buChar char="•"/>
            </a:pPr>
            <a:r>
              <a:rPr lang="en-US" b="0" i="0" dirty="0">
                <a:solidFill>
                  <a:srgbClr val="ECECEC"/>
                </a:solidFill>
                <a:effectLst/>
                <a:latin typeface="Bell MT" panose="02020503060305020303" pitchFamily="18" charset="0"/>
              </a:rPr>
              <a:t>Visual aids such as graphs and charts present test metrics and performance indicators effectively, enabling stakeholders to assess system performance and make informed decisions.</a:t>
            </a:r>
          </a:p>
          <a:p>
            <a:pPr algn="l">
              <a:buFont typeface="Arial" panose="020B0604020202020204" pitchFamily="34" charset="0"/>
              <a:buChar char="•"/>
            </a:pPr>
            <a:r>
              <a:rPr lang="en-US" b="0" i="0" dirty="0">
                <a:solidFill>
                  <a:srgbClr val="ECECEC"/>
                </a:solidFill>
                <a:effectLst/>
                <a:latin typeface="Bell MT" panose="02020503060305020303" pitchFamily="18" charset="0"/>
              </a:rPr>
              <a:t>Integration of test report with requirement management systems, defect tracking tools, and project management platforms ensures alignment of testing outcomes with business goals, priorities, and timelines.</a:t>
            </a:r>
          </a:p>
          <a:p>
            <a:pPr algn="l">
              <a:buFont typeface="Arial" panose="020B0604020202020204" pitchFamily="34" charset="0"/>
              <a:buChar char="•"/>
            </a:pPr>
            <a:r>
              <a:rPr lang="en-US" b="0" i="0" dirty="0">
                <a:solidFill>
                  <a:srgbClr val="ECECEC"/>
                </a:solidFill>
                <a:effectLst/>
                <a:latin typeface="Bell MT" panose="02020503060305020303" pitchFamily="18" charset="0"/>
              </a:rPr>
              <a:t>Documentation of test report evolution, updates, and changes facilitates auditing, compliance verification, and knowledge sharing among project stakeholders and regulatory authorities.</a:t>
            </a:r>
          </a:p>
          <a:p>
            <a:pPr algn="l">
              <a:buFont typeface="Arial" panose="020B0604020202020204" pitchFamily="34" charset="0"/>
              <a:buChar char="•"/>
            </a:pPr>
            <a:r>
              <a:rPr lang="en-US" b="0" i="0" dirty="0">
                <a:solidFill>
                  <a:srgbClr val="ECECEC"/>
                </a:solidFill>
                <a:effectLst/>
                <a:latin typeface="Bell MT" panose="02020503060305020303" pitchFamily="18" charset="0"/>
              </a:rPr>
              <a:t>Collaboration with stakeholders, including developers, testers, product owners, and project managers, ensures the accuracy, completeness, and relevance of test report content, format, and presentation.</a:t>
            </a:r>
          </a:p>
          <a:p>
            <a:endParaRPr lang="en-US" dirty="0"/>
          </a:p>
        </p:txBody>
      </p:sp>
    </p:spTree>
    <p:extLst>
      <p:ext uri="{BB962C8B-B14F-4D97-AF65-F5344CB8AC3E}">
        <p14:creationId xmlns:p14="http://schemas.microsoft.com/office/powerpoint/2010/main" val="2011782105"/>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D8476-8475-4B23-9554-4DF4DFFC8512}"/>
              </a:ext>
            </a:extLst>
          </p:cNvPr>
          <p:cNvSpPr>
            <a:spLocks noGrp="1"/>
          </p:cNvSpPr>
          <p:nvPr>
            <p:ph type="title"/>
          </p:nvPr>
        </p:nvSpPr>
        <p:spPr/>
        <p:txBody>
          <a:bodyPr/>
          <a:lstStyle/>
          <a:p>
            <a:pPr algn="ctr"/>
            <a:r>
              <a:rPr lang="en-US" sz="3200" i="0" dirty="0">
                <a:solidFill>
                  <a:srgbClr val="ECECEC"/>
                </a:solidFill>
                <a:effectLst/>
              </a:rPr>
              <a:t>Conclusion and Q&amp;A</a:t>
            </a:r>
            <a:br>
              <a:rPr lang="en-US" i="0" dirty="0">
                <a:solidFill>
                  <a:srgbClr val="ECECEC"/>
                </a:solidFill>
                <a:effectLst/>
              </a:rPr>
            </a:br>
            <a:endParaRPr lang="en-US" dirty="0"/>
          </a:p>
        </p:txBody>
      </p:sp>
      <p:sp>
        <p:nvSpPr>
          <p:cNvPr id="3" name="Content Placeholder 2">
            <a:extLst>
              <a:ext uri="{FF2B5EF4-FFF2-40B4-BE49-F238E27FC236}">
                <a16:creationId xmlns:a16="http://schemas.microsoft.com/office/drawing/2014/main" id="{38686C6B-E1C1-4DF6-BB24-25C72D2D3A63}"/>
              </a:ext>
            </a:extLst>
          </p:cNvPr>
          <p:cNvSpPr>
            <a:spLocks noGrp="1"/>
          </p:cNvSpPr>
          <p:nvPr>
            <p:ph idx="1"/>
          </p:nvPr>
        </p:nvSpPr>
        <p:spPr/>
        <p:txBody>
          <a:bodyPr/>
          <a:lstStyle/>
          <a:p>
            <a:r>
              <a:rPr lang="en-US" sz="2400" dirty="0">
                <a:effectLst/>
                <a:latin typeface="Bell MT" panose="02020503060305020303" pitchFamily="18" charset="0"/>
                <a:ea typeface="Calibri" panose="020F0502020204030204" pitchFamily="34" charset="0"/>
                <a:cs typeface="Times New Roman" panose="02020603050405020304" pitchFamily="18" charset="0"/>
              </a:rPr>
              <a:t>In conclusion, this test plan serves as a comprehensive guide to ensure that the Cruise Control System not only meets but exceeds the required standards of functionality, integration, performance, and security. By following this plan, project managers, developers, testers, and stakeholders can work together effectively to deliver a high-quality, reliable cruise control system that enhances vehicle safety and user satisfaction.</a:t>
            </a:r>
            <a:endParaRPr lang="en-IN" sz="2400" dirty="0">
              <a:effectLst/>
              <a:latin typeface="Bell MT" panose="02020503060305020303"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55122780"/>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A15BA5-CF9F-4B33-ACD7-698C464829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37773"/>
            <a:ext cx="12192000" cy="6348972"/>
          </a:xfrm>
          <a:prstGeom prst="rect">
            <a:avLst/>
          </a:prstGeom>
        </p:spPr>
      </p:pic>
      <p:sp>
        <p:nvSpPr>
          <p:cNvPr id="2" name="Title 1">
            <a:extLst>
              <a:ext uri="{FF2B5EF4-FFF2-40B4-BE49-F238E27FC236}">
                <a16:creationId xmlns:a16="http://schemas.microsoft.com/office/drawing/2014/main" id="{D1AC1756-6A9E-4E67-9A52-F312C9CCB3C8}"/>
              </a:ext>
            </a:extLst>
          </p:cNvPr>
          <p:cNvSpPr>
            <a:spLocks noGrp="1"/>
          </p:cNvSpPr>
          <p:nvPr>
            <p:ph type="title"/>
          </p:nvPr>
        </p:nvSpPr>
        <p:spPr>
          <a:xfrm>
            <a:off x="1790700" y="2889009"/>
            <a:ext cx="8610600" cy="1293028"/>
          </a:xfrm>
        </p:spPr>
        <p:txBody>
          <a:bodyPr>
            <a:normAutofit/>
          </a:bodyPr>
          <a:lstStyle/>
          <a:p>
            <a:pPr algn="ctr"/>
            <a:r>
              <a:rPr lang="en-US" sz="7200" dirty="0">
                <a:latin typeface="Algerian" panose="04020705040A02060702" pitchFamily="82" charset="0"/>
              </a:rPr>
              <a:t>THANK YOU </a:t>
            </a:r>
          </a:p>
        </p:txBody>
      </p:sp>
    </p:spTree>
    <p:extLst>
      <p:ext uri="{BB962C8B-B14F-4D97-AF65-F5344CB8AC3E}">
        <p14:creationId xmlns:p14="http://schemas.microsoft.com/office/powerpoint/2010/main" val="1474045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5ADAF1-2178-D176-5D71-E355EE7AFC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E3251A1-3D72-4058-B8D5-0F39D4344A9C}"/>
              </a:ext>
            </a:extLst>
          </p:cNvPr>
          <p:cNvSpPr>
            <a:spLocks noGrp="1"/>
          </p:cNvSpPr>
          <p:nvPr>
            <p:ph type="title"/>
          </p:nvPr>
        </p:nvSpPr>
        <p:spPr/>
        <p:txBody>
          <a:bodyPr/>
          <a:lstStyle/>
          <a:p>
            <a:pPr algn="ctr"/>
            <a:r>
              <a:rPr lang="en-US" dirty="0"/>
              <a:t>Agenda</a:t>
            </a:r>
          </a:p>
        </p:txBody>
      </p:sp>
      <p:sp>
        <p:nvSpPr>
          <p:cNvPr id="3" name="Content Placeholder 2">
            <a:extLst>
              <a:ext uri="{FF2B5EF4-FFF2-40B4-BE49-F238E27FC236}">
                <a16:creationId xmlns:a16="http://schemas.microsoft.com/office/drawing/2014/main" id="{F80CEC9A-AA9B-42B8-9762-28E713F43B59}"/>
              </a:ext>
            </a:extLst>
          </p:cNvPr>
          <p:cNvSpPr>
            <a:spLocks noGrp="1"/>
          </p:cNvSpPr>
          <p:nvPr>
            <p:ph idx="1"/>
          </p:nvPr>
        </p:nvSpPr>
        <p:spPr/>
        <p:txBody>
          <a:bodyPr/>
          <a:lstStyle/>
          <a:p>
            <a:r>
              <a:rPr lang="en-US" dirty="0">
                <a:latin typeface="Bell MT" panose="02020503060305020303" pitchFamily="18" charset="0"/>
              </a:rPr>
              <a:t>1. Introduction to Automotive QA</a:t>
            </a:r>
          </a:p>
          <a:p>
            <a:r>
              <a:rPr lang="en-US" dirty="0">
                <a:latin typeface="Bell MT" panose="02020503060305020303" pitchFamily="18" charset="0"/>
              </a:rPr>
              <a:t>2. Overview of Cruise Control System</a:t>
            </a:r>
          </a:p>
          <a:p>
            <a:r>
              <a:rPr lang="en-US" dirty="0">
                <a:latin typeface="Bell MT" panose="02020503060305020303" pitchFamily="18" charset="0"/>
              </a:rPr>
              <a:t>3. Test Plan Overview</a:t>
            </a:r>
          </a:p>
          <a:p>
            <a:r>
              <a:rPr lang="en-US" dirty="0">
                <a:latin typeface="Bell MT" panose="02020503060305020303" pitchFamily="18" charset="0"/>
              </a:rPr>
              <a:t>4. Functionality Flow Chart and AUTOSAR Configuration</a:t>
            </a:r>
          </a:p>
          <a:p>
            <a:r>
              <a:rPr lang="en-US" dirty="0">
                <a:latin typeface="Bell MT" panose="02020503060305020303" pitchFamily="18" charset="0"/>
              </a:rPr>
              <a:t>5. Testing Methodologies</a:t>
            </a:r>
          </a:p>
          <a:p>
            <a:r>
              <a:rPr lang="en-US" dirty="0">
                <a:latin typeface="Bell MT" panose="02020503060305020303" pitchFamily="18" charset="0"/>
              </a:rPr>
              <a:t>6. Traceability and Test Reporting</a:t>
            </a:r>
          </a:p>
          <a:p>
            <a:r>
              <a:rPr lang="en-US" dirty="0">
                <a:latin typeface="Bell MT" panose="02020503060305020303" pitchFamily="18" charset="0"/>
              </a:rPr>
              <a:t>7. Conclusion and Q&amp;A</a:t>
            </a:r>
          </a:p>
        </p:txBody>
      </p:sp>
    </p:spTree>
    <p:extLst>
      <p:ext uri="{BB962C8B-B14F-4D97-AF65-F5344CB8AC3E}">
        <p14:creationId xmlns:p14="http://schemas.microsoft.com/office/powerpoint/2010/main" val="40860018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8" presetClass="emph" presetSubtype="0" fill="hold" grpId="1" nodeType="afterEffect">
                                  <p:stCondLst>
                                    <p:cond delay="0"/>
                                  </p:stCondLst>
                                  <p:iterate type="lt">
                                    <p:tmPct val="4000"/>
                                  </p:iterate>
                                  <p:childTnLst>
                                    <p:set>
                                      <p:cBhvr override="childStyle">
                                        <p:cTn id="10" dur="500" fill="hold"/>
                                        <p:tgtEl>
                                          <p:spTgt spid="2"/>
                                        </p:tgtEl>
                                        <p:attrNameLst>
                                          <p:attrName>style.textDecorationUnderline</p:attrName>
                                        </p:attrNameLst>
                                      </p:cBhvr>
                                      <p:to>
                                        <p:strVal val="true"/>
                                      </p:to>
                                    </p:set>
                                  </p:childTnLst>
                                </p:cTn>
                              </p:par>
                            </p:childTnLst>
                          </p:cTn>
                        </p:par>
                        <p:par>
                          <p:cTn id="11" fill="hold">
                            <p:stCondLst>
                              <p:cond delay="1100"/>
                            </p:stCondLst>
                            <p:childTnLst>
                              <p:par>
                                <p:cTn id="12" presetID="16" presetClass="entr" presetSubtype="21" fill="hold" grpId="0" nodeType="afterEffect">
                                  <p:stCondLst>
                                    <p:cond delay="0"/>
                                  </p:stCondLst>
                                  <p:iterate type="lt">
                                    <p:tmPct val="0"/>
                                  </p:iterate>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par>
                          <p:cTn id="15" fill="hold">
                            <p:stCondLst>
                              <p:cond delay="1600"/>
                            </p:stCondLst>
                            <p:childTnLst>
                              <p:par>
                                <p:cTn id="16" presetID="16" presetClass="entr" presetSubtype="21" fill="hold" grpId="0" nodeType="afterEffect">
                                  <p:stCondLst>
                                    <p:cond delay="0"/>
                                  </p:stCondLst>
                                  <p:iterate type="lt">
                                    <p:tmPct val="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par>
                          <p:cTn id="19" fill="hold">
                            <p:stCondLst>
                              <p:cond delay="2100"/>
                            </p:stCondLst>
                            <p:childTnLst>
                              <p:par>
                                <p:cTn id="20" presetID="16" presetClass="entr" presetSubtype="21" fill="hold" grpId="0" nodeType="afterEffect">
                                  <p:stCondLst>
                                    <p:cond delay="0"/>
                                  </p:stCondLst>
                                  <p:iterate type="lt">
                                    <p:tmPct val="0"/>
                                  </p:iterate>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par>
                          <p:cTn id="23" fill="hold">
                            <p:stCondLst>
                              <p:cond delay="2600"/>
                            </p:stCondLst>
                            <p:childTnLst>
                              <p:par>
                                <p:cTn id="24" presetID="16" presetClass="entr" presetSubtype="21" fill="hold" grpId="0" nodeType="afterEffect">
                                  <p:stCondLst>
                                    <p:cond delay="0"/>
                                  </p:stCondLst>
                                  <p:iterate type="lt">
                                    <p:tmPct val="0"/>
                                  </p:iterate>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arn(inVertical)">
                                      <p:cBhvr>
                                        <p:cTn id="26" dur="500"/>
                                        <p:tgtEl>
                                          <p:spTgt spid="3">
                                            <p:txEl>
                                              <p:pRg st="3" end="3"/>
                                            </p:txEl>
                                          </p:spTgt>
                                        </p:tgtEl>
                                      </p:cBhvr>
                                    </p:animEffect>
                                  </p:childTnLst>
                                </p:cTn>
                              </p:par>
                            </p:childTnLst>
                          </p:cTn>
                        </p:par>
                        <p:par>
                          <p:cTn id="27" fill="hold">
                            <p:stCondLst>
                              <p:cond delay="3100"/>
                            </p:stCondLst>
                            <p:childTnLst>
                              <p:par>
                                <p:cTn id="28" presetID="16" presetClass="entr" presetSubtype="21" fill="hold" grpId="0" nodeType="afterEffect">
                                  <p:stCondLst>
                                    <p:cond delay="0"/>
                                  </p:stCondLst>
                                  <p:iterate type="lt">
                                    <p:tmPct val="0"/>
                                  </p:iterate>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arn(inVertical)">
                                      <p:cBhvr>
                                        <p:cTn id="30" dur="500"/>
                                        <p:tgtEl>
                                          <p:spTgt spid="3">
                                            <p:txEl>
                                              <p:pRg st="4" end="4"/>
                                            </p:txEl>
                                          </p:spTgt>
                                        </p:tgtEl>
                                      </p:cBhvr>
                                    </p:animEffect>
                                  </p:childTnLst>
                                </p:cTn>
                              </p:par>
                            </p:childTnLst>
                          </p:cTn>
                        </p:par>
                        <p:par>
                          <p:cTn id="31" fill="hold">
                            <p:stCondLst>
                              <p:cond delay="3600"/>
                            </p:stCondLst>
                            <p:childTnLst>
                              <p:par>
                                <p:cTn id="32" presetID="16" presetClass="entr" presetSubtype="21" fill="hold" grpId="0" nodeType="afterEffect">
                                  <p:stCondLst>
                                    <p:cond delay="0"/>
                                  </p:stCondLst>
                                  <p:iterate type="lt">
                                    <p:tmPct val="0"/>
                                  </p:iterate>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arn(inVertical)">
                                      <p:cBhvr>
                                        <p:cTn id="34" dur="500"/>
                                        <p:tgtEl>
                                          <p:spTgt spid="3">
                                            <p:txEl>
                                              <p:pRg st="5" end="5"/>
                                            </p:txEl>
                                          </p:spTgt>
                                        </p:tgtEl>
                                      </p:cBhvr>
                                    </p:animEffect>
                                  </p:childTnLst>
                                </p:cTn>
                              </p:par>
                            </p:childTnLst>
                          </p:cTn>
                        </p:par>
                        <p:par>
                          <p:cTn id="35" fill="hold">
                            <p:stCondLst>
                              <p:cond delay="4100"/>
                            </p:stCondLst>
                            <p:childTnLst>
                              <p:par>
                                <p:cTn id="36" presetID="16" presetClass="entr" presetSubtype="21" fill="hold" grpId="0" nodeType="afterEffect">
                                  <p:stCondLst>
                                    <p:cond delay="0"/>
                                  </p:stCondLst>
                                  <p:iterate type="lt">
                                    <p:tmPct val="0"/>
                                  </p:iterate>
                                  <p:childTnLst>
                                    <p:set>
                                      <p:cBhvr>
                                        <p:cTn id="37" dur="1" fill="hold">
                                          <p:stCondLst>
                                            <p:cond delay="0"/>
                                          </p:stCondLst>
                                        </p:cTn>
                                        <p:tgtEl>
                                          <p:spTgt spid="3">
                                            <p:txEl>
                                              <p:pRg st="6" end="6"/>
                                            </p:txEl>
                                          </p:spTgt>
                                        </p:tgtEl>
                                        <p:attrNameLst>
                                          <p:attrName>style.visibility</p:attrName>
                                        </p:attrNameLst>
                                      </p:cBhvr>
                                      <p:to>
                                        <p:strVal val="visible"/>
                                      </p:to>
                                    </p:set>
                                    <p:animEffect transition="in" filter="barn(inVertical)">
                                      <p:cBhvr>
                                        <p:cTn id="38" dur="500"/>
                                        <p:tgtEl>
                                          <p:spTgt spid="3">
                                            <p:txEl>
                                              <p:pRg st="6" end="6"/>
                                            </p:txEl>
                                          </p:spTgt>
                                        </p:tgtEl>
                                      </p:cBhvr>
                                    </p:animEffect>
                                  </p:childTnLst>
                                </p:cTn>
                              </p:par>
                            </p:childTnLst>
                          </p:cTn>
                        </p:par>
                        <p:par>
                          <p:cTn id="39" fill="hold">
                            <p:stCondLst>
                              <p:cond delay="4600"/>
                            </p:stCondLst>
                            <p:childTnLst>
                              <p:par>
                                <p:cTn id="40" presetID="18" presetClass="emph" presetSubtype="0" fill="hold" grpId="1" nodeType="afterEffect">
                                  <p:stCondLst>
                                    <p:cond delay="0"/>
                                  </p:stCondLst>
                                  <p:iterate type="lt">
                                    <p:tmPct val="4000"/>
                                  </p:iterate>
                                  <p:childTnLst>
                                    <p:set>
                                      <p:cBhvr override="childStyle">
                                        <p:cTn id="41" dur="500" fill="hold"/>
                                        <p:tgtEl>
                                          <p:spTgt spid="3">
                                            <p:txEl>
                                              <p:pRg st="0" end="0"/>
                                            </p:txEl>
                                          </p:spTgt>
                                        </p:tgtEl>
                                        <p:attrNameLst>
                                          <p:attrName>style.textDecorationUnderline</p:attrName>
                                        </p:attrNameLst>
                                      </p:cBhvr>
                                      <p:to>
                                        <p:strVal val="true"/>
                                      </p:to>
                                    </p:set>
                                  </p:childTnLst>
                                </p:cTn>
                              </p:par>
                            </p:childTnLst>
                          </p:cTn>
                        </p:par>
                        <p:par>
                          <p:cTn id="42" fill="hold">
                            <p:stCondLst>
                              <p:cond delay="5640"/>
                            </p:stCondLst>
                            <p:childTnLst>
                              <p:par>
                                <p:cTn id="43" presetID="18" presetClass="emph" presetSubtype="0" fill="hold" grpId="1" nodeType="afterEffect">
                                  <p:stCondLst>
                                    <p:cond delay="0"/>
                                  </p:stCondLst>
                                  <p:iterate type="lt">
                                    <p:tmPct val="4000"/>
                                  </p:iterate>
                                  <p:childTnLst>
                                    <p:set>
                                      <p:cBhvr override="childStyle">
                                        <p:cTn id="44" dur="500" fill="hold"/>
                                        <p:tgtEl>
                                          <p:spTgt spid="3">
                                            <p:txEl>
                                              <p:pRg st="1" end="1"/>
                                            </p:txEl>
                                          </p:spTgt>
                                        </p:tgtEl>
                                        <p:attrNameLst>
                                          <p:attrName>style.textDecorationUnderline</p:attrName>
                                        </p:attrNameLst>
                                      </p:cBhvr>
                                      <p:to>
                                        <p:strVal val="true"/>
                                      </p:to>
                                    </p:set>
                                  </p:childTnLst>
                                </p:cTn>
                              </p:par>
                            </p:childTnLst>
                          </p:cTn>
                        </p:par>
                        <p:par>
                          <p:cTn id="45" fill="hold">
                            <p:stCondLst>
                              <p:cond delay="6740"/>
                            </p:stCondLst>
                            <p:childTnLst>
                              <p:par>
                                <p:cTn id="46" presetID="18" presetClass="emph" presetSubtype="0" fill="hold" grpId="1" nodeType="afterEffect">
                                  <p:stCondLst>
                                    <p:cond delay="0"/>
                                  </p:stCondLst>
                                  <p:iterate type="lt">
                                    <p:tmPct val="4000"/>
                                  </p:iterate>
                                  <p:childTnLst>
                                    <p:set>
                                      <p:cBhvr override="childStyle">
                                        <p:cTn id="47" dur="500" fill="hold"/>
                                        <p:tgtEl>
                                          <p:spTgt spid="3">
                                            <p:txEl>
                                              <p:pRg st="2" end="2"/>
                                            </p:txEl>
                                          </p:spTgt>
                                        </p:tgtEl>
                                        <p:attrNameLst>
                                          <p:attrName>style.textDecorationUnderline</p:attrName>
                                        </p:attrNameLst>
                                      </p:cBhvr>
                                      <p:to>
                                        <p:strVal val="true"/>
                                      </p:to>
                                    </p:set>
                                  </p:childTnLst>
                                </p:cTn>
                              </p:par>
                            </p:childTnLst>
                          </p:cTn>
                        </p:par>
                        <p:par>
                          <p:cTn id="48" fill="hold">
                            <p:stCondLst>
                              <p:cond delay="7580"/>
                            </p:stCondLst>
                            <p:childTnLst>
                              <p:par>
                                <p:cTn id="49" presetID="18" presetClass="emph" presetSubtype="0" fill="hold" grpId="1" nodeType="afterEffect">
                                  <p:stCondLst>
                                    <p:cond delay="0"/>
                                  </p:stCondLst>
                                  <p:iterate type="lt">
                                    <p:tmPct val="4000"/>
                                  </p:iterate>
                                  <p:childTnLst>
                                    <p:set>
                                      <p:cBhvr override="childStyle">
                                        <p:cTn id="50" dur="500" fill="hold"/>
                                        <p:tgtEl>
                                          <p:spTgt spid="3">
                                            <p:txEl>
                                              <p:pRg st="3" end="3"/>
                                            </p:txEl>
                                          </p:spTgt>
                                        </p:tgtEl>
                                        <p:attrNameLst>
                                          <p:attrName>style.textDecorationUnderline</p:attrName>
                                        </p:attrNameLst>
                                      </p:cBhvr>
                                      <p:to>
                                        <p:strVal val="true"/>
                                      </p:to>
                                    </p:set>
                                  </p:childTnLst>
                                </p:cTn>
                              </p:par>
                            </p:childTnLst>
                          </p:cTn>
                        </p:par>
                        <p:par>
                          <p:cTn id="51" fill="hold">
                            <p:stCondLst>
                              <p:cond delay="9000"/>
                            </p:stCondLst>
                            <p:childTnLst>
                              <p:par>
                                <p:cTn id="52" presetID="18" presetClass="emph" presetSubtype="0" fill="hold" grpId="1" nodeType="afterEffect">
                                  <p:stCondLst>
                                    <p:cond delay="0"/>
                                  </p:stCondLst>
                                  <p:iterate type="lt">
                                    <p:tmPct val="4000"/>
                                  </p:iterate>
                                  <p:childTnLst>
                                    <p:set>
                                      <p:cBhvr override="childStyle">
                                        <p:cTn id="53" dur="500" fill="hold"/>
                                        <p:tgtEl>
                                          <p:spTgt spid="3">
                                            <p:txEl>
                                              <p:pRg st="4" end="4"/>
                                            </p:txEl>
                                          </p:spTgt>
                                        </p:tgtEl>
                                        <p:attrNameLst>
                                          <p:attrName>style.textDecorationUnderline</p:attrName>
                                        </p:attrNameLst>
                                      </p:cBhvr>
                                      <p:to>
                                        <p:strVal val="true"/>
                                      </p:to>
                                    </p:set>
                                  </p:childTnLst>
                                </p:cTn>
                              </p:par>
                            </p:childTnLst>
                          </p:cTn>
                        </p:par>
                        <p:par>
                          <p:cTn id="54" fill="hold">
                            <p:stCondLst>
                              <p:cond delay="9920"/>
                            </p:stCondLst>
                            <p:childTnLst>
                              <p:par>
                                <p:cTn id="55" presetID="18" presetClass="emph" presetSubtype="0" fill="hold" grpId="1" nodeType="afterEffect">
                                  <p:stCondLst>
                                    <p:cond delay="0"/>
                                  </p:stCondLst>
                                  <p:iterate type="lt">
                                    <p:tmPct val="4000"/>
                                  </p:iterate>
                                  <p:childTnLst>
                                    <p:set>
                                      <p:cBhvr override="childStyle">
                                        <p:cTn id="56" dur="500" fill="hold"/>
                                        <p:tgtEl>
                                          <p:spTgt spid="3">
                                            <p:txEl>
                                              <p:pRg st="5" end="5"/>
                                            </p:txEl>
                                          </p:spTgt>
                                        </p:tgtEl>
                                        <p:attrNameLst>
                                          <p:attrName>style.textDecorationUnderline</p:attrName>
                                        </p:attrNameLst>
                                      </p:cBhvr>
                                      <p:to>
                                        <p:strVal val="true"/>
                                      </p:to>
                                    </p:set>
                                  </p:childTnLst>
                                </p:cTn>
                              </p:par>
                            </p:childTnLst>
                          </p:cTn>
                        </p:par>
                        <p:par>
                          <p:cTn id="57" fill="hold">
                            <p:stCondLst>
                              <p:cond delay="11000"/>
                            </p:stCondLst>
                            <p:childTnLst>
                              <p:par>
                                <p:cTn id="58" presetID="18" presetClass="emph" presetSubtype="0" fill="hold" grpId="1" nodeType="afterEffect">
                                  <p:stCondLst>
                                    <p:cond delay="0"/>
                                  </p:stCondLst>
                                  <p:iterate type="lt">
                                    <p:tmPct val="4000"/>
                                  </p:iterate>
                                  <p:childTnLst>
                                    <p:set>
                                      <p:cBhvr override="childStyle">
                                        <p:cTn id="59" dur="500" fill="hold"/>
                                        <p:tgtEl>
                                          <p:spTgt spid="3">
                                            <p:txEl>
                                              <p:pRg st="6" end="6"/>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uiExpand="1" build="p"/>
      <p:bldP spid="3" grpId="1"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B54D6-9926-4971-A49D-05E738754C9B}"/>
              </a:ext>
            </a:extLst>
          </p:cNvPr>
          <p:cNvSpPr>
            <a:spLocks noGrp="1"/>
          </p:cNvSpPr>
          <p:nvPr>
            <p:ph type="title"/>
          </p:nvPr>
        </p:nvSpPr>
        <p:spPr/>
        <p:txBody>
          <a:bodyPr/>
          <a:lstStyle/>
          <a:p>
            <a:pPr algn="ctr"/>
            <a:r>
              <a:rPr lang="en-US" dirty="0"/>
              <a:t>Introduction to QA</a:t>
            </a:r>
          </a:p>
        </p:txBody>
      </p:sp>
      <p:sp>
        <p:nvSpPr>
          <p:cNvPr id="3" name="Content Placeholder 2">
            <a:extLst>
              <a:ext uri="{FF2B5EF4-FFF2-40B4-BE49-F238E27FC236}">
                <a16:creationId xmlns:a16="http://schemas.microsoft.com/office/drawing/2014/main" id="{48392582-F742-44CD-AF03-A459A7BCC266}"/>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sz="2400" b="0" i="0" dirty="0">
                <a:solidFill>
                  <a:srgbClr val="ECECEC"/>
                </a:solidFill>
                <a:effectLst/>
                <a:latin typeface="Bell MT" panose="02020503060305020303" pitchFamily="18" charset="0"/>
              </a:rPr>
              <a:t>Quality Assurance (QA)  is a  process for preventing quality failures. The QA team is involved in all stages of product’s development like production, testing, packaging, and delivery.</a:t>
            </a:r>
          </a:p>
          <a:p>
            <a:pPr algn="l">
              <a:buFont typeface="Arial" panose="020B0604020202020204" pitchFamily="34" charset="0"/>
              <a:buChar char="•"/>
            </a:pPr>
            <a:r>
              <a:rPr lang="en-US" sz="2400" b="0" i="0" dirty="0">
                <a:solidFill>
                  <a:srgbClr val="ECECEC"/>
                </a:solidFill>
                <a:effectLst/>
                <a:latin typeface="Bell MT" panose="02020503060305020303" pitchFamily="18" charset="0"/>
              </a:rPr>
              <a:t>QA helps a company to create products and services that meet the needs, expectations and requirements of customers.</a:t>
            </a:r>
          </a:p>
          <a:p>
            <a:pPr algn="l">
              <a:buFont typeface="Arial" panose="020B0604020202020204" pitchFamily="34" charset="0"/>
              <a:buChar char="•"/>
            </a:pPr>
            <a:r>
              <a:rPr lang="en-US" sz="2400" b="0" i="0" dirty="0">
                <a:solidFill>
                  <a:srgbClr val="ECECEC"/>
                </a:solidFill>
                <a:effectLst/>
                <a:latin typeface="Bell MT" panose="02020503060305020303" pitchFamily="18" charset="0"/>
              </a:rPr>
              <a:t>Importance of QA in automotive industry lies in ensuring vehicle safety, reliability, and compliance with regulatory standards.</a:t>
            </a:r>
          </a:p>
          <a:p>
            <a:pPr algn="l">
              <a:buFont typeface="Arial" panose="020B0604020202020204" pitchFamily="34" charset="0"/>
              <a:buChar char="•"/>
            </a:pPr>
            <a:r>
              <a:rPr lang="en-US" sz="2400" b="0" i="0" dirty="0">
                <a:solidFill>
                  <a:srgbClr val="ECECEC"/>
                </a:solidFill>
                <a:effectLst/>
                <a:latin typeface="Bell MT" panose="02020503060305020303" pitchFamily="18" charset="0"/>
              </a:rPr>
              <a:t>QA Engineers play a crucial role in analyzing requirements, developing test strategies, and validating software and hardware components to meet quality standards.</a:t>
            </a:r>
          </a:p>
          <a:p>
            <a:pPr algn="l">
              <a:buFont typeface="Arial" panose="020B0604020202020204" pitchFamily="34" charset="0"/>
              <a:buChar char="•"/>
            </a:pPr>
            <a:r>
              <a:rPr lang="en-US" sz="2400" b="0" i="0" dirty="0">
                <a:solidFill>
                  <a:srgbClr val="ECECEC"/>
                </a:solidFill>
                <a:effectLst/>
                <a:latin typeface="Bell MT" panose="02020503060305020303" pitchFamily="18" charset="0"/>
              </a:rPr>
              <a:t>Effective QA practices help reduce product recalls, warranty costs, and reputational damage, leading to increased customer satisfaction and brand loyalty.</a:t>
            </a:r>
          </a:p>
          <a:p>
            <a:pPr algn="l">
              <a:buFont typeface="Arial" panose="020B0604020202020204" pitchFamily="34" charset="0"/>
              <a:buChar char="•"/>
            </a:pPr>
            <a:r>
              <a:rPr lang="en-US" sz="2400" b="0" i="0" dirty="0">
                <a:solidFill>
                  <a:srgbClr val="ECECEC"/>
                </a:solidFill>
                <a:effectLst/>
                <a:latin typeface="Bell MT" panose="02020503060305020303" pitchFamily="18" charset="0"/>
              </a:rPr>
              <a:t>Continuous improvement and innovation in QA processes and technologies are essential for addressing emerging challenges and ensuring competitiveness in the automotive market.</a:t>
            </a:r>
          </a:p>
          <a:p>
            <a:endParaRPr lang="en-US" dirty="0"/>
          </a:p>
        </p:txBody>
      </p:sp>
    </p:spTree>
    <p:extLst>
      <p:ext uri="{BB962C8B-B14F-4D97-AF65-F5344CB8AC3E}">
        <p14:creationId xmlns:p14="http://schemas.microsoft.com/office/powerpoint/2010/main" val="2065545710"/>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FA54328-2668-F856-2701-DB69DBC05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9186"/>
            <a:ext cx="12192000" cy="6858000"/>
          </a:xfrm>
          <a:prstGeom prst="rect">
            <a:avLst/>
          </a:prstGeom>
        </p:spPr>
      </p:pic>
      <p:sp>
        <p:nvSpPr>
          <p:cNvPr id="2" name="Title 1">
            <a:extLst>
              <a:ext uri="{FF2B5EF4-FFF2-40B4-BE49-F238E27FC236}">
                <a16:creationId xmlns:a16="http://schemas.microsoft.com/office/drawing/2014/main" id="{2FB93FD9-C321-485F-B575-D248DC3316C6}"/>
              </a:ext>
            </a:extLst>
          </p:cNvPr>
          <p:cNvSpPr>
            <a:spLocks noGrp="1"/>
          </p:cNvSpPr>
          <p:nvPr>
            <p:ph type="title"/>
          </p:nvPr>
        </p:nvSpPr>
        <p:spPr>
          <a:xfrm>
            <a:off x="188259" y="764373"/>
            <a:ext cx="11317941" cy="1293028"/>
          </a:xfrm>
        </p:spPr>
        <p:txBody>
          <a:bodyPr>
            <a:normAutofit/>
          </a:bodyPr>
          <a:lstStyle/>
          <a:p>
            <a:r>
              <a:rPr lang="en-US" sz="3200" i="0" dirty="0">
                <a:effectLst/>
              </a:rPr>
              <a:t>Overview of Cruise Control System</a:t>
            </a:r>
            <a:br>
              <a:rPr lang="en-US" b="1" i="0" dirty="0">
                <a:effectLst/>
                <a:latin typeface="Bell MT" panose="02020503060305020303" pitchFamily="18" charset="0"/>
              </a:rPr>
            </a:br>
            <a:endParaRPr lang="en-US" dirty="0">
              <a:latin typeface="Bell MT" panose="02020503060305020303" pitchFamily="18" charset="0"/>
            </a:endParaRPr>
          </a:p>
        </p:txBody>
      </p:sp>
      <p:sp>
        <p:nvSpPr>
          <p:cNvPr id="3" name="Content Placeholder 2">
            <a:extLst>
              <a:ext uri="{FF2B5EF4-FFF2-40B4-BE49-F238E27FC236}">
                <a16:creationId xmlns:a16="http://schemas.microsoft.com/office/drawing/2014/main" id="{3736D250-7623-41E9-B03B-7972CEB5E7E1}"/>
              </a:ext>
            </a:extLst>
          </p:cNvPr>
          <p:cNvSpPr>
            <a:spLocks noGrp="1"/>
          </p:cNvSpPr>
          <p:nvPr>
            <p:ph idx="1"/>
          </p:nvPr>
        </p:nvSpPr>
        <p:spPr>
          <a:xfrm>
            <a:off x="685800" y="1627094"/>
            <a:ext cx="10820400" cy="4591591"/>
          </a:xfrm>
        </p:spPr>
        <p:txBody>
          <a:bodyPr>
            <a:normAutofit fontScale="92500"/>
          </a:bodyPr>
          <a:lstStyle/>
          <a:p>
            <a:pPr algn="l">
              <a:buFont typeface="Arial" panose="020B0604020202020204" pitchFamily="34" charset="0"/>
              <a:buChar char="•"/>
            </a:pPr>
            <a:r>
              <a:rPr lang="en-US" b="0" i="0" dirty="0">
                <a:effectLst/>
                <a:latin typeface="Bell MT" panose="02020503060305020303" pitchFamily="18" charset="0"/>
              </a:rPr>
              <a:t>Cruise control  is a  system, which automatically controls the speed of an automobile. The system takes over the throttle of the car to maintain a steady speed as set by the driver.</a:t>
            </a:r>
          </a:p>
          <a:p>
            <a:pPr algn="l">
              <a:buFont typeface="Arial" panose="020B0604020202020204" pitchFamily="34" charset="0"/>
              <a:buChar char="•"/>
            </a:pPr>
            <a:r>
              <a:rPr lang="en-US" b="0" i="0" dirty="0">
                <a:effectLst/>
                <a:latin typeface="Bell MT" panose="02020503060305020303" pitchFamily="18" charset="0"/>
              </a:rPr>
              <a:t>In short, cruise control can be said to be a system  which uses the principles of radar to determine the distances between two consecutive moving vehicles in which either one or both of them is incorporated with this system.</a:t>
            </a:r>
          </a:p>
          <a:p>
            <a:pPr algn="l">
              <a:buFont typeface="Arial" panose="020B0604020202020204" pitchFamily="34" charset="0"/>
              <a:buChar char="•"/>
            </a:pPr>
            <a:r>
              <a:rPr lang="en-US" b="0" i="0" dirty="0">
                <a:effectLst/>
                <a:latin typeface="Bell MT" panose="02020503060305020303" pitchFamily="18" charset="0"/>
              </a:rPr>
              <a:t>Components of Cruise Control include sensors to measure vehicle speed and road conditions, actuators to adjust throttle or braking, and control algorithms.</a:t>
            </a:r>
          </a:p>
          <a:p>
            <a:pPr algn="l">
              <a:buFont typeface="Arial" panose="020B0604020202020204" pitchFamily="34" charset="0"/>
              <a:buChar char="•"/>
            </a:pPr>
            <a:r>
              <a:rPr lang="en-US" b="0" i="0" dirty="0">
                <a:effectLst/>
                <a:latin typeface="Bell MT" panose="02020503060305020303" pitchFamily="18" charset="0"/>
              </a:rPr>
              <a:t>Integration of advanced features such as adaptive cruise control, lane-keeping assistance, and collision avoidance enhances vehicle safety and driver assistance capabilities.</a:t>
            </a:r>
          </a:p>
          <a:p>
            <a:pPr algn="l">
              <a:buFont typeface="Arial" panose="020B0604020202020204" pitchFamily="34" charset="0"/>
              <a:buChar char="•"/>
            </a:pPr>
            <a:r>
              <a:rPr lang="en-US" b="0" i="0" dirty="0">
                <a:effectLst/>
                <a:latin typeface="Bell MT" panose="02020503060305020303" pitchFamily="18" charset="0"/>
              </a:rPr>
              <a:t>Evolving technologies such as artificial intelligence and machine learning enable Cruise Control Systems to adapt to dynamic driving conditions and improve performance over time.</a:t>
            </a:r>
          </a:p>
          <a:p>
            <a:pPr algn="l">
              <a:buFont typeface="Arial" panose="020B0604020202020204" pitchFamily="34" charset="0"/>
              <a:buChar char="•"/>
            </a:pPr>
            <a:r>
              <a:rPr lang="en-US" b="0" i="0" dirty="0">
                <a:effectLst/>
                <a:latin typeface="Bell MT" panose="02020503060305020303" pitchFamily="18" charset="0"/>
              </a:rPr>
              <a:t>Collaborative partnerships between automotive manufacturers, suppliers, and technology providers drive innovation and advancement in Cruise Control System design and functionality</a:t>
            </a:r>
            <a:r>
              <a:rPr lang="en-US" b="0" i="0" dirty="0">
                <a:solidFill>
                  <a:schemeClr val="bg1"/>
                </a:solidFill>
                <a:effectLst/>
                <a:latin typeface="Bell MT" panose="02020503060305020303" pitchFamily="18" charset="0"/>
              </a:rPr>
              <a:t>.</a:t>
            </a:r>
          </a:p>
          <a:p>
            <a:endParaRPr lang="en-US" dirty="0"/>
          </a:p>
        </p:txBody>
      </p:sp>
    </p:spTree>
    <p:extLst>
      <p:ext uri="{BB962C8B-B14F-4D97-AF65-F5344CB8AC3E}">
        <p14:creationId xmlns:p14="http://schemas.microsoft.com/office/powerpoint/2010/main" val="3559569099"/>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820E-49EF-4B73-9479-685F235EBBD8}"/>
              </a:ext>
            </a:extLst>
          </p:cNvPr>
          <p:cNvSpPr>
            <a:spLocks noGrp="1"/>
          </p:cNvSpPr>
          <p:nvPr>
            <p:ph type="title"/>
          </p:nvPr>
        </p:nvSpPr>
        <p:spPr/>
        <p:txBody>
          <a:bodyPr/>
          <a:lstStyle/>
          <a:p>
            <a:pPr algn="ctr"/>
            <a:r>
              <a:rPr lang="en-US" sz="3200" i="0" dirty="0">
                <a:solidFill>
                  <a:srgbClr val="ECECEC"/>
                </a:solidFill>
                <a:effectLst/>
              </a:rPr>
              <a:t>Test Plan Overview</a:t>
            </a:r>
            <a:br>
              <a:rPr lang="en-US" b="1" i="0" dirty="0">
                <a:solidFill>
                  <a:srgbClr val="ECECEC"/>
                </a:solidFill>
                <a:effectLst/>
                <a:latin typeface="ui-sans-serif"/>
              </a:rPr>
            </a:br>
            <a:endParaRPr lang="en-US" dirty="0"/>
          </a:p>
        </p:txBody>
      </p:sp>
      <p:sp>
        <p:nvSpPr>
          <p:cNvPr id="3" name="Content Placeholder 2">
            <a:extLst>
              <a:ext uri="{FF2B5EF4-FFF2-40B4-BE49-F238E27FC236}">
                <a16:creationId xmlns:a16="http://schemas.microsoft.com/office/drawing/2014/main" id="{59ABDA54-ED08-485E-A430-16ED55EAD4DD}"/>
              </a:ext>
            </a:extLst>
          </p:cNvPr>
          <p:cNvSpPr>
            <a:spLocks noGrp="1"/>
          </p:cNvSpPr>
          <p:nvPr>
            <p:ph idx="1"/>
          </p:nvPr>
        </p:nvSpPr>
        <p:spPr>
          <a:xfrm>
            <a:off x="685800" y="1842248"/>
            <a:ext cx="10820400" cy="4376438"/>
          </a:xfrm>
        </p:spPr>
        <p:txBody>
          <a:bodyPr>
            <a:normAutofit fontScale="25000" lnSpcReduction="20000"/>
          </a:bodyPr>
          <a:lstStyle/>
          <a:p>
            <a:pPr algn="l">
              <a:buFont typeface="Arial" panose="020B0604020202020204" pitchFamily="34" charset="0"/>
              <a:buChar char="•"/>
            </a:pPr>
            <a:r>
              <a:rPr lang="en-US" sz="8000" b="0" i="0" dirty="0">
                <a:solidFill>
                  <a:srgbClr val="ECECEC"/>
                </a:solidFill>
                <a:effectLst/>
                <a:latin typeface="Bell MT" panose="02020503060305020303" pitchFamily="18" charset="0"/>
              </a:rPr>
              <a:t>A well-defined test plan outlines test objectives, scope, resources, and schedule, ensuring comprehensive testing coverage and efficient resource utilization.</a:t>
            </a:r>
          </a:p>
          <a:p>
            <a:pPr algn="l">
              <a:buFont typeface="Arial" panose="020B0604020202020204" pitchFamily="34" charset="0"/>
              <a:buChar char="•"/>
            </a:pPr>
            <a:r>
              <a:rPr lang="en-US" sz="8000" dirty="0">
                <a:effectLst/>
                <a:latin typeface="Bell MT" panose="02020503060305020303" pitchFamily="18" charset="0"/>
                <a:ea typeface="Calibri" panose="020F0502020204030204" pitchFamily="34" charset="0"/>
                <a:cs typeface="Times New Roman" panose="02020603050405020304" pitchFamily="18" charset="0"/>
              </a:rPr>
              <a:t>The primary objectives of this test plan is to validate the functional and non-functional requirements of the cruise control system, ensure its integration with other vehicle systems, and confirm its compliance with industry standards.</a:t>
            </a:r>
            <a:endParaRPr lang="en-US" sz="8000" b="0" i="0" dirty="0">
              <a:solidFill>
                <a:srgbClr val="ECECEC"/>
              </a:solidFill>
              <a:effectLst/>
              <a:latin typeface="Bell MT" panose="02020503060305020303" pitchFamily="18" charset="0"/>
            </a:endParaRPr>
          </a:p>
          <a:p>
            <a:pPr algn="l">
              <a:buFont typeface="Arial" panose="020B0604020202020204" pitchFamily="34" charset="0"/>
              <a:buChar char="•"/>
            </a:pPr>
            <a:r>
              <a:rPr lang="en-US" sz="8000" b="0" i="0" dirty="0">
                <a:solidFill>
                  <a:srgbClr val="ECECEC"/>
                </a:solidFill>
                <a:effectLst/>
                <a:latin typeface="Bell MT" panose="02020503060305020303" pitchFamily="18" charset="0"/>
              </a:rPr>
              <a:t>Expanding test scope to include edge cases and real-world scenarios helps identify potential issues and ensure the system's robustness in diverse operating conditions.</a:t>
            </a:r>
          </a:p>
          <a:p>
            <a:pPr algn="l">
              <a:buFont typeface="Arial" panose="020B0604020202020204" pitchFamily="34" charset="0"/>
              <a:buChar char="•"/>
            </a:pPr>
            <a:r>
              <a:rPr lang="en-US" sz="8000" b="0" i="0" dirty="0">
                <a:solidFill>
                  <a:srgbClr val="ECECEC"/>
                </a:solidFill>
                <a:effectLst/>
                <a:latin typeface="Bell MT" panose="02020503060305020303" pitchFamily="18" charset="0"/>
              </a:rPr>
              <a:t>Adoption of agile and DevOps methodologies facilitates iterative testing, rapid feedback cycles, and continuous integration, enabling early defect detection and faster time-to-market.</a:t>
            </a:r>
          </a:p>
          <a:p>
            <a:pPr algn="l">
              <a:buFont typeface="Arial" panose="020B0604020202020204" pitchFamily="34" charset="0"/>
              <a:buChar char="•"/>
            </a:pPr>
            <a:r>
              <a:rPr lang="en-US" sz="8000" b="0" i="0" dirty="0">
                <a:solidFill>
                  <a:srgbClr val="ECECEC"/>
                </a:solidFill>
                <a:effectLst/>
                <a:latin typeface="Bell MT" panose="02020503060305020303" pitchFamily="18" charset="0"/>
              </a:rPr>
              <a:t>Integration of test automation tools and frameworks streamlines test execution, reduces manual effort, and improves test coverage, scalability, and repeatability.</a:t>
            </a:r>
          </a:p>
          <a:p>
            <a:pPr algn="l">
              <a:buFont typeface="Arial" panose="020B0604020202020204" pitchFamily="34" charset="0"/>
              <a:buChar char="•"/>
            </a:pPr>
            <a:r>
              <a:rPr lang="en-US" sz="8000" b="0" i="0" dirty="0">
                <a:solidFill>
                  <a:srgbClr val="ECECEC"/>
                </a:solidFill>
                <a:effectLst/>
                <a:latin typeface="Bell MT" panose="02020503060305020303" pitchFamily="18" charset="0"/>
              </a:rPr>
              <a:t>Levels of testing like unit testing, integration testing, system testing, and acceptance testing can be used in order to acquire good  quality and performance. Also some components like Application layer, runtime environment, basic software modules and MCAL are included.</a:t>
            </a:r>
          </a:p>
          <a:p>
            <a:pPr algn="l">
              <a:buFont typeface="Arial" panose="020B0604020202020204" pitchFamily="34" charset="0"/>
              <a:buChar char="•"/>
            </a:pPr>
            <a:r>
              <a:rPr lang="en-US" sz="8000" b="0" i="0" dirty="0">
                <a:solidFill>
                  <a:srgbClr val="ECECEC"/>
                </a:solidFill>
                <a:effectLst/>
                <a:latin typeface="Bell MT" panose="02020503060305020303" pitchFamily="18" charset="0"/>
              </a:rPr>
              <a:t>Collaboration with cross-functional teams, including developers, designers, and product managers, promotes alignment of testing efforts with business goals and customer expectations.</a:t>
            </a:r>
          </a:p>
          <a:p>
            <a:endParaRPr lang="en-US" dirty="0"/>
          </a:p>
        </p:txBody>
      </p:sp>
    </p:spTree>
    <p:extLst>
      <p:ext uri="{BB962C8B-B14F-4D97-AF65-F5344CB8AC3E}">
        <p14:creationId xmlns:p14="http://schemas.microsoft.com/office/powerpoint/2010/main" val="3062992821"/>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9B233F-E414-7FDA-C185-823CDF4F7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2281"/>
            <a:ext cx="12192000" cy="6858000"/>
          </a:xfrm>
          <a:prstGeom prst="rect">
            <a:avLst/>
          </a:prstGeom>
        </p:spPr>
      </p:pic>
      <p:sp>
        <p:nvSpPr>
          <p:cNvPr id="2" name="Title 1">
            <a:extLst>
              <a:ext uri="{FF2B5EF4-FFF2-40B4-BE49-F238E27FC236}">
                <a16:creationId xmlns:a16="http://schemas.microsoft.com/office/drawing/2014/main" id="{D33E9C96-34E4-499C-8E8A-2BA10106E16F}"/>
              </a:ext>
            </a:extLst>
          </p:cNvPr>
          <p:cNvSpPr>
            <a:spLocks noGrp="1"/>
          </p:cNvSpPr>
          <p:nvPr>
            <p:ph type="title"/>
          </p:nvPr>
        </p:nvSpPr>
        <p:spPr/>
        <p:txBody>
          <a:bodyPr/>
          <a:lstStyle/>
          <a:p>
            <a:pPr algn="ctr"/>
            <a:r>
              <a:rPr lang="en-US" sz="3200" i="0" dirty="0">
                <a:solidFill>
                  <a:srgbClr val="ECECEC"/>
                </a:solidFill>
                <a:effectLst/>
              </a:rPr>
              <a:t>AUTOSAR Configuration</a:t>
            </a:r>
            <a:br>
              <a:rPr lang="en-US" b="1" i="0" dirty="0">
                <a:solidFill>
                  <a:srgbClr val="ECECEC"/>
                </a:solidFill>
                <a:effectLst/>
                <a:latin typeface="ui-sans-serif"/>
              </a:rPr>
            </a:br>
            <a:endParaRPr lang="en-US" dirty="0"/>
          </a:p>
        </p:txBody>
      </p:sp>
      <p:sp>
        <p:nvSpPr>
          <p:cNvPr id="3" name="Content Placeholder 2">
            <a:extLst>
              <a:ext uri="{FF2B5EF4-FFF2-40B4-BE49-F238E27FC236}">
                <a16:creationId xmlns:a16="http://schemas.microsoft.com/office/drawing/2014/main" id="{C8E97AD9-574D-4052-88B6-552AAE60C05B}"/>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ECECEC"/>
                </a:solidFill>
                <a:effectLst/>
                <a:latin typeface="Bell MT" panose="02020503060305020303" pitchFamily="18" charset="0"/>
              </a:rPr>
              <a:t>AUTOSAR standardizes automotive software architecture, facilitating interoperability between Electronic Control Units (ECUs) and enabling efficient development and integration of automotive systems.</a:t>
            </a:r>
          </a:p>
          <a:p>
            <a:pPr algn="l">
              <a:buFont typeface="Arial" panose="020B0604020202020204" pitchFamily="34" charset="0"/>
              <a:buChar char="•"/>
            </a:pPr>
            <a:r>
              <a:rPr lang="en-US" b="0" i="0" dirty="0">
                <a:solidFill>
                  <a:srgbClr val="ECECEC"/>
                </a:solidFill>
                <a:effectLst/>
                <a:latin typeface="Bell MT" panose="02020503060305020303" pitchFamily="18" charset="0"/>
              </a:rPr>
              <a:t>Accurate configuration of AUTOSAR parameters ensures seamless integration and optimal performance of Cruise Control System components, enhancing overall system reliability and safety.</a:t>
            </a:r>
          </a:p>
          <a:p>
            <a:pPr algn="l">
              <a:buFont typeface="Arial" panose="020B0604020202020204" pitchFamily="34" charset="0"/>
              <a:buChar char="•"/>
            </a:pPr>
            <a:r>
              <a:rPr lang="en-US" b="0" i="0" dirty="0">
                <a:solidFill>
                  <a:srgbClr val="ECECEC"/>
                </a:solidFill>
                <a:effectLst/>
                <a:latin typeface="Bell MT" panose="02020503060305020303" pitchFamily="18" charset="0"/>
              </a:rPr>
              <a:t>Adoption of model-based development approaches such as AUTOSAR-compliant tools and frameworks streamlines software design, development, and validation processes, reducing time-to-market and development costs.</a:t>
            </a:r>
          </a:p>
          <a:p>
            <a:pPr algn="l">
              <a:buFont typeface="Arial" panose="020B0604020202020204" pitchFamily="34" charset="0"/>
              <a:buChar char="•"/>
            </a:pPr>
            <a:r>
              <a:rPr lang="en-US" b="0" i="0" dirty="0">
                <a:solidFill>
                  <a:srgbClr val="ECECEC"/>
                </a:solidFill>
                <a:effectLst/>
                <a:latin typeface="Bell MT" panose="02020503060305020303" pitchFamily="18" charset="0"/>
              </a:rPr>
              <a:t>Integration of AUTOSAR with other automotive standards and frameworks, such as ISO 26262 for functional safety, enhances system robustness and compliance with industry regulations and standards.</a:t>
            </a:r>
          </a:p>
          <a:p>
            <a:pPr algn="l">
              <a:buFont typeface="Arial" panose="020B0604020202020204" pitchFamily="34" charset="0"/>
              <a:buChar char="•"/>
            </a:pPr>
            <a:r>
              <a:rPr lang="en-US" b="0" i="0" dirty="0">
                <a:solidFill>
                  <a:srgbClr val="ECECEC"/>
                </a:solidFill>
                <a:effectLst/>
                <a:latin typeface="Bell MT" panose="02020503060305020303" pitchFamily="18" charset="0"/>
              </a:rPr>
              <a:t>Collaboration with AUTOSAR consortium members, automotive OEMs, and suppliers fosters knowledge sharing, best practices exchange, and ecosystem development, driving innovation and advancement in automotive software engineering.</a:t>
            </a:r>
          </a:p>
          <a:p>
            <a:pPr marL="0" indent="0">
              <a:buNone/>
            </a:pPr>
            <a:endParaRPr lang="en-US" dirty="0"/>
          </a:p>
        </p:txBody>
      </p:sp>
    </p:spTree>
    <p:extLst>
      <p:ext uri="{BB962C8B-B14F-4D97-AF65-F5344CB8AC3E}">
        <p14:creationId xmlns:p14="http://schemas.microsoft.com/office/powerpoint/2010/main" val="3510305366"/>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14ECED-65F0-F24D-B035-8ABF7FBC5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018" y="1444441"/>
            <a:ext cx="9533964" cy="5295900"/>
          </a:xfrm>
          <a:prstGeom prst="rect">
            <a:avLst/>
          </a:prstGeom>
        </p:spPr>
      </p:pic>
    </p:spTree>
    <p:extLst>
      <p:ext uri="{BB962C8B-B14F-4D97-AF65-F5344CB8AC3E}">
        <p14:creationId xmlns:p14="http://schemas.microsoft.com/office/powerpoint/2010/main" val="16867623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2516-D917-4710-8E20-8A8276A6E3D1}"/>
              </a:ext>
            </a:extLst>
          </p:cNvPr>
          <p:cNvSpPr>
            <a:spLocks noGrp="1"/>
          </p:cNvSpPr>
          <p:nvPr>
            <p:ph type="title"/>
          </p:nvPr>
        </p:nvSpPr>
        <p:spPr/>
        <p:txBody>
          <a:bodyPr/>
          <a:lstStyle/>
          <a:p>
            <a:pPr algn="ctr"/>
            <a:r>
              <a:rPr lang="en-US" sz="2800" i="0" dirty="0">
                <a:solidFill>
                  <a:srgbClr val="ECECEC"/>
                </a:solidFill>
                <a:effectLst/>
              </a:rPr>
              <a:t>Functionality Flow Chart</a:t>
            </a:r>
            <a:br>
              <a:rPr lang="en-US" b="1" i="0" dirty="0">
                <a:solidFill>
                  <a:srgbClr val="ECECEC"/>
                </a:solidFill>
                <a:effectLst/>
                <a:latin typeface="ui-sans-serif"/>
              </a:rPr>
            </a:br>
            <a:endParaRPr lang="en-US" dirty="0"/>
          </a:p>
        </p:txBody>
      </p:sp>
      <p:sp>
        <p:nvSpPr>
          <p:cNvPr id="3" name="Content Placeholder 2">
            <a:extLst>
              <a:ext uri="{FF2B5EF4-FFF2-40B4-BE49-F238E27FC236}">
                <a16:creationId xmlns:a16="http://schemas.microsoft.com/office/drawing/2014/main" id="{04868601-E811-46EF-B0F7-6DF95333677D}"/>
              </a:ext>
            </a:extLst>
          </p:cNvPr>
          <p:cNvSpPr>
            <a:spLocks noGrp="1"/>
          </p:cNvSpPr>
          <p:nvPr>
            <p:ph idx="1"/>
          </p:nvPr>
        </p:nvSpPr>
        <p:spPr/>
        <p:txBody>
          <a:bodyPr>
            <a:normAutofit fontScale="92500"/>
          </a:bodyPr>
          <a:lstStyle/>
          <a:p>
            <a:pPr algn="l">
              <a:buFont typeface="Arial" panose="020B0604020202020204" pitchFamily="34" charset="0"/>
              <a:buChar char="•"/>
            </a:pPr>
            <a:r>
              <a:rPr lang="en-US" b="0" i="0" dirty="0">
                <a:solidFill>
                  <a:srgbClr val="ECECEC"/>
                </a:solidFill>
                <a:effectLst/>
                <a:latin typeface="Bell MT" panose="02020503060305020303" pitchFamily="18" charset="0"/>
              </a:rPr>
              <a:t>Visualizing system functionalities through flow charts aids in understanding the sequential steps involved in Cruise Control operation, including activation, speed adjustment, and deactivation.</a:t>
            </a:r>
          </a:p>
          <a:p>
            <a:pPr algn="l">
              <a:buFont typeface="Arial" panose="020B0604020202020204" pitchFamily="34" charset="0"/>
              <a:buChar char="•"/>
            </a:pPr>
            <a:r>
              <a:rPr lang="en-US" b="0" i="0" dirty="0">
                <a:solidFill>
                  <a:srgbClr val="ECECEC"/>
                </a:solidFill>
                <a:effectLst/>
                <a:latin typeface="Bell MT" panose="02020503060305020303" pitchFamily="18" charset="0"/>
              </a:rPr>
              <a:t>Incorporating error-handling scenarios and fallback mechanisms in the flow chart helps ensure system resilience and reliability in the event of unexpected situations or failures.</a:t>
            </a:r>
          </a:p>
          <a:p>
            <a:pPr algn="l">
              <a:buFont typeface="Arial" panose="020B0604020202020204" pitchFamily="34" charset="0"/>
              <a:buChar char="•"/>
            </a:pPr>
            <a:r>
              <a:rPr lang="en-US" b="0" i="0" dirty="0">
                <a:solidFill>
                  <a:srgbClr val="ECECEC"/>
                </a:solidFill>
                <a:effectLst/>
                <a:latin typeface="Bell MT" panose="02020503060305020303" pitchFamily="18" charset="0"/>
              </a:rPr>
              <a:t>Iterative refinement of flow charts based on user feedback, testing outcomes, and system performance metrics enhances clarity, usability, and effectiveness in communicating system functionality and behavior.</a:t>
            </a:r>
          </a:p>
          <a:p>
            <a:pPr algn="l">
              <a:buFont typeface="Arial" panose="020B0604020202020204" pitchFamily="34" charset="0"/>
              <a:buChar char="•"/>
            </a:pPr>
            <a:r>
              <a:rPr lang="en-US" b="0" i="0" dirty="0">
                <a:solidFill>
                  <a:srgbClr val="ECECEC"/>
                </a:solidFill>
                <a:effectLst/>
                <a:latin typeface="Bell MT" panose="02020503060305020303" pitchFamily="18" charset="0"/>
              </a:rPr>
              <a:t>Integration of flow charts with requirement specifications, design documents, and test cases promotes traceability, consistency, and alignment throughout the software development lifecycle.</a:t>
            </a:r>
          </a:p>
          <a:p>
            <a:pPr algn="l">
              <a:buFont typeface="Arial" panose="020B0604020202020204" pitchFamily="34" charset="0"/>
              <a:buChar char="•"/>
            </a:pPr>
            <a:r>
              <a:rPr lang="en-US" b="0" i="0" dirty="0">
                <a:solidFill>
                  <a:srgbClr val="ECECEC"/>
                </a:solidFill>
                <a:effectLst/>
                <a:latin typeface="Bell MT" panose="02020503060305020303" pitchFamily="18" charset="0"/>
              </a:rPr>
              <a:t>Adoption of standardized flow chart notation and conventions facilitates collaboration, communication, and knowledge transfer among development teams, stakeholders, and domain experts.</a:t>
            </a:r>
          </a:p>
          <a:p>
            <a:pPr marL="0" indent="0" algn="l">
              <a:buNone/>
            </a:pPr>
            <a:endParaRPr lang="en-US" b="0" i="0" dirty="0">
              <a:solidFill>
                <a:srgbClr val="ECECEC"/>
              </a:solidFill>
              <a:effectLst/>
              <a:latin typeface="Bell MT" panose="02020503060305020303" pitchFamily="18" charset="0"/>
            </a:endParaRPr>
          </a:p>
          <a:p>
            <a:endParaRPr lang="en-US" dirty="0"/>
          </a:p>
        </p:txBody>
      </p:sp>
    </p:spTree>
    <p:extLst>
      <p:ext uri="{BB962C8B-B14F-4D97-AF65-F5344CB8AC3E}">
        <p14:creationId xmlns:p14="http://schemas.microsoft.com/office/powerpoint/2010/main" val="2357437682"/>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875F91-C9C7-4EF8-8EBB-CFC44F4FBB7E}"/>
              </a:ext>
            </a:extLst>
          </p:cNvPr>
          <p:cNvSpPr txBox="1"/>
          <p:nvPr/>
        </p:nvSpPr>
        <p:spPr>
          <a:xfrm>
            <a:off x="2474259" y="4428565"/>
            <a:ext cx="959223" cy="369332"/>
          </a:xfrm>
          <a:prstGeom prst="rect">
            <a:avLst/>
          </a:prstGeom>
          <a:noFill/>
        </p:spPr>
        <p:txBody>
          <a:bodyPr wrap="square" rtlCol="0">
            <a:spAutoFit/>
          </a:bodyPr>
          <a:lstStyle/>
          <a:p>
            <a:r>
              <a:rPr lang="en-US" dirty="0">
                <a:highlight>
                  <a:srgbClr val="808080"/>
                </a:highlight>
              </a:rPr>
              <a:t>…….....</a:t>
            </a:r>
          </a:p>
        </p:txBody>
      </p:sp>
      <p:sp>
        <p:nvSpPr>
          <p:cNvPr id="6" name="TextBox 5">
            <a:extLst>
              <a:ext uri="{FF2B5EF4-FFF2-40B4-BE49-F238E27FC236}">
                <a16:creationId xmlns:a16="http://schemas.microsoft.com/office/drawing/2014/main" id="{43F0C036-FBBC-4B7D-B1B2-A7E29071D560}"/>
              </a:ext>
            </a:extLst>
          </p:cNvPr>
          <p:cNvSpPr txBox="1"/>
          <p:nvPr/>
        </p:nvSpPr>
        <p:spPr>
          <a:xfrm>
            <a:off x="9986682" y="4243899"/>
            <a:ext cx="959223" cy="369332"/>
          </a:xfrm>
          <a:prstGeom prst="rect">
            <a:avLst/>
          </a:prstGeom>
          <a:noFill/>
        </p:spPr>
        <p:txBody>
          <a:bodyPr wrap="square" rtlCol="0">
            <a:spAutoFit/>
          </a:bodyPr>
          <a:lstStyle/>
          <a:p>
            <a:r>
              <a:rPr lang="en-US" dirty="0">
                <a:highlight>
                  <a:srgbClr val="808080"/>
                </a:highlight>
              </a:rPr>
              <a:t>……….</a:t>
            </a:r>
          </a:p>
        </p:txBody>
      </p:sp>
      <p:sp>
        <p:nvSpPr>
          <p:cNvPr id="7" name="TextBox 6">
            <a:extLst>
              <a:ext uri="{FF2B5EF4-FFF2-40B4-BE49-F238E27FC236}">
                <a16:creationId xmlns:a16="http://schemas.microsoft.com/office/drawing/2014/main" id="{8859793A-CF31-47F4-A629-ABC05040E167}"/>
              </a:ext>
            </a:extLst>
          </p:cNvPr>
          <p:cNvSpPr txBox="1"/>
          <p:nvPr/>
        </p:nvSpPr>
        <p:spPr>
          <a:xfrm>
            <a:off x="10318376" y="6078069"/>
            <a:ext cx="1057835" cy="369332"/>
          </a:xfrm>
          <a:prstGeom prst="rect">
            <a:avLst/>
          </a:prstGeom>
          <a:noFill/>
        </p:spPr>
        <p:txBody>
          <a:bodyPr wrap="square" rtlCol="0">
            <a:spAutoFit/>
          </a:bodyPr>
          <a:lstStyle/>
          <a:p>
            <a:r>
              <a:rPr lang="en-US" dirty="0">
                <a:highlight>
                  <a:srgbClr val="808080"/>
                </a:highlight>
              </a:rPr>
              <a:t>………..</a:t>
            </a:r>
          </a:p>
        </p:txBody>
      </p:sp>
      <p:pic>
        <p:nvPicPr>
          <p:cNvPr id="3" name="Picture 2">
            <a:extLst>
              <a:ext uri="{FF2B5EF4-FFF2-40B4-BE49-F238E27FC236}">
                <a16:creationId xmlns:a16="http://schemas.microsoft.com/office/drawing/2014/main" id="{279BEA87-16BA-30FC-3399-BDC9CCDA4F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259" y="764578"/>
            <a:ext cx="8615082" cy="584190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3988153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530</TotalTime>
  <Words>1692</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Bell MT</vt:lpstr>
      <vt:lpstr>Cambria</vt:lpstr>
      <vt:lpstr>Century Gothic</vt:lpstr>
      <vt:lpstr>ui-sans-serif</vt:lpstr>
      <vt:lpstr>Vapor Trail</vt:lpstr>
      <vt:lpstr>PowerPoint Presentation</vt:lpstr>
      <vt:lpstr>Agenda</vt:lpstr>
      <vt:lpstr>Introduction to QA</vt:lpstr>
      <vt:lpstr>Overview of Cruise Control System </vt:lpstr>
      <vt:lpstr>Test Plan Overview </vt:lpstr>
      <vt:lpstr>AUTOSAR Configuration </vt:lpstr>
      <vt:lpstr>PowerPoint Presentation</vt:lpstr>
      <vt:lpstr>Functionality Flow Chart </vt:lpstr>
      <vt:lpstr>PowerPoint Presentation</vt:lpstr>
      <vt:lpstr>Test Results Documentation </vt:lpstr>
      <vt:lpstr>Traceability Matrix </vt:lpstr>
      <vt:lpstr>Traceability Matrix</vt:lpstr>
      <vt:lpstr>Stress vs Load Testing </vt:lpstr>
      <vt:lpstr>PowerPoint Presentation</vt:lpstr>
      <vt:lpstr>Test Report Summary </vt:lpstr>
      <vt:lpstr>Conclusion and Q&amp;A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Hrushikesh Pawar</dc:creator>
  <cp:lastModifiedBy>Hrushikesh Pawar</cp:lastModifiedBy>
  <cp:revision>21</cp:revision>
  <dcterms:created xsi:type="dcterms:W3CDTF">2024-06-03T10:32:55Z</dcterms:created>
  <dcterms:modified xsi:type="dcterms:W3CDTF">2024-06-05T11:22:44Z</dcterms:modified>
</cp:coreProperties>
</file>