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08" r:id="rId5"/>
    <p:sldId id="274" r:id="rId6"/>
    <p:sldId id="310" r:id="rId7"/>
    <p:sldId id="320" r:id="rId8"/>
    <p:sldId id="322" r:id="rId9"/>
    <p:sldId id="323" r:id="rId10"/>
    <p:sldId id="324" r:id="rId11"/>
    <p:sldId id="312" r:id="rId12"/>
    <p:sldId id="313" r:id="rId13"/>
    <p:sldId id="325" r:id="rId14"/>
    <p:sldId id="326" r:id="rId15"/>
    <p:sldId id="327" r:id="rId16"/>
    <p:sldId id="328" r:id="rId17"/>
    <p:sldId id="329" r:id="rId18"/>
    <p:sldId id="330" r:id="rId19"/>
    <p:sldId id="332" r:id="rId20"/>
    <p:sldId id="331" r:id="rId21"/>
    <p:sldId id="333" r:id="rId22"/>
    <p:sldId id="334" r:id="rId23"/>
    <p:sldId id="336" r:id="rId24"/>
    <p:sldId id="337" r:id="rId25"/>
    <p:sldId id="338" r:id="rId2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60"/>
  </p:normalViewPr>
  <p:slideViewPr>
    <p:cSldViewPr snapToGrid="0">
      <p:cViewPr varScale="1">
        <p:scale>
          <a:sx n="90" d="100"/>
          <a:sy n="90" d="100"/>
        </p:scale>
        <p:origin x="473" y="48"/>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4105429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4" r:id="rId3"/>
  </p:sldLayoutIdLst>
  <p:transition spd="slow">
    <p:push dir="u"/>
  </p:transition>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1" r:id="rId5"/>
    <p:sldLayoutId id="2147483742" r:id="rId6"/>
    <p:sldLayoutId id="2147483738" r:id="rId7"/>
    <p:sldLayoutId id="2147483743" r:id="rId8"/>
    <p:sldLayoutId id="2147483745" r:id="rId9"/>
    <p:sldLayoutId id="2147483747" r:id="rId10"/>
    <p:sldLayoutId id="2147483746" r:id="rId11"/>
    <p:sldLayoutId id="2147483744" r:id="rId12"/>
  </p:sldLayoutIdLst>
  <p:transition spd="slow">
    <p:push dir="u"/>
  </p:transition>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ransition spd="slow">
    <p:push dir="u"/>
  </p:transition>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339115" y="4775605"/>
            <a:ext cx="11287693" cy="830997"/>
          </a:xfrm>
          <a:prstGeom prst="rect">
            <a:avLst/>
          </a:prstGeom>
          <a:noFill/>
        </p:spPr>
        <p:txBody>
          <a:bodyPr wrap="square" rtlCol="0" anchor="ctr">
            <a:spAutoFit/>
          </a:bodyPr>
          <a:lstStyle/>
          <a:p>
            <a:pPr algn="ctr"/>
            <a:r>
              <a:rPr lang="en-US" altLang="ko-KR" sz="4800" b="1" u="sng" dirty="0">
                <a:solidFill>
                  <a:schemeClr val="bg1"/>
                </a:solidFill>
                <a:cs typeface="Arial" pitchFamily="34" charset="0"/>
              </a:rPr>
              <a:t>Introduction of Machine Learning</a:t>
            </a:r>
            <a:endParaRPr lang="ko-KR" altLang="en-US" sz="4800" b="1" u="sng"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7605224" y="5616764"/>
            <a:ext cx="3335598" cy="379656"/>
          </a:xfrm>
          <a:prstGeom prst="rect">
            <a:avLst/>
          </a:prstGeom>
          <a:noFill/>
        </p:spPr>
        <p:txBody>
          <a:bodyPr wrap="square" rtlCol="0" anchor="ctr">
            <a:spAutoFit/>
          </a:bodyPr>
          <a:lstStyle/>
          <a:p>
            <a:r>
              <a:rPr lang="en-US" altLang="ko-KR" sz="1867" b="1" dirty="0">
                <a:solidFill>
                  <a:schemeClr val="bg1"/>
                </a:solidFill>
                <a:cs typeface="Arial" pitchFamily="34" charset="0"/>
              </a:rPr>
              <a:t>- Yash Patel (Data Scientist)</a:t>
            </a:r>
            <a:endParaRPr lang="ko-KR" altLang="en-US" sz="1867" b="1"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114885" y="670394"/>
            <a:ext cx="5407178" cy="3876768"/>
            <a:chOff x="2491486" y="2154096"/>
            <a:chExt cx="4802420" cy="344317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73595" y="2154096"/>
              <a:ext cx="2920311" cy="3443177"/>
              <a:chOff x="5269706" y="2450306"/>
              <a:chExt cx="1654492" cy="195072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3"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solidFill>
                    <a:srgbClr val="FF0000"/>
                  </a:solidFill>
                </a:endParaRPr>
              </a:p>
            </p:txBody>
          </p:sp>
        </p:grpSp>
      </p:grpSp>
    </p:spTree>
    <p:extLst>
      <p:ext uri="{BB962C8B-B14F-4D97-AF65-F5344CB8AC3E}">
        <p14:creationId xmlns:p14="http://schemas.microsoft.com/office/powerpoint/2010/main" val="403247619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Supervised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11719264" cy="4770537"/>
          </a:xfrm>
          <a:prstGeom prst="rect">
            <a:avLst/>
          </a:prstGeom>
          <a:noFill/>
        </p:spPr>
        <p:txBody>
          <a:bodyPr wrap="square">
            <a:spAutoFit/>
          </a:bodyPr>
          <a:lstStyle/>
          <a:p>
            <a:pPr algn="just"/>
            <a:r>
              <a:rPr lang="en-US" sz="1600" i="0" dirty="0">
                <a:solidFill>
                  <a:schemeClr val="bg1"/>
                </a:solidFill>
                <a:effectLst/>
                <a:latin typeface="+mj-lt"/>
              </a:rPr>
              <a:t>Supervised Machine Learning is a learning method that uses labelled training data to predict outcomes for unlabeled data. Supervised learning involves training the computer with data that has been "labelled," which implies that part of the data has already been marked with correct responses.</a:t>
            </a:r>
          </a:p>
          <a:p>
            <a:pPr algn="just"/>
            <a:endParaRPr lang="en-US" sz="1600" dirty="0">
              <a:solidFill>
                <a:schemeClr val="bg1"/>
              </a:solidFill>
              <a:latin typeface="+mj-lt"/>
            </a:endParaRPr>
          </a:p>
          <a:p>
            <a:pPr algn="just"/>
            <a:endParaRPr lang="en-US" sz="1600" i="0" dirty="0">
              <a:solidFill>
                <a:schemeClr val="bg1"/>
              </a:solidFill>
              <a:effectLst/>
              <a:latin typeface="+mj-lt"/>
            </a:endParaRPr>
          </a:p>
          <a:p>
            <a:pPr algn="just"/>
            <a:r>
              <a:rPr lang="en-US" sz="1600" i="0" dirty="0">
                <a:solidFill>
                  <a:schemeClr val="bg1"/>
                </a:solidFill>
                <a:effectLst/>
                <a:latin typeface="+mj-lt"/>
              </a:rPr>
              <a:t>Supervised learning is a process of providing input data as well as correct output data to the machine learning model. The aim of a supervised learning algorithm is to find a mapping function to map the input variable(x) with the output variable(y).</a:t>
            </a:r>
          </a:p>
          <a:p>
            <a:pPr algn="just"/>
            <a:endParaRPr lang="en-US" sz="1600" dirty="0">
              <a:solidFill>
                <a:schemeClr val="bg1"/>
              </a:solidFill>
              <a:latin typeface="+mj-lt"/>
            </a:endParaRPr>
          </a:p>
          <a:p>
            <a:pPr algn="just"/>
            <a:endParaRPr lang="en-US" sz="1600" i="0" dirty="0">
              <a:solidFill>
                <a:schemeClr val="bg1"/>
              </a:solidFill>
              <a:effectLst/>
              <a:latin typeface="+mj-lt"/>
            </a:endParaRPr>
          </a:p>
          <a:p>
            <a:pPr algn="just"/>
            <a:r>
              <a:rPr lang="en-US" sz="1600" b="1" dirty="0">
                <a:solidFill>
                  <a:schemeClr val="bg1"/>
                </a:solidFill>
                <a:latin typeface="Arial" panose="020B0604020202020204" pitchFamily="34" charset="0"/>
                <a:cs typeface="Arial" panose="020B0604020202020204" pitchFamily="34" charset="0"/>
              </a:rPr>
              <a:t>Features of Supervised machine learning:</a:t>
            </a:r>
          </a:p>
          <a:p>
            <a:pPr algn="just"/>
            <a:endParaRPr lang="en-US" sz="1600" i="0" dirty="0">
              <a:solidFill>
                <a:schemeClr val="bg1"/>
              </a:solidFill>
              <a:effectLst/>
              <a:latin typeface="+mj-lt"/>
            </a:endParaRPr>
          </a:p>
          <a:p>
            <a:pPr marL="285750" indent="-285750" algn="just">
              <a:buFont typeface="Arial" panose="020B0604020202020204" pitchFamily="34" charset="0"/>
              <a:buChar char="•"/>
            </a:pPr>
            <a:r>
              <a:rPr lang="en-US" sz="1600" i="0" dirty="0">
                <a:solidFill>
                  <a:schemeClr val="bg1"/>
                </a:solidFill>
                <a:effectLst/>
                <a:latin typeface="+mj-lt"/>
              </a:rPr>
              <a:t>Text categorization</a:t>
            </a:r>
          </a:p>
          <a:p>
            <a:pPr marL="285750" indent="-285750" algn="just">
              <a:buFont typeface="Arial" panose="020B0604020202020204" pitchFamily="34" charset="0"/>
              <a:buChar char="•"/>
            </a:pPr>
            <a:r>
              <a:rPr lang="en-US" sz="1600" i="0" dirty="0">
                <a:solidFill>
                  <a:schemeClr val="bg1"/>
                </a:solidFill>
                <a:effectLst/>
                <a:latin typeface="+mj-lt"/>
              </a:rPr>
              <a:t>Face Detection</a:t>
            </a:r>
          </a:p>
          <a:p>
            <a:pPr marL="285750" indent="-285750" algn="just">
              <a:buFont typeface="Arial" panose="020B0604020202020204" pitchFamily="34" charset="0"/>
              <a:buChar char="•"/>
            </a:pPr>
            <a:r>
              <a:rPr lang="en-US" sz="1600" i="0" dirty="0">
                <a:solidFill>
                  <a:schemeClr val="bg1"/>
                </a:solidFill>
                <a:effectLst/>
                <a:latin typeface="+mj-lt"/>
              </a:rPr>
              <a:t>Signature recognition</a:t>
            </a:r>
          </a:p>
          <a:p>
            <a:pPr marL="285750" indent="-285750" algn="just">
              <a:buFont typeface="Arial" panose="020B0604020202020204" pitchFamily="34" charset="0"/>
              <a:buChar char="•"/>
            </a:pPr>
            <a:r>
              <a:rPr lang="en-US" sz="1600" i="0" dirty="0">
                <a:solidFill>
                  <a:schemeClr val="bg1"/>
                </a:solidFill>
                <a:effectLst/>
                <a:latin typeface="+mj-lt"/>
              </a:rPr>
              <a:t>Customer discovery</a:t>
            </a:r>
          </a:p>
          <a:p>
            <a:pPr marL="285750" indent="-285750" algn="just">
              <a:buFont typeface="Arial" panose="020B0604020202020204" pitchFamily="34" charset="0"/>
              <a:buChar char="•"/>
            </a:pPr>
            <a:r>
              <a:rPr lang="en-US" sz="1600" i="0" dirty="0">
                <a:solidFill>
                  <a:schemeClr val="bg1"/>
                </a:solidFill>
                <a:effectLst/>
                <a:latin typeface="+mj-lt"/>
              </a:rPr>
              <a:t>Spam detection</a:t>
            </a:r>
          </a:p>
          <a:p>
            <a:pPr marL="285750" indent="-285750" algn="just">
              <a:buFont typeface="Arial" panose="020B0604020202020204" pitchFamily="34" charset="0"/>
              <a:buChar char="•"/>
            </a:pPr>
            <a:r>
              <a:rPr lang="en-US" sz="1600" i="0" dirty="0">
                <a:solidFill>
                  <a:schemeClr val="bg1"/>
                </a:solidFill>
                <a:effectLst/>
                <a:latin typeface="+mj-lt"/>
              </a:rPr>
              <a:t>Weather forecasting</a:t>
            </a:r>
          </a:p>
          <a:p>
            <a:pPr marL="285750" indent="-285750" algn="just">
              <a:buFont typeface="Arial" panose="020B0604020202020204" pitchFamily="34" charset="0"/>
              <a:buChar char="•"/>
            </a:pPr>
            <a:r>
              <a:rPr lang="en-US" sz="1600" i="0" dirty="0">
                <a:solidFill>
                  <a:schemeClr val="bg1"/>
                </a:solidFill>
                <a:effectLst/>
                <a:latin typeface="+mj-lt"/>
              </a:rPr>
              <a:t>Predicting housing prices based on the prevailing market price</a:t>
            </a:r>
          </a:p>
          <a:p>
            <a:pPr marL="285750" indent="-285750" algn="just">
              <a:buFont typeface="Arial" panose="020B0604020202020204" pitchFamily="34" charset="0"/>
              <a:buChar char="•"/>
            </a:pPr>
            <a:r>
              <a:rPr lang="en-US" sz="1600" i="0" dirty="0">
                <a:solidFill>
                  <a:schemeClr val="bg1"/>
                </a:solidFill>
                <a:effectLst/>
                <a:latin typeface="+mj-lt"/>
              </a:rPr>
              <a:t>Stock price predictions</a:t>
            </a:r>
          </a:p>
        </p:txBody>
      </p:sp>
    </p:spTree>
    <p:extLst>
      <p:ext uri="{BB962C8B-B14F-4D97-AF65-F5344CB8AC3E}">
        <p14:creationId xmlns:p14="http://schemas.microsoft.com/office/powerpoint/2010/main" val="8556455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Supervised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11719264" cy="3539430"/>
          </a:xfrm>
          <a:prstGeom prst="rect">
            <a:avLst/>
          </a:prstGeom>
          <a:noFill/>
        </p:spPr>
        <p:txBody>
          <a:bodyPr wrap="square">
            <a:spAutoFit/>
          </a:bodyPr>
          <a:lstStyle/>
          <a:p>
            <a:pPr algn="just"/>
            <a:r>
              <a:rPr lang="en-US" sz="1600" b="1" dirty="0">
                <a:solidFill>
                  <a:schemeClr val="bg1"/>
                </a:solidFill>
                <a:latin typeface="Arial" panose="020B0604020202020204" pitchFamily="34" charset="0"/>
                <a:cs typeface="Arial" panose="020B0604020202020204" pitchFamily="34" charset="0"/>
              </a:rPr>
              <a:t>Advantages of Supervised machine learning:</a:t>
            </a:r>
          </a:p>
          <a:p>
            <a:pPr algn="just"/>
            <a:endParaRPr lang="en-US" sz="1600" i="0" dirty="0">
              <a:solidFill>
                <a:schemeClr val="bg1"/>
              </a:solidFill>
              <a:effectLst/>
              <a:latin typeface="+mj-lt"/>
            </a:endParaRPr>
          </a:p>
          <a:p>
            <a:pPr marL="285750" indent="-285750" algn="just">
              <a:buFont typeface="Arial" panose="020B0604020202020204" pitchFamily="34" charset="0"/>
              <a:buChar char="•"/>
            </a:pPr>
            <a:r>
              <a:rPr lang="en-US" sz="1600" i="0" dirty="0">
                <a:solidFill>
                  <a:schemeClr val="bg1"/>
                </a:solidFill>
                <a:effectLst/>
                <a:latin typeface="+mj-lt"/>
              </a:rPr>
              <a:t>With the help of supervised learning, the model can predict the output on the basis of prior experiences.</a:t>
            </a:r>
          </a:p>
          <a:p>
            <a:pPr marL="285750" indent="-285750" algn="just">
              <a:buFont typeface="Arial" panose="020B0604020202020204" pitchFamily="34" charset="0"/>
              <a:buChar char="•"/>
            </a:pPr>
            <a:r>
              <a:rPr lang="en-US" sz="1600" i="0" dirty="0">
                <a:solidFill>
                  <a:schemeClr val="bg1"/>
                </a:solidFill>
                <a:effectLst/>
                <a:latin typeface="+mj-lt"/>
              </a:rPr>
              <a:t>In supervised learning, we can have an exact idea about the classes of objects.</a:t>
            </a:r>
          </a:p>
          <a:p>
            <a:pPr marL="285750" indent="-285750" algn="just">
              <a:buFont typeface="Arial" panose="020B0604020202020204" pitchFamily="34" charset="0"/>
              <a:buChar char="•"/>
            </a:pPr>
            <a:r>
              <a:rPr lang="en-US" sz="1600" i="0" dirty="0">
                <a:solidFill>
                  <a:schemeClr val="bg1"/>
                </a:solidFill>
                <a:effectLst/>
                <a:latin typeface="+mj-lt"/>
              </a:rPr>
              <a:t>Supervised learning model helps us to solve various real-world problems such as fraud detection, spam filtering, etc.</a:t>
            </a:r>
          </a:p>
          <a:p>
            <a:pPr marL="285750" indent="-285750" algn="just">
              <a:buFont typeface="Arial" panose="020B0604020202020204" pitchFamily="34" charset="0"/>
              <a:buChar char="•"/>
            </a:pPr>
            <a:endParaRPr lang="en-US" sz="1600" dirty="0">
              <a:solidFill>
                <a:schemeClr val="bg1"/>
              </a:solidFill>
              <a:latin typeface="+mj-lt"/>
            </a:endParaRPr>
          </a:p>
          <a:p>
            <a:pPr marL="285750" indent="-285750" algn="just">
              <a:buFont typeface="Arial" panose="020B0604020202020204" pitchFamily="34" charset="0"/>
              <a:buChar char="•"/>
            </a:pPr>
            <a:endParaRPr lang="en-US" sz="1600" i="0" dirty="0">
              <a:solidFill>
                <a:schemeClr val="bg1"/>
              </a:solidFill>
              <a:effectLst/>
              <a:latin typeface="+mj-lt"/>
            </a:endParaRPr>
          </a:p>
          <a:p>
            <a:pPr algn="just"/>
            <a:r>
              <a:rPr lang="en-US" sz="1600" b="1" dirty="0">
                <a:solidFill>
                  <a:schemeClr val="bg1"/>
                </a:solidFill>
                <a:latin typeface="Arial" panose="020B0604020202020204" pitchFamily="34" charset="0"/>
                <a:cs typeface="Arial" panose="020B0604020202020204" pitchFamily="34" charset="0"/>
              </a:rPr>
              <a:t>Disadvantages of Supervised machine learning:</a:t>
            </a:r>
          </a:p>
          <a:p>
            <a:pPr algn="just"/>
            <a:endParaRPr lang="en-US" sz="1600" b="1"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Supervised learning models are not suitable for handling the complex tasks.</a:t>
            </a:r>
          </a:p>
          <a:p>
            <a:pPr marL="285750" indent="-285750" algn="jus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Supervised learning cannot predict the correct output if the test data is different from the training dataset.</a:t>
            </a:r>
          </a:p>
          <a:p>
            <a:pPr marL="285750" indent="-285750" algn="jus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Training required lots of computation times.</a:t>
            </a:r>
          </a:p>
          <a:p>
            <a:pPr marL="285750" indent="-285750" algn="jus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In supervised learning, we need enough knowledge about the classes of object.</a:t>
            </a:r>
          </a:p>
          <a:p>
            <a:pPr marL="285750" indent="-285750" algn="just">
              <a:buFont typeface="Arial" panose="020B0604020202020204" pitchFamily="34" charset="0"/>
              <a:buChar char="•"/>
            </a:pPr>
            <a:endParaRPr lang="en-US" sz="1600" i="0" dirty="0">
              <a:solidFill>
                <a:schemeClr val="bg1"/>
              </a:solidFill>
              <a:effectLst/>
              <a:latin typeface="+mj-lt"/>
            </a:endParaRPr>
          </a:p>
        </p:txBody>
      </p:sp>
    </p:spTree>
    <p:extLst>
      <p:ext uri="{BB962C8B-B14F-4D97-AF65-F5344CB8AC3E}">
        <p14:creationId xmlns:p14="http://schemas.microsoft.com/office/powerpoint/2010/main" val="148980700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Supervised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11719264" cy="4062651"/>
          </a:xfrm>
          <a:prstGeom prst="rect">
            <a:avLst/>
          </a:prstGeom>
          <a:noFill/>
        </p:spPr>
        <p:txBody>
          <a:bodyPr wrap="square">
            <a:spAutoFit/>
          </a:bodyPr>
          <a:lstStyle/>
          <a:p>
            <a:pPr algn="just"/>
            <a:r>
              <a:rPr lang="en-US" sz="1600" b="1" dirty="0">
                <a:solidFill>
                  <a:schemeClr val="bg1"/>
                </a:solidFill>
                <a:latin typeface="Arial" panose="020B0604020202020204" pitchFamily="34" charset="0"/>
                <a:cs typeface="Arial" panose="020B0604020202020204" pitchFamily="34" charset="0"/>
              </a:rPr>
              <a:t>Types of Supervised machine learning:</a:t>
            </a:r>
          </a:p>
          <a:p>
            <a:pPr algn="just"/>
            <a:endParaRPr lang="en-US" sz="1600" i="0" dirty="0">
              <a:solidFill>
                <a:schemeClr val="bg1"/>
              </a:solidFill>
              <a:effectLst/>
              <a:latin typeface="+mj-lt"/>
            </a:endParaRPr>
          </a:p>
          <a:p>
            <a:pPr marL="285750" indent="-285750" algn="just">
              <a:buFont typeface="Arial" panose="020B0604020202020204" pitchFamily="34" charset="0"/>
              <a:buChar char="•"/>
            </a:pPr>
            <a:r>
              <a:rPr lang="en-US" sz="1600" dirty="0">
                <a:solidFill>
                  <a:schemeClr val="bg1"/>
                </a:solidFill>
                <a:latin typeface="+mj-lt"/>
              </a:rPr>
              <a:t>Regression</a:t>
            </a:r>
          </a:p>
          <a:p>
            <a:pPr marL="285750" indent="-285750" algn="just">
              <a:buFont typeface="Arial" panose="020B0604020202020204" pitchFamily="34" charset="0"/>
              <a:buChar char="•"/>
            </a:pPr>
            <a:r>
              <a:rPr lang="en-US" sz="1600" i="0" dirty="0">
                <a:solidFill>
                  <a:schemeClr val="bg1"/>
                </a:solidFill>
                <a:effectLst/>
                <a:latin typeface="+mj-lt"/>
              </a:rPr>
              <a:t>Classification</a:t>
            </a:r>
          </a:p>
          <a:p>
            <a:pPr marL="285750" indent="-285750" algn="just">
              <a:buFont typeface="Arial" panose="020B0604020202020204" pitchFamily="34" charset="0"/>
              <a:buChar char="•"/>
            </a:pPr>
            <a:endParaRPr lang="en-US" sz="1600" dirty="0">
              <a:solidFill>
                <a:schemeClr val="bg1"/>
              </a:solidFill>
              <a:latin typeface="+mj-lt"/>
            </a:endParaRPr>
          </a:p>
          <a:p>
            <a:pPr marL="285750" indent="-285750" algn="just">
              <a:buFont typeface="Arial" panose="020B0604020202020204" pitchFamily="34" charset="0"/>
              <a:buChar char="•"/>
            </a:pPr>
            <a:endParaRPr lang="en-US" sz="1600" i="0" dirty="0">
              <a:solidFill>
                <a:schemeClr val="bg1"/>
              </a:solidFill>
              <a:effectLst/>
              <a:latin typeface="+mj-lt"/>
            </a:endParaRPr>
          </a:p>
          <a:p>
            <a:pPr marL="285750" indent="-285750" algn="just">
              <a:buFont typeface="Arial" panose="020B0604020202020204" pitchFamily="34" charset="0"/>
              <a:buChar char="•"/>
            </a:pPr>
            <a:endParaRPr lang="en-US" sz="1600" i="0" dirty="0">
              <a:solidFill>
                <a:schemeClr val="bg1"/>
              </a:solidFill>
              <a:effectLst/>
              <a:latin typeface="+mj-lt"/>
            </a:endParaRPr>
          </a:p>
          <a:p>
            <a:pPr algn="just"/>
            <a:r>
              <a:rPr lang="en-US" b="1" dirty="0">
                <a:solidFill>
                  <a:schemeClr val="bg1"/>
                </a:solidFill>
                <a:latin typeface="+mj-lt"/>
              </a:rPr>
              <a:t>Regression</a:t>
            </a:r>
            <a:r>
              <a:rPr lang="en-US" sz="1600" dirty="0">
                <a:solidFill>
                  <a:schemeClr val="bg1"/>
                </a:solidFill>
                <a:latin typeface="+mj-lt"/>
              </a:rPr>
              <a:t> :</a:t>
            </a:r>
          </a:p>
          <a:p>
            <a:pPr algn="just"/>
            <a:endParaRPr lang="en-US" sz="1600" i="0" dirty="0">
              <a:solidFill>
                <a:schemeClr val="bg1"/>
              </a:solidFill>
              <a:effectLst/>
              <a:latin typeface="+mj-lt"/>
            </a:endParaRPr>
          </a:p>
          <a:p>
            <a:pPr algn="just"/>
            <a:r>
              <a:rPr lang="en-US" sz="1600" i="0" dirty="0">
                <a:solidFill>
                  <a:schemeClr val="bg1"/>
                </a:solidFill>
                <a:effectLst/>
                <a:latin typeface="+mj-lt"/>
              </a:rPr>
              <a:t>Regression analysis uses one or more independent variables to model the relationship between a dependent (target) and independent (predictor) variables. More specifically, regression analysis enables us to comprehend how, when other independent variables are held constant, the value of the dependent variable changes in relation to an independent variable. It forecasts real, continuous values like temperature, age, salary, and cost, among others.</a:t>
            </a:r>
            <a:endParaRPr lang="en-US" sz="1600" dirty="0">
              <a:solidFill>
                <a:schemeClr val="bg1"/>
              </a:solidFill>
              <a:latin typeface="+mj-lt"/>
            </a:endParaRPr>
          </a:p>
          <a:p>
            <a:pPr algn="just"/>
            <a:endParaRPr lang="en-US" sz="1600" i="0" dirty="0">
              <a:solidFill>
                <a:schemeClr val="bg1"/>
              </a:solidFill>
              <a:effectLst/>
              <a:latin typeface="+mj-lt"/>
            </a:endParaRPr>
          </a:p>
          <a:p>
            <a:pPr algn="just"/>
            <a:r>
              <a:rPr lang="en-US" sz="1600" i="0" dirty="0">
                <a:solidFill>
                  <a:schemeClr val="bg1"/>
                </a:solidFill>
                <a:effectLst/>
                <a:latin typeface="+mj-lt"/>
              </a:rPr>
              <a:t>Regression is a supervised learning technique which helps in finding the correlation between variables and enables us to predict the continuous output variable based on the one or more predictor variables.</a:t>
            </a:r>
          </a:p>
        </p:txBody>
      </p:sp>
    </p:spTree>
    <p:extLst>
      <p:ext uri="{BB962C8B-B14F-4D97-AF65-F5344CB8AC3E}">
        <p14:creationId xmlns:p14="http://schemas.microsoft.com/office/powerpoint/2010/main" val="366883385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Supervised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11719264" cy="2339102"/>
          </a:xfrm>
          <a:prstGeom prst="rect">
            <a:avLst/>
          </a:prstGeom>
          <a:noFill/>
        </p:spPr>
        <p:txBody>
          <a:bodyPr wrap="square">
            <a:spAutoFit/>
          </a:bodyPr>
          <a:lstStyle/>
          <a:p>
            <a:pPr algn="just"/>
            <a:r>
              <a:rPr lang="en-US" b="1" dirty="0">
                <a:solidFill>
                  <a:schemeClr val="bg1"/>
                </a:solidFill>
                <a:latin typeface="+mj-lt"/>
              </a:rPr>
              <a:t>Regression</a:t>
            </a:r>
            <a:r>
              <a:rPr lang="en-US" sz="1600" dirty="0">
                <a:solidFill>
                  <a:schemeClr val="bg1"/>
                </a:solidFill>
                <a:latin typeface="+mj-lt"/>
              </a:rPr>
              <a:t> :</a:t>
            </a:r>
          </a:p>
          <a:p>
            <a:pPr algn="just"/>
            <a:endParaRPr lang="en-US" sz="1600" i="0" dirty="0">
              <a:solidFill>
                <a:schemeClr val="bg1"/>
              </a:solidFill>
              <a:effectLst/>
              <a:latin typeface="+mj-lt"/>
            </a:endParaRPr>
          </a:p>
          <a:p>
            <a:pPr algn="just"/>
            <a:r>
              <a:rPr lang="en-US" sz="1600" i="0" dirty="0">
                <a:solidFill>
                  <a:schemeClr val="bg1"/>
                </a:solidFill>
                <a:effectLst/>
                <a:latin typeface="+mj-lt"/>
              </a:rPr>
              <a:t>Regression is a supervised learning technique which helps in finding the correlation between variables and enables us to predict the continuous output variable based on the one or more predictor variables.</a:t>
            </a:r>
          </a:p>
          <a:p>
            <a:pPr algn="just"/>
            <a:endParaRPr lang="en-US" sz="1600" dirty="0">
              <a:solidFill>
                <a:schemeClr val="bg1"/>
              </a:solidFill>
              <a:latin typeface="+mj-lt"/>
            </a:endParaRPr>
          </a:p>
          <a:p>
            <a:pPr algn="just"/>
            <a:r>
              <a:rPr lang="en-US" sz="1600" i="0" dirty="0">
                <a:solidFill>
                  <a:schemeClr val="bg1"/>
                </a:solidFill>
                <a:effectLst/>
                <a:latin typeface="+mj-lt"/>
              </a:rPr>
              <a:t>Regression shows a line or curve that passes through all the datapoints on target-predictor graph in such a way that the vertical distance between the datapoints and the regression line is minimum. The distance between datapoints and line tells whether a model has captured a strong relationship or not.</a:t>
            </a:r>
          </a:p>
          <a:p>
            <a:pPr algn="just"/>
            <a:endParaRPr lang="en-US" sz="1600" dirty="0">
              <a:solidFill>
                <a:schemeClr val="bg1"/>
              </a:solidFill>
              <a:latin typeface="+mj-lt"/>
            </a:endParaRPr>
          </a:p>
        </p:txBody>
      </p:sp>
      <p:pic>
        <p:nvPicPr>
          <p:cNvPr id="4" name="Picture 3">
            <a:extLst>
              <a:ext uri="{FF2B5EF4-FFF2-40B4-BE49-F238E27FC236}">
                <a16:creationId xmlns:a16="http://schemas.microsoft.com/office/drawing/2014/main" id="{B234E47A-957C-1CA7-91B0-CE954B542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203" y="3538513"/>
            <a:ext cx="6567066" cy="3039548"/>
          </a:xfrm>
          <a:prstGeom prst="rect">
            <a:avLst/>
          </a:prstGeom>
        </p:spPr>
      </p:pic>
    </p:spTree>
    <p:extLst>
      <p:ext uri="{BB962C8B-B14F-4D97-AF65-F5344CB8AC3E}">
        <p14:creationId xmlns:p14="http://schemas.microsoft.com/office/powerpoint/2010/main" val="312102889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Supervised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11719264" cy="2585323"/>
          </a:xfrm>
          <a:prstGeom prst="rect">
            <a:avLst/>
          </a:prstGeom>
          <a:noFill/>
        </p:spPr>
        <p:txBody>
          <a:bodyPr wrap="square">
            <a:spAutoFit/>
          </a:bodyPr>
          <a:lstStyle/>
          <a:p>
            <a:pPr algn="just"/>
            <a:r>
              <a:rPr lang="en-US" b="1" dirty="0">
                <a:solidFill>
                  <a:schemeClr val="bg1"/>
                </a:solidFill>
                <a:latin typeface="+mj-lt"/>
              </a:rPr>
              <a:t>Regression</a:t>
            </a:r>
            <a:r>
              <a:rPr lang="en-US" sz="1600" dirty="0">
                <a:solidFill>
                  <a:schemeClr val="bg1"/>
                </a:solidFill>
                <a:latin typeface="+mj-lt"/>
              </a:rPr>
              <a:t> :</a:t>
            </a:r>
          </a:p>
          <a:p>
            <a:pPr algn="just"/>
            <a:endParaRPr lang="en-US" sz="1600" i="0" dirty="0">
              <a:solidFill>
                <a:schemeClr val="bg1"/>
              </a:solidFill>
              <a:effectLst/>
              <a:latin typeface="+mj-lt"/>
            </a:endParaRPr>
          </a:p>
          <a:p>
            <a:pPr algn="just"/>
            <a:r>
              <a:rPr lang="en-US" sz="1600" i="0" dirty="0">
                <a:solidFill>
                  <a:schemeClr val="bg1"/>
                </a:solidFill>
                <a:effectLst/>
                <a:latin typeface="+mj-lt"/>
              </a:rPr>
              <a:t>Features of Regression analysis:</a:t>
            </a:r>
          </a:p>
          <a:p>
            <a:pPr algn="just"/>
            <a:endParaRPr lang="en-US" sz="1600" dirty="0">
              <a:solidFill>
                <a:schemeClr val="bg1"/>
              </a:solidFill>
              <a:latin typeface="+mj-lt"/>
            </a:endParaRPr>
          </a:p>
          <a:p>
            <a:pPr marL="285750" indent="-285750" algn="just">
              <a:buFont typeface="Arial" panose="020B0604020202020204" pitchFamily="34" charset="0"/>
              <a:buChar char="•"/>
            </a:pPr>
            <a:r>
              <a:rPr lang="en-US" sz="1600" i="0" dirty="0">
                <a:solidFill>
                  <a:schemeClr val="bg1"/>
                </a:solidFill>
                <a:effectLst/>
                <a:latin typeface="+mj-lt"/>
              </a:rPr>
              <a:t>Regression estimates the relationship between the target and the independent variable.</a:t>
            </a:r>
          </a:p>
          <a:p>
            <a:pPr marL="285750" indent="-285750" algn="just">
              <a:buFont typeface="Arial" panose="020B0604020202020204" pitchFamily="34" charset="0"/>
              <a:buChar char="•"/>
            </a:pPr>
            <a:r>
              <a:rPr lang="en-US" sz="1600" i="0" dirty="0">
                <a:solidFill>
                  <a:schemeClr val="bg1"/>
                </a:solidFill>
                <a:effectLst/>
                <a:latin typeface="+mj-lt"/>
              </a:rPr>
              <a:t>It is used to find the trends in data.</a:t>
            </a:r>
          </a:p>
          <a:p>
            <a:pPr marL="285750" indent="-285750" algn="just">
              <a:buFont typeface="Arial" panose="020B0604020202020204" pitchFamily="34" charset="0"/>
              <a:buChar char="•"/>
            </a:pPr>
            <a:r>
              <a:rPr lang="en-US" sz="1600" i="0" dirty="0">
                <a:solidFill>
                  <a:schemeClr val="bg1"/>
                </a:solidFill>
                <a:effectLst/>
                <a:latin typeface="+mj-lt"/>
              </a:rPr>
              <a:t>It helps to predict real/continuous values.</a:t>
            </a:r>
          </a:p>
          <a:p>
            <a:pPr marL="285750" indent="-285750" algn="just">
              <a:buFont typeface="Arial" panose="020B0604020202020204" pitchFamily="34" charset="0"/>
              <a:buChar char="•"/>
            </a:pPr>
            <a:r>
              <a:rPr lang="en-US" sz="1600" i="0" dirty="0">
                <a:solidFill>
                  <a:schemeClr val="bg1"/>
                </a:solidFill>
                <a:effectLst/>
                <a:latin typeface="+mj-lt"/>
              </a:rPr>
              <a:t>By performing the regression, we can confidently determine the most important factor, the least important factor, and how each factor is affecting the other factors.</a:t>
            </a:r>
          </a:p>
          <a:p>
            <a:pPr algn="just"/>
            <a:endParaRPr lang="en-US" sz="1600" dirty="0">
              <a:solidFill>
                <a:schemeClr val="bg1"/>
              </a:solidFill>
              <a:latin typeface="+mj-lt"/>
            </a:endParaRPr>
          </a:p>
        </p:txBody>
      </p:sp>
    </p:spTree>
    <p:extLst>
      <p:ext uri="{BB962C8B-B14F-4D97-AF65-F5344CB8AC3E}">
        <p14:creationId xmlns:p14="http://schemas.microsoft.com/office/powerpoint/2010/main" val="210828380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Supervised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11719264" cy="5293757"/>
          </a:xfrm>
          <a:prstGeom prst="rect">
            <a:avLst/>
          </a:prstGeom>
          <a:noFill/>
        </p:spPr>
        <p:txBody>
          <a:bodyPr wrap="square">
            <a:spAutoFit/>
          </a:bodyPr>
          <a:lstStyle/>
          <a:p>
            <a:pPr algn="just"/>
            <a:r>
              <a:rPr lang="en-US" b="1" dirty="0">
                <a:solidFill>
                  <a:schemeClr val="bg1"/>
                </a:solidFill>
                <a:latin typeface="+mj-lt"/>
              </a:rPr>
              <a:t>Classification</a:t>
            </a:r>
            <a:r>
              <a:rPr lang="en-US" sz="1600" dirty="0">
                <a:solidFill>
                  <a:schemeClr val="bg1"/>
                </a:solidFill>
                <a:latin typeface="+mj-lt"/>
              </a:rPr>
              <a:t> :</a:t>
            </a:r>
          </a:p>
          <a:p>
            <a:pPr algn="just"/>
            <a:endParaRPr lang="en-US" sz="1600" i="0" dirty="0">
              <a:solidFill>
                <a:schemeClr val="bg1"/>
              </a:solidFill>
              <a:effectLst/>
              <a:latin typeface="+mj-lt"/>
            </a:endParaRPr>
          </a:p>
          <a:p>
            <a:pPr algn="just"/>
            <a:r>
              <a:rPr lang="en-US" sz="1600" i="0" dirty="0">
                <a:solidFill>
                  <a:schemeClr val="bg1"/>
                </a:solidFill>
                <a:effectLst/>
                <a:latin typeface="+mj-lt"/>
              </a:rPr>
              <a:t>The Classification method is a Supervised Learning approach that uses training data to identify the category of fresh observations. A software in Classification learns from a given dataset or observations and then classifies additional observations into one of many classes or groupings. For example, Yes or No, 0 or 1, Spam or Not Spam, cat or dog, and so on. </a:t>
            </a:r>
          </a:p>
          <a:p>
            <a:pPr algn="just"/>
            <a:endParaRPr lang="en-US" sz="1600" dirty="0">
              <a:solidFill>
                <a:schemeClr val="bg1"/>
              </a:solidFill>
              <a:latin typeface="+mj-lt"/>
            </a:endParaRPr>
          </a:p>
          <a:p>
            <a:pPr algn="just"/>
            <a:r>
              <a:rPr lang="en-US" sz="1600" i="0" dirty="0">
                <a:solidFill>
                  <a:schemeClr val="bg1"/>
                </a:solidFill>
                <a:effectLst/>
                <a:latin typeface="+mj-lt"/>
              </a:rPr>
              <a:t>Classes can also be referred to as targets/labels or categories. In contrast to regression, the outcome variable of Classification is a category rather than a value, such as "Green or Blue", "fruit or Animal", and so on. Because the Classification method is a Supervised learning approach, it requires labelled input data, which implies it comprises input and output.</a:t>
            </a:r>
          </a:p>
          <a:p>
            <a:pPr algn="just"/>
            <a:endParaRPr lang="en-US" sz="1600" dirty="0">
              <a:solidFill>
                <a:schemeClr val="bg1"/>
              </a:solidFill>
              <a:latin typeface="+mj-lt"/>
            </a:endParaRPr>
          </a:p>
          <a:p>
            <a:pPr algn="just"/>
            <a:endParaRPr lang="en-US" sz="1600" dirty="0">
              <a:solidFill>
                <a:schemeClr val="bg1"/>
              </a:solidFill>
              <a:latin typeface="+mj-lt"/>
            </a:endParaRPr>
          </a:p>
          <a:p>
            <a:pPr algn="just"/>
            <a:r>
              <a:rPr lang="en-US" b="1" dirty="0">
                <a:solidFill>
                  <a:schemeClr val="bg1"/>
                </a:solidFill>
                <a:latin typeface="+mj-lt"/>
              </a:rPr>
              <a:t>Applications of classification:</a:t>
            </a:r>
          </a:p>
          <a:p>
            <a:pPr algn="just"/>
            <a:endParaRPr lang="en-US" sz="1600" dirty="0">
              <a:solidFill>
                <a:schemeClr val="bg1"/>
              </a:solidFill>
              <a:latin typeface="+mj-lt"/>
            </a:endParaRPr>
          </a:p>
          <a:p>
            <a:pPr marL="285750" indent="-285750" algn="just">
              <a:buFont typeface="Arial" panose="020B0604020202020204" pitchFamily="34" charset="0"/>
              <a:buChar char="•"/>
            </a:pPr>
            <a:r>
              <a:rPr lang="en-US" sz="1600" dirty="0">
                <a:solidFill>
                  <a:schemeClr val="bg1"/>
                </a:solidFill>
                <a:latin typeface="+mj-lt"/>
              </a:rPr>
              <a:t>Email Spam Detection</a:t>
            </a:r>
          </a:p>
          <a:p>
            <a:pPr marL="285750" indent="-285750" algn="just">
              <a:buFont typeface="Arial" panose="020B0604020202020204" pitchFamily="34" charset="0"/>
              <a:buChar char="•"/>
            </a:pPr>
            <a:r>
              <a:rPr lang="en-US" sz="1600" dirty="0">
                <a:solidFill>
                  <a:schemeClr val="bg1"/>
                </a:solidFill>
                <a:latin typeface="+mj-lt"/>
              </a:rPr>
              <a:t>Speech Recognition</a:t>
            </a:r>
          </a:p>
          <a:p>
            <a:pPr marL="285750" indent="-285750" algn="just">
              <a:buFont typeface="Arial" panose="020B0604020202020204" pitchFamily="34" charset="0"/>
              <a:buChar char="•"/>
            </a:pPr>
            <a:r>
              <a:rPr lang="en-US" sz="1600" dirty="0">
                <a:solidFill>
                  <a:schemeClr val="bg1"/>
                </a:solidFill>
                <a:latin typeface="+mj-lt"/>
              </a:rPr>
              <a:t>Identifications of Cancer tumor cells</a:t>
            </a:r>
          </a:p>
          <a:p>
            <a:pPr marL="285750" indent="-285750" algn="just">
              <a:buFont typeface="Arial" panose="020B0604020202020204" pitchFamily="34" charset="0"/>
              <a:buChar char="•"/>
            </a:pPr>
            <a:r>
              <a:rPr lang="en-US" sz="1600" dirty="0">
                <a:solidFill>
                  <a:schemeClr val="bg1"/>
                </a:solidFill>
                <a:latin typeface="+mj-lt"/>
              </a:rPr>
              <a:t>Drugs Classification</a:t>
            </a:r>
          </a:p>
          <a:p>
            <a:pPr marL="285750" indent="-285750" algn="just">
              <a:buFont typeface="Arial" panose="020B0604020202020204" pitchFamily="34" charset="0"/>
              <a:buChar char="•"/>
            </a:pPr>
            <a:r>
              <a:rPr lang="en-US" sz="1600" dirty="0">
                <a:solidFill>
                  <a:schemeClr val="bg1"/>
                </a:solidFill>
                <a:latin typeface="+mj-lt"/>
              </a:rPr>
              <a:t>Biometric Identification</a:t>
            </a:r>
          </a:p>
          <a:p>
            <a:pPr algn="just"/>
            <a:endParaRPr lang="en-US" sz="1600" dirty="0">
              <a:solidFill>
                <a:schemeClr val="bg1"/>
              </a:solidFill>
              <a:latin typeface="+mj-lt"/>
            </a:endParaRPr>
          </a:p>
          <a:p>
            <a:pPr algn="just"/>
            <a:endParaRPr lang="en-US" sz="1600" dirty="0">
              <a:solidFill>
                <a:schemeClr val="bg1"/>
              </a:solidFill>
              <a:latin typeface="+mj-lt"/>
            </a:endParaRPr>
          </a:p>
          <a:p>
            <a:pPr algn="just"/>
            <a:endParaRPr lang="en-US" sz="1600" dirty="0">
              <a:solidFill>
                <a:schemeClr val="bg1"/>
              </a:solidFill>
              <a:latin typeface="+mj-lt"/>
            </a:endParaRPr>
          </a:p>
        </p:txBody>
      </p:sp>
    </p:spTree>
    <p:extLst>
      <p:ext uri="{BB962C8B-B14F-4D97-AF65-F5344CB8AC3E}">
        <p14:creationId xmlns:p14="http://schemas.microsoft.com/office/powerpoint/2010/main" val="232721501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Unsupervised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11719264" cy="4524315"/>
          </a:xfrm>
          <a:prstGeom prst="rect">
            <a:avLst/>
          </a:prstGeom>
          <a:noFill/>
        </p:spPr>
        <p:txBody>
          <a:bodyPr wrap="square">
            <a:spAutoFit/>
          </a:bodyPr>
          <a:lstStyle/>
          <a:p>
            <a:pPr algn="just"/>
            <a:r>
              <a:rPr lang="en-US" sz="1600" dirty="0">
                <a:solidFill>
                  <a:schemeClr val="bg1"/>
                </a:solidFill>
                <a:latin typeface="+mj-lt"/>
              </a:rPr>
              <a:t>Unsupervised learning, is the method that trains machines to use data that is neither classified nor labeled. It means no training data can be provided and the machine is made to learn by itself. The machine must be able to classify the data without any prior information about the data.</a:t>
            </a:r>
          </a:p>
          <a:p>
            <a:pPr algn="just"/>
            <a:endParaRPr lang="en-US" sz="1600" dirty="0">
              <a:solidFill>
                <a:schemeClr val="bg1"/>
              </a:solidFill>
              <a:latin typeface="+mj-lt"/>
            </a:endParaRPr>
          </a:p>
          <a:p>
            <a:pPr algn="just"/>
            <a:r>
              <a:rPr lang="en-US" sz="1600" dirty="0">
                <a:solidFill>
                  <a:schemeClr val="bg1"/>
                </a:solidFill>
                <a:latin typeface="+mj-lt"/>
              </a:rPr>
              <a:t>Unsupervised learning is a machine learning technique in which models are not supervised using training dataset. Instead, models itself find the hidden patterns and insights from the given data.</a:t>
            </a:r>
          </a:p>
          <a:p>
            <a:pPr algn="just"/>
            <a:endParaRPr lang="en-US" sz="1600" dirty="0">
              <a:solidFill>
                <a:schemeClr val="bg1"/>
              </a:solidFill>
              <a:latin typeface="+mj-lt"/>
            </a:endParaRPr>
          </a:p>
          <a:p>
            <a:pPr algn="just"/>
            <a:r>
              <a:rPr lang="en-US" sz="1600" dirty="0">
                <a:solidFill>
                  <a:schemeClr val="bg1"/>
                </a:solidFill>
                <a:latin typeface="+mj-lt"/>
              </a:rPr>
              <a:t>The goal of unsupervised learning is to find the underlying structure of dataset, group that data according to similarities, and represent that dataset in a compressed format.</a:t>
            </a:r>
          </a:p>
          <a:p>
            <a:pPr algn="just"/>
            <a:endParaRPr lang="en-US" sz="1600" dirty="0">
              <a:solidFill>
                <a:schemeClr val="bg1"/>
              </a:solidFill>
              <a:latin typeface="+mj-lt"/>
            </a:endParaRPr>
          </a:p>
          <a:p>
            <a:pPr algn="just"/>
            <a:r>
              <a:rPr lang="en-US" b="1" dirty="0">
                <a:solidFill>
                  <a:schemeClr val="bg1"/>
                </a:solidFill>
                <a:latin typeface="+mj-lt"/>
              </a:rPr>
              <a:t>Feature of Unsupervised machine learning:</a:t>
            </a:r>
          </a:p>
          <a:p>
            <a:pPr marL="285750" indent="-285750" algn="just">
              <a:buFont typeface="Arial" panose="020B0604020202020204" pitchFamily="34" charset="0"/>
              <a:buChar char="•"/>
            </a:pPr>
            <a:endParaRPr lang="en-US" sz="1600" dirty="0">
              <a:solidFill>
                <a:schemeClr val="bg1"/>
              </a:solidFill>
              <a:latin typeface="+mj-lt"/>
            </a:endParaRPr>
          </a:p>
          <a:p>
            <a:pPr marL="285750" indent="-285750" algn="just">
              <a:buFont typeface="Arial" panose="020B0604020202020204" pitchFamily="34" charset="0"/>
              <a:buChar char="•"/>
            </a:pPr>
            <a:r>
              <a:rPr lang="en-US" sz="1600" dirty="0">
                <a:solidFill>
                  <a:schemeClr val="bg1"/>
                </a:solidFill>
                <a:latin typeface="+mj-lt"/>
              </a:rPr>
              <a:t>Unsupervised learning is helpful for finding useful insights from the data.</a:t>
            </a:r>
          </a:p>
          <a:p>
            <a:pPr marL="285750" indent="-285750" algn="just">
              <a:buFont typeface="Arial" panose="020B0604020202020204" pitchFamily="34" charset="0"/>
              <a:buChar char="•"/>
            </a:pPr>
            <a:r>
              <a:rPr lang="en-US" sz="1600" dirty="0">
                <a:solidFill>
                  <a:schemeClr val="bg1"/>
                </a:solidFill>
                <a:latin typeface="+mj-lt"/>
              </a:rPr>
              <a:t>Unsupervised learning is much similar as a human learns to think by their own experiences, which makes it closer to the real AI.</a:t>
            </a:r>
          </a:p>
          <a:p>
            <a:pPr marL="285750" indent="-285750" algn="just">
              <a:buFont typeface="Arial" panose="020B0604020202020204" pitchFamily="34" charset="0"/>
              <a:buChar char="•"/>
            </a:pPr>
            <a:r>
              <a:rPr lang="en-US" sz="1600" dirty="0">
                <a:solidFill>
                  <a:schemeClr val="bg1"/>
                </a:solidFill>
                <a:latin typeface="+mj-lt"/>
              </a:rPr>
              <a:t>Unsupervised learning works on unlabeled and uncategorized data which make unsupervised learning more important.</a:t>
            </a:r>
          </a:p>
          <a:p>
            <a:pPr marL="285750" indent="-285750" algn="just">
              <a:buFont typeface="Arial" panose="020B0604020202020204" pitchFamily="34" charset="0"/>
              <a:buChar char="•"/>
            </a:pPr>
            <a:r>
              <a:rPr lang="en-US" sz="1600" dirty="0">
                <a:solidFill>
                  <a:schemeClr val="bg1"/>
                </a:solidFill>
                <a:latin typeface="+mj-lt"/>
              </a:rPr>
              <a:t>In real-world, we do not always have input data with the corresponding output so to solve such cases, we need unsupervised learning.</a:t>
            </a:r>
          </a:p>
        </p:txBody>
      </p:sp>
    </p:spTree>
    <p:extLst>
      <p:ext uri="{BB962C8B-B14F-4D97-AF65-F5344CB8AC3E}">
        <p14:creationId xmlns:p14="http://schemas.microsoft.com/office/powerpoint/2010/main" val="66791220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Unsupervised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11719264" cy="4862870"/>
          </a:xfrm>
          <a:prstGeom prst="rect">
            <a:avLst/>
          </a:prstGeom>
          <a:noFill/>
        </p:spPr>
        <p:txBody>
          <a:bodyPr wrap="square">
            <a:spAutoFit/>
          </a:bodyPr>
          <a:lstStyle/>
          <a:p>
            <a:pPr algn="just"/>
            <a:r>
              <a:rPr lang="en-US" b="1" dirty="0">
                <a:solidFill>
                  <a:schemeClr val="bg1"/>
                </a:solidFill>
                <a:latin typeface="+mj-lt"/>
              </a:rPr>
              <a:t>Applications of Unsupervised machine learning:</a:t>
            </a:r>
          </a:p>
          <a:p>
            <a:pPr marL="285750" indent="-285750" algn="just">
              <a:buFont typeface="Arial" panose="020B0604020202020204" pitchFamily="34" charset="0"/>
              <a:buChar char="•"/>
            </a:pPr>
            <a:endParaRPr lang="en-US" sz="1600" dirty="0">
              <a:solidFill>
                <a:schemeClr val="bg1"/>
              </a:solidFill>
              <a:latin typeface="+mj-lt"/>
            </a:endParaRPr>
          </a:p>
          <a:p>
            <a:pPr marL="285750" indent="-285750" algn="just">
              <a:buFont typeface="Arial" panose="020B0604020202020204" pitchFamily="34" charset="0"/>
              <a:buChar char="•"/>
            </a:pPr>
            <a:r>
              <a:rPr lang="en-US" sz="1600" dirty="0">
                <a:solidFill>
                  <a:schemeClr val="bg1"/>
                </a:solidFill>
                <a:latin typeface="+mj-lt"/>
              </a:rPr>
              <a:t>Fraud detection</a:t>
            </a:r>
          </a:p>
          <a:p>
            <a:pPr marL="285750" indent="-285750" algn="just">
              <a:buFont typeface="Arial" panose="020B0604020202020204" pitchFamily="34" charset="0"/>
              <a:buChar char="•"/>
            </a:pPr>
            <a:r>
              <a:rPr lang="en-US" sz="1600" dirty="0">
                <a:solidFill>
                  <a:schemeClr val="bg1"/>
                </a:solidFill>
                <a:latin typeface="+mj-lt"/>
              </a:rPr>
              <a:t>Malware detection</a:t>
            </a:r>
          </a:p>
          <a:p>
            <a:pPr marL="285750" indent="-285750" algn="just">
              <a:buFont typeface="Arial" panose="020B0604020202020204" pitchFamily="34" charset="0"/>
              <a:buChar char="•"/>
            </a:pPr>
            <a:r>
              <a:rPr lang="en-US" sz="1600" dirty="0">
                <a:solidFill>
                  <a:schemeClr val="bg1"/>
                </a:solidFill>
                <a:latin typeface="+mj-lt"/>
              </a:rPr>
              <a:t>Identification of human errors during data entry</a:t>
            </a:r>
          </a:p>
          <a:p>
            <a:pPr marL="285750" indent="-285750" algn="just">
              <a:buFont typeface="Arial" panose="020B0604020202020204" pitchFamily="34" charset="0"/>
              <a:buChar char="•"/>
            </a:pPr>
            <a:r>
              <a:rPr lang="en-US" sz="1600" dirty="0">
                <a:solidFill>
                  <a:schemeClr val="bg1"/>
                </a:solidFill>
                <a:latin typeface="+mj-lt"/>
              </a:rPr>
              <a:t>Conducting accurate basket analysis</a:t>
            </a:r>
          </a:p>
          <a:p>
            <a:pPr marL="285750" indent="-285750" algn="just">
              <a:buFont typeface="Arial" panose="020B0604020202020204" pitchFamily="34" charset="0"/>
              <a:buChar char="•"/>
            </a:pPr>
            <a:endParaRPr lang="en-US" sz="1600" dirty="0">
              <a:solidFill>
                <a:schemeClr val="bg1"/>
              </a:solidFill>
              <a:latin typeface="+mj-lt"/>
            </a:endParaRPr>
          </a:p>
          <a:p>
            <a:pPr marL="285750" indent="-285750" algn="just">
              <a:buFont typeface="Arial" panose="020B0604020202020204" pitchFamily="34" charset="0"/>
              <a:buChar char="•"/>
            </a:pPr>
            <a:endParaRPr lang="en-US" sz="1600" dirty="0">
              <a:solidFill>
                <a:schemeClr val="bg1"/>
              </a:solidFill>
              <a:latin typeface="+mj-lt"/>
            </a:endParaRPr>
          </a:p>
          <a:p>
            <a:pPr algn="just"/>
            <a:r>
              <a:rPr lang="en-US" b="1" dirty="0">
                <a:solidFill>
                  <a:schemeClr val="bg1"/>
                </a:solidFill>
                <a:latin typeface="+mj-lt"/>
              </a:rPr>
              <a:t>Advantages of Unsupervised Machine Learning</a:t>
            </a:r>
          </a:p>
          <a:p>
            <a:pPr marL="285750" indent="-285750" algn="just">
              <a:buFont typeface="Arial" panose="020B0604020202020204" pitchFamily="34" charset="0"/>
              <a:buChar char="•"/>
            </a:pPr>
            <a:endParaRPr lang="en-US" sz="1600" dirty="0">
              <a:solidFill>
                <a:schemeClr val="bg1"/>
              </a:solidFill>
              <a:latin typeface="+mj-lt"/>
            </a:endParaRPr>
          </a:p>
          <a:p>
            <a:pPr marL="285750" indent="-285750" algn="just">
              <a:buFont typeface="Arial" panose="020B0604020202020204" pitchFamily="34" charset="0"/>
              <a:buChar char="•"/>
            </a:pPr>
            <a:r>
              <a:rPr lang="en-US" sz="1600" dirty="0">
                <a:solidFill>
                  <a:schemeClr val="bg1"/>
                </a:solidFill>
                <a:latin typeface="+mj-lt"/>
              </a:rPr>
              <a:t>Unsupervised learning is used for more complex tasks as compared to supervised learning because, in unsupervised learning, we don't have labeled input data.</a:t>
            </a:r>
          </a:p>
          <a:p>
            <a:pPr marL="285750" indent="-285750" algn="just">
              <a:buFont typeface="Arial" panose="020B0604020202020204" pitchFamily="34" charset="0"/>
              <a:buChar char="•"/>
            </a:pPr>
            <a:r>
              <a:rPr lang="en-US" sz="1600" dirty="0">
                <a:solidFill>
                  <a:schemeClr val="bg1"/>
                </a:solidFill>
                <a:latin typeface="+mj-lt"/>
              </a:rPr>
              <a:t>Unsupervised learning is preferable as it is easy to get unlabeled data in comparison to labeled data.</a:t>
            </a:r>
          </a:p>
          <a:p>
            <a:pPr algn="just"/>
            <a:endParaRPr lang="en-US" sz="1600" dirty="0">
              <a:solidFill>
                <a:schemeClr val="bg1"/>
              </a:solidFill>
              <a:latin typeface="+mj-lt"/>
            </a:endParaRPr>
          </a:p>
          <a:p>
            <a:pPr algn="just"/>
            <a:r>
              <a:rPr lang="en-US" b="1" dirty="0">
                <a:solidFill>
                  <a:schemeClr val="bg1"/>
                </a:solidFill>
                <a:latin typeface="+mj-lt"/>
              </a:rPr>
              <a:t>Disadvantages of Unsupervised Machine Learning</a:t>
            </a:r>
          </a:p>
          <a:p>
            <a:pPr marL="285750" indent="-285750" algn="just">
              <a:buFont typeface="Arial" panose="020B0604020202020204" pitchFamily="34" charset="0"/>
              <a:buChar char="•"/>
            </a:pPr>
            <a:endParaRPr lang="en-US" sz="1600" dirty="0">
              <a:solidFill>
                <a:schemeClr val="bg1"/>
              </a:solidFill>
              <a:latin typeface="+mj-lt"/>
            </a:endParaRPr>
          </a:p>
          <a:p>
            <a:pPr marL="285750" indent="-285750" algn="just">
              <a:buFont typeface="Arial" panose="020B0604020202020204" pitchFamily="34" charset="0"/>
              <a:buChar char="•"/>
            </a:pPr>
            <a:r>
              <a:rPr lang="en-US" sz="1600" dirty="0">
                <a:solidFill>
                  <a:schemeClr val="bg1"/>
                </a:solidFill>
                <a:latin typeface="+mj-lt"/>
              </a:rPr>
              <a:t>Unsupervised learning is intrinsically more difficult than supervised learning as it does not have corresponding output.</a:t>
            </a:r>
          </a:p>
          <a:p>
            <a:pPr marL="285750" indent="-285750" algn="just">
              <a:buFont typeface="Arial" panose="020B0604020202020204" pitchFamily="34" charset="0"/>
              <a:buChar char="•"/>
            </a:pPr>
            <a:r>
              <a:rPr lang="en-US" sz="1600" dirty="0">
                <a:solidFill>
                  <a:schemeClr val="bg1"/>
                </a:solidFill>
                <a:latin typeface="+mj-lt"/>
              </a:rPr>
              <a:t>The result of the unsupervised learning algorithm might be less accurate as input data is not labeled, and algorithms do not know the exact output in advance.</a:t>
            </a:r>
          </a:p>
        </p:txBody>
      </p:sp>
    </p:spTree>
    <p:extLst>
      <p:ext uri="{BB962C8B-B14F-4D97-AF65-F5344CB8AC3E}">
        <p14:creationId xmlns:p14="http://schemas.microsoft.com/office/powerpoint/2010/main" val="69639718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Unsupervised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11719264" cy="5047536"/>
          </a:xfrm>
          <a:prstGeom prst="rect">
            <a:avLst/>
          </a:prstGeom>
          <a:noFill/>
        </p:spPr>
        <p:txBody>
          <a:bodyPr wrap="square">
            <a:spAutoFit/>
          </a:bodyPr>
          <a:lstStyle/>
          <a:p>
            <a:pPr algn="just"/>
            <a:r>
              <a:rPr lang="en-US" b="1" dirty="0">
                <a:solidFill>
                  <a:schemeClr val="bg1"/>
                </a:solidFill>
                <a:latin typeface="+mj-lt"/>
              </a:rPr>
              <a:t>Types of unsupervised machine learning</a:t>
            </a:r>
            <a:r>
              <a:rPr lang="en-US" sz="1600" dirty="0">
                <a:solidFill>
                  <a:schemeClr val="bg1"/>
                </a:solidFill>
                <a:latin typeface="+mj-lt"/>
              </a:rPr>
              <a:t> :</a:t>
            </a:r>
          </a:p>
          <a:p>
            <a:pPr algn="just"/>
            <a:endParaRPr lang="en-US" sz="1600" dirty="0">
              <a:solidFill>
                <a:schemeClr val="bg1"/>
              </a:solidFill>
              <a:latin typeface="+mj-lt"/>
            </a:endParaRPr>
          </a:p>
          <a:p>
            <a:pPr marL="285750" indent="-285750" algn="just">
              <a:buFont typeface="Arial" panose="020B0604020202020204" pitchFamily="34" charset="0"/>
              <a:buChar char="•"/>
            </a:pPr>
            <a:r>
              <a:rPr lang="en-US" sz="1600" dirty="0">
                <a:solidFill>
                  <a:schemeClr val="bg1"/>
                </a:solidFill>
                <a:latin typeface="+mj-lt"/>
              </a:rPr>
              <a:t>Clustering</a:t>
            </a:r>
          </a:p>
          <a:p>
            <a:pPr marL="285750" indent="-285750" algn="just">
              <a:buFont typeface="Arial" panose="020B0604020202020204" pitchFamily="34" charset="0"/>
              <a:buChar char="•"/>
            </a:pPr>
            <a:r>
              <a:rPr lang="en-US" sz="1600" dirty="0">
                <a:solidFill>
                  <a:schemeClr val="bg1"/>
                </a:solidFill>
                <a:latin typeface="+mj-lt"/>
              </a:rPr>
              <a:t>Association Rules</a:t>
            </a:r>
          </a:p>
          <a:p>
            <a:pPr algn="just"/>
            <a:endParaRPr lang="en-US" sz="1600" dirty="0">
              <a:solidFill>
                <a:schemeClr val="bg1"/>
              </a:solidFill>
              <a:latin typeface="+mj-lt"/>
            </a:endParaRPr>
          </a:p>
          <a:p>
            <a:pPr algn="just"/>
            <a:endParaRPr lang="en-US" sz="1600" dirty="0">
              <a:solidFill>
                <a:schemeClr val="bg1"/>
              </a:solidFill>
              <a:latin typeface="+mj-lt"/>
            </a:endParaRPr>
          </a:p>
          <a:p>
            <a:pPr algn="just"/>
            <a:r>
              <a:rPr lang="en-US" sz="1600" b="1" dirty="0">
                <a:solidFill>
                  <a:schemeClr val="bg1"/>
                </a:solidFill>
                <a:latin typeface="+mj-lt"/>
              </a:rPr>
              <a:t>Clustering</a:t>
            </a:r>
            <a:r>
              <a:rPr lang="en-US" sz="1600" dirty="0">
                <a:solidFill>
                  <a:schemeClr val="bg1"/>
                </a:solidFill>
                <a:latin typeface="+mj-lt"/>
              </a:rPr>
              <a:t> :</a:t>
            </a:r>
          </a:p>
          <a:p>
            <a:pPr algn="just"/>
            <a:endParaRPr lang="en-US" sz="1600" dirty="0">
              <a:solidFill>
                <a:schemeClr val="bg1"/>
              </a:solidFill>
              <a:latin typeface="+mj-lt"/>
            </a:endParaRPr>
          </a:p>
          <a:p>
            <a:pPr algn="just"/>
            <a:r>
              <a:rPr lang="en-US" sz="1600" dirty="0">
                <a:solidFill>
                  <a:schemeClr val="bg1"/>
                </a:solidFill>
                <a:latin typeface="+mj-lt"/>
              </a:rPr>
              <a:t>Clustering is a way of organizing things into clusters so that objects with the highest similarities stay in one group while having little or no similarities with objects in another group. Cluster analysis discovers similarities between data items and categorizes them based on the existence or absence of such similarities.</a:t>
            </a:r>
          </a:p>
          <a:p>
            <a:pPr algn="just"/>
            <a:endParaRPr lang="en-US" sz="1600" dirty="0">
              <a:solidFill>
                <a:schemeClr val="bg1"/>
              </a:solidFill>
              <a:latin typeface="+mj-lt"/>
            </a:endParaRPr>
          </a:p>
          <a:p>
            <a:pPr marL="285750" indent="-285750" algn="just">
              <a:buFont typeface="Arial" panose="020B0604020202020204" pitchFamily="34" charset="0"/>
              <a:buChar char="•"/>
            </a:pPr>
            <a:endParaRPr lang="en-US" sz="1600" dirty="0">
              <a:solidFill>
                <a:schemeClr val="bg1"/>
              </a:solidFill>
              <a:latin typeface="+mj-lt"/>
            </a:endParaRPr>
          </a:p>
          <a:p>
            <a:pPr algn="just"/>
            <a:r>
              <a:rPr lang="en-US" sz="1600" b="1" dirty="0">
                <a:solidFill>
                  <a:schemeClr val="bg1"/>
                </a:solidFill>
                <a:latin typeface="+mj-lt"/>
              </a:rPr>
              <a:t>Association Rules</a:t>
            </a:r>
            <a:r>
              <a:rPr lang="en-US" sz="1600" dirty="0">
                <a:solidFill>
                  <a:schemeClr val="bg1"/>
                </a:solidFill>
                <a:latin typeface="+mj-lt"/>
              </a:rPr>
              <a:t> :</a:t>
            </a:r>
          </a:p>
          <a:p>
            <a:pPr algn="just"/>
            <a:endParaRPr lang="en-US" sz="1600" dirty="0">
              <a:solidFill>
                <a:schemeClr val="bg1"/>
              </a:solidFill>
              <a:latin typeface="+mj-lt"/>
            </a:endParaRPr>
          </a:p>
          <a:p>
            <a:pPr algn="just"/>
            <a:r>
              <a:rPr lang="en-US" sz="1600" dirty="0">
                <a:solidFill>
                  <a:schemeClr val="bg1"/>
                </a:solidFill>
                <a:latin typeface="+mj-lt"/>
              </a:rPr>
              <a:t>An association rule is a type of unsupervised learning strategy used to discover links between variables in a big database. It determines the collection of elements in the dataset that appear together. The association rule improves the effectiveness of marketing strategy. People who purchase X (say, bread) are more likely to purchase Y (Butter/Jam). Market Basket Analysis is a common example of an Association rule.</a:t>
            </a:r>
          </a:p>
          <a:p>
            <a:pPr algn="just"/>
            <a:endParaRPr lang="en-US" sz="1600" dirty="0">
              <a:solidFill>
                <a:schemeClr val="bg1"/>
              </a:solidFill>
              <a:latin typeface="+mj-lt"/>
            </a:endParaRPr>
          </a:p>
        </p:txBody>
      </p:sp>
    </p:spTree>
    <p:extLst>
      <p:ext uri="{BB962C8B-B14F-4D97-AF65-F5344CB8AC3E}">
        <p14:creationId xmlns:p14="http://schemas.microsoft.com/office/powerpoint/2010/main" val="417525774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70535" y="186875"/>
            <a:ext cx="11571166" cy="523220"/>
          </a:xfrm>
          <a:prstGeom prst="rect">
            <a:avLst/>
          </a:prstGeom>
          <a:noFill/>
        </p:spPr>
        <p:txBody>
          <a:bodyPr wrap="square">
            <a:spAutoFit/>
          </a:bodyPr>
          <a:lstStyle/>
          <a:p>
            <a:pPr algn="l"/>
            <a:r>
              <a:rPr lang="en-US" sz="2800" b="1" dirty="0">
                <a:solidFill>
                  <a:schemeClr val="bg1"/>
                </a:solidFill>
                <a:effectLst/>
                <a:latin typeface="+mj-lt"/>
              </a:rPr>
              <a:t>Supervised Machine Learning vs. Unsupervised Machine Learning</a:t>
            </a:r>
            <a:endParaRPr lang="en-US" sz="2800" b="0" dirty="0">
              <a:solidFill>
                <a:schemeClr val="bg1"/>
              </a:solidFill>
              <a:effectLst/>
              <a:latin typeface="+mj-lt"/>
            </a:endParaRPr>
          </a:p>
        </p:txBody>
      </p:sp>
      <p:pic>
        <p:nvPicPr>
          <p:cNvPr id="4" name="Picture 3">
            <a:extLst>
              <a:ext uri="{FF2B5EF4-FFF2-40B4-BE49-F238E27FC236}">
                <a16:creationId xmlns:a16="http://schemas.microsoft.com/office/drawing/2014/main" id="{F545D636-7AF2-CCCE-3146-275FB9D86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056" y="843917"/>
            <a:ext cx="6669276" cy="5700039"/>
          </a:xfrm>
          <a:prstGeom prst="rect">
            <a:avLst/>
          </a:prstGeom>
        </p:spPr>
      </p:pic>
    </p:spTree>
    <p:extLst>
      <p:ext uri="{BB962C8B-B14F-4D97-AF65-F5344CB8AC3E}">
        <p14:creationId xmlns:p14="http://schemas.microsoft.com/office/powerpoint/2010/main" val="263607909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5122415" y="363984"/>
            <a:ext cx="6744007" cy="6415064"/>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300" name="Rectangle 299">
            <a:extLst>
              <a:ext uri="{FF2B5EF4-FFF2-40B4-BE49-F238E27FC236}">
                <a16:creationId xmlns:a16="http://schemas.microsoft.com/office/drawing/2014/main" id="{85DD160A-C05E-48FF-928C-F1ED840FB0B3}"/>
              </a:ext>
            </a:extLst>
          </p:cNvPr>
          <p:cNvSpPr/>
          <p:nvPr/>
        </p:nvSpPr>
        <p:spPr>
          <a:xfrm>
            <a:off x="725125" y="1018801"/>
            <a:ext cx="4001844" cy="646331"/>
          </a:xfrm>
          <a:prstGeom prst="rect">
            <a:avLst/>
          </a:prstGeom>
        </p:spPr>
        <p:txBody>
          <a:bodyPr wrap="square">
            <a:spAutoFit/>
          </a:bodyPr>
          <a:lstStyle/>
          <a:p>
            <a:pPr algn="just"/>
            <a:r>
              <a:rPr lang="en-US" sz="3600" b="1" dirty="0">
                <a:solidFill>
                  <a:schemeClr val="bg1"/>
                </a:solidFill>
              </a:rPr>
              <a:t>Agenda</a:t>
            </a:r>
          </a:p>
        </p:txBody>
      </p:sp>
      <p:sp>
        <p:nvSpPr>
          <p:cNvPr id="302" name="Rectangle 301">
            <a:extLst>
              <a:ext uri="{FF2B5EF4-FFF2-40B4-BE49-F238E27FC236}">
                <a16:creationId xmlns:a16="http://schemas.microsoft.com/office/drawing/2014/main" id="{E9B7B593-D656-452E-AFE4-89D6370C70F6}"/>
              </a:ext>
            </a:extLst>
          </p:cNvPr>
          <p:cNvSpPr/>
          <p:nvPr/>
        </p:nvSpPr>
        <p:spPr>
          <a:xfrm>
            <a:off x="794975" y="1695162"/>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TextBox 303">
            <a:extLst>
              <a:ext uri="{FF2B5EF4-FFF2-40B4-BE49-F238E27FC236}">
                <a16:creationId xmlns:a16="http://schemas.microsoft.com/office/drawing/2014/main" id="{BE74C795-9882-4BD3-AA8A-89B346E39665}"/>
              </a:ext>
            </a:extLst>
          </p:cNvPr>
          <p:cNvSpPr txBox="1"/>
          <p:nvPr/>
        </p:nvSpPr>
        <p:spPr>
          <a:xfrm>
            <a:off x="682010" y="2252322"/>
            <a:ext cx="3867951" cy="3785652"/>
          </a:xfrm>
          <a:prstGeom prst="rect">
            <a:avLst/>
          </a:prstGeom>
          <a:noFill/>
        </p:spPr>
        <p:txBody>
          <a:bodyPr wrap="square" rtlCol="0">
            <a:spAutoFit/>
          </a:bodyPr>
          <a:lstStyle/>
          <a:p>
            <a:pPr marL="285750" indent="-285750">
              <a:buFont typeface="Wingdings" panose="05000000000000000000" pitchFamily="2" charset="2"/>
              <a:buChar char="Ø"/>
            </a:pPr>
            <a:r>
              <a:rPr lang="en-US" altLang="ko-KR" sz="2000" b="1" dirty="0">
                <a:solidFill>
                  <a:schemeClr val="bg1"/>
                </a:solidFill>
                <a:cs typeface="Arial" pitchFamily="34" charset="0"/>
              </a:rPr>
              <a:t>Definition of Machine learning </a:t>
            </a:r>
          </a:p>
          <a:p>
            <a:endParaRPr lang="en-US" altLang="ko-KR" sz="2000" b="1" dirty="0">
              <a:solidFill>
                <a:schemeClr val="bg1"/>
              </a:solidFill>
              <a:cs typeface="Arial" pitchFamily="34" charset="0"/>
            </a:endParaRPr>
          </a:p>
          <a:p>
            <a:pPr marL="285750" indent="-285750">
              <a:buFont typeface="Wingdings" panose="05000000000000000000" pitchFamily="2" charset="2"/>
              <a:buChar char="Ø"/>
            </a:pPr>
            <a:r>
              <a:rPr lang="en-US" altLang="ko-KR" sz="2000" b="1" dirty="0">
                <a:solidFill>
                  <a:schemeClr val="bg1"/>
                </a:solidFill>
                <a:cs typeface="Arial" pitchFamily="34" charset="0"/>
              </a:rPr>
              <a:t>Applications of machine learning</a:t>
            </a:r>
          </a:p>
          <a:p>
            <a:pPr marL="285750" indent="-285750">
              <a:buFont typeface="Wingdings" panose="05000000000000000000" pitchFamily="2" charset="2"/>
              <a:buChar char="Ø"/>
            </a:pPr>
            <a:endParaRPr lang="en-US" altLang="ko-KR" sz="2000" b="1" dirty="0">
              <a:solidFill>
                <a:schemeClr val="bg1"/>
              </a:solidFill>
              <a:cs typeface="Arial" pitchFamily="34" charset="0"/>
            </a:endParaRPr>
          </a:p>
          <a:p>
            <a:pPr marL="285750" indent="-285750">
              <a:buFont typeface="Wingdings" panose="05000000000000000000" pitchFamily="2" charset="2"/>
              <a:buChar char="Ø"/>
            </a:pPr>
            <a:r>
              <a:rPr lang="en-US" altLang="ko-KR" sz="2000" b="1" dirty="0">
                <a:solidFill>
                  <a:schemeClr val="bg1"/>
                </a:solidFill>
                <a:cs typeface="Arial" pitchFamily="34" charset="0"/>
              </a:rPr>
              <a:t>Types of machine learning</a:t>
            </a:r>
          </a:p>
          <a:p>
            <a:endParaRPr lang="en-US" altLang="ko-KR" sz="2000" b="1" dirty="0">
              <a:solidFill>
                <a:schemeClr val="bg1"/>
              </a:solidFill>
              <a:cs typeface="Arial" pitchFamily="34" charset="0"/>
            </a:endParaRPr>
          </a:p>
          <a:p>
            <a:pPr marL="285750" indent="-285750">
              <a:buFont typeface="Wingdings" panose="05000000000000000000" pitchFamily="2" charset="2"/>
              <a:buChar char="Ø"/>
            </a:pPr>
            <a:r>
              <a:rPr lang="en-US" altLang="ko-KR" sz="2000" b="1" dirty="0">
                <a:solidFill>
                  <a:schemeClr val="bg1"/>
                </a:solidFill>
                <a:cs typeface="Arial" pitchFamily="34" charset="0"/>
              </a:rPr>
              <a:t>Machine learning pipeline</a:t>
            </a:r>
          </a:p>
          <a:p>
            <a:pPr marL="285750" indent="-285750">
              <a:buFont typeface="Wingdings" panose="05000000000000000000" pitchFamily="2" charset="2"/>
              <a:buChar char="Ø"/>
            </a:pPr>
            <a:endParaRPr lang="en-US" altLang="ko-KR" sz="2000" b="1" dirty="0">
              <a:solidFill>
                <a:schemeClr val="bg1"/>
              </a:solidFill>
              <a:cs typeface="Arial" pitchFamily="34" charset="0"/>
            </a:endParaRPr>
          </a:p>
          <a:p>
            <a:pPr marL="285750" indent="-285750">
              <a:buFont typeface="Wingdings" panose="05000000000000000000" pitchFamily="2" charset="2"/>
              <a:buChar char="Ø"/>
            </a:pPr>
            <a:r>
              <a:rPr lang="en-US" altLang="ko-KR" sz="2000" b="1" dirty="0">
                <a:solidFill>
                  <a:schemeClr val="bg1"/>
                </a:solidFill>
                <a:cs typeface="Arial" pitchFamily="34" charset="0"/>
              </a:rPr>
              <a:t>Various types of Data and Format</a:t>
            </a:r>
          </a:p>
        </p:txBody>
      </p:sp>
    </p:spTree>
    <p:extLst>
      <p:ext uri="{BB962C8B-B14F-4D97-AF65-F5344CB8AC3E}">
        <p14:creationId xmlns:p14="http://schemas.microsoft.com/office/powerpoint/2010/main" val="23452008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Reinforcement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11719264" cy="4278094"/>
          </a:xfrm>
          <a:prstGeom prst="rect">
            <a:avLst/>
          </a:prstGeom>
          <a:noFill/>
        </p:spPr>
        <p:txBody>
          <a:bodyPr wrap="square">
            <a:spAutoFit/>
          </a:bodyPr>
          <a:lstStyle/>
          <a:p>
            <a:pPr algn="just"/>
            <a:r>
              <a:rPr lang="en-US" sz="1600" dirty="0">
                <a:solidFill>
                  <a:schemeClr val="bg1"/>
                </a:solidFill>
                <a:latin typeface="+mj-lt"/>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p>
          <a:p>
            <a:pPr algn="just"/>
            <a:endParaRPr lang="en-US" sz="1600" dirty="0">
              <a:solidFill>
                <a:schemeClr val="bg1"/>
              </a:solidFill>
              <a:latin typeface="+mj-lt"/>
            </a:endParaRPr>
          </a:p>
          <a:p>
            <a:pPr algn="just"/>
            <a:r>
              <a:rPr lang="en-US" sz="1600" dirty="0">
                <a:solidFill>
                  <a:schemeClr val="bg1"/>
                </a:solidFill>
                <a:latin typeface="+mj-lt"/>
              </a:rPr>
              <a:t>In Reinforcement Learning, the agent learns automatically using feedbacks without any labeled data, unlike supervised learning. Since there is no labeled data, so the agent is bound to learn by its experience only.</a:t>
            </a:r>
          </a:p>
          <a:p>
            <a:pPr algn="just"/>
            <a:endParaRPr lang="en-US" sz="1600" dirty="0">
              <a:solidFill>
                <a:schemeClr val="bg1"/>
              </a:solidFill>
              <a:latin typeface="+mj-lt"/>
            </a:endParaRPr>
          </a:p>
          <a:p>
            <a:pPr algn="just"/>
            <a:r>
              <a:rPr lang="en-US" sz="1600" dirty="0">
                <a:solidFill>
                  <a:schemeClr val="bg1"/>
                </a:solidFill>
                <a:latin typeface="+mj-lt"/>
              </a:rPr>
              <a:t>RL solves a specific type of problem where decision making is sequential, and the goal is long-term, such as game-playing, robotics, etc. </a:t>
            </a:r>
          </a:p>
          <a:p>
            <a:pPr algn="just"/>
            <a:endParaRPr lang="en-US" sz="1600" dirty="0">
              <a:solidFill>
                <a:schemeClr val="bg1"/>
              </a:solidFill>
              <a:latin typeface="+mj-lt"/>
            </a:endParaRPr>
          </a:p>
          <a:p>
            <a:pPr algn="just"/>
            <a:r>
              <a:rPr lang="en-US" sz="1600" dirty="0">
                <a:solidFill>
                  <a:schemeClr val="bg1"/>
                </a:solidFill>
                <a:latin typeface="+mj-lt"/>
              </a:rPr>
              <a:t>The agent interacts with the environment and explores it by itself. The primary goal of an agent in reinforcement learning is to improve the performance by getting the maximum positive rewards.</a:t>
            </a:r>
          </a:p>
          <a:p>
            <a:pPr algn="just"/>
            <a:endParaRPr lang="en-US" sz="1600" dirty="0">
              <a:solidFill>
                <a:schemeClr val="bg1"/>
              </a:solidFill>
              <a:latin typeface="+mj-lt"/>
            </a:endParaRPr>
          </a:p>
          <a:p>
            <a:pPr algn="just"/>
            <a:r>
              <a:rPr lang="en-US" sz="1600" dirty="0">
                <a:solidFill>
                  <a:schemeClr val="bg1"/>
                </a:solidFill>
                <a:latin typeface="+mj-lt"/>
              </a:rPr>
              <a:t>The agent learns with the process of hit and trial, and based on the experience, it learns to perform the task in a better way.</a:t>
            </a:r>
          </a:p>
          <a:p>
            <a:pPr algn="just"/>
            <a:endParaRPr lang="en-US" sz="1600" dirty="0">
              <a:solidFill>
                <a:schemeClr val="bg1"/>
              </a:solidFill>
              <a:latin typeface="+mj-lt"/>
            </a:endParaRPr>
          </a:p>
          <a:p>
            <a:pPr algn="just"/>
            <a:r>
              <a:rPr lang="en-US" sz="1600" dirty="0">
                <a:solidFill>
                  <a:schemeClr val="bg1"/>
                </a:solidFill>
                <a:latin typeface="+mj-lt"/>
              </a:rPr>
              <a:t>Reinforcement learning is a type of machine learning method where an intelligent agent (computer program) interacts with the environment and learns to act within that.</a:t>
            </a:r>
          </a:p>
        </p:txBody>
      </p:sp>
    </p:spTree>
    <p:extLst>
      <p:ext uri="{BB962C8B-B14F-4D97-AF65-F5344CB8AC3E}">
        <p14:creationId xmlns:p14="http://schemas.microsoft.com/office/powerpoint/2010/main" val="192624571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7857477" cy="646331"/>
          </a:xfrm>
          <a:prstGeom prst="rect">
            <a:avLst/>
          </a:prstGeom>
          <a:noFill/>
        </p:spPr>
        <p:txBody>
          <a:bodyPr wrap="square">
            <a:spAutoFit/>
          </a:bodyPr>
          <a:lstStyle/>
          <a:p>
            <a:pPr algn="l"/>
            <a:r>
              <a:rPr lang="en-US" sz="3600" b="1" dirty="0">
                <a:solidFill>
                  <a:schemeClr val="bg1"/>
                </a:solidFill>
                <a:effectLst/>
                <a:latin typeface="+mj-lt"/>
              </a:rPr>
              <a:t>Reinforcement Machine Learning</a:t>
            </a:r>
            <a:endParaRPr lang="en-US" sz="3600" b="0" dirty="0">
              <a:solidFill>
                <a:schemeClr val="bg1"/>
              </a:solidFill>
              <a:effectLst/>
              <a:latin typeface="+mj-lt"/>
            </a:endParaRPr>
          </a:p>
        </p:txBody>
      </p:sp>
      <p:sp>
        <p:nvSpPr>
          <p:cNvPr id="5" name="TextBox 4">
            <a:extLst>
              <a:ext uri="{FF2B5EF4-FFF2-40B4-BE49-F238E27FC236}">
                <a16:creationId xmlns:a16="http://schemas.microsoft.com/office/drawing/2014/main" id="{00EAE3A5-3C56-4D0F-9540-16CB10BFDAC7}"/>
              </a:ext>
            </a:extLst>
          </p:cNvPr>
          <p:cNvSpPr txBox="1"/>
          <p:nvPr/>
        </p:nvSpPr>
        <p:spPr>
          <a:xfrm>
            <a:off x="309979" y="1250830"/>
            <a:ext cx="7974122" cy="5570756"/>
          </a:xfrm>
          <a:prstGeom prst="rect">
            <a:avLst/>
          </a:prstGeom>
          <a:noFill/>
        </p:spPr>
        <p:txBody>
          <a:bodyPr wrap="square">
            <a:spAutoFit/>
          </a:bodyPr>
          <a:lstStyle/>
          <a:p>
            <a:pPr algn="just"/>
            <a:r>
              <a:rPr lang="en-US" b="1" dirty="0">
                <a:solidFill>
                  <a:schemeClr val="bg1"/>
                </a:solidFill>
                <a:latin typeface="+mj-lt"/>
              </a:rPr>
              <a:t>Features of Reinforcement Machine Learning:</a:t>
            </a:r>
          </a:p>
          <a:p>
            <a:pPr algn="just"/>
            <a:endParaRPr lang="en-US" sz="1600" dirty="0">
              <a:solidFill>
                <a:schemeClr val="bg1"/>
              </a:solidFill>
              <a:latin typeface="+mj-lt"/>
            </a:endParaRPr>
          </a:p>
          <a:p>
            <a:pPr marL="285750" indent="-285750" algn="just">
              <a:buFont typeface="Arial" panose="020B0604020202020204" pitchFamily="34" charset="0"/>
              <a:buChar char="•"/>
            </a:pPr>
            <a:r>
              <a:rPr lang="en-US" sz="1600" dirty="0">
                <a:solidFill>
                  <a:schemeClr val="bg1"/>
                </a:solidFill>
                <a:latin typeface="+mj-lt"/>
              </a:rPr>
              <a:t>In RL, the agent is not instructed about the environment and what actions need to be taken. </a:t>
            </a:r>
          </a:p>
          <a:p>
            <a:pPr marL="285750" indent="-285750" algn="just">
              <a:buFont typeface="Arial" panose="020B0604020202020204" pitchFamily="34" charset="0"/>
              <a:buChar char="•"/>
            </a:pPr>
            <a:r>
              <a:rPr lang="en-US" sz="1600" dirty="0">
                <a:solidFill>
                  <a:schemeClr val="bg1"/>
                </a:solidFill>
                <a:latin typeface="+mj-lt"/>
              </a:rPr>
              <a:t>It is based on the hit and trial process. </a:t>
            </a:r>
          </a:p>
          <a:p>
            <a:pPr marL="285750" indent="-285750" algn="just">
              <a:buFont typeface="Arial" panose="020B0604020202020204" pitchFamily="34" charset="0"/>
              <a:buChar char="•"/>
            </a:pPr>
            <a:r>
              <a:rPr lang="en-US" sz="1600" dirty="0">
                <a:solidFill>
                  <a:schemeClr val="bg1"/>
                </a:solidFill>
                <a:latin typeface="+mj-lt"/>
              </a:rPr>
              <a:t>The agent takes the next action and changes states according to the feedback of the previous action. </a:t>
            </a:r>
          </a:p>
          <a:p>
            <a:pPr marL="285750" indent="-285750" algn="just">
              <a:buFont typeface="Arial" panose="020B0604020202020204" pitchFamily="34" charset="0"/>
              <a:buChar char="•"/>
            </a:pPr>
            <a:r>
              <a:rPr lang="en-US" sz="1600" dirty="0">
                <a:solidFill>
                  <a:schemeClr val="bg1"/>
                </a:solidFill>
                <a:latin typeface="+mj-lt"/>
              </a:rPr>
              <a:t>The agent may get a delayed reward. The environment is stochastic, and the agent needs to explore it to reach to get the maximum positive rewards.</a:t>
            </a:r>
          </a:p>
          <a:p>
            <a:pPr marL="285750" indent="-285750" algn="just">
              <a:buFont typeface="Arial" panose="020B0604020202020204" pitchFamily="34" charset="0"/>
              <a:buChar char="•"/>
            </a:pPr>
            <a:endParaRPr lang="en-US" sz="1600" dirty="0">
              <a:solidFill>
                <a:schemeClr val="bg1"/>
              </a:solidFill>
              <a:latin typeface="+mj-lt"/>
            </a:endParaRPr>
          </a:p>
          <a:p>
            <a:pPr marL="285750" indent="-285750" algn="just">
              <a:buFont typeface="Arial" panose="020B0604020202020204" pitchFamily="34" charset="0"/>
              <a:buChar char="•"/>
            </a:pPr>
            <a:endParaRPr lang="en-US" sz="1600" dirty="0">
              <a:solidFill>
                <a:schemeClr val="bg1"/>
              </a:solidFill>
              <a:latin typeface="+mj-lt"/>
            </a:endParaRPr>
          </a:p>
          <a:p>
            <a:pPr algn="just"/>
            <a:r>
              <a:rPr lang="en-US" b="1" dirty="0">
                <a:solidFill>
                  <a:schemeClr val="bg1"/>
                </a:solidFill>
                <a:latin typeface="+mj-lt"/>
              </a:rPr>
              <a:t>Steps of Reinforcement Machine Learning:</a:t>
            </a:r>
          </a:p>
          <a:p>
            <a:pPr algn="just"/>
            <a:endParaRPr lang="en-US" sz="1600" dirty="0">
              <a:solidFill>
                <a:schemeClr val="bg1"/>
              </a:solidFill>
              <a:latin typeface="+mj-lt"/>
            </a:endParaRPr>
          </a:p>
          <a:p>
            <a:pPr marL="285750" indent="-285750" algn="just">
              <a:buFont typeface="Arial" panose="020B0604020202020204" pitchFamily="34" charset="0"/>
              <a:buChar char="•"/>
            </a:pPr>
            <a:r>
              <a:rPr lang="en-US" sz="1600" dirty="0">
                <a:solidFill>
                  <a:schemeClr val="bg1"/>
                </a:solidFill>
                <a:latin typeface="+mj-lt"/>
              </a:rPr>
              <a:t>Main points in Reinforcement learning –  Input: The input should be an initial state from which the model will start</a:t>
            </a:r>
          </a:p>
          <a:p>
            <a:pPr marL="285750" indent="-285750" algn="just">
              <a:buFont typeface="Arial" panose="020B0604020202020204" pitchFamily="34" charset="0"/>
              <a:buChar char="•"/>
            </a:pPr>
            <a:r>
              <a:rPr lang="en-US" sz="1600" dirty="0">
                <a:solidFill>
                  <a:schemeClr val="bg1"/>
                </a:solidFill>
                <a:latin typeface="+mj-lt"/>
              </a:rPr>
              <a:t>Output: There are many possible outputs as there are a variety of solutions to a particular problem</a:t>
            </a:r>
          </a:p>
          <a:p>
            <a:pPr marL="285750" indent="-285750" algn="just">
              <a:buFont typeface="Arial" panose="020B0604020202020204" pitchFamily="34" charset="0"/>
              <a:buChar char="•"/>
            </a:pPr>
            <a:r>
              <a:rPr lang="en-US" sz="1600" dirty="0">
                <a:solidFill>
                  <a:schemeClr val="bg1"/>
                </a:solidFill>
                <a:latin typeface="+mj-lt"/>
              </a:rPr>
              <a:t>Training: The training is based upon the input, The model will return a state and the user will decide to reward or punish the model based on its output.</a:t>
            </a:r>
          </a:p>
          <a:p>
            <a:pPr marL="285750" indent="-285750" algn="just">
              <a:buFont typeface="Arial" panose="020B0604020202020204" pitchFamily="34" charset="0"/>
              <a:buChar char="•"/>
            </a:pPr>
            <a:r>
              <a:rPr lang="en-US" sz="1600" dirty="0">
                <a:solidFill>
                  <a:schemeClr val="bg1"/>
                </a:solidFill>
                <a:latin typeface="+mj-lt"/>
              </a:rPr>
              <a:t>The model keeps continues to learn.</a:t>
            </a:r>
          </a:p>
          <a:p>
            <a:pPr marL="285750" indent="-285750" algn="just">
              <a:buFont typeface="Arial" panose="020B0604020202020204" pitchFamily="34" charset="0"/>
              <a:buChar char="•"/>
            </a:pPr>
            <a:r>
              <a:rPr lang="en-US" sz="1600" dirty="0">
                <a:solidFill>
                  <a:schemeClr val="bg1"/>
                </a:solidFill>
                <a:latin typeface="+mj-lt"/>
              </a:rPr>
              <a:t>The best solution is decided based on the maximum reward.</a:t>
            </a:r>
          </a:p>
          <a:p>
            <a:pPr algn="just"/>
            <a:endParaRPr lang="en-US" sz="1600" dirty="0">
              <a:solidFill>
                <a:schemeClr val="bg1"/>
              </a:solidFill>
              <a:latin typeface="+mj-lt"/>
            </a:endParaRPr>
          </a:p>
        </p:txBody>
      </p:sp>
      <p:pic>
        <p:nvPicPr>
          <p:cNvPr id="4" name="Picture 3">
            <a:extLst>
              <a:ext uri="{FF2B5EF4-FFF2-40B4-BE49-F238E27FC236}">
                <a16:creationId xmlns:a16="http://schemas.microsoft.com/office/drawing/2014/main" id="{29E3DD6B-1C6A-0BD3-FB45-70799CB8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319" y="2128212"/>
            <a:ext cx="4152900" cy="3743325"/>
          </a:xfrm>
          <a:prstGeom prst="rect">
            <a:avLst/>
          </a:prstGeom>
        </p:spPr>
      </p:pic>
    </p:spTree>
    <p:extLst>
      <p:ext uri="{BB962C8B-B14F-4D97-AF65-F5344CB8AC3E}">
        <p14:creationId xmlns:p14="http://schemas.microsoft.com/office/powerpoint/2010/main" val="64151405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09979" y="403478"/>
            <a:ext cx="10123870" cy="646331"/>
          </a:xfrm>
          <a:prstGeom prst="rect">
            <a:avLst/>
          </a:prstGeom>
          <a:noFill/>
        </p:spPr>
        <p:txBody>
          <a:bodyPr wrap="square">
            <a:spAutoFit/>
          </a:bodyPr>
          <a:lstStyle/>
          <a:p>
            <a:pPr algn="l"/>
            <a:r>
              <a:rPr lang="en-US" sz="3600" b="1" dirty="0">
                <a:solidFill>
                  <a:schemeClr val="bg1"/>
                </a:solidFill>
                <a:effectLst/>
                <a:latin typeface="+mj-lt"/>
              </a:rPr>
              <a:t>Machine Learning Pipeline / Workflow</a:t>
            </a:r>
            <a:endParaRPr lang="en-US" sz="3600" b="0" dirty="0">
              <a:solidFill>
                <a:schemeClr val="bg1"/>
              </a:solidFill>
              <a:effectLst/>
              <a:latin typeface="+mj-lt"/>
            </a:endParaRPr>
          </a:p>
        </p:txBody>
      </p:sp>
      <p:sp>
        <p:nvSpPr>
          <p:cNvPr id="2" name="Rectangle 1">
            <a:extLst>
              <a:ext uri="{FF2B5EF4-FFF2-40B4-BE49-F238E27FC236}">
                <a16:creationId xmlns:a16="http://schemas.microsoft.com/office/drawing/2014/main" id="{4FCA812A-E4FD-990F-07C3-4490E323FB0B}"/>
              </a:ext>
            </a:extLst>
          </p:cNvPr>
          <p:cNvSpPr/>
          <p:nvPr/>
        </p:nvSpPr>
        <p:spPr>
          <a:xfrm>
            <a:off x="448115" y="1253515"/>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Problem statement analysis</a:t>
            </a:r>
          </a:p>
        </p:txBody>
      </p:sp>
      <p:sp>
        <p:nvSpPr>
          <p:cNvPr id="6" name="Rectangle 5">
            <a:extLst>
              <a:ext uri="{FF2B5EF4-FFF2-40B4-BE49-F238E27FC236}">
                <a16:creationId xmlns:a16="http://schemas.microsoft.com/office/drawing/2014/main" id="{939B2CAC-C2C6-CDA5-2B2F-21B6183223A5}"/>
              </a:ext>
            </a:extLst>
          </p:cNvPr>
          <p:cNvSpPr/>
          <p:nvPr/>
        </p:nvSpPr>
        <p:spPr>
          <a:xfrm>
            <a:off x="448114" y="2002228"/>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 gathering &amp; Data preparing</a:t>
            </a:r>
          </a:p>
        </p:txBody>
      </p:sp>
      <p:sp>
        <p:nvSpPr>
          <p:cNvPr id="8" name="Rectangle 7">
            <a:extLst>
              <a:ext uri="{FF2B5EF4-FFF2-40B4-BE49-F238E27FC236}">
                <a16:creationId xmlns:a16="http://schemas.microsoft.com/office/drawing/2014/main" id="{901575E2-BC77-AA01-46CB-C1551E490EC0}"/>
              </a:ext>
            </a:extLst>
          </p:cNvPr>
          <p:cNvSpPr/>
          <p:nvPr/>
        </p:nvSpPr>
        <p:spPr>
          <a:xfrm>
            <a:off x="448113" y="2705690"/>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 exploration </a:t>
            </a:r>
          </a:p>
        </p:txBody>
      </p:sp>
      <p:sp>
        <p:nvSpPr>
          <p:cNvPr id="10" name="Rectangle 9">
            <a:extLst>
              <a:ext uri="{FF2B5EF4-FFF2-40B4-BE49-F238E27FC236}">
                <a16:creationId xmlns:a16="http://schemas.microsoft.com/office/drawing/2014/main" id="{23C13981-7BC0-B285-2407-B30349555034}"/>
              </a:ext>
            </a:extLst>
          </p:cNvPr>
          <p:cNvSpPr/>
          <p:nvPr/>
        </p:nvSpPr>
        <p:spPr>
          <a:xfrm>
            <a:off x="448113" y="3429000"/>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 cleaning / preprocessing </a:t>
            </a:r>
          </a:p>
        </p:txBody>
      </p:sp>
      <p:sp>
        <p:nvSpPr>
          <p:cNvPr id="12" name="Rectangle 11">
            <a:extLst>
              <a:ext uri="{FF2B5EF4-FFF2-40B4-BE49-F238E27FC236}">
                <a16:creationId xmlns:a16="http://schemas.microsoft.com/office/drawing/2014/main" id="{8827CEF0-B8F5-0465-5C40-2080F4CE1966}"/>
              </a:ext>
            </a:extLst>
          </p:cNvPr>
          <p:cNvSpPr/>
          <p:nvPr/>
        </p:nvSpPr>
        <p:spPr>
          <a:xfrm>
            <a:off x="448111" y="4945769"/>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 scaling / normalizing </a:t>
            </a:r>
          </a:p>
        </p:txBody>
      </p:sp>
      <p:sp>
        <p:nvSpPr>
          <p:cNvPr id="14" name="Rectangle 13">
            <a:extLst>
              <a:ext uri="{FF2B5EF4-FFF2-40B4-BE49-F238E27FC236}">
                <a16:creationId xmlns:a16="http://schemas.microsoft.com/office/drawing/2014/main" id="{0A543745-331C-FCF1-78BB-B7520F2F0A9D}"/>
              </a:ext>
            </a:extLst>
          </p:cNvPr>
          <p:cNvSpPr/>
          <p:nvPr/>
        </p:nvSpPr>
        <p:spPr>
          <a:xfrm>
            <a:off x="448112" y="4152310"/>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Feature engineering</a:t>
            </a:r>
          </a:p>
        </p:txBody>
      </p:sp>
      <p:sp>
        <p:nvSpPr>
          <p:cNvPr id="16" name="Rectangle 15">
            <a:extLst>
              <a:ext uri="{FF2B5EF4-FFF2-40B4-BE49-F238E27FC236}">
                <a16:creationId xmlns:a16="http://schemas.microsoft.com/office/drawing/2014/main" id="{A0EC91C8-DEC4-2E52-B038-B2760AECD13C}"/>
              </a:ext>
            </a:extLst>
          </p:cNvPr>
          <p:cNvSpPr/>
          <p:nvPr/>
        </p:nvSpPr>
        <p:spPr>
          <a:xfrm>
            <a:off x="6965995" y="1253514"/>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Exploratory data analysis - EDA</a:t>
            </a:r>
          </a:p>
        </p:txBody>
      </p:sp>
      <p:sp>
        <p:nvSpPr>
          <p:cNvPr id="18" name="Rectangle 17">
            <a:extLst>
              <a:ext uri="{FF2B5EF4-FFF2-40B4-BE49-F238E27FC236}">
                <a16:creationId xmlns:a16="http://schemas.microsoft.com/office/drawing/2014/main" id="{D203AB96-024C-9C23-0B32-05B163534A89}"/>
              </a:ext>
            </a:extLst>
          </p:cNvPr>
          <p:cNvSpPr/>
          <p:nvPr/>
        </p:nvSpPr>
        <p:spPr>
          <a:xfrm>
            <a:off x="6965995" y="2002226"/>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 splitting </a:t>
            </a:r>
          </a:p>
        </p:txBody>
      </p:sp>
      <p:sp>
        <p:nvSpPr>
          <p:cNvPr id="20" name="Rectangle 19">
            <a:extLst>
              <a:ext uri="{FF2B5EF4-FFF2-40B4-BE49-F238E27FC236}">
                <a16:creationId xmlns:a16="http://schemas.microsoft.com/office/drawing/2014/main" id="{F54AE875-04E9-6BC6-1B75-CB8A956003E8}"/>
              </a:ext>
            </a:extLst>
          </p:cNvPr>
          <p:cNvSpPr/>
          <p:nvPr/>
        </p:nvSpPr>
        <p:spPr>
          <a:xfrm>
            <a:off x="6965994" y="2705689"/>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Model selection </a:t>
            </a:r>
          </a:p>
        </p:txBody>
      </p:sp>
      <p:sp>
        <p:nvSpPr>
          <p:cNvPr id="22" name="Rectangle 21">
            <a:extLst>
              <a:ext uri="{FF2B5EF4-FFF2-40B4-BE49-F238E27FC236}">
                <a16:creationId xmlns:a16="http://schemas.microsoft.com/office/drawing/2014/main" id="{FFA0FDC1-3710-1D19-EFA9-84C64B7AE95A}"/>
              </a:ext>
            </a:extLst>
          </p:cNvPr>
          <p:cNvSpPr/>
          <p:nvPr/>
        </p:nvSpPr>
        <p:spPr>
          <a:xfrm>
            <a:off x="6965994" y="3402929"/>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Model training </a:t>
            </a:r>
          </a:p>
        </p:txBody>
      </p:sp>
      <p:sp>
        <p:nvSpPr>
          <p:cNvPr id="24" name="Rectangle 23">
            <a:extLst>
              <a:ext uri="{FF2B5EF4-FFF2-40B4-BE49-F238E27FC236}">
                <a16:creationId xmlns:a16="http://schemas.microsoft.com/office/drawing/2014/main" id="{37070B92-A98B-6326-8C6D-D59CD0C4927D}"/>
              </a:ext>
            </a:extLst>
          </p:cNvPr>
          <p:cNvSpPr/>
          <p:nvPr/>
        </p:nvSpPr>
        <p:spPr>
          <a:xfrm>
            <a:off x="6965993" y="4203113"/>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Model evaluation </a:t>
            </a:r>
          </a:p>
        </p:txBody>
      </p:sp>
      <p:sp>
        <p:nvSpPr>
          <p:cNvPr id="26" name="Rectangle 25">
            <a:extLst>
              <a:ext uri="{FF2B5EF4-FFF2-40B4-BE49-F238E27FC236}">
                <a16:creationId xmlns:a16="http://schemas.microsoft.com/office/drawing/2014/main" id="{9D1F56A4-AA79-D2AA-7F24-FC099A2891F3}"/>
              </a:ext>
            </a:extLst>
          </p:cNvPr>
          <p:cNvSpPr/>
          <p:nvPr/>
        </p:nvSpPr>
        <p:spPr>
          <a:xfrm>
            <a:off x="6965993" y="4959229"/>
            <a:ext cx="3185261" cy="5450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Prediction </a:t>
            </a:r>
          </a:p>
        </p:txBody>
      </p:sp>
      <p:sp>
        <p:nvSpPr>
          <p:cNvPr id="27" name="Arrow: Curved Left 26">
            <a:extLst>
              <a:ext uri="{FF2B5EF4-FFF2-40B4-BE49-F238E27FC236}">
                <a16:creationId xmlns:a16="http://schemas.microsoft.com/office/drawing/2014/main" id="{BAB5F30A-777F-70C4-D67C-52FF63A32A8D}"/>
              </a:ext>
            </a:extLst>
          </p:cNvPr>
          <p:cNvSpPr/>
          <p:nvPr/>
        </p:nvSpPr>
        <p:spPr>
          <a:xfrm>
            <a:off x="3633372" y="1295555"/>
            <a:ext cx="381510" cy="835678"/>
          </a:xfrm>
          <a:prstGeom prst="curvedLef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9" name="Arrow: Curved Left 28">
            <a:extLst>
              <a:ext uri="{FF2B5EF4-FFF2-40B4-BE49-F238E27FC236}">
                <a16:creationId xmlns:a16="http://schemas.microsoft.com/office/drawing/2014/main" id="{B3478A8A-88B1-FF2E-EAAD-00975CD3A202}"/>
              </a:ext>
            </a:extLst>
          </p:cNvPr>
          <p:cNvSpPr/>
          <p:nvPr/>
        </p:nvSpPr>
        <p:spPr>
          <a:xfrm>
            <a:off x="3633372" y="2109795"/>
            <a:ext cx="381510" cy="835678"/>
          </a:xfrm>
          <a:prstGeom prst="curvedLef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sp>
        <p:nvSpPr>
          <p:cNvPr id="31" name="Arrow: Curved Left 30">
            <a:extLst>
              <a:ext uri="{FF2B5EF4-FFF2-40B4-BE49-F238E27FC236}">
                <a16:creationId xmlns:a16="http://schemas.microsoft.com/office/drawing/2014/main" id="{312B58C2-6D46-653A-BE0B-DD825BC6CC9A}"/>
              </a:ext>
            </a:extLst>
          </p:cNvPr>
          <p:cNvSpPr/>
          <p:nvPr/>
        </p:nvSpPr>
        <p:spPr>
          <a:xfrm>
            <a:off x="3633372" y="2969823"/>
            <a:ext cx="381510" cy="835678"/>
          </a:xfrm>
          <a:prstGeom prst="curvedLef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sp>
        <p:nvSpPr>
          <p:cNvPr id="33" name="Arrow: Curved Left 32">
            <a:extLst>
              <a:ext uri="{FF2B5EF4-FFF2-40B4-BE49-F238E27FC236}">
                <a16:creationId xmlns:a16="http://schemas.microsoft.com/office/drawing/2014/main" id="{E128BBFE-C818-C69F-0715-EC5A8430BC3D}"/>
              </a:ext>
            </a:extLst>
          </p:cNvPr>
          <p:cNvSpPr/>
          <p:nvPr/>
        </p:nvSpPr>
        <p:spPr>
          <a:xfrm>
            <a:off x="3633372" y="3771478"/>
            <a:ext cx="381510" cy="835678"/>
          </a:xfrm>
          <a:prstGeom prst="curvedLef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sp>
        <p:nvSpPr>
          <p:cNvPr id="35" name="Arrow: Curved Left 34">
            <a:extLst>
              <a:ext uri="{FF2B5EF4-FFF2-40B4-BE49-F238E27FC236}">
                <a16:creationId xmlns:a16="http://schemas.microsoft.com/office/drawing/2014/main" id="{64A59578-548F-F5FF-6BA7-26CE7680E86C}"/>
              </a:ext>
            </a:extLst>
          </p:cNvPr>
          <p:cNvSpPr/>
          <p:nvPr/>
        </p:nvSpPr>
        <p:spPr>
          <a:xfrm>
            <a:off x="3633372" y="4573133"/>
            <a:ext cx="381510" cy="835678"/>
          </a:xfrm>
          <a:prstGeom prst="curvedLef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sp>
        <p:nvSpPr>
          <p:cNvPr id="56" name="Arrow: Curved Left 55">
            <a:extLst>
              <a:ext uri="{FF2B5EF4-FFF2-40B4-BE49-F238E27FC236}">
                <a16:creationId xmlns:a16="http://schemas.microsoft.com/office/drawing/2014/main" id="{482C71BA-9E90-21E2-2036-B7A6C3B51DF7}"/>
              </a:ext>
            </a:extLst>
          </p:cNvPr>
          <p:cNvSpPr/>
          <p:nvPr/>
        </p:nvSpPr>
        <p:spPr>
          <a:xfrm>
            <a:off x="10151254" y="1295555"/>
            <a:ext cx="381510" cy="835678"/>
          </a:xfrm>
          <a:prstGeom prst="curvedLef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57" name="Arrow: Curved Left 56">
            <a:extLst>
              <a:ext uri="{FF2B5EF4-FFF2-40B4-BE49-F238E27FC236}">
                <a16:creationId xmlns:a16="http://schemas.microsoft.com/office/drawing/2014/main" id="{B9B63228-C972-E1BB-EEB8-28BDCB8803ED}"/>
              </a:ext>
            </a:extLst>
          </p:cNvPr>
          <p:cNvSpPr/>
          <p:nvPr/>
        </p:nvSpPr>
        <p:spPr>
          <a:xfrm>
            <a:off x="10151254" y="2109795"/>
            <a:ext cx="381510" cy="835678"/>
          </a:xfrm>
          <a:prstGeom prst="curvedLef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sp>
        <p:nvSpPr>
          <p:cNvPr id="58" name="Arrow: Curved Left 57">
            <a:extLst>
              <a:ext uri="{FF2B5EF4-FFF2-40B4-BE49-F238E27FC236}">
                <a16:creationId xmlns:a16="http://schemas.microsoft.com/office/drawing/2014/main" id="{178825C7-0653-740E-CEF3-8EBBA8F65544}"/>
              </a:ext>
            </a:extLst>
          </p:cNvPr>
          <p:cNvSpPr/>
          <p:nvPr/>
        </p:nvSpPr>
        <p:spPr>
          <a:xfrm>
            <a:off x="10151254" y="2969823"/>
            <a:ext cx="381510" cy="835678"/>
          </a:xfrm>
          <a:prstGeom prst="curvedLef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sp>
        <p:nvSpPr>
          <p:cNvPr id="59" name="Arrow: Curved Left 58">
            <a:extLst>
              <a:ext uri="{FF2B5EF4-FFF2-40B4-BE49-F238E27FC236}">
                <a16:creationId xmlns:a16="http://schemas.microsoft.com/office/drawing/2014/main" id="{1E80F6D6-7636-A83A-588F-7190CFA69E9C}"/>
              </a:ext>
            </a:extLst>
          </p:cNvPr>
          <p:cNvSpPr/>
          <p:nvPr/>
        </p:nvSpPr>
        <p:spPr>
          <a:xfrm>
            <a:off x="10151254" y="3771478"/>
            <a:ext cx="381510" cy="835678"/>
          </a:xfrm>
          <a:prstGeom prst="curvedLef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sp>
        <p:nvSpPr>
          <p:cNvPr id="60" name="Arrow: Curved Left 59">
            <a:extLst>
              <a:ext uri="{FF2B5EF4-FFF2-40B4-BE49-F238E27FC236}">
                <a16:creationId xmlns:a16="http://schemas.microsoft.com/office/drawing/2014/main" id="{A6029E93-74FE-C4B8-8723-864DEC9410B8}"/>
              </a:ext>
            </a:extLst>
          </p:cNvPr>
          <p:cNvSpPr/>
          <p:nvPr/>
        </p:nvSpPr>
        <p:spPr>
          <a:xfrm>
            <a:off x="10151254" y="4573133"/>
            <a:ext cx="381510" cy="835678"/>
          </a:xfrm>
          <a:prstGeom prst="curvedLef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33F69592-717A-5516-0E6A-E33EA45B9745}"/>
              </a:ext>
            </a:extLst>
          </p:cNvPr>
          <p:cNvSpPr/>
          <p:nvPr/>
        </p:nvSpPr>
        <p:spPr>
          <a:xfrm>
            <a:off x="775121" y="5861849"/>
            <a:ext cx="2046802" cy="46594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STAGE 1</a:t>
            </a:r>
          </a:p>
        </p:txBody>
      </p:sp>
      <p:sp>
        <p:nvSpPr>
          <p:cNvPr id="63" name="Rectangle 62">
            <a:extLst>
              <a:ext uri="{FF2B5EF4-FFF2-40B4-BE49-F238E27FC236}">
                <a16:creationId xmlns:a16="http://schemas.microsoft.com/office/drawing/2014/main" id="{BE17A147-6F8F-C746-2219-6B6ED45689B3}"/>
              </a:ext>
            </a:extLst>
          </p:cNvPr>
          <p:cNvSpPr/>
          <p:nvPr/>
        </p:nvSpPr>
        <p:spPr>
          <a:xfrm>
            <a:off x="7661380" y="5856803"/>
            <a:ext cx="2046802" cy="46594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STAGE 2</a:t>
            </a:r>
          </a:p>
        </p:txBody>
      </p:sp>
    </p:spTree>
    <p:extLst>
      <p:ext uri="{BB962C8B-B14F-4D97-AF65-F5344CB8AC3E}">
        <p14:creationId xmlns:p14="http://schemas.microsoft.com/office/powerpoint/2010/main" val="345796942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6B55-A97B-46EF-A630-81A25B3AC3BC}"/>
              </a:ext>
            </a:extLst>
          </p:cNvPr>
          <p:cNvSpPr txBox="1"/>
          <p:nvPr/>
        </p:nvSpPr>
        <p:spPr>
          <a:xfrm>
            <a:off x="370535" y="186875"/>
            <a:ext cx="11571166" cy="523220"/>
          </a:xfrm>
          <a:prstGeom prst="rect">
            <a:avLst/>
          </a:prstGeom>
          <a:noFill/>
        </p:spPr>
        <p:txBody>
          <a:bodyPr wrap="square">
            <a:spAutoFit/>
          </a:bodyPr>
          <a:lstStyle/>
          <a:p>
            <a:pPr algn="l"/>
            <a:r>
              <a:rPr lang="en-US" sz="2800" b="1" dirty="0">
                <a:solidFill>
                  <a:schemeClr val="bg1"/>
                </a:solidFill>
                <a:effectLst/>
                <a:latin typeface="+mj-lt"/>
              </a:rPr>
              <a:t>Various types of Data and Format</a:t>
            </a:r>
            <a:endParaRPr lang="en-US" sz="2800" b="0" dirty="0">
              <a:solidFill>
                <a:schemeClr val="bg1"/>
              </a:solidFill>
              <a:effectLst/>
              <a:latin typeface="+mj-lt"/>
            </a:endParaRPr>
          </a:p>
        </p:txBody>
      </p:sp>
      <p:pic>
        <p:nvPicPr>
          <p:cNvPr id="5" name="Picture 4">
            <a:extLst>
              <a:ext uri="{FF2B5EF4-FFF2-40B4-BE49-F238E27FC236}">
                <a16:creationId xmlns:a16="http://schemas.microsoft.com/office/drawing/2014/main" id="{C400BD33-A756-BC7A-4AB7-791F8E455CB2}"/>
              </a:ext>
            </a:extLst>
          </p:cNvPr>
          <p:cNvPicPr>
            <a:picLocks noChangeAspect="1"/>
          </p:cNvPicPr>
          <p:nvPr/>
        </p:nvPicPr>
        <p:blipFill rotWithShape="1">
          <a:blip r:embed="rId2">
            <a:extLst>
              <a:ext uri="{28A0092B-C50C-407E-A947-70E740481C1C}">
                <a14:useLocalDpi xmlns:a14="http://schemas.microsoft.com/office/drawing/2010/main" val="0"/>
              </a:ext>
            </a:extLst>
          </a:blip>
          <a:srcRect b="3527"/>
          <a:stretch/>
        </p:blipFill>
        <p:spPr>
          <a:xfrm>
            <a:off x="3162300" y="710095"/>
            <a:ext cx="5867400" cy="5660427"/>
          </a:xfrm>
          <a:prstGeom prst="rect">
            <a:avLst/>
          </a:prstGeom>
        </p:spPr>
      </p:pic>
    </p:spTree>
    <p:extLst>
      <p:ext uri="{BB962C8B-B14F-4D97-AF65-F5344CB8AC3E}">
        <p14:creationId xmlns:p14="http://schemas.microsoft.com/office/powerpoint/2010/main" val="37587486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13C3C36-2453-4414-87A9-17EBCA8E25DD}"/>
              </a:ext>
            </a:extLst>
          </p:cNvPr>
          <p:cNvSpPr txBox="1"/>
          <p:nvPr/>
        </p:nvSpPr>
        <p:spPr>
          <a:xfrm>
            <a:off x="309979" y="403478"/>
            <a:ext cx="7762175" cy="646331"/>
          </a:xfrm>
          <a:prstGeom prst="rect">
            <a:avLst/>
          </a:prstGeom>
          <a:noFill/>
        </p:spPr>
        <p:txBody>
          <a:bodyPr wrap="square">
            <a:spAutoFit/>
          </a:bodyPr>
          <a:lstStyle/>
          <a:p>
            <a:r>
              <a:rPr lang="en-US" altLang="ko-KR" sz="3600" b="1" dirty="0">
                <a:solidFill>
                  <a:schemeClr val="bg1"/>
                </a:solidFill>
                <a:cs typeface="Arial" pitchFamily="34" charset="0"/>
              </a:rPr>
              <a:t>Definition of Machine learning</a:t>
            </a:r>
          </a:p>
        </p:txBody>
      </p:sp>
      <p:sp>
        <p:nvSpPr>
          <p:cNvPr id="27" name="TextBox 26">
            <a:extLst>
              <a:ext uri="{FF2B5EF4-FFF2-40B4-BE49-F238E27FC236}">
                <a16:creationId xmlns:a16="http://schemas.microsoft.com/office/drawing/2014/main" id="{EA32BD1B-E82B-448F-A3AB-A43BDE894E0A}"/>
              </a:ext>
            </a:extLst>
          </p:cNvPr>
          <p:cNvSpPr txBox="1"/>
          <p:nvPr/>
        </p:nvSpPr>
        <p:spPr>
          <a:xfrm>
            <a:off x="309979" y="1355531"/>
            <a:ext cx="11712606" cy="4524315"/>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Machine learning is a system of computer algorithms that can learn from past data or information and improve on their own without having to be explicitly programmed. Machine learning is a branch of artificial intelligence that combines data with statistical tools to forecast an outcome that can be used to generate actionable insights.</a:t>
            </a:r>
          </a:p>
          <a:p>
            <a:pPr marL="285750" indent="-285750" algn="just">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 Machine Learning system learns from previous data, constructs prediction models, and forecasts the output for fresh data. The amount of data influences the accuracy of projected output since a large amount of data helps to construct a better model that predicts the output more precisely.</a:t>
            </a:r>
          </a:p>
          <a:p>
            <a:pPr algn="just"/>
            <a:endParaRPr lang="en-US" b="1" dirty="0">
              <a:solidFill>
                <a:schemeClr val="bg1"/>
              </a:solidFill>
              <a:latin typeface="Arial" panose="020B0604020202020204" pitchFamily="34" charset="0"/>
              <a:cs typeface="Arial" panose="020B0604020202020204" pitchFamily="34" charset="0"/>
            </a:endParaRPr>
          </a:p>
          <a:p>
            <a:pPr algn="just"/>
            <a:r>
              <a:rPr lang="en-US" b="1" dirty="0">
                <a:solidFill>
                  <a:schemeClr val="bg1"/>
                </a:solidFill>
                <a:latin typeface="Arial" panose="020B0604020202020204" pitchFamily="34" charset="0"/>
                <a:cs typeface="Arial" panose="020B0604020202020204" pitchFamily="34" charset="0"/>
              </a:rPr>
              <a:t>Features of machine learning:</a:t>
            </a:r>
          </a:p>
          <a:p>
            <a:pPr algn="just"/>
            <a:endParaRPr lang="en-US" sz="16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Machine learning uses data to detect various patterns in a given dataset.</a:t>
            </a:r>
          </a:p>
          <a:p>
            <a:pPr marL="285750" indent="-285750" algn="jus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It can learn from past data and improve automatically.</a:t>
            </a:r>
          </a:p>
          <a:p>
            <a:pPr marL="285750" indent="-285750" algn="jus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It is a data-driven technology.</a:t>
            </a:r>
          </a:p>
          <a:p>
            <a:pPr marL="285750" indent="-285750" algn="jus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Machine learning is much similar to data mining as it also deals with the huge amount of the data.</a:t>
            </a:r>
          </a:p>
          <a:p>
            <a:pPr algn="just"/>
            <a:endParaRPr lang="en-US" dirty="0">
              <a:solidFill>
                <a:schemeClr val="bg1"/>
              </a:solidFill>
              <a:latin typeface="Arial" panose="020B0604020202020204" pitchFamily="34" charset="0"/>
              <a:cs typeface="Arial" panose="020B0604020202020204" pitchFamily="34" charset="0"/>
            </a:endParaRPr>
          </a:p>
          <a:p>
            <a:pPr algn="just"/>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05316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504C4-0563-4F96-B69A-ED6FE9DF1770}"/>
              </a:ext>
            </a:extLst>
          </p:cNvPr>
          <p:cNvSpPr txBox="1"/>
          <p:nvPr/>
        </p:nvSpPr>
        <p:spPr>
          <a:xfrm>
            <a:off x="309979" y="403478"/>
            <a:ext cx="10456930" cy="646331"/>
          </a:xfrm>
          <a:prstGeom prst="rect">
            <a:avLst/>
          </a:prstGeom>
          <a:noFill/>
        </p:spPr>
        <p:txBody>
          <a:bodyPr wrap="square">
            <a:spAutoFit/>
          </a:bodyPr>
          <a:lstStyle/>
          <a:p>
            <a:r>
              <a:rPr lang="en-US" altLang="ko-KR" sz="3600" b="1" dirty="0">
                <a:solidFill>
                  <a:schemeClr val="bg1"/>
                </a:solidFill>
                <a:cs typeface="Arial" pitchFamily="34" charset="0"/>
              </a:rPr>
              <a:t>Machine Learning vs. Traditional Programming</a:t>
            </a:r>
          </a:p>
        </p:txBody>
      </p:sp>
      <p:sp>
        <p:nvSpPr>
          <p:cNvPr id="7" name="TextBox 6">
            <a:extLst>
              <a:ext uri="{FF2B5EF4-FFF2-40B4-BE49-F238E27FC236}">
                <a16:creationId xmlns:a16="http://schemas.microsoft.com/office/drawing/2014/main" id="{A169BE0D-4952-468C-B42C-8C9AA875C5F5}"/>
              </a:ext>
            </a:extLst>
          </p:cNvPr>
          <p:cNvSpPr txBox="1"/>
          <p:nvPr/>
        </p:nvSpPr>
        <p:spPr>
          <a:xfrm>
            <a:off x="184027" y="1570594"/>
            <a:ext cx="11823946" cy="3508653"/>
          </a:xfrm>
          <a:prstGeom prst="rect">
            <a:avLst/>
          </a:prstGeom>
          <a:noFill/>
        </p:spPr>
        <p:txBody>
          <a:bodyPr wrap="square">
            <a:spAutoFit/>
          </a:bodyPr>
          <a:lstStyle/>
          <a:p>
            <a:pPr algn="just"/>
            <a:r>
              <a:rPr lang="en-US" sz="1600" b="0" i="0" dirty="0">
                <a:solidFill>
                  <a:schemeClr val="bg1"/>
                </a:solidFill>
                <a:effectLst/>
              </a:rPr>
              <a:t>In traditional programming, a programmer codes all the rules in consultation with an expert in the industry for which software is being developed. Each rule is built on a logical foundation, and the machine will execute the output that follows the logical statement. As the system becomes more complex, more rules must be written. It can quickly become unsustainable to maintain.</a:t>
            </a:r>
          </a:p>
          <a:p>
            <a:pPr algn="just"/>
            <a:endParaRPr lang="en-US" dirty="0">
              <a:solidFill>
                <a:schemeClr val="bg1"/>
              </a:solidFill>
            </a:endParaRPr>
          </a:p>
          <a:p>
            <a:pPr algn="just"/>
            <a:r>
              <a:rPr lang="en-US" sz="1600" dirty="0">
                <a:solidFill>
                  <a:schemeClr val="bg1"/>
                </a:solidFill>
              </a:rPr>
              <a:t>The problem in traditional programming is supposed to be solved by machine learning. The computer creates a rule after learning how the input and output data are related. Every time there is new data, the programmers do not need to write new rules. The algorithms change as a result of new information and experiences, increasing their efficacy over time.</a:t>
            </a:r>
          </a:p>
          <a:p>
            <a:pPr algn="just"/>
            <a:endParaRPr lang="en-US" b="0" i="0" dirty="0">
              <a:solidFill>
                <a:schemeClr val="bg1"/>
              </a:solidFill>
              <a:effectLst/>
            </a:endParaRPr>
          </a:p>
          <a:p>
            <a:pPr algn="just"/>
            <a:endParaRPr lang="en-US" dirty="0">
              <a:solidFill>
                <a:schemeClr val="bg1"/>
              </a:solidFill>
            </a:endParaRPr>
          </a:p>
          <a:p>
            <a:pPr algn="just"/>
            <a:endParaRPr lang="en-US" b="0" i="0" dirty="0">
              <a:solidFill>
                <a:schemeClr val="bg1"/>
              </a:solidFill>
              <a:effectLst/>
            </a:endParaRPr>
          </a:p>
          <a:p>
            <a:pPr algn="just"/>
            <a:endParaRPr lang="en-US" dirty="0">
              <a:solidFill>
                <a:schemeClr val="bg1"/>
              </a:solidFill>
            </a:endParaRPr>
          </a:p>
          <a:p>
            <a:pPr algn="just"/>
            <a:endParaRPr lang="en-US" b="0" i="0" dirty="0">
              <a:solidFill>
                <a:schemeClr val="bg1"/>
              </a:solidFill>
              <a:effectLst/>
            </a:endParaRPr>
          </a:p>
          <a:p>
            <a:pPr algn="just"/>
            <a:endParaRPr lang="en-US" b="0" i="0" dirty="0">
              <a:solidFill>
                <a:schemeClr val="bg1"/>
              </a:solidFill>
              <a:effectLst/>
            </a:endParaRPr>
          </a:p>
        </p:txBody>
      </p:sp>
      <p:pic>
        <p:nvPicPr>
          <p:cNvPr id="4" name="Picture 3">
            <a:extLst>
              <a:ext uri="{FF2B5EF4-FFF2-40B4-BE49-F238E27FC236}">
                <a16:creationId xmlns:a16="http://schemas.microsoft.com/office/drawing/2014/main" id="{78C5F719-F60F-F067-8DD9-48EE58BBD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966" y="4147321"/>
            <a:ext cx="5572057" cy="2023366"/>
          </a:xfrm>
          <a:prstGeom prst="rect">
            <a:avLst/>
          </a:prstGeom>
        </p:spPr>
      </p:pic>
      <p:pic>
        <p:nvPicPr>
          <p:cNvPr id="6" name="Picture 5">
            <a:extLst>
              <a:ext uri="{FF2B5EF4-FFF2-40B4-BE49-F238E27FC236}">
                <a16:creationId xmlns:a16="http://schemas.microsoft.com/office/drawing/2014/main" id="{C04943B4-2D89-98C6-196F-464F80D05A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979" y="4147321"/>
            <a:ext cx="5448924" cy="2023366"/>
          </a:xfrm>
          <a:prstGeom prst="rect">
            <a:avLst/>
          </a:prstGeom>
        </p:spPr>
      </p:pic>
    </p:spTree>
    <p:extLst>
      <p:ext uri="{BB962C8B-B14F-4D97-AF65-F5344CB8AC3E}">
        <p14:creationId xmlns:p14="http://schemas.microsoft.com/office/powerpoint/2010/main" val="423693938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FB355-08B7-47E7-8F97-2D54F1377A8B}"/>
              </a:ext>
            </a:extLst>
          </p:cNvPr>
          <p:cNvSpPr txBox="1"/>
          <p:nvPr/>
        </p:nvSpPr>
        <p:spPr>
          <a:xfrm>
            <a:off x="309979" y="403478"/>
            <a:ext cx="11976716" cy="646331"/>
          </a:xfrm>
          <a:prstGeom prst="rect">
            <a:avLst/>
          </a:prstGeom>
          <a:noFill/>
        </p:spPr>
        <p:txBody>
          <a:bodyPr wrap="square">
            <a:spAutoFit/>
          </a:bodyPr>
          <a:lstStyle/>
          <a:p>
            <a:pPr algn="l"/>
            <a:r>
              <a:rPr lang="en-US" sz="3600" b="1" dirty="0">
                <a:solidFill>
                  <a:schemeClr val="bg1"/>
                </a:solidFill>
                <a:effectLst/>
                <a:latin typeface="+mj-lt"/>
              </a:rPr>
              <a:t>Applications of Machine learning</a:t>
            </a:r>
            <a:endParaRPr lang="en-US" sz="3600" b="0" dirty="0">
              <a:solidFill>
                <a:schemeClr val="bg1"/>
              </a:solidFill>
              <a:effectLst/>
              <a:latin typeface="+mj-lt"/>
            </a:endParaRPr>
          </a:p>
        </p:txBody>
      </p:sp>
      <p:sp>
        <p:nvSpPr>
          <p:cNvPr id="4" name="TextBox 3">
            <a:extLst>
              <a:ext uri="{FF2B5EF4-FFF2-40B4-BE49-F238E27FC236}">
                <a16:creationId xmlns:a16="http://schemas.microsoft.com/office/drawing/2014/main" id="{74779327-7F26-458B-8814-0B1510848B27}"/>
              </a:ext>
            </a:extLst>
          </p:cNvPr>
          <p:cNvSpPr txBox="1"/>
          <p:nvPr/>
        </p:nvSpPr>
        <p:spPr>
          <a:xfrm>
            <a:off x="309979" y="1278385"/>
            <a:ext cx="11221374" cy="4185761"/>
          </a:xfrm>
          <a:prstGeom prst="rect">
            <a:avLst/>
          </a:prstGeom>
          <a:noFill/>
        </p:spPr>
        <p:txBody>
          <a:bodyPr wrap="square" rtlCol="0">
            <a:spAutoFit/>
          </a:bodyPr>
          <a:lstStyle/>
          <a:p>
            <a:r>
              <a:rPr lang="en-US" b="1" dirty="0">
                <a:solidFill>
                  <a:schemeClr val="bg1"/>
                </a:solidFill>
              </a:rPr>
              <a:t>Image Recognition:</a:t>
            </a:r>
          </a:p>
          <a:p>
            <a:endParaRPr lang="en-US" b="1" dirty="0">
              <a:solidFill>
                <a:schemeClr val="bg1"/>
              </a:solidFill>
            </a:endParaRPr>
          </a:p>
          <a:p>
            <a:pPr algn="just"/>
            <a:r>
              <a:rPr lang="en-US" sz="1600" dirty="0">
                <a:solidFill>
                  <a:schemeClr val="bg1"/>
                </a:solidFill>
              </a:rPr>
              <a:t>Image recognition is one of the most common applications of machine learning. It is used to identify objects, persons, places, digital images, etc. The popular use case of image recognition and face detection is, Automatic friend tagging suggestion: Facebook provides us a feature of auto friend tagging suggestion. Whenever we upload a photo with our Facebook friends, then we automatically get a tagging suggestion with name, and the technology behind this is machine learning's face detection and recognition algorithm. It is based on the Facebook project named "Deep Face," which is responsible for face recognition and person identification in the picture.</a:t>
            </a:r>
          </a:p>
          <a:p>
            <a:endParaRPr lang="en-US" b="1" dirty="0">
              <a:solidFill>
                <a:schemeClr val="bg1"/>
              </a:solidFill>
            </a:endParaRPr>
          </a:p>
          <a:p>
            <a:r>
              <a:rPr lang="en-US" b="1" dirty="0">
                <a:solidFill>
                  <a:schemeClr val="bg1"/>
                </a:solidFill>
              </a:rPr>
              <a:t>Speech Recognition:</a:t>
            </a:r>
          </a:p>
          <a:p>
            <a:endParaRPr lang="en-US" b="1" dirty="0">
              <a:solidFill>
                <a:schemeClr val="bg1"/>
              </a:solidFill>
            </a:endParaRPr>
          </a:p>
          <a:p>
            <a:pPr algn="just"/>
            <a:r>
              <a:rPr lang="en-US" sz="1600" dirty="0">
                <a:solidFill>
                  <a:schemeClr val="bg1"/>
                </a:solidFill>
              </a:rPr>
              <a:t>While using Google, we get an option of "Search by voice," it comes under speech recognition, and it's a popular application of machine learning. Speech recognition is a process of converting voice instructions into text, and it is also known as "Speech to text", or "Computer speech recognition." At present, machine learning algorithms are widely used by various applications of speech recognition. Google assistant, Siri, Cortana, and Alexa are using speech recognition technology to follow the voice instructions.</a:t>
            </a:r>
          </a:p>
        </p:txBody>
      </p:sp>
    </p:spTree>
    <p:extLst>
      <p:ext uri="{BB962C8B-B14F-4D97-AF65-F5344CB8AC3E}">
        <p14:creationId xmlns:p14="http://schemas.microsoft.com/office/powerpoint/2010/main" val="270896395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FB355-08B7-47E7-8F97-2D54F1377A8B}"/>
              </a:ext>
            </a:extLst>
          </p:cNvPr>
          <p:cNvSpPr txBox="1"/>
          <p:nvPr/>
        </p:nvSpPr>
        <p:spPr>
          <a:xfrm>
            <a:off x="309979" y="403478"/>
            <a:ext cx="11976716" cy="646331"/>
          </a:xfrm>
          <a:prstGeom prst="rect">
            <a:avLst/>
          </a:prstGeom>
          <a:noFill/>
        </p:spPr>
        <p:txBody>
          <a:bodyPr wrap="square">
            <a:spAutoFit/>
          </a:bodyPr>
          <a:lstStyle/>
          <a:p>
            <a:pPr algn="l"/>
            <a:r>
              <a:rPr lang="en-US" sz="3600" b="1" dirty="0">
                <a:solidFill>
                  <a:schemeClr val="bg1"/>
                </a:solidFill>
                <a:effectLst/>
                <a:latin typeface="+mj-lt"/>
              </a:rPr>
              <a:t>Applications of Machine learning</a:t>
            </a:r>
            <a:endParaRPr lang="en-US" sz="3600" b="0" dirty="0">
              <a:solidFill>
                <a:schemeClr val="bg1"/>
              </a:solidFill>
              <a:effectLst/>
              <a:latin typeface="+mj-lt"/>
            </a:endParaRPr>
          </a:p>
        </p:txBody>
      </p:sp>
      <p:sp>
        <p:nvSpPr>
          <p:cNvPr id="4" name="TextBox 3">
            <a:extLst>
              <a:ext uri="{FF2B5EF4-FFF2-40B4-BE49-F238E27FC236}">
                <a16:creationId xmlns:a16="http://schemas.microsoft.com/office/drawing/2014/main" id="{74779327-7F26-458B-8814-0B1510848B27}"/>
              </a:ext>
            </a:extLst>
          </p:cNvPr>
          <p:cNvSpPr txBox="1"/>
          <p:nvPr/>
        </p:nvSpPr>
        <p:spPr>
          <a:xfrm>
            <a:off x="309979" y="1267812"/>
            <a:ext cx="11221374" cy="5016758"/>
          </a:xfrm>
          <a:prstGeom prst="rect">
            <a:avLst/>
          </a:prstGeom>
          <a:noFill/>
        </p:spPr>
        <p:txBody>
          <a:bodyPr wrap="square" rtlCol="0">
            <a:spAutoFit/>
          </a:bodyPr>
          <a:lstStyle/>
          <a:p>
            <a:r>
              <a:rPr lang="en-US" b="1" dirty="0">
                <a:solidFill>
                  <a:schemeClr val="bg1"/>
                </a:solidFill>
              </a:rPr>
              <a:t>Stock Market trading:</a:t>
            </a:r>
          </a:p>
          <a:p>
            <a:endParaRPr lang="en-US" b="1" dirty="0">
              <a:solidFill>
                <a:schemeClr val="bg1"/>
              </a:solidFill>
            </a:endParaRPr>
          </a:p>
          <a:p>
            <a:pPr algn="just"/>
            <a:r>
              <a:rPr lang="en-US" sz="1600" dirty="0">
                <a:solidFill>
                  <a:schemeClr val="bg1"/>
                </a:solidFill>
              </a:rPr>
              <a:t>Machine learning is widely used in stock market trading. In the stock market, there is always a risk of up and downs in shares, so for this machine learning's long short term memory neural network is used for the prediction of stock market trends.</a:t>
            </a:r>
          </a:p>
          <a:p>
            <a:endParaRPr lang="en-US" b="1" dirty="0">
              <a:solidFill>
                <a:schemeClr val="bg1"/>
              </a:solidFill>
            </a:endParaRPr>
          </a:p>
          <a:p>
            <a:r>
              <a:rPr lang="en-US" b="1" dirty="0">
                <a:solidFill>
                  <a:schemeClr val="bg1"/>
                </a:solidFill>
              </a:rPr>
              <a:t>Medical Diagnosis:</a:t>
            </a:r>
          </a:p>
          <a:p>
            <a:endParaRPr lang="en-US" b="1" dirty="0">
              <a:solidFill>
                <a:schemeClr val="bg1"/>
              </a:solidFill>
            </a:endParaRPr>
          </a:p>
          <a:p>
            <a:pPr algn="just"/>
            <a:r>
              <a:rPr lang="en-US" sz="1600" dirty="0">
                <a:solidFill>
                  <a:schemeClr val="bg1"/>
                </a:solidFill>
              </a:rPr>
              <a:t>In medical science, machine learning is used for diseases diagnoses. With this, medical technology is growing very fast and able to build 3D models that can predict the exact position of lesions in the brain. It helps in finding brain tumors and other brain-related diseases easily.</a:t>
            </a:r>
          </a:p>
          <a:p>
            <a:endParaRPr lang="en-US" b="1" dirty="0">
              <a:solidFill>
                <a:schemeClr val="bg1"/>
              </a:solidFill>
            </a:endParaRPr>
          </a:p>
          <a:p>
            <a:r>
              <a:rPr lang="en-US" b="1" dirty="0">
                <a:solidFill>
                  <a:schemeClr val="bg1"/>
                </a:solidFill>
              </a:rPr>
              <a:t>Automatic Language Translation:</a:t>
            </a:r>
          </a:p>
          <a:p>
            <a:endParaRPr lang="en-US" b="1" dirty="0">
              <a:solidFill>
                <a:schemeClr val="bg1"/>
              </a:solidFill>
            </a:endParaRPr>
          </a:p>
          <a:p>
            <a:pPr algn="just"/>
            <a:r>
              <a:rPr lang="en-US" sz="1600" dirty="0">
                <a:solidFill>
                  <a:schemeClr val="bg1"/>
                </a:solidFill>
              </a:rPr>
              <a:t>Nowadays, if we visit a new place and we are not aware of the language then it is not a problem at all, as for this also machine learning helps us by converting the text into our known languages. Google's GNMT (Google Neural Machine Translation) provide this feature, which is a Neural Machine Learning that translates the text into our familiar language, and it called as automatic translation. The technology behind the automatic translation is a sequence to sequence learning algorithm, which is used with image recognition and translates the text from one language to another language.</a:t>
            </a:r>
            <a:endParaRPr lang="en-US" sz="1200" dirty="0">
              <a:solidFill>
                <a:schemeClr val="bg1"/>
              </a:solidFill>
            </a:endParaRPr>
          </a:p>
        </p:txBody>
      </p:sp>
    </p:spTree>
    <p:extLst>
      <p:ext uri="{BB962C8B-B14F-4D97-AF65-F5344CB8AC3E}">
        <p14:creationId xmlns:p14="http://schemas.microsoft.com/office/powerpoint/2010/main" val="342460254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FB355-08B7-47E7-8F97-2D54F1377A8B}"/>
              </a:ext>
            </a:extLst>
          </p:cNvPr>
          <p:cNvSpPr txBox="1"/>
          <p:nvPr/>
        </p:nvSpPr>
        <p:spPr>
          <a:xfrm>
            <a:off x="309979" y="403478"/>
            <a:ext cx="11976716" cy="646331"/>
          </a:xfrm>
          <a:prstGeom prst="rect">
            <a:avLst/>
          </a:prstGeom>
          <a:noFill/>
        </p:spPr>
        <p:txBody>
          <a:bodyPr wrap="square">
            <a:spAutoFit/>
          </a:bodyPr>
          <a:lstStyle/>
          <a:p>
            <a:pPr algn="l"/>
            <a:r>
              <a:rPr lang="en-US" sz="3600" b="1" dirty="0">
                <a:solidFill>
                  <a:schemeClr val="bg1"/>
                </a:solidFill>
                <a:effectLst/>
                <a:latin typeface="+mj-lt"/>
              </a:rPr>
              <a:t>Applications of Machine learning</a:t>
            </a:r>
            <a:endParaRPr lang="en-US" sz="3600" b="0" dirty="0">
              <a:solidFill>
                <a:schemeClr val="bg1"/>
              </a:solidFill>
              <a:effectLst/>
              <a:latin typeface="+mj-lt"/>
            </a:endParaRPr>
          </a:p>
        </p:txBody>
      </p:sp>
      <p:sp>
        <p:nvSpPr>
          <p:cNvPr id="4" name="TextBox 3">
            <a:extLst>
              <a:ext uri="{FF2B5EF4-FFF2-40B4-BE49-F238E27FC236}">
                <a16:creationId xmlns:a16="http://schemas.microsoft.com/office/drawing/2014/main" id="{74779327-7F26-458B-8814-0B1510848B27}"/>
              </a:ext>
            </a:extLst>
          </p:cNvPr>
          <p:cNvSpPr txBox="1"/>
          <p:nvPr/>
        </p:nvSpPr>
        <p:spPr>
          <a:xfrm>
            <a:off x="309979" y="1237534"/>
            <a:ext cx="11221374" cy="5416868"/>
          </a:xfrm>
          <a:prstGeom prst="rect">
            <a:avLst/>
          </a:prstGeom>
          <a:noFill/>
        </p:spPr>
        <p:txBody>
          <a:bodyPr wrap="square" rtlCol="0">
            <a:spAutoFit/>
          </a:bodyPr>
          <a:lstStyle/>
          <a:p>
            <a:r>
              <a:rPr lang="en-US" b="1" dirty="0">
                <a:solidFill>
                  <a:schemeClr val="bg1"/>
                </a:solidFill>
              </a:rPr>
              <a:t>Traffic prediction:</a:t>
            </a:r>
          </a:p>
          <a:p>
            <a:endParaRPr lang="en-US" b="1" dirty="0">
              <a:solidFill>
                <a:schemeClr val="bg1"/>
              </a:solidFill>
            </a:endParaRPr>
          </a:p>
          <a:p>
            <a:pPr algn="just"/>
            <a:r>
              <a:rPr lang="en-US" sz="1600" dirty="0">
                <a:solidFill>
                  <a:schemeClr val="bg1"/>
                </a:solidFill>
              </a:rPr>
              <a:t>If we want to visit a new place, we take help of Google Maps, which shows us the correct path with the shortest route and predicts the traffic conditions. It predicts the traffic conditions such as whether traffic is cleared, slow-moving, or heavily congested with the help of two ways:</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Real Time location of the vehicle form Google Map app and sensors</a:t>
            </a:r>
          </a:p>
          <a:p>
            <a:pPr marL="285750" indent="-285750" algn="just">
              <a:buFont typeface="Arial" panose="020B0604020202020204" pitchFamily="34" charset="0"/>
              <a:buChar char="•"/>
            </a:pPr>
            <a:r>
              <a:rPr lang="en-US" sz="1600" dirty="0">
                <a:solidFill>
                  <a:schemeClr val="bg1"/>
                </a:solidFill>
              </a:rPr>
              <a:t>Average time has taken on past days at the same time.</a:t>
            </a:r>
          </a:p>
          <a:p>
            <a:pPr algn="just"/>
            <a:endParaRPr lang="en-US" sz="1600" dirty="0">
              <a:solidFill>
                <a:schemeClr val="bg1"/>
              </a:solidFill>
            </a:endParaRPr>
          </a:p>
          <a:p>
            <a:pPr algn="just"/>
            <a:r>
              <a:rPr lang="en-US" sz="1600" dirty="0">
                <a:solidFill>
                  <a:schemeClr val="bg1"/>
                </a:solidFill>
              </a:rPr>
              <a:t>Everyone who is using Google Map is helping this app to make it better. It takes information from the user and sends back to its database to improve the performance.</a:t>
            </a:r>
          </a:p>
          <a:p>
            <a:endParaRPr lang="en-US" b="1" dirty="0">
              <a:solidFill>
                <a:schemeClr val="bg1"/>
              </a:solidFill>
            </a:endParaRPr>
          </a:p>
          <a:p>
            <a:r>
              <a:rPr lang="en-US" b="1" dirty="0">
                <a:solidFill>
                  <a:schemeClr val="bg1"/>
                </a:solidFill>
              </a:rPr>
              <a:t>Product recommendations:</a:t>
            </a:r>
          </a:p>
          <a:p>
            <a:endParaRPr lang="en-US" b="1" dirty="0">
              <a:solidFill>
                <a:schemeClr val="bg1"/>
              </a:solidFill>
            </a:endParaRPr>
          </a:p>
          <a:p>
            <a:pPr algn="just"/>
            <a:r>
              <a:rPr lang="en-US" sz="1600" dirty="0">
                <a:solidFill>
                  <a:schemeClr val="bg1"/>
                </a:solidFill>
              </a:rPr>
              <a:t>Machine learning is widely used by various e-commerce and entertainment companies such as Amazon, Netflix, etc., for product recommendation to the user. Whenever we search for some product on Amazon, then we started getting an advertisement for the same product while internet surfing on the same browser and this is because of machine learning. Google understands the user interest using various machine learning algorithms and suggests the product as per customer interest.</a:t>
            </a:r>
          </a:p>
          <a:p>
            <a:pPr algn="just"/>
            <a:r>
              <a:rPr lang="en-US" sz="1600" dirty="0">
                <a:solidFill>
                  <a:schemeClr val="bg1"/>
                </a:solidFill>
              </a:rPr>
              <a:t> As similar, when we use Netflix, we find some recommendations for entertainment series, movies, etc., and this is also done with the help of machine learning.</a:t>
            </a:r>
            <a:endParaRPr lang="en-US" sz="1100" dirty="0">
              <a:solidFill>
                <a:schemeClr val="bg1"/>
              </a:solidFill>
            </a:endParaRPr>
          </a:p>
        </p:txBody>
      </p:sp>
    </p:spTree>
    <p:extLst>
      <p:ext uri="{BB962C8B-B14F-4D97-AF65-F5344CB8AC3E}">
        <p14:creationId xmlns:p14="http://schemas.microsoft.com/office/powerpoint/2010/main" val="9021087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FB355-08B7-47E7-8F97-2D54F1377A8B}"/>
              </a:ext>
            </a:extLst>
          </p:cNvPr>
          <p:cNvSpPr txBox="1"/>
          <p:nvPr/>
        </p:nvSpPr>
        <p:spPr>
          <a:xfrm>
            <a:off x="309979" y="403478"/>
            <a:ext cx="11976716" cy="646331"/>
          </a:xfrm>
          <a:prstGeom prst="rect">
            <a:avLst/>
          </a:prstGeom>
          <a:noFill/>
        </p:spPr>
        <p:txBody>
          <a:bodyPr wrap="square">
            <a:spAutoFit/>
          </a:bodyPr>
          <a:lstStyle/>
          <a:p>
            <a:pPr algn="l"/>
            <a:r>
              <a:rPr lang="en-US" sz="3600" b="1" dirty="0">
                <a:solidFill>
                  <a:schemeClr val="bg1"/>
                </a:solidFill>
                <a:effectLst/>
                <a:latin typeface="+mj-lt"/>
              </a:rPr>
              <a:t>Applications of Machine learning</a:t>
            </a:r>
            <a:endParaRPr lang="en-US" sz="3600" b="0" dirty="0">
              <a:solidFill>
                <a:schemeClr val="bg1"/>
              </a:solidFill>
              <a:effectLst/>
              <a:latin typeface="+mj-lt"/>
            </a:endParaRPr>
          </a:p>
        </p:txBody>
      </p:sp>
      <p:sp>
        <p:nvSpPr>
          <p:cNvPr id="4" name="TextBox 3">
            <a:extLst>
              <a:ext uri="{FF2B5EF4-FFF2-40B4-BE49-F238E27FC236}">
                <a16:creationId xmlns:a16="http://schemas.microsoft.com/office/drawing/2014/main" id="{74779327-7F26-458B-8814-0B1510848B27}"/>
              </a:ext>
            </a:extLst>
          </p:cNvPr>
          <p:cNvSpPr txBox="1"/>
          <p:nvPr/>
        </p:nvSpPr>
        <p:spPr>
          <a:xfrm>
            <a:off x="309979" y="1285978"/>
            <a:ext cx="11221374" cy="4678204"/>
          </a:xfrm>
          <a:prstGeom prst="rect">
            <a:avLst/>
          </a:prstGeom>
          <a:noFill/>
        </p:spPr>
        <p:txBody>
          <a:bodyPr wrap="square" rtlCol="0">
            <a:spAutoFit/>
          </a:bodyPr>
          <a:lstStyle/>
          <a:p>
            <a:r>
              <a:rPr lang="en-US" b="1" dirty="0">
                <a:solidFill>
                  <a:schemeClr val="bg1"/>
                </a:solidFill>
              </a:rPr>
              <a:t>Virtual Personal Assistant:</a:t>
            </a:r>
          </a:p>
          <a:p>
            <a:endParaRPr lang="en-US" b="1" dirty="0">
              <a:solidFill>
                <a:schemeClr val="bg1"/>
              </a:solidFill>
            </a:endParaRPr>
          </a:p>
          <a:p>
            <a:pPr algn="just"/>
            <a:r>
              <a:rPr lang="en-US" sz="1600" dirty="0">
                <a:solidFill>
                  <a:schemeClr val="bg1"/>
                </a:solidFill>
              </a:rPr>
              <a:t>We have various virtual personal assistants such as Google assistant, Alexa, Cortana, Siri. As the name suggests, they help us in finding the information using our voice instruction. These assistants can help us in various ways just by our voice instructions such as Play music, call someone, Open an email, Scheduling an appointment, etc. These virtual assistants use machine learning algorithms as an important part. These assistant record our voice instructions, send it over the server on a cloud, and decode it using ML algorithms and act accordingly.</a:t>
            </a:r>
          </a:p>
          <a:p>
            <a:endParaRPr lang="en-US" b="1" dirty="0">
              <a:solidFill>
                <a:schemeClr val="bg1"/>
              </a:solidFill>
            </a:endParaRPr>
          </a:p>
          <a:p>
            <a:r>
              <a:rPr lang="en-US" b="1" dirty="0">
                <a:solidFill>
                  <a:schemeClr val="bg1"/>
                </a:solidFill>
              </a:rPr>
              <a:t>Online Fraud Detection:</a:t>
            </a:r>
          </a:p>
          <a:p>
            <a:endParaRPr lang="en-US" b="1" dirty="0">
              <a:solidFill>
                <a:schemeClr val="bg1"/>
              </a:solidFill>
            </a:endParaRPr>
          </a:p>
          <a:p>
            <a:pPr algn="just"/>
            <a:r>
              <a:rPr lang="en-US" sz="1600" dirty="0">
                <a:solidFill>
                  <a:schemeClr val="bg1"/>
                </a:solidFill>
              </a:rPr>
              <a:t>Machine learning is making our online transaction safe and secure by detecting fraud transaction. Whenever we perform some online transaction, there may be various ways that a fraudulent transaction can take place such as fake accounts, fake ids, and steal money in the middle of a transaction. So to detect this, Feed Forward Neural network helps us by checking whether it is a genuine transaction or a fraud transaction. </a:t>
            </a:r>
          </a:p>
          <a:p>
            <a:pPr algn="just"/>
            <a:endParaRPr lang="en-US" sz="1600" dirty="0">
              <a:solidFill>
                <a:schemeClr val="bg1"/>
              </a:solidFill>
            </a:endParaRPr>
          </a:p>
          <a:p>
            <a:pPr algn="just"/>
            <a:r>
              <a:rPr lang="en-US" sz="1600" dirty="0">
                <a:solidFill>
                  <a:schemeClr val="bg1"/>
                </a:solidFill>
              </a:rPr>
              <a:t>For each genuine transaction, the output is converted into some hash values, and these values become the input for the next round. For each genuine transaction, there is a specific pattern which gets change for the fraud transaction hence, it detects it and makes our online transactions more secure.</a:t>
            </a:r>
            <a:endParaRPr lang="en-US" sz="1050" dirty="0">
              <a:solidFill>
                <a:schemeClr val="bg1"/>
              </a:solidFill>
            </a:endParaRPr>
          </a:p>
        </p:txBody>
      </p:sp>
    </p:spTree>
    <p:extLst>
      <p:ext uri="{BB962C8B-B14F-4D97-AF65-F5344CB8AC3E}">
        <p14:creationId xmlns:p14="http://schemas.microsoft.com/office/powerpoint/2010/main" val="24800012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9398EE-63E4-46EF-B5FB-DBE5D1ADA1BE}"/>
              </a:ext>
            </a:extLst>
          </p:cNvPr>
          <p:cNvSpPr txBox="1"/>
          <p:nvPr/>
        </p:nvSpPr>
        <p:spPr>
          <a:xfrm>
            <a:off x="79899" y="412356"/>
            <a:ext cx="5948779" cy="646331"/>
          </a:xfrm>
          <a:prstGeom prst="rect">
            <a:avLst/>
          </a:prstGeom>
          <a:noFill/>
        </p:spPr>
        <p:txBody>
          <a:bodyPr wrap="square">
            <a:spAutoFit/>
          </a:bodyPr>
          <a:lstStyle/>
          <a:p>
            <a:pPr algn="l"/>
            <a:r>
              <a:rPr lang="en-US" sz="3600" b="1" dirty="0">
                <a:solidFill>
                  <a:schemeClr val="bg1"/>
                </a:solidFill>
                <a:effectLst/>
              </a:rPr>
              <a:t>Types of Machine learning</a:t>
            </a:r>
            <a:endParaRPr lang="en-US" sz="3600" b="0" dirty="0">
              <a:solidFill>
                <a:schemeClr val="bg1"/>
              </a:solidFill>
              <a:effectLst/>
            </a:endParaRPr>
          </a:p>
        </p:txBody>
      </p:sp>
      <p:pic>
        <p:nvPicPr>
          <p:cNvPr id="8" name="Picture 7">
            <a:extLst>
              <a:ext uri="{FF2B5EF4-FFF2-40B4-BE49-F238E27FC236}">
                <a16:creationId xmlns:a16="http://schemas.microsoft.com/office/drawing/2014/main" id="{1448FE98-E366-10F6-827F-EAC9F5836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946" y="1529839"/>
            <a:ext cx="10790107" cy="4701404"/>
          </a:xfrm>
          <a:prstGeom prst="rect">
            <a:avLst/>
          </a:prstGeom>
        </p:spPr>
      </p:pic>
    </p:spTree>
    <p:extLst>
      <p:ext uri="{BB962C8B-B14F-4D97-AF65-F5344CB8AC3E}">
        <p14:creationId xmlns:p14="http://schemas.microsoft.com/office/powerpoint/2010/main" val="3335564218"/>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6878</TotalTime>
  <Words>2873</Words>
  <Application>Microsoft Office PowerPoint</Application>
  <PresentationFormat>Widescreen</PresentationFormat>
  <Paragraphs>243</Paragraphs>
  <Slides>23</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23</vt:i4>
      </vt:variant>
    </vt:vector>
  </HeadingPairs>
  <TitlesOfParts>
    <vt:vector size="28" baseType="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yash patel</cp:lastModifiedBy>
  <cp:revision>248</cp:revision>
  <dcterms:created xsi:type="dcterms:W3CDTF">2018-04-24T17:14:44Z</dcterms:created>
  <dcterms:modified xsi:type="dcterms:W3CDTF">2023-07-21T09:11:01Z</dcterms:modified>
</cp:coreProperties>
</file>