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handoutMasterIdLst>
    <p:handoutMasterId r:id="rId31"/>
  </p:handoutMasterIdLst>
  <p:sldIdLst>
    <p:sldId id="275" r:id="rId2"/>
    <p:sldId id="388" r:id="rId3"/>
    <p:sldId id="302" r:id="rId4"/>
    <p:sldId id="384" r:id="rId5"/>
    <p:sldId id="383" r:id="rId6"/>
    <p:sldId id="386" r:id="rId7"/>
    <p:sldId id="389" r:id="rId8"/>
    <p:sldId id="390" r:id="rId9"/>
    <p:sldId id="391" r:id="rId10"/>
    <p:sldId id="407" r:id="rId11"/>
    <p:sldId id="418" r:id="rId12"/>
    <p:sldId id="419" r:id="rId13"/>
    <p:sldId id="408" r:id="rId14"/>
    <p:sldId id="409" r:id="rId15"/>
    <p:sldId id="410" r:id="rId16"/>
    <p:sldId id="411" r:id="rId17"/>
    <p:sldId id="385" r:id="rId18"/>
    <p:sldId id="279" r:id="rId19"/>
    <p:sldId id="370" r:id="rId20"/>
    <p:sldId id="392" r:id="rId21"/>
    <p:sldId id="394" r:id="rId22"/>
    <p:sldId id="393" r:id="rId23"/>
    <p:sldId id="412" r:id="rId24"/>
    <p:sldId id="413" r:id="rId25"/>
    <p:sldId id="414" r:id="rId26"/>
    <p:sldId id="387" r:id="rId27"/>
    <p:sldId id="366" r:id="rId28"/>
    <p:sldId id="301"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91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8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61" autoAdjust="0"/>
    <p:restoredTop sz="94562" autoAdjust="0"/>
  </p:normalViewPr>
  <p:slideViewPr>
    <p:cSldViewPr showGuides="1">
      <p:cViewPr varScale="1">
        <p:scale>
          <a:sx n="116" d="100"/>
          <a:sy n="116" d="100"/>
        </p:scale>
        <p:origin x="1456" y="184"/>
      </p:cViewPr>
      <p:guideLst>
        <p:guide orient="horz" pos="2160"/>
        <p:guide pos="29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8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t>9/19/25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t>‹#›</a:t>
            </a:fld>
            <a:endParaRPr lang="en-US"/>
          </a:p>
        </p:txBody>
      </p:sp>
    </p:spTree>
    <p:extLst>
      <p:ext uri="{BB962C8B-B14F-4D97-AF65-F5344CB8AC3E}">
        <p14:creationId xmlns:p14="http://schemas.microsoft.com/office/powerpoint/2010/main" val="1561623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t>9/19/25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t>‹#›</a:t>
            </a:fld>
            <a:endParaRPr lang="en-US"/>
          </a:p>
        </p:txBody>
      </p:sp>
    </p:spTree>
    <p:extLst>
      <p:ext uri="{BB962C8B-B14F-4D97-AF65-F5344CB8AC3E}">
        <p14:creationId xmlns:p14="http://schemas.microsoft.com/office/powerpoint/2010/main" val="1151169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D238FA3-189B-4AA8-9E46-1FED810FB611}" type="slidenum">
              <a:rPr lang="en-US" smtClean="0"/>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t>27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BD94B3-44B9-44B7-85A7-F056FA607D46}" type="datetime3">
              <a:rPr lang="en-US" smtClean="0"/>
              <a:t>19 September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910C5-081D-4FA6-9B78-BB56BEB475DD}" type="datetime3">
              <a:rPr lang="en-US" smtClean="0"/>
              <a:t>19 September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360AF-72BE-4445-B200-736511B20555}" type="datetime3">
              <a:rPr lang="en-US" smtClean="0"/>
              <a:t>19 September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noFill/>
          <a:ln>
            <a:noFill/>
          </a:ln>
          <a:effectLst>
            <a:outerShdw blurRad="50800" dist="50800" dir="5400000" algn="ctr" rotWithShape="0">
              <a:schemeClr val="bg1"/>
            </a:outerShdw>
          </a:effectLst>
        </p:spPr>
        <p:txBody>
          <a:bodyPr/>
          <a:lstStyle>
            <a:lvl1pPr>
              <a:defRPr>
                <a:solidFill>
                  <a:schemeClr val="accent6">
                    <a:lumMod val="50000"/>
                  </a:schemeClr>
                </a:solidFill>
              </a:defRPr>
            </a:lvl1pPr>
          </a:lstStyle>
          <a:p>
            <a:fld id="{10B6530B-5C68-4965-B8A9-8C18D26903BD}" type="datetime3">
              <a:rPr lang="en-US" smtClean="0"/>
              <a:t>19 September 2025</a:t>
            </a:fld>
            <a:endParaRPr lang="en-US" dirty="0"/>
          </a:p>
        </p:txBody>
      </p:sp>
      <p:sp>
        <p:nvSpPr>
          <p:cNvPr id="5" name="Footer Placeholder 4"/>
          <p:cNvSpPr>
            <a:spLocks noGrp="1"/>
          </p:cNvSpPr>
          <p:nvPr>
            <p:ph type="ftr" sz="quarter" idx="11"/>
          </p:nvPr>
        </p:nvSpPr>
        <p:spPr/>
        <p:txBody>
          <a:bodyPr/>
          <a:lstStyle>
            <a:lvl1pPr>
              <a:defRPr>
                <a:solidFill>
                  <a:schemeClr val="accent6">
                    <a:lumMod val="50000"/>
                  </a:schemeClr>
                </a:solidFill>
              </a:defRPr>
            </a:lvl1pPr>
          </a:lstStyle>
          <a:p>
            <a:r>
              <a:rPr lang="en-US"/>
              <a:t>School of Computing - CSE</a:t>
            </a:r>
            <a:endParaRPr lang="en-US" dirty="0"/>
          </a:p>
        </p:txBody>
      </p:sp>
      <p:sp>
        <p:nvSpPr>
          <p:cNvPr id="6" name="Slide Number Placeholder 5"/>
          <p:cNvSpPr>
            <a:spLocks noGrp="1"/>
          </p:cNvSpPr>
          <p:nvPr>
            <p:ph type="sldNum" sz="quarter" idx="12"/>
          </p:nvPr>
        </p:nvSpPr>
        <p:spPr/>
        <p:txBody>
          <a:bodyPr/>
          <a:lstStyle>
            <a:lvl1pPr>
              <a:defRPr>
                <a:solidFill>
                  <a:schemeClr val="accent6">
                    <a:lumMod val="50000"/>
                  </a:schemeClr>
                </a:solidFill>
              </a:defRPr>
            </a:lvl1pPr>
          </a:lstStyle>
          <a:p>
            <a:fld id="{C0EC1BDC-9B67-430D-970A-E36C75175141}"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7275DB-6D13-480B-AC77-F5019BDC5287}" type="datetime3">
              <a:rPr lang="en-US" smtClean="0"/>
              <a:t>19 September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A365F-315E-4D26-B736-3944439F5E09}" type="datetime3">
              <a:rPr lang="en-US" smtClean="0"/>
              <a:t>19 September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B1E7AE-CF1A-4AE7-BD2C-F950D278A3DB}" type="datetime3">
              <a:rPr lang="en-US" smtClean="0"/>
              <a:t>19 September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6D51F8-804C-441D-85CA-D64DC6F78406}" type="datetime3">
              <a:rPr lang="en-US" smtClean="0"/>
              <a:t>19 September 2025</a:t>
            </a:fld>
            <a:endParaRPr lang="en-US"/>
          </a:p>
        </p:txBody>
      </p:sp>
      <p:sp>
        <p:nvSpPr>
          <p:cNvPr id="8" name="Footer Placeholder 7"/>
          <p:cNvSpPr>
            <a:spLocks noGrp="1"/>
          </p:cNvSpPr>
          <p:nvPr>
            <p:ph type="ftr" sz="quarter" idx="11"/>
          </p:nvPr>
        </p:nvSpPr>
        <p:spPr/>
        <p:txBody>
          <a:bodyPr/>
          <a:lstStyle/>
          <a:p>
            <a:r>
              <a:rPr lang="en-US"/>
              <a:t>School of Computing - CSE</a:t>
            </a:r>
          </a:p>
        </p:txBody>
      </p:sp>
      <p:sp>
        <p:nvSpPr>
          <p:cNvPr id="9" name="Slide Number Placeholder 8"/>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7CCCDB-4457-4C48-985F-BD1C33DF88D2}" type="datetime3">
              <a:rPr lang="en-US" smtClean="0"/>
              <a:t>19 September 2025</a:t>
            </a:fld>
            <a:endParaRPr lang="en-US"/>
          </a:p>
        </p:txBody>
      </p:sp>
      <p:sp>
        <p:nvSpPr>
          <p:cNvPr id="4" name="Footer Placeholder 3"/>
          <p:cNvSpPr>
            <a:spLocks noGrp="1"/>
          </p:cNvSpPr>
          <p:nvPr>
            <p:ph type="ftr" sz="quarter" idx="11"/>
          </p:nvPr>
        </p:nvSpPr>
        <p:spPr/>
        <p:txBody>
          <a:bodyPr/>
          <a:lstStyle/>
          <a:p>
            <a:r>
              <a:rPr lang="en-US"/>
              <a:t>School of Computing - CSE</a:t>
            </a:r>
          </a:p>
        </p:txBody>
      </p:sp>
      <p:sp>
        <p:nvSpPr>
          <p:cNvPr id="5" name="Slide Number Placeholder 4"/>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AF7E-7813-4879-8B55-5575B0080D39}" type="datetime3">
              <a:rPr lang="en-US" smtClean="0"/>
              <a:t>19 September 2025</a:t>
            </a:fld>
            <a:endParaRPr lang="en-US"/>
          </a:p>
        </p:txBody>
      </p:sp>
      <p:sp>
        <p:nvSpPr>
          <p:cNvPr id="3" name="Footer Placeholder 2"/>
          <p:cNvSpPr>
            <a:spLocks noGrp="1"/>
          </p:cNvSpPr>
          <p:nvPr>
            <p:ph type="ftr" sz="quarter" idx="11"/>
          </p:nvPr>
        </p:nvSpPr>
        <p:spPr/>
        <p:txBody>
          <a:bodyPr/>
          <a:lstStyle/>
          <a:p>
            <a:r>
              <a:rPr lang="en-US"/>
              <a:t>School of Computing - CSE</a:t>
            </a:r>
          </a:p>
        </p:txBody>
      </p:sp>
      <p:sp>
        <p:nvSpPr>
          <p:cNvPr id="4" name="Slide Number Placeholder 3"/>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EC94D0-F97F-48E4-A142-9DA614267486}" type="datetime3">
              <a:rPr lang="en-US" smtClean="0"/>
              <a:t>19 September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7DA9B2-FBCA-4233-9590-C0754509BDB5}" type="datetime3">
              <a:rPr lang="en-US" smtClean="0"/>
              <a:t>19 September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D4881-3C1B-4E10-8E47-87CE42F43D14}" type="datetime3">
              <a:rPr lang="en-US" smtClean="0"/>
              <a:t>19 September 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 -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ctrTitle"/>
          </p:nvPr>
        </p:nvSpPr>
        <p:spPr>
          <a:xfrm>
            <a:off x="571500" y="449944"/>
            <a:ext cx="7772400" cy="3505199"/>
          </a:xfrm>
        </p:spPr>
        <p:txBody>
          <a:bodyPr>
            <a:normAutofit/>
          </a:bodyPr>
          <a:lstStyle/>
          <a:p>
            <a:br>
              <a:rPr lang="en-IN" sz="2000" dirty="0">
                <a:solidFill>
                  <a:schemeClr val="accent1">
                    <a:lumMod val="50000"/>
                  </a:schemeClr>
                </a:solidFill>
                <a:latin typeface="Arial" panose="020B0604020202020204" pitchFamily="34" charset="0"/>
                <a:cs typeface="Arial" panose="020B0604020202020204" pitchFamily="34" charset="0"/>
              </a:rPr>
            </a:br>
            <a:br>
              <a:rPr lang="en-IN" sz="2400" dirty="0">
                <a:solidFill>
                  <a:schemeClr val="accent1">
                    <a:lumMod val="50000"/>
                  </a:schemeClr>
                </a:solidFill>
                <a:latin typeface="Arial" panose="020B0604020202020204" pitchFamily="34" charset="0"/>
                <a:cs typeface="Arial" panose="020B0604020202020204" pitchFamily="34" charset="0"/>
              </a:rPr>
            </a:br>
            <a:endParaRPr lang="en-US" sz="2400" dirty="0">
              <a:solidFill>
                <a:schemeClr val="accent1">
                  <a:lumMod val="50000"/>
                </a:schemeClr>
              </a:solidFill>
              <a:latin typeface="Arial" panose="020B0604020202020204" pitchFamily="34" charset="0"/>
              <a:cs typeface="Arial" panose="020B0604020202020204" pitchFamily="34" charset="0"/>
            </a:endParaRPr>
          </a:p>
        </p:txBody>
      </p:sp>
      <p:sp>
        <p:nvSpPr>
          <p:cNvPr id="17" name="Subtitle 2"/>
          <p:cNvSpPr>
            <a:spLocks noGrp="1"/>
          </p:cNvSpPr>
          <p:nvPr>
            <p:ph type="subTitle" idx="1"/>
          </p:nvPr>
        </p:nvSpPr>
        <p:spPr>
          <a:xfrm>
            <a:off x="1217428" y="1833211"/>
            <a:ext cx="6709143" cy="1953571"/>
          </a:xfrm>
        </p:spPr>
        <p:txBody>
          <a:bodyPr anchor="ctr" anchorCtr="0">
            <a:noAutofit/>
          </a:bodyPr>
          <a:lstStyle/>
          <a:p>
            <a:pPr algn="ctr"/>
            <a:r>
              <a:rPr lang="en-US" sz="4000" b="1" dirty="0">
                <a:solidFill>
                  <a:schemeClr val="tx1"/>
                </a:solidFill>
                <a:cs typeface="Arial" panose="020B0604020202020204" pitchFamily="34" charset="0"/>
              </a:rPr>
              <a:t>Remote Control of Agricultural Irrigation Motors Using GSM and Arduino</a:t>
            </a:r>
          </a:p>
        </p:txBody>
      </p:sp>
      <p:sp>
        <p:nvSpPr>
          <p:cNvPr id="4" name="Date Placeholder 3"/>
          <p:cNvSpPr>
            <a:spLocks noGrp="1"/>
          </p:cNvSpPr>
          <p:nvPr>
            <p:ph type="dt" sz="half" idx="10"/>
          </p:nvPr>
        </p:nvSpPr>
        <p:spPr>
          <a:effectLst>
            <a:outerShdw blurRad="50800" dist="50800" dir="5400000" algn="ctr" rotWithShape="0">
              <a:schemeClr val="bg1"/>
            </a:outerShdw>
          </a:effectLst>
        </p:spPr>
        <p:txBody>
          <a:bodyPr/>
          <a:lstStyle/>
          <a:p>
            <a:fld id="{264FFBAA-9A17-4F9A-B1BD-20F0F5B52AB6}" type="datetime3">
              <a:rPr lang="en-US" smtClean="0"/>
              <a:t>19 September 2025</a:t>
            </a:fld>
            <a:endParaRPr lang="en-US" dirty="0"/>
          </a:p>
        </p:txBody>
      </p:sp>
      <p:sp>
        <p:nvSpPr>
          <p:cNvPr id="6" name="Footer Placeholder 5"/>
          <p:cNvSpPr>
            <a:spLocks noGrp="1"/>
          </p:cNvSpPr>
          <p:nvPr>
            <p:ph type="ftr" sz="quarter" idx="11"/>
          </p:nvPr>
        </p:nvSpPr>
        <p:spPr/>
        <p:txBody>
          <a:bodyPr/>
          <a:lstStyle/>
          <a:p>
            <a:r>
              <a:rPr lang="en-US" dirty="0"/>
              <a:t>School of Computing - CSE</a:t>
            </a:r>
          </a:p>
        </p:txBody>
      </p:sp>
      <p:sp>
        <p:nvSpPr>
          <p:cNvPr id="5" name="Slide Number Placeholder 4"/>
          <p:cNvSpPr>
            <a:spLocks noGrp="1"/>
          </p:cNvSpPr>
          <p:nvPr>
            <p:ph type="sldNum" sz="quarter" idx="12"/>
          </p:nvPr>
        </p:nvSpPr>
        <p:spPr/>
        <p:txBody>
          <a:bodyPr/>
          <a:lstStyle/>
          <a:p>
            <a:fld id="{C0EC1BDC-9B67-430D-970A-E36C75175141}" type="slidenum">
              <a:rPr lang="en-US" smtClean="0"/>
              <a:t>1</a:t>
            </a:fld>
            <a:endParaRPr lang="en-US"/>
          </a:p>
        </p:txBody>
      </p:sp>
      <p:pic>
        <p:nvPicPr>
          <p:cNvPr id="3" name="image2.jpeg"/>
          <p:cNvPicPr/>
          <p:nvPr/>
        </p:nvPicPr>
        <p:blipFill>
          <a:blip r:embed="rId3" cstate="print"/>
          <a:stretch>
            <a:fillRect/>
          </a:stretch>
        </p:blipFill>
        <p:spPr>
          <a:xfrm>
            <a:off x="304800" y="136525"/>
            <a:ext cx="8610600" cy="1696686"/>
          </a:xfrm>
          <a:prstGeom prst="rect">
            <a:avLst/>
          </a:prstGeom>
          <a:ln>
            <a:solidFill>
              <a:srgbClr val="002060"/>
            </a:solidFill>
          </a:ln>
        </p:spPr>
      </p:pic>
      <p:sp>
        <p:nvSpPr>
          <p:cNvPr id="14" name="TextBox 13"/>
          <p:cNvSpPr txBox="1"/>
          <p:nvPr/>
        </p:nvSpPr>
        <p:spPr>
          <a:xfrm>
            <a:off x="1066800" y="1833211"/>
            <a:ext cx="6553200" cy="369332"/>
          </a:xfrm>
          <a:prstGeom prst="rect">
            <a:avLst/>
          </a:prstGeom>
          <a:noFill/>
        </p:spPr>
        <p:txBody>
          <a:bodyPr wrap="square">
            <a:spAutoFit/>
          </a:bodyPr>
          <a:lstStyle/>
          <a:p>
            <a:endParaRPr lang="en-IN" dirty="0"/>
          </a:p>
        </p:txBody>
      </p:sp>
      <p:sp>
        <p:nvSpPr>
          <p:cNvPr id="29" name="Subtitle 2"/>
          <p:cNvSpPr txBox="1"/>
          <p:nvPr/>
        </p:nvSpPr>
        <p:spPr>
          <a:xfrm>
            <a:off x="381001" y="3786781"/>
            <a:ext cx="3886200" cy="2602187"/>
          </a:xfrm>
          <a:prstGeom prst="rect">
            <a:avLst/>
          </a:prstGeom>
        </p:spPr>
        <p:txBody>
          <a:bodyPr vert="horz" lIns="91440" tIns="45720" rIns="91440" bIns="45720" rtlCol="0">
            <a:normAutofit fontScale="975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en-IN" altLang="en-US" sz="2000" b="1" dirty="0">
              <a:solidFill>
                <a:schemeClr val="tx1"/>
              </a:solidFill>
            </a:endParaRPr>
          </a:p>
        </p:txBody>
      </p:sp>
      <p:sp>
        <p:nvSpPr>
          <p:cNvPr id="7" name="TextBox 6">
            <a:extLst>
              <a:ext uri="{FF2B5EF4-FFF2-40B4-BE49-F238E27FC236}">
                <a16:creationId xmlns:a16="http://schemas.microsoft.com/office/drawing/2014/main" id="{683B347A-6D73-CD30-7A90-3E18068C24F6}"/>
              </a:ext>
            </a:extLst>
          </p:cNvPr>
          <p:cNvSpPr txBox="1"/>
          <p:nvPr/>
        </p:nvSpPr>
        <p:spPr>
          <a:xfrm>
            <a:off x="457200" y="4280018"/>
            <a:ext cx="4572000" cy="1046440"/>
          </a:xfrm>
          <a:prstGeom prst="rect">
            <a:avLst/>
          </a:prstGeom>
          <a:noFill/>
        </p:spPr>
        <p:txBody>
          <a:bodyPr wrap="square">
            <a:spAutoFit/>
          </a:bodyPr>
          <a:lstStyle/>
          <a:p>
            <a:r>
              <a:rPr lang="en-IN" sz="2600" b="1" dirty="0"/>
              <a:t>Done by:</a:t>
            </a:r>
            <a:r>
              <a:rPr lang="en-IN" dirty="0"/>
              <a:t>                               </a:t>
            </a:r>
          </a:p>
          <a:p>
            <a:r>
              <a:rPr lang="en-IN" sz="1700" b="1" dirty="0"/>
              <a:t>Aade Hruthik Chandra (43614001) </a:t>
            </a:r>
            <a:r>
              <a:rPr lang="en-IN" dirty="0"/>
              <a:t>	 			</a:t>
            </a:r>
          </a:p>
        </p:txBody>
      </p:sp>
      <p:sp>
        <p:nvSpPr>
          <p:cNvPr id="9" name="TextBox 8">
            <a:extLst>
              <a:ext uri="{FF2B5EF4-FFF2-40B4-BE49-F238E27FC236}">
                <a16:creationId xmlns:a16="http://schemas.microsoft.com/office/drawing/2014/main" id="{38699F63-763F-E3E1-1E5B-4880A93DEE84}"/>
              </a:ext>
            </a:extLst>
          </p:cNvPr>
          <p:cNvSpPr txBox="1"/>
          <p:nvPr/>
        </p:nvSpPr>
        <p:spPr>
          <a:xfrm>
            <a:off x="4210050" y="4278875"/>
            <a:ext cx="4686300" cy="1554272"/>
          </a:xfrm>
          <a:prstGeom prst="rect">
            <a:avLst/>
          </a:prstGeom>
          <a:noFill/>
        </p:spPr>
        <p:txBody>
          <a:bodyPr wrap="square">
            <a:spAutoFit/>
          </a:bodyPr>
          <a:lstStyle/>
          <a:p>
            <a:pPr algn="ctr"/>
            <a:r>
              <a:rPr lang="en-US" sz="2600" b="1" dirty="0">
                <a:solidFill>
                  <a:schemeClr val="tx1"/>
                </a:solidFill>
              </a:rPr>
              <a:t>MENTOR</a:t>
            </a:r>
            <a:endParaRPr lang="en-US" sz="2600" b="1" dirty="0"/>
          </a:p>
          <a:p>
            <a:pPr algn="ctr"/>
            <a:r>
              <a:rPr lang="en-US" sz="1700" b="1" dirty="0">
                <a:solidFill>
                  <a:schemeClr val="tx1"/>
                </a:solidFill>
              </a:rPr>
              <a:t>Dr. K. VEENA </a:t>
            </a:r>
            <a:r>
              <a:rPr lang="en-IN" altLang="en-US" sz="1700" b="1" dirty="0">
                <a:solidFill>
                  <a:schemeClr val="tx1"/>
                </a:solidFill>
                <a:sym typeface="+mn-ea"/>
              </a:rPr>
              <a:t>M.E, Ph.D.</a:t>
            </a:r>
            <a:r>
              <a:rPr lang="en-US" sz="1700" b="1" dirty="0">
                <a:solidFill>
                  <a:schemeClr val="tx1"/>
                </a:solidFill>
              </a:rPr>
              <a:t> </a:t>
            </a:r>
            <a:endParaRPr lang="en-US" sz="1700" b="1" dirty="0"/>
          </a:p>
          <a:p>
            <a:pPr algn="ctr"/>
            <a:r>
              <a:rPr lang="en-US" sz="1700" b="1" dirty="0">
                <a:solidFill>
                  <a:schemeClr val="tx1"/>
                </a:solidFill>
              </a:rPr>
              <a:t>Associate Professor</a:t>
            </a:r>
            <a:r>
              <a:rPr lang="en-IN" altLang="en-US" sz="1700" b="1" dirty="0">
                <a:solidFill>
                  <a:schemeClr val="tx1"/>
                </a:solidFill>
              </a:rPr>
              <a:t>	</a:t>
            </a:r>
          </a:p>
          <a:p>
            <a:pPr algn="ctr"/>
            <a:r>
              <a:rPr lang="en-IN" altLang="en-US" sz="1700" b="1" dirty="0">
                <a:solidFill>
                  <a:schemeClr val="tx1"/>
                </a:solidFill>
              </a:rPr>
              <a:t>Department of Computer Science Engineering</a:t>
            </a:r>
            <a:r>
              <a:rPr lang="en-IN" altLang="en-US" sz="1800" b="1" dirty="0">
                <a:solidFill>
                  <a:schemeClr val="tx1"/>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40" y="228600"/>
            <a:ext cx="8616460" cy="1143000"/>
          </a:xfrm>
        </p:spPr>
        <p:txBody>
          <a:bodyPr>
            <a:normAutofit/>
          </a:bodyPr>
          <a:lstStyle/>
          <a:p>
            <a:r>
              <a:rPr lang="en-US" sz="4000" b="1" dirty="0">
                <a:sym typeface="+mn-ea"/>
              </a:rPr>
              <a:t>PROPOSED MODEL</a:t>
            </a:r>
            <a:endParaRPr lang="en-US" sz="4000" b="1" dirty="0"/>
          </a:p>
        </p:txBody>
      </p:sp>
      <p:sp>
        <p:nvSpPr>
          <p:cNvPr id="3" name="Content Placeholder 2"/>
          <p:cNvSpPr>
            <a:spLocks noGrp="1"/>
          </p:cNvSpPr>
          <p:nvPr>
            <p:ph idx="1"/>
          </p:nvPr>
        </p:nvSpPr>
        <p:spPr/>
        <p:txBody>
          <a:bodyPr>
            <a:noAutofit/>
          </a:bodyPr>
          <a:lstStyle/>
          <a:p>
            <a:pPr marL="0" indent="0">
              <a:lnSpc>
                <a:spcPct val="150000"/>
              </a:lnSpc>
              <a:buNone/>
            </a:pPr>
            <a:r>
              <a:rPr lang="en-US" sz="2400" dirty="0"/>
              <a:t>The proposed system uses an Arduino Uno connected to a GSM module (SIM800L or SIM900), a relay module, and a DC water pump. When an SMS command is received, the Arduino interprets it and activates the motor accordingly. The system can send a confirmation SMS indicating motor status, providing immediate feedback to the user.</a:t>
            </a:r>
            <a:endParaRPr lang="en-US" sz="24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EB7275DB-6D13-480B-AC77-F5019BDC5287}" type="datetime3">
              <a:rPr lang="en-US" smtClean="0"/>
              <a:t>19 September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40" y="228600"/>
            <a:ext cx="8616460" cy="1143000"/>
          </a:xfrm>
        </p:spPr>
        <p:txBody>
          <a:bodyPr>
            <a:normAutofit/>
          </a:bodyPr>
          <a:lstStyle/>
          <a:p>
            <a:r>
              <a:rPr lang="en-GB" sz="4000" b="1" dirty="0"/>
              <a:t>ARCHITECTURE</a:t>
            </a:r>
          </a:p>
        </p:txBody>
      </p:sp>
      <p:sp>
        <p:nvSpPr>
          <p:cNvPr id="4" name="Date Placeholder 3"/>
          <p:cNvSpPr>
            <a:spLocks noGrp="1"/>
          </p:cNvSpPr>
          <p:nvPr>
            <p:ph type="dt" sz="half" idx="10"/>
          </p:nvPr>
        </p:nvSpPr>
        <p:spPr/>
        <p:txBody>
          <a:bodyPr/>
          <a:lstStyle/>
          <a:p>
            <a:fld id="{EB7275DB-6D13-480B-AC77-F5019BDC5287}" type="datetime3">
              <a:rPr lang="en-US" smtClean="0"/>
              <a:t>19 September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11</a:t>
            </a:fld>
            <a:endParaRPr lang="en-US"/>
          </a:p>
        </p:txBody>
      </p:sp>
      <p:pic>
        <p:nvPicPr>
          <p:cNvPr id="8" name="Picture 7" descr="A screenshot of a phone&#10;&#10;AI-generated content may be incorrect.">
            <a:extLst>
              <a:ext uri="{FF2B5EF4-FFF2-40B4-BE49-F238E27FC236}">
                <a16:creationId xmlns:a16="http://schemas.microsoft.com/office/drawing/2014/main" id="{2B34E215-6632-BD62-0D0A-B7999F6B5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1292930"/>
            <a:ext cx="1752600" cy="4543778"/>
          </a:xfrm>
          <a:prstGeom prst="rect">
            <a:avLst/>
          </a:prstGeom>
        </p:spPr>
      </p:pic>
      <p:sp>
        <p:nvSpPr>
          <p:cNvPr id="3" name="Title 1">
            <a:extLst>
              <a:ext uri="{FF2B5EF4-FFF2-40B4-BE49-F238E27FC236}">
                <a16:creationId xmlns:a16="http://schemas.microsoft.com/office/drawing/2014/main" id="{188F8070-07ED-8C45-B6DA-F93B2661367A}"/>
              </a:ext>
            </a:extLst>
          </p:cNvPr>
          <p:cNvSpPr txBox="1">
            <a:spLocks/>
          </p:cNvSpPr>
          <p:nvPr/>
        </p:nvSpPr>
        <p:spPr>
          <a:xfrm>
            <a:off x="313808" y="5717924"/>
            <a:ext cx="8616460" cy="8674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1500" b="1" dirty="0"/>
              <a:t>Architecture Diagram of </a:t>
            </a:r>
            <a:r>
              <a:rPr lang="en-US" sz="1500" b="1" dirty="0">
                <a:solidFill>
                  <a:schemeClr val="tx1"/>
                </a:solidFill>
                <a:cs typeface="Arial" panose="020B0604020202020204" pitchFamily="34" charset="0"/>
              </a:rPr>
              <a:t>Remote Control of Agricultural Irrigation Motors Using GSM and Arduino</a:t>
            </a:r>
          </a:p>
          <a:p>
            <a:endParaRPr lang="en-GB" sz="1500" b="1" dirty="0"/>
          </a:p>
        </p:txBody>
      </p:sp>
    </p:spTree>
    <p:extLst>
      <p:ext uri="{BB962C8B-B14F-4D97-AF65-F5344CB8AC3E}">
        <p14:creationId xmlns:p14="http://schemas.microsoft.com/office/powerpoint/2010/main" val="3748692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40" y="228600"/>
            <a:ext cx="8616460" cy="1143000"/>
          </a:xfrm>
        </p:spPr>
        <p:txBody>
          <a:bodyPr>
            <a:normAutofit/>
          </a:bodyPr>
          <a:lstStyle/>
          <a:p>
            <a:r>
              <a:rPr lang="en-GB" sz="4000" b="1" dirty="0"/>
              <a:t>FLOW DIAGRAM</a:t>
            </a:r>
          </a:p>
        </p:txBody>
      </p:sp>
      <p:pic>
        <p:nvPicPr>
          <p:cNvPr id="8" name="Content Placeholder 7">
            <a:extLst>
              <a:ext uri="{FF2B5EF4-FFF2-40B4-BE49-F238E27FC236}">
                <a16:creationId xmlns:a16="http://schemas.microsoft.com/office/drawing/2014/main" id="{1B93EA44-E0B4-B25D-2549-FD3E7FAC8180}"/>
              </a:ext>
            </a:extLst>
          </p:cNvPr>
          <p:cNvPicPr>
            <a:picLocks noGrp="1" noChangeAspect="1"/>
          </p:cNvPicPr>
          <p:nvPr>
            <p:ph idx="1"/>
          </p:nvPr>
        </p:nvPicPr>
        <p:blipFill>
          <a:blip r:embed="rId2"/>
          <a:srcRect t="4426" b="2013"/>
          <a:stretch/>
        </p:blipFill>
        <p:spPr>
          <a:xfrm>
            <a:off x="3352800" y="1295400"/>
            <a:ext cx="2785817" cy="4832350"/>
          </a:xfrm>
        </p:spPr>
      </p:pic>
      <p:sp>
        <p:nvSpPr>
          <p:cNvPr id="4" name="Date Placeholder 3"/>
          <p:cNvSpPr>
            <a:spLocks noGrp="1"/>
          </p:cNvSpPr>
          <p:nvPr>
            <p:ph type="dt" sz="half" idx="10"/>
          </p:nvPr>
        </p:nvSpPr>
        <p:spPr/>
        <p:txBody>
          <a:bodyPr/>
          <a:lstStyle/>
          <a:p>
            <a:fld id="{EB7275DB-6D13-480B-AC77-F5019BDC5287}" type="datetime3">
              <a:rPr lang="en-US" smtClean="0"/>
              <a:t>19 September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12</a:t>
            </a:fld>
            <a:endParaRPr lang="en-US"/>
          </a:p>
        </p:txBody>
      </p:sp>
      <p:sp>
        <p:nvSpPr>
          <p:cNvPr id="3" name="Title 1">
            <a:extLst>
              <a:ext uri="{FF2B5EF4-FFF2-40B4-BE49-F238E27FC236}">
                <a16:creationId xmlns:a16="http://schemas.microsoft.com/office/drawing/2014/main" id="{B15B63F7-8B27-A904-136C-C91A757EDD14}"/>
              </a:ext>
            </a:extLst>
          </p:cNvPr>
          <p:cNvSpPr txBox="1">
            <a:spLocks/>
          </p:cNvSpPr>
          <p:nvPr/>
        </p:nvSpPr>
        <p:spPr>
          <a:xfrm>
            <a:off x="298940" y="5914319"/>
            <a:ext cx="8616460" cy="8674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1500" b="1" dirty="0"/>
              <a:t>Flow Diagram of </a:t>
            </a:r>
            <a:r>
              <a:rPr lang="en-US" sz="1500" b="1" dirty="0">
                <a:solidFill>
                  <a:schemeClr val="tx1"/>
                </a:solidFill>
                <a:cs typeface="Arial" panose="020B0604020202020204" pitchFamily="34" charset="0"/>
              </a:rPr>
              <a:t>Remote Control of Agricultural Irrigation Motors Using GSM and Arduino</a:t>
            </a:r>
          </a:p>
          <a:p>
            <a:endParaRPr lang="en-GB" sz="1500" b="1" dirty="0"/>
          </a:p>
        </p:txBody>
      </p:sp>
    </p:spTree>
    <p:extLst>
      <p:ext uri="{BB962C8B-B14F-4D97-AF65-F5344CB8AC3E}">
        <p14:creationId xmlns:p14="http://schemas.microsoft.com/office/powerpoint/2010/main" val="2923964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40" y="228600"/>
            <a:ext cx="8616460" cy="1143000"/>
          </a:xfrm>
        </p:spPr>
        <p:txBody>
          <a:bodyPr>
            <a:normAutofit/>
          </a:bodyPr>
          <a:lstStyle/>
          <a:p>
            <a:r>
              <a:rPr lang="en-US" sz="4000" b="1" dirty="0">
                <a:sym typeface="+mn-ea"/>
              </a:rPr>
              <a:t>CIRCUIT DIAGRAM</a:t>
            </a:r>
            <a:endParaRPr lang="en-US" sz="4000" b="1" dirty="0"/>
          </a:p>
        </p:txBody>
      </p:sp>
      <p:sp>
        <p:nvSpPr>
          <p:cNvPr id="4" name="Date Placeholder 3"/>
          <p:cNvSpPr>
            <a:spLocks noGrp="1"/>
          </p:cNvSpPr>
          <p:nvPr>
            <p:ph type="dt" sz="half" idx="10"/>
          </p:nvPr>
        </p:nvSpPr>
        <p:spPr/>
        <p:txBody>
          <a:bodyPr/>
          <a:lstStyle/>
          <a:p>
            <a:fld id="{EB7275DB-6D13-480B-AC77-F5019BDC5287}" type="datetime3">
              <a:rPr lang="en-US" smtClean="0"/>
              <a:t>19 September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13</a:t>
            </a:fld>
            <a:endParaRPr lang="en-US"/>
          </a:p>
        </p:txBody>
      </p:sp>
      <p:pic>
        <p:nvPicPr>
          <p:cNvPr id="7" name="Picture 6">
            <a:extLst>
              <a:ext uri="{FF2B5EF4-FFF2-40B4-BE49-F238E27FC236}">
                <a16:creationId xmlns:a16="http://schemas.microsoft.com/office/drawing/2014/main" id="{D3F5C2C1-1C80-8DEA-7B17-61D658D83B15}"/>
              </a:ext>
            </a:extLst>
          </p:cNvPr>
          <p:cNvPicPr>
            <a:picLocks noChangeAspect="1"/>
          </p:cNvPicPr>
          <p:nvPr/>
        </p:nvPicPr>
        <p:blipFill>
          <a:blip r:embed="rId2"/>
          <a:stretch>
            <a:fillRect/>
          </a:stretch>
        </p:blipFill>
        <p:spPr>
          <a:xfrm>
            <a:off x="806450" y="1676400"/>
            <a:ext cx="7531100" cy="4178300"/>
          </a:xfrm>
          <a:prstGeom prst="rect">
            <a:avLst/>
          </a:prstGeom>
        </p:spPr>
      </p:pic>
      <p:sp>
        <p:nvSpPr>
          <p:cNvPr id="3" name="TextBox 2">
            <a:extLst>
              <a:ext uri="{FF2B5EF4-FFF2-40B4-BE49-F238E27FC236}">
                <a16:creationId xmlns:a16="http://schemas.microsoft.com/office/drawing/2014/main" id="{6895109D-24C3-469C-DCBF-51DDF9FAAAC4}"/>
              </a:ext>
            </a:extLst>
          </p:cNvPr>
          <p:cNvSpPr txBox="1"/>
          <p:nvPr/>
        </p:nvSpPr>
        <p:spPr>
          <a:xfrm>
            <a:off x="2209800" y="4746701"/>
            <a:ext cx="1295400" cy="276999"/>
          </a:xfrm>
          <a:prstGeom prst="rect">
            <a:avLst/>
          </a:prstGeom>
          <a:noFill/>
        </p:spPr>
        <p:txBody>
          <a:bodyPr wrap="square" rtlCol="0">
            <a:spAutoFit/>
          </a:bodyPr>
          <a:lstStyle/>
          <a:p>
            <a:r>
              <a:rPr lang="en-US" sz="1200" dirty="0">
                <a:solidFill>
                  <a:srgbClr val="272F38"/>
                </a:solidFill>
                <a:effectLst/>
                <a:latin typeface="Times New Roman" panose="02020603050405020304" pitchFamily="18" charset="0"/>
              </a:rPr>
              <a:t>Arduino Uno R3</a:t>
            </a:r>
          </a:p>
        </p:txBody>
      </p:sp>
      <p:sp>
        <p:nvSpPr>
          <p:cNvPr id="8" name="TextBox 7">
            <a:extLst>
              <a:ext uri="{FF2B5EF4-FFF2-40B4-BE49-F238E27FC236}">
                <a16:creationId xmlns:a16="http://schemas.microsoft.com/office/drawing/2014/main" id="{AC443C36-5E24-F2BC-4002-4E9D2954231B}"/>
              </a:ext>
            </a:extLst>
          </p:cNvPr>
          <p:cNvSpPr txBox="1"/>
          <p:nvPr/>
        </p:nvSpPr>
        <p:spPr>
          <a:xfrm>
            <a:off x="4724400" y="3488551"/>
            <a:ext cx="1295400" cy="276999"/>
          </a:xfrm>
          <a:prstGeom prst="rect">
            <a:avLst/>
          </a:prstGeom>
          <a:noFill/>
        </p:spPr>
        <p:txBody>
          <a:bodyPr wrap="square" rtlCol="0">
            <a:spAutoFit/>
          </a:bodyPr>
          <a:lstStyle/>
          <a:p>
            <a:r>
              <a:rPr lang="en-US" sz="1200" dirty="0">
                <a:solidFill>
                  <a:srgbClr val="272F38"/>
                </a:solidFill>
                <a:effectLst/>
                <a:latin typeface="Times New Roman" panose="02020603050405020304" pitchFamily="18" charset="0"/>
              </a:rPr>
              <a:t>Relay Module</a:t>
            </a:r>
          </a:p>
        </p:txBody>
      </p:sp>
      <p:sp>
        <p:nvSpPr>
          <p:cNvPr id="10" name="TextBox 9">
            <a:extLst>
              <a:ext uri="{FF2B5EF4-FFF2-40B4-BE49-F238E27FC236}">
                <a16:creationId xmlns:a16="http://schemas.microsoft.com/office/drawing/2014/main" id="{94C68FDB-FC7C-48FA-5BC4-4BA203B13895}"/>
              </a:ext>
            </a:extLst>
          </p:cNvPr>
          <p:cNvSpPr txBox="1"/>
          <p:nvPr/>
        </p:nvSpPr>
        <p:spPr>
          <a:xfrm>
            <a:off x="4495800" y="4608202"/>
            <a:ext cx="1066800" cy="276999"/>
          </a:xfrm>
          <a:prstGeom prst="rect">
            <a:avLst/>
          </a:prstGeom>
          <a:noFill/>
        </p:spPr>
        <p:txBody>
          <a:bodyPr wrap="square">
            <a:spAutoFit/>
          </a:bodyPr>
          <a:lstStyle/>
          <a:p>
            <a:r>
              <a:rPr lang="en-US" sz="1200" dirty="0">
                <a:solidFill>
                  <a:srgbClr val="272F38"/>
                </a:solidFill>
                <a:effectLst/>
                <a:latin typeface="Times New Roman" panose="02020603050405020304" pitchFamily="18" charset="0"/>
              </a:rPr>
              <a:t>GSM Module</a:t>
            </a:r>
          </a:p>
        </p:txBody>
      </p:sp>
      <p:sp>
        <p:nvSpPr>
          <p:cNvPr id="11" name="TextBox 10">
            <a:extLst>
              <a:ext uri="{FF2B5EF4-FFF2-40B4-BE49-F238E27FC236}">
                <a16:creationId xmlns:a16="http://schemas.microsoft.com/office/drawing/2014/main" id="{AF566953-E060-F5DD-DE6C-B89ABC3DF69F}"/>
              </a:ext>
            </a:extLst>
          </p:cNvPr>
          <p:cNvSpPr txBox="1"/>
          <p:nvPr/>
        </p:nvSpPr>
        <p:spPr>
          <a:xfrm>
            <a:off x="6248400" y="3627050"/>
            <a:ext cx="1470102" cy="276999"/>
          </a:xfrm>
          <a:prstGeom prst="rect">
            <a:avLst/>
          </a:prstGeom>
          <a:noFill/>
        </p:spPr>
        <p:txBody>
          <a:bodyPr wrap="square" rtlCol="0">
            <a:spAutoFit/>
          </a:bodyPr>
          <a:lstStyle/>
          <a:p>
            <a:r>
              <a:rPr lang="en-US" sz="1200" dirty="0">
                <a:solidFill>
                  <a:srgbClr val="272F38"/>
                </a:solidFill>
                <a:latin typeface="Times New Roman" panose="02020603050405020304" pitchFamily="18" charset="0"/>
              </a:rPr>
              <a:t>W</a:t>
            </a:r>
            <a:r>
              <a:rPr lang="en-US" sz="1200" dirty="0">
                <a:solidFill>
                  <a:srgbClr val="272F38"/>
                </a:solidFill>
                <a:effectLst/>
                <a:latin typeface="Times New Roman" panose="02020603050405020304" pitchFamily="18" charset="0"/>
              </a:rPr>
              <a:t>ater Pump R385</a:t>
            </a:r>
          </a:p>
        </p:txBody>
      </p:sp>
      <p:sp>
        <p:nvSpPr>
          <p:cNvPr id="12" name="TextBox 11">
            <a:extLst>
              <a:ext uri="{FF2B5EF4-FFF2-40B4-BE49-F238E27FC236}">
                <a16:creationId xmlns:a16="http://schemas.microsoft.com/office/drawing/2014/main" id="{6FD75C33-DA08-07DD-53E0-0C4599D34E87}"/>
              </a:ext>
            </a:extLst>
          </p:cNvPr>
          <p:cNvSpPr txBox="1"/>
          <p:nvPr/>
        </p:nvSpPr>
        <p:spPr>
          <a:xfrm>
            <a:off x="7620000" y="4405699"/>
            <a:ext cx="1295400" cy="276999"/>
          </a:xfrm>
          <a:prstGeom prst="rect">
            <a:avLst/>
          </a:prstGeom>
          <a:noFill/>
        </p:spPr>
        <p:txBody>
          <a:bodyPr wrap="square" rtlCol="0">
            <a:spAutoFit/>
          </a:bodyPr>
          <a:lstStyle/>
          <a:p>
            <a:r>
              <a:rPr lang="en-US" sz="1200" dirty="0">
                <a:solidFill>
                  <a:srgbClr val="272F38"/>
                </a:solidFill>
                <a:effectLst/>
                <a:latin typeface="Times New Roman" panose="02020603050405020304" pitchFamily="18" charset="0"/>
              </a:rPr>
              <a:t>LCD Display</a:t>
            </a:r>
          </a:p>
        </p:txBody>
      </p:sp>
      <p:sp>
        <p:nvSpPr>
          <p:cNvPr id="13" name="Title 1">
            <a:extLst>
              <a:ext uri="{FF2B5EF4-FFF2-40B4-BE49-F238E27FC236}">
                <a16:creationId xmlns:a16="http://schemas.microsoft.com/office/drawing/2014/main" id="{EF3E4BA0-30A9-2ADC-BB8C-C69F1D6D26EE}"/>
              </a:ext>
            </a:extLst>
          </p:cNvPr>
          <p:cNvSpPr txBox="1">
            <a:spLocks/>
          </p:cNvSpPr>
          <p:nvPr/>
        </p:nvSpPr>
        <p:spPr>
          <a:xfrm>
            <a:off x="298940" y="5914319"/>
            <a:ext cx="8616460" cy="86748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1500" b="1" dirty="0"/>
              <a:t>Circuit Diagram of </a:t>
            </a:r>
            <a:r>
              <a:rPr lang="en-US" sz="1500" b="1" dirty="0">
                <a:solidFill>
                  <a:schemeClr val="tx1"/>
                </a:solidFill>
                <a:cs typeface="Arial" panose="020B0604020202020204" pitchFamily="34" charset="0"/>
              </a:rPr>
              <a:t>Remote Control of Agricultural Irrigation Motors Using GSM and Arduino</a:t>
            </a:r>
          </a:p>
          <a:p>
            <a:endParaRPr lang="en-GB" sz="15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ym typeface="+mn-ea"/>
              </a:rPr>
              <a:t>FEASIBILITY STUDY</a:t>
            </a:r>
            <a:endParaRPr lang="en-US" sz="4000" b="1" dirty="0"/>
          </a:p>
        </p:txBody>
      </p:sp>
      <p:sp>
        <p:nvSpPr>
          <p:cNvPr id="3" name="Content Placeholder 2"/>
          <p:cNvSpPr>
            <a:spLocks noGrp="1"/>
          </p:cNvSpPr>
          <p:nvPr>
            <p:ph idx="1"/>
          </p:nvPr>
        </p:nvSpPr>
        <p:spPr>
          <a:xfrm>
            <a:off x="457200" y="1112837"/>
            <a:ext cx="8229600" cy="4525963"/>
          </a:xfrm>
        </p:spPr>
        <p:txBody>
          <a:bodyPr>
            <a:noAutofit/>
          </a:bodyPr>
          <a:lstStyle/>
          <a:p>
            <a:pPr marL="457200" indent="-457200">
              <a:lnSpc>
                <a:spcPct val="150000"/>
              </a:lnSpc>
              <a:buAutoNum type="arabicPeriod"/>
            </a:pPr>
            <a:r>
              <a:rPr lang="en-US" sz="2400" b="1" dirty="0"/>
              <a:t>Technical Feasibility</a:t>
            </a:r>
            <a:br>
              <a:rPr lang="en-US" sz="2400" dirty="0"/>
            </a:br>
            <a:r>
              <a:rPr lang="en-US" sz="2400" dirty="0"/>
              <a:t>The system uses simple, reliable components like Arduino and GSM modules.</a:t>
            </a:r>
            <a:br>
              <a:rPr lang="en-US" sz="2400" dirty="0"/>
            </a:br>
            <a:r>
              <a:rPr lang="en-US" sz="2400" dirty="0"/>
              <a:t>It is easy to assemble, program, and maintain with basic technical skills.</a:t>
            </a:r>
          </a:p>
          <a:p>
            <a:pPr marL="457200" indent="-457200">
              <a:lnSpc>
                <a:spcPct val="150000"/>
              </a:lnSpc>
              <a:buAutoNum type="arabicPeriod"/>
            </a:pPr>
            <a:r>
              <a:rPr lang="en-US" sz="2400" b="1" dirty="0"/>
              <a:t>Economic Feasibility</a:t>
            </a:r>
            <a:br>
              <a:rPr lang="en-US" sz="2400" dirty="0"/>
            </a:br>
            <a:r>
              <a:rPr lang="en-US" sz="2400" dirty="0"/>
              <a:t>All hardware is low-cost and widely available.</a:t>
            </a:r>
            <a:br>
              <a:rPr lang="en-US" sz="2400" dirty="0"/>
            </a:br>
            <a:r>
              <a:rPr lang="en-US" sz="2400" dirty="0"/>
              <a:t>The system is affordable, especially for small and medium-scale farmers.</a:t>
            </a:r>
          </a:p>
        </p:txBody>
      </p:sp>
      <p:sp>
        <p:nvSpPr>
          <p:cNvPr id="4" name="Date Placeholder 3"/>
          <p:cNvSpPr>
            <a:spLocks noGrp="1"/>
          </p:cNvSpPr>
          <p:nvPr>
            <p:ph type="dt" sz="half" idx="10"/>
          </p:nvPr>
        </p:nvSpPr>
        <p:spPr/>
        <p:txBody>
          <a:bodyPr/>
          <a:lstStyle/>
          <a:p>
            <a:fld id="{EB7275DB-6D13-480B-AC77-F5019BDC5287}" type="datetime3">
              <a:rPr lang="en-US" smtClean="0"/>
              <a:t>19 September 2025</a:t>
            </a:fld>
            <a:endParaRPr lang="en-US" dirty="0"/>
          </a:p>
        </p:txBody>
      </p:sp>
      <p:sp>
        <p:nvSpPr>
          <p:cNvPr id="5" name="Footer Placeholder 4"/>
          <p:cNvSpPr>
            <a:spLocks noGrp="1"/>
          </p:cNvSpPr>
          <p:nvPr>
            <p:ph type="ftr" sz="quarter" idx="11"/>
          </p:nvPr>
        </p:nvSpPr>
        <p:spPr/>
        <p:txBody>
          <a:bodyPr/>
          <a:lstStyle/>
          <a:p>
            <a:r>
              <a:rPr lang="en-US" dirty="0"/>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ym typeface="+mn-ea"/>
              </a:rPr>
              <a:t>TECHNICAL FEASIBILITY</a:t>
            </a:r>
            <a:endParaRPr lang="en-US" sz="4000" b="1" dirty="0"/>
          </a:p>
        </p:txBody>
      </p:sp>
      <p:sp>
        <p:nvSpPr>
          <p:cNvPr id="4" name="Date Placeholder 3"/>
          <p:cNvSpPr>
            <a:spLocks noGrp="1"/>
          </p:cNvSpPr>
          <p:nvPr>
            <p:ph type="dt" sz="half" idx="10"/>
          </p:nvPr>
        </p:nvSpPr>
        <p:spPr/>
        <p:txBody>
          <a:bodyPr/>
          <a:lstStyle/>
          <a:p>
            <a:fld id="{EB7275DB-6D13-480B-AC77-F5019BDC5287}" type="datetime3">
              <a:rPr lang="en-US" smtClean="0"/>
              <a:t>19 September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15</a:t>
            </a:fld>
            <a:endParaRPr lang="en-US"/>
          </a:p>
        </p:txBody>
      </p:sp>
      <p:sp>
        <p:nvSpPr>
          <p:cNvPr id="8" name="Content Placeholder 2">
            <a:extLst>
              <a:ext uri="{FF2B5EF4-FFF2-40B4-BE49-F238E27FC236}">
                <a16:creationId xmlns:a16="http://schemas.microsoft.com/office/drawing/2014/main" id="{824B9013-D44F-2931-381E-C42C0BB0521F}"/>
              </a:ext>
            </a:extLst>
          </p:cNvPr>
          <p:cNvSpPr txBox="1">
            <a:spLocks/>
          </p:cNvSpPr>
          <p:nvPr/>
        </p:nvSpPr>
        <p:spPr>
          <a:xfrm>
            <a:off x="457200" y="1166018"/>
            <a:ext cx="8229600"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400" dirty="0"/>
              <a:t>This solution is technically viable using proven, reliable hardware like Arduino Uno, SIM800L GSM module, and relay drivers.</a:t>
            </a:r>
          </a:p>
          <a:p>
            <a:pPr marL="0" indent="0">
              <a:lnSpc>
                <a:spcPct val="150000"/>
              </a:lnSpc>
              <a:buFont typeface="Arial" panose="020B0604020202020204" pitchFamily="34" charset="0"/>
              <a:buNone/>
            </a:pPr>
            <a:r>
              <a:rPr lang="en-US" sz="2400" dirty="0"/>
              <a:t>It supports long-range SMS communication, even in remote areas without internet.</a:t>
            </a:r>
          </a:p>
          <a:p>
            <a:pPr marL="0" indent="0">
              <a:lnSpc>
                <a:spcPct val="150000"/>
              </a:lnSpc>
              <a:buFont typeface="Arial" panose="020B0604020202020204" pitchFamily="34" charset="0"/>
              <a:buNone/>
            </a:pPr>
            <a:r>
              <a:rPr lang="en-US" sz="2400" dirty="0"/>
              <a:t>The system is modular and easy to upgrade, with potential for future enhancements like soil moisture sensors, IoT integration, or mobile app support. Documentation and support for components are widely available, ensuring easy assembly, troubleshooting, and scalability.</a:t>
            </a:r>
            <a:endParaRPr lang="en-US" sz="2400" b="1" dirty="0">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ym typeface="+mn-ea"/>
              </a:rPr>
              <a:t>ECONOMICAL FEASIBILITY</a:t>
            </a:r>
            <a:endParaRPr lang="en-US" sz="4000" b="1" dirty="0"/>
          </a:p>
        </p:txBody>
      </p:sp>
      <p:sp>
        <p:nvSpPr>
          <p:cNvPr id="4" name="Date Placeholder 3"/>
          <p:cNvSpPr>
            <a:spLocks noGrp="1"/>
          </p:cNvSpPr>
          <p:nvPr>
            <p:ph type="dt" sz="half" idx="10"/>
          </p:nvPr>
        </p:nvSpPr>
        <p:spPr/>
        <p:txBody>
          <a:bodyPr/>
          <a:lstStyle/>
          <a:p>
            <a:fld id="{EB7275DB-6D13-480B-AC77-F5019BDC5287}" type="datetime3">
              <a:rPr lang="en-US" smtClean="0"/>
              <a:t>19 September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16</a:t>
            </a:fld>
            <a:endParaRPr lang="en-US"/>
          </a:p>
        </p:txBody>
      </p:sp>
      <p:sp>
        <p:nvSpPr>
          <p:cNvPr id="8" name="Content Placeholder 2">
            <a:extLst>
              <a:ext uri="{FF2B5EF4-FFF2-40B4-BE49-F238E27FC236}">
                <a16:creationId xmlns:a16="http://schemas.microsoft.com/office/drawing/2014/main" id="{6AFEE2BB-AF8D-DCB6-EEDE-0BEE70A7C9E1}"/>
              </a:ext>
            </a:extLst>
          </p:cNvPr>
          <p:cNvSpPr txBox="1">
            <a:spLocks/>
          </p:cNvSpPr>
          <p:nvPr/>
        </p:nvSpPr>
        <p:spPr>
          <a:xfrm>
            <a:off x="457200" y="1166018"/>
            <a:ext cx="8229600"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400" dirty="0"/>
              <a:t>The system is built using affordable, off-the-shelf components like Arduino, GSM modules, relays, and DC pumps.</a:t>
            </a:r>
          </a:p>
          <a:p>
            <a:pPr marL="0" indent="0">
              <a:lnSpc>
                <a:spcPct val="150000"/>
              </a:lnSpc>
              <a:buFont typeface="Arial" panose="020B0604020202020204" pitchFamily="34" charset="0"/>
              <a:buNone/>
            </a:pPr>
            <a:r>
              <a:rPr lang="en-US" sz="2400" dirty="0"/>
              <a:t>Total project cost is minimal compared to commercially available smart irrigation solutions. </a:t>
            </a:r>
          </a:p>
          <a:p>
            <a:pPr marL="0" indent="0">
              <a:lnSpc>
                <a:spcPct val="150000"/>
              </a:lnSpc>
              <a:buFont typeface="Arial" panose="020B0604020202020204" pitchFamily="34" charset="0"/>
              <a:buNone/>
            </a:pPr>
            <a:r>
              <a:rPr lang="en-US" sz="2400" dirty="0"/>
              <a:t>It does not require ongoing subscriptions or high maintenance, making it cost-effective over time.</a:t>
            </a:r>
          </a:p>
          <a:p>
            <a:pPr marL="0" indent="0">
              <a:lnSpc>
                <a:spcPct val="150000"/>
              </a:lnSpc>
              <a:buFont typeface="Arial" panose="020B0604020202020204" pitchFamily="34" charset="0"/>
              <a:buNone/>
            </a:pPr>
            <a:r>
              <a:rPr lang="en-US" sz="2400" dirty="0"/>
              <a:t>The savings in water, electricity, and labor costs ensure a quick return on investment, especially for farmers with limited budgets.</a:t>
            </a:r>
            <a:endParaRPr lang="en-US" sz="2400" b="1" dirty="0">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cs typeface="Arial" panose="020B0604020202020204" pitchFamily="34" charset="0"/>
              </a:rPr>
              <a:t>MARKET FEASIBILITY</a:t>
            </a:r>
          </a:p>
        </p:txBody>
      </p:sp>
      <p:sp>
        <p:nvSpPr>
          <p:cNvPr id="3" name="Content Placeholder 2"/>
          <p:cNvSpPr>
            <a:spLocks noGrp="1"/>
          </p:cNvSpPr>
          <p:nvPr>
            <p:ph idx="1"/>
          </p:nvPr>
        </p:nvSpPr>
        <p:spPr>
          <a:xfrm>
            <a:off x="457200" y="1219200"/>
            <a:ext cx="8229600" cy="5029200"/>
          </a:xfrm>
        </p:spPr>
        <p:txBody>
          <a:bodyPr>
            <a:noAutofit/>
          </a:bodyPr>
          <a:lstStyle/>
          <a:p>
            <a:pPr marL="0" indent="0" algn="just">
              <a:buNone/>
            </a:pPr>
            <a:endParaRPr lang="en-IN" sz="2000" dirty="0">
              <a:effectLst/>
              <a:latin typeface="Arial" panose="020B0604020202020204" pitchFamily="34" charset="0"/>
              <a:ea typeface="Arial MT"/>
              <a:cs typeface="Arial" panose="020B0604020202020204" pitchFamily="34" charset="0"/>
            </a:endParaRPr>
          </a:p>
          <a:p>
            <a:pPr marL="0" indent="0" algn="just">
              <a:buNone/>
            </a:pPr>
            <a:endParaRPr lang="en-US" sz="2000" dirty="0">
              <a:latin typeface="Arial" panose="020B0604020202020204" pitchFamily="34" charset="0"/>
              <a:ea typeface="SimSun" panose="02010600030101010101" pitchFamily="2" charset="-122"/>
              <a:cs typeface="Arial" panose="020B0604020202020204" pitchFamily="34" charset="0"/>
            </a:endParaRPr>
          </a:p>
        </p:txBody>
      </p:sp>
      <p:sp>
        <p:nvSpPr>
          <p:cNvPr id="4" name="Date Placeholder 3"/>
          <p:cNvSpPr>
            <a:spLocks noGrp="1"/>
          </p:cNvSpPr>
          <p:nvPr>
            <p:ph type="dt" sz="half" idx="10"/>
          </p:nvPr>
        </p:nvSpPr>
        <p:spPr/>
        <p:txBody>
          <a:bodyPr/>
          <a:lstStyle/>
          <a:p>
            <a:fld id="{123906DF-F5B0-46D6-99D1-A7FBFB962A6E}" type="datetime3">
              <a:rPr lang="en-US" smtClean="0"/>
              <a:t>19 September 2025</a:t>
            </a:fld>
            <a:endParaRPr lang="en-US"/>
          </a:p>
        </p:txBody>
      </p:sp>
      <p:sp>
        <p:nvSpPr>
          <p:cNvPr id="5" name="Footer Placeholder 4"/>
          <p:cNvSpPr>
            <a:spLocks noGrp="1"/>
          </p:cNvSpPr>
          <p:nvPr>
            <p:ph type="ftr" sz="quarter" idx="11"/>
          </p:nvPr>
        </p:nvSpPr>
        <p:spPr/>
        <p:txBody>
          <a:bodyPr/>
          <a:lstStyle/>
          <a:p>
            <a:r>
              <a:rPr lang="en-US" dirty="0"/>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17</a:t>
            </a:fld>
            <a:endParaRPr lang="en-US" dirty="0"/>
          </a:p>
        </p:txBody>
      </p:sp>
      <p:sp>
        <p:nvSpPr>
          <p:cNvPr id="7" name="Content Placeholder 2">
            <a:extLst>
              <a:ext uri="{FF2B5EF4-FFF2-40B4-BE49-F238E27FC236}">
                <a16:creationId xmlns:a16="http://schemas.microsoft.com/office/drawing/2014/main" id="{5E1BD185-DE3D-C162-85B3-0BEB0ACBB02B}"/>
              </a:ext>
            </a:extLst>
          </p:cNvPr>
          <p:cNvSpPr txBox="1">
            <a:spLocks/>
          </p:cNvSpPr>
          <p:nvPr/>
        </p:nvSpPr>
        <p:spPr>
          <a:xfrm>
            <a:off x="457200" y="1036637"/>
            <a:ext cx="8229600"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400" dirty="0"/>
              <a:t>India has a </a:t>
            </a:r>
            <a:r>
              <a:rPr lang="en-US" sz="2400" b="1" dirty="0"/>
              <a:t>large population of small and medium-scale farmers</a:t>
            </a:r>
            <a:r>
              <a:rPr lang="en-US" sz="2400" dirty="0"/>
              <a:t> who often lack access to advanced irrigation technologies.</a:t>
            </a:r>
            <a:br>
              <a:rPr lang="en-US" sz="2400" dirty="0"/>
            </a:br>
            <a:r>
              <a:rPr lang="en-US" sz="2400" dirty="0"/>
              <a:t>This GSM-based motor control system provides a </a:t>
            </a:r>
            <a:r>
              <a:rPr lang="en-US" sz="2400" b="1" dirty="0"/>
              <a:t>low-cost, easy-to-use solution</a:t>
            </a:r>
            <a:r>
              <a:rPr lang="en-US" sz="2400" dirty="0"/>
              <a:t> tailored to their needs.</a:t>
            </a:r>
            <a:br>
              <a:rPr lang="en-US" sz="2400" dirty="0"/>
            </a:br>
            <a:r>
              <a:rPr lang="en-US" sz="2400" dirty="0"/>
              <a:t>With increasing awareness and government push toward </a:t>
            </a:r>
            <a:r>
              <a:rPr lang="en-US" sz="2400" b="1" dirty="0"/>
              <a:t>smart farming and water conservation</a:t>
            </a:r>
            <a:r>
              <a:rPr lang="en-US" sz="2400" dirty="0"/>
              <a:t>, the market for such systems is growing.</a:t>
            </a:r>
            <a:br>
              <a:rPr lang="en-US" sz="2400" dirty="0"/>
            </a:br>
            <a:r>
              <a:rPr lang="en-US" sz="2400" dirty="0"/>
              <a:t>The product has </a:t>
            </a:r>
            <a:r>
              <a:rPr lang="en-US" sz="2400" b="1" dirty="0"/>
              <a:t>high adoption potential</a:t>
            </a:r>
            <a:r>
              <a:rPr lang="en-US" sz="2400" dirty="0"/>
              <a:t> in rural and semi-urban areas where mobile networks are available but internet access is limited.</a:t>
            </a:r>
            <a:endParaRPr lang="en-US" sz="2400" b="1" dirty="0">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95300" y="381000"/>
            <a:ext cx="8229600" cy="655638"/>
          </a:xfrm>
        </p:spPr>
        <p:txBody>
          <a:bodyPr>
            <a:noAutofit/>
          </a:bodyPr>
          <a:lstStyle/>
          <a:p>
            <a:r>
              <a:rPr lang="en-US" sz="4000" b="1" dirty="0">
                <a:cs typeface="Arial" panose="020B0604020202020204" pitchFamily="34" charset="0"/>
              </a:rPr>
              <a:t>OPERATIONAL FEASIBILITY</a:t>
            </a:r>
          </a:p>
        </p:txBody>
      </p:sp>
      <p:sp>
        <p:nvSpPr>
          <p:cNvPr id="7" name="Date Placeholder 6"/>
          <p:cNvSpPr>
            <a:spLocks noGrp="1"/>
          </p:cNvSpPr>
          <p:nvPr>
            <p:ph type="dt" sz="half" idx="10"/>
          </p:nvPr>
        </p:nvSpPr>
        <p:spPr/>
        <p:txBody>
          <a:bodyPr/>
          <a:lstStyle/>
          <a:p>
            <a:fld id="{050741AE-4684-4D5C-854F-1AB768A2C094}" type="datetime3">
              <a:rPr lang="en-US" smtClean="0"/>
              <a:t>19 September 2025</a:t>
            </a:fld>
            <a:endParaRPr lang="en-US"/>
          </a:p>
        </p:txBody>
      </p:sp>
      <p:sp>
        <p:nvSpPr>
          <p:cNvPr id="8" name="Footer Placeholder 7"/>
          <p:cNvSpPr>
            <a:spLocks noGrp="1"/>
          </p:cNvSpPr>
          <p:nvPr>
            <p:ph type="ftr" sz="quarter" idx="11"/>
          </p:nvPr>
        </p:nvSpPr>
        <p:spPr/>
        <p:txBody>
          <a:bodyPr/>
          <a:lstStyle/>
          <a:p>
            <a:r>
              <a:rPr lang="en-US"/>
              <a:t>School of Computing - CSE</a:t>
            </a:r>
          </a:p>
        </p:txBody>
      </p:sp>
      <p:sp>
        <p:nvSpPr>
          <p:cNvPr id="9" name="Slide Number Placeholder 8"/>
          <p:cNvSpPr>
            <a:spLocks noGrp="1"/>
          </p:cNvSpPr>
          <p:nvPr>
            <p:ph type="sldNum" sz="quarter" idx="12"/>
          </p:nvPr>
        </p:nvSpPr>
        <p:spPr/>
        <p:txBody>
          <a:bodyPr/>
          <a:lstStyle/>
          <a:p>
            <a:fld id="{7B28076C-CE04-4A00-BFAA-A90EA8355859}" type="slidenum">
              <a:rPr lang="en-US" smtClean="0"/>
              <a:t>18</a:t>
            </a:fld>
            <a:endParaRPr lang="en-US"/>
          </a:p>
        </p:txBody>
      </p:sp>
      <p:sp>
        <p:nvSpPr>
          <p:cNvPr id="15" name="Content Placeholder 2">
            <a:extLst>
              <a:ext uri="{FF2B5EF4-FFF2-40B4-BE49-F238E27FC236}">
                <a16:creationId xmlns:a16="http://schemas.microsoft.com/office/drawing/2014/main" id="{52B11E08-DFC6-444D-B6D8-FC23C5CD52F5}"/>
              </a:ext>
            </a:extLst>
          </p:cNvPr>
          <p:cNvSpPr>
            <a:spLocks noGrp="1"/>
          </p:cNvSpPr>
          <p:nvPr>
            <p:ph idx="1"/>
          </p:nvPr>
        </p:nvSpPr>
        <p:spPr>
          <a:xfrm>
            <a:off x="457200" y="1219200"/>
            <a:ext cx="8229600" cy="5029200"/>
          </a:xfrm>
        </p:spPr>
        <p:txBody>
          <a:bodyPr>
            <a:noAutofit/>
          </a:bodyPr>
          <a:lstStyle/>
          <a:p>
            <a:pPr marL="0" indent="0">
              <a:buNone/>
            </a:pPr>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pPr marL="0" indent="0" algn="just">
              <a:buNone/>
            </a:pPr>
            <a:endParaRPr lang="en-US" sz="2000" dirty="0">
              <a:latin typeface="Arial" panose="020B0604020202020204" pitchFamily="34" charset="0"/>
              <a:ea typeface="SimSun" panose="02010600030101010101" pitchFamily="2" charset="-122"/>
              <a:cs typeface="Arial" panose="020B0604020202020204" pitchFamily="34" charset="0"/>
            </a:endParaRPr>
          </a:p>
        </p:txBody>
      </p:sp>
      <p:sp>
        <p:nvSpPr>
          <p:cNvPr id="2" name="Content Placeholder 2">
            <a:extLst>
              <a:ext uri="{FF2B5EF4-FFF2-40B4-BE49-F238E27FC236}">
                <a16:creationId xmlns:a16="http://schemas.microsoft.com/office/drawing/2014/main" id="{E42B898A-250A-4718-5605-F3FEA59B676C}"/>
              </a:ext>
            </a:extLst>
          </p:cNvPr>
          <p:cNvSpPr txBox="1">
            <a:spLocks/>
          </p:cNvSpPr>
          <p:nvPr/>
        </p:nvSpPr>
        <p:spPr>
          <a:xfrm>
            <a:off x="457200" y="1265237"/>
            <a:ext cx="8229600"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400" dirty="0"/>
              <a:t>The system is designed to be </a:t>
            </a:r>
            <a:r>
              <a:rPr lang="en-US" sz="2400" b="1" dirty="0"/>
              <a:t>simple and highly practical</a:t>
            </a:r>
            <a:r>
              <a:rPr lang="en-US" sz="2400" dirty="0"/>
              <a:t> for day-to-day use in agricultural fields.</a:t>
            </a:r>
            <a:br>
              <a:rPr lang="en-US" sz="2400" dirty="0"/>
            </a:br>
            <a:r>
              <a:rPr lang="en-US" sz="2400" dirty="0"/>
              <a:t>Farmers can </a:t>
            </a:r>
            <a:r>
              <a:rPr lang="en-US" sz="2400" b="1" dirty="0"/>
              <a:t>turn motors ON or OFF</a:t>
            </a:r>
            <a:r>
              <a:rPr lang="en-US" sz="2400" dirty="0"/>
              <a:t> using basic SMS commands from any mobile phone, without needing internet connectivity or smartphones. It requires </a:t>
            </a:r>
            <a:r>
              <a:rPr lang="en-US" sz="2400" b="1" dirty="0"/>
              <a:t>minimal training</a:t>
            </a:r>
            <a:r>
              <a:rPr lang="en-US" sz="2400" dirty="0"/>
              <a:t>, and instructions can be learned quickly.</a:t>
            </a:r>
            <a:br>
              <a:rPr lang="en-US" sz="2400" dirty="0"/>
            </a:br>
            <a:r>
              <a:rPr lang="en-US" sz="2400" dirty="0"/>
              <a:t>Since the system gives real-time feedback through SMS, farmers can monitor the motor’s status from anywhere, increasing convenience and reducing manual effort.</a:t>
            </a:r>
            <a:endParaRPr lang="en-US" sz="2400" b="1" dirty="0">
              <a:latin typeface="Arial"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t>LEGAL FEASIBILITY</a:t>
            </a:r>
            <a:endParaRPr lang="en-IN" sz="4000" b="1" dirty="0"/>
          </a:p>
        </p:txBody>
      </p:sp>
      <p:sp>
        <p:nvSpPr>
          <p:cNvPr id="3" name="Content Placeholder 2"/>
          <p:cNvSpPr>
            <a:spLocks noGrp="1"/>
          </p:cNvSpPr>
          <p:nvPr>
            <p:ph idx="1"/>
          </p:nvPr>
        </p:nvSpPr>
        <p:spPr>
          <a:xfrm>
            <a:off x="457200" y="1166018"/>
            <a:ext cx="8229600" cy="4525963"/>
          </a:xfrm>
        </p:spPr>
        <p:txBody>
          <a:bodyPr>
            <a:noAutofit/>
          </a:bodyPr>
          <a:lstStyle/>
          <a:p>
            <a:pPr marL="0" indent="0">
              <a:lnSpc>
                <a:spcPct val="160000"/>
              </a:lnSpc>
              <a:buNone/>
            </a:pPr>
            <a:r>
              <a:rPr lang="en-US" sz="2400" dirty="0"/>
              <a:t>The project operates within the legal framework defined for telecommunication devices in India.</a:t>
            </a:r>
            <a:br>
              <a:rPr lang="en-US" sz="2400" dirty="0"/>
            </a:br>
            <a:r>
              <a:rPr lang="en-US" sz="2400" dirty="0"/>
              <a:t>It uses </a:t>
            </a:r>
            <a:r>
              <a:rPr lang="en-US" sz="2400" b="1" dirty="0"/>
              <a:t>GSM technology</a:t>
            </a:r>
            <a:r>
              <a:rPr lang="en-US" sz="2400" dirty="0"/>
              <a:t>, which complies with existing telecom regulations regarding frequency usage and device certification.</a:t>
            </a:r>
            <a:br>
              <a:rPr lang="en-US" sz="2400" dirty="0"/>
            </a:br>
            <a:r>
              <a:rPr lang="en-US" sz="2400" dirty="0"/>
              <a:t>There are </a:t>
            </a:r>
            <a:r>
              <a:rPr lang="en-US" sz="2400" b="1" dirty="0"/>
              <a:t>no legal restrictions</a:t>
            </a:r>
            <a:r>
              <a:rPr lang="en-US" sz="2400" dirty="0"/>
              <a:t> on using GSM modules for sending and receiving SMS for agricultural purposes.</a:t>
            </a:r>
            <a:br>
              <a:rPr lang="en-US" sz="2400" dirty="0"/>
            </a:br>
            <a:r>
              <a:rPr lang="en-US" sz="2400" dirty="0"/>
              <a:t>The system does not interfere with licensed spectrum or require special government approvals, making it </a:t>
            </a:r>
            <a:r>
              <a:rPr lang="en-US" sz="2400" b="1" dirty="0"/>
              <a:t>fully compliant and safe</a:t>
            </a:r>
            <a:r>
              <a:rPr lang="en-US" sz="2400" dirty="0"/>
              <a:t> to implement.</a:t>
            </a:r>
            <a:endParaRPr lang="en-US" sz="2400" b="1"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4155CCEA-12CF-4A2F-BE8D-0F11C2983375}" type="datetime3">
              <a:rPr lang="en-US" smtClean="0"/>
              <a:t>19 September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40" y="228600"/>
            <a:ext cx="8229600" cy="685800"/>
          </a:xfrm>
        </p:spPr>
        <p:txBody>
          <a:bodyPr>
            <a:normAutofit fontScale="90000"/>
          </a:bodyPr>
          <a:lstStyle/>
          <a:p>
            <a:r>
              <a:rPr lang="en-US" sz="4000" b="1" dirty="0">
                <a:latin typeface="+mn-lt"/>
              </a:rPr>
              <a:t>AGENDA</a:t>
            </a:r>
          </a:p>
        </p:txBody>
      </p:sp>
      <p:sp>
        <p:nvSpPr>
          <p:cNvPr id="3" name="Content Placeholder 2"/>
          <p:cNvSpPr>
            <a:spLocks noGrp="1"/>
          </p:cNvSpPr>
          <p:nvPr>
            <p:ph idx="1"/>
          </p:nvPr>
        </p:nvSpPr>
        <p:spPr>
          <a:xfrm>
            <a:off x="457200" y="1447800"/>
            <a:ext cx="8229600" cy="5943600"/>
          </a:xfrm>
        </p:spPr>
        <p:txBody>
          <a:bodyPr>
            <a:normAutofit fontScale="32500" lnSpcReduction="20000"/>
          </a:bodyPr>
          <a:lstStyle/>
          <a:p>
            <a:pPr marL="914400" indent="-914400">
              <a:buFont typeface="+mj-lt"/>
              <a:buAutoNum type="arabicPeriod"/>
            </a:pPr>
            <a:r>
              <a:rPr lang="en-US" sz="6200" b="1" dirty="0"/>
              <a:t>Abstract</a:t>
            </a:r>
          </a:p>
          <a:p>
            <a:pPr marL="914400" indent="-914400">
              <a:buFont typeface="+mj-lt"/>
              <a:buAutoNum type="arabicPeriod"/>
            </a:pPr>
            <a:r>
              <a:rPr lang="en-US" sz="6200" b="1" dirty="0"/>
              <a:t>Objective(s)</a:t>
            </a:r>
          </a:p>
          <a:p>
            <a:pPr marL="914400" indent="-914400">
              <a:buFont typeface="+mj-lt"/>
              <a:buAutoNum type="arabicPeriod"/>
            </a:pPr>
            <a:r>
              <a:rPr lang="en-US" sz="6200" b="1" dirty="0"/>
              <a:t>Empathize</a:t>
            </a:r>
          </a:p>
          <a:p>
            <a:pPr marL="914400" indent="-914400">
              <a:buFont typeface="+mj-lt"/>
              <a:buAutoNum type="arabicPeriod"/>
            </a:pPr>
            <a:r>
              <a:rPr lang="en-US" sz="6200" b="1" dirty="0"/>
              <a:t>Problem Definition</a:t>
            </a:r>
          </a:p>
          <a:p>
            <a:pPr marL="914400" indent="-914400">
              <a:buFont typeface="+mj-lt"/>
              <a:buAutoNum type="arabicPeriod"/>
            </a:pPr>
            <a:r>
              <a:rPr lang="en-US" sz="6200" b="1" dirty="0"/>
              <a:t>Ideation</a:t>
            </a:r>
          </a:p>
          <a:p>
            <a:pPr marL="914400" indent="-914400">
              <a:buFont typeface="+mj-lt"/>
              <a:buAutoNum type="arabicPeriod"/>
            </a:pPr>
            <a:r>
              <a:rPr lang="en-US" sz="6200" b="1" dirty="0"/>
              <a:t>Introduction</a:t>
            </a:r>
          </a:p>
          <a:p>
            <a:pPr marL="914400" indent="-914400">
              <a:buFont typeface="+mj-lt"/>
              <a:buAutoNum type="arabicPeriod"/>
            </a:pPr>
            <a:r>
              <a:rPr lang="en-US" sz="6200" b="1" dirty="0"/>
              <a:t>Existing model</a:t>
            </a:r>
          </a:p>
          <a:p>
            <a:pPr marL="914400" indent="-914400">
              <a:buFont typeface="+mj-lt"/>
              <a:buAutoNum type="arabicPeriod"/>
            </a:pPr>
            <a:r>
              <a:rPr lang="en-US" sz="6200" b="1" dirty="0"/>
              <a:t>Proposed Model</a:t>
            </a:r>
          </a:p>
          <a:p>
            <a:pPr marL="914400" indent="-914400">
              <a:buFont typeface="+mj-lt"/>
              <a:buAutoNum type="arabicPeriod"/>
            </a:pPr>
            <a:r>
              <a:rPr lang="en-US" sz="6200" b="1" dirty="0"/>
              <a:t>Feasibility study</a:t>
            </a:r>
          </a:p>
          <a:p>
            <a:pPr marL="914400" indent="-914400">
              <a:buFont typeface="+mj-lt"/>
              <a:buAutoNum type="arabicPeriod"/>
            </a:pPr>
            <a:r>
              <a:rPr lang="en-US" sz="6200" b="1" dirty="0"/>
              <a:t>Components/Hardware requirement &amp; Assembling</a:t>
            </a:r>
          </a:p>
          <a:p>
            <a:pPr marL="914400" indent="-914400">
              <a:buFont typeface="+mj-lt"/>
              <a:buAutoNum type="arabicPeriod"/>
            </a:pPr>
            <a:r>
              <a:rPr lang="en-US" sz="6200" b="1" dirty="0"/>
              <a:t>Software requirements</a:t>
            </a:r>
          </a:p>
          <a:p>
            <a:pPr marL="914400" indent="-914400">
              <a:buFont typeface="+mj-lt"/>
              <a:buAutoNum type="arabicPeriod"/>
            </a:pPr>
            <a:r>
              <a:rPr lang="en-US" sz="6200" b="1" dirty="0"/>
              <a:t>Prototype and Implementation</a:t>
            </a:r>
          </a:p>
          <a:p>
            <a:pPr marL="914400" indent="-914400">
              <a:buFont typeface="+mj-lt"/>
              <a:buAutoNum type="arabicPeriod"/>
            </a:pPr>
            <a:r>
              <a:rPr lang="en-US" sz="6200" b="1" dirty="0"/>
              <a:t>Testing</a:t>
            </a:r>
          </a:p>
          <a:p>
            <a:pPr marL="914400" indent="-914400">
              <a:buFont typeface="+mj-lt"/>
              <a:buAutoNum type="arabicPeriod"/>
            </a:pPr>
            <a:r>
              <a:rPr lang="en-US" sz="6200" b="1" dirty="0"/>
              <a:t>Feedback</a:t>
            </a:r>
          </a:p>
          <a:p>
            <a:pPr marL="914400" indent="-914400">
              <a:buFont typeface="+mj-lt"/>
              <a:buAutoNum type="arabicPeriod"/>
            </a:pPr>
            <a:r>
              <a:rPr lang="en-US" sz="6200" b="1" dirty="0"/>
              <a:t>Applications</a:t>
            </a:r>
          </a:p>
          <a:p>
            <a:pPr marL="914400" indent="-914400">
              <a:buFont typeface="+mj-lt"/>
              <a:buAutoNum type="arabicPeriod"/>
            </a:pPr>
            <a:r>
              <a:rPr lang="en-US" sz="6200" b="1" dirty="0"/>
              <a:t>References</a:t>
            </a:r>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EB7275DB-6D13-480B-AC77-F5019BDC5287}" type="datetime3">
              <a:rPr lang="en-US" smtClean="0"/>
              <a:t>19 September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40" y="228600"/>
            <a:ext cx="8229600" cy="990600"/>
          </a:xfrm>
        </p:spPr>
        <p:txBody>
          <a:bodyPr>
            <a:normAutofit fontScale="90000"/>
          </a:bodyPr>
          <a:lstStyle/>
          <a:p>
            <a:r>
              <a:rPr lang="en-US" b="1" dirty="0"/>
              <a:t>COMPONENTS/HARDWARE REQUIREMENTS &amp; ASSEMBLING</a:t>
            </a:r>
            <a:endParaRPr lang="en-IN" b="1" dirty="0"/>
          </a:p>
        </p:txBody>
      </p:sp>
      <p:sp>
        <p:nvSpPr>
          <p:cNvPr id="4" name="Date Placeholder 3"/>
          <p:cNvSpPr>
            <a:spLocks noGrp="1"/>
          </p:cNvSpPr>
          <p:nvPr>
            <p:ph type="dt" sz="half" idx="10"/>
          </p:nvPr>
        </p:nvSpPr>
        <p:spPr/>
        <p:txBody>
          <a:bodyPr/>
          <a:lstStyle/>
          <a:p>
            <a:fld id="{EB7275DB-6D13-480B-AC77-F5019BDC5287}" type="datetime3">
              <a:rPr lang="en-US" smtClean="0"/>
              <a:t>19 September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20</a:t>
            </a:fld>
            <a:endParaRPr lang="en-US"/>
          </a:p>
        </p:txBody>
      </p:sp>
      <p:sp>
        <p:nvSpPr>
          <p:cNvPr id="3" name="Content Placeholder 2"/>
          <p:cNvSpPr>
            <a:spLocks noGrp="1"/>
          </p:cNvSpPr>
          <p:nvPr>
            <p:ph idx="1"/>
          </p:nvPr>
        </p:nvSpPr>
        <p:spPr/>
        <p:txBody>
          <a:bodyPr>
            <a:normAutofit fontScale="55000" lnSpcReduction="20000"/>
          </a:bodyPr>
          <a:lstStyle/>
          <a:p>
            <a:pPr>
              <a:buNone/>
            </a:pPr>
            <a:r>
              <a:rPr lang="en-US" b="1" dirty="0"/>
              <a:t>Hardware:</a:t>
            </a:r>
            <a:endParaRPr lang="en-US" dirty="0"/>
          </a:p>
          <a:p>
            <a:pPr marL="360363" indent="-360363">
              <a:buFont typeface="+mj-lt"/>
              <a:buAutoNum type="arabicPeriod"/>
            </a:pPr>
            <a:r>
              <a:rPr lang="en-US" dirty="0"/>
              <a:t>Arduino Uno R3 with USB Cable</a:t>
            </a:r>
          </a:p>
          <a:p>
            <a:pPr marL="360363" indent="-360363">
              <a:buFont typeface="+mj-lt"/>
              <a:buAutoNum type="arabicPeriod"/>
            </a:pPr>
            <a:r>
              <a:rPr lang="en-US" dirty="0"/>
              <a:t>SIM800L GSM Module with Antenna</a:t>
            </a:r>
          </a:p>
          <a:p>
            <a:pPr marL="360363" indent="-360363">
              <a:buFont typeface="+mj-lt"/>
              <a:buAutoNum type="arabicPeriod"/>
            </a:pPr>
            <a:r>
              <a:rPr lang="en-US" dirty="0"/>
              <a:t>LCD1602 Display</a:t>
            </a:r>
          </a:p>
          <a:p>
            <a:pPr marL="360363" indent="-360363">
              <a:buFont typeface="+mj-lt"/>
              <a:buAutoNum type="arabicPeriod"/>
            </a:pPr>
            <a:r>
              <a:rPr lang="en-US" dirty="0"/>
              <a:t>Jumper Wires (65 pcs)</a:t>
            </a:r>
          </a:p>
          <a:p>
            <a:pPr marL="360363" indent="-360363">
              <a:buFont typeface="+mj-lt"/>
              <a:buAutoNum type="arabicPeriod"/>
            </a:pPr>
            <a:r>
              <a:rPr lang="en-US" dirty="0"/>
              <a:t>5V Relay Module (1 Channel)</a:t>
            </a:r>
          </a:p>
          <a:p>
            <a:pPr marL="360363" indent="-360363">
              <a:buFont typeface="+mj-lt"/>
              <a:buAutoNum type="arabicPeriod"/>
            </a:pPr>
            <a:r>
              <a:rPr lang="en-US" dirty="0"/>
              <a:t>DC 6-12V R385 Water Pump</a:t>
            </a:r>
          </a:p>
          <a:p>
            <a:pPr marL="360363" indent="-360363">
              <a:buFont typeface="+mj-lt"/>
              <a:buAutoNum type="arabicPeriod"/>
            </a:pPr>
            <a:r>
              <a:rPr lang="en-US" dirty="0"/>
              <a:t>12V 2A Power Supply (with 5.5mm DC plug)</a:t>
            </a:r>
          </a:p>
          <a:p>
            <a:pPr>
              <a:buNone/>
            </a:pPr>
            <a:r>
              <a:rPr lang="en-US" b="1" dirty="0"/>
              <a:t>Assembly:</a:t>
            </a:r>
            <a:endParaRPr lang="en-US" dirty="0"/>
          </a:p>
          <a:p>
            <a:pPr marL="360363" indent="-360363">
              <a:lnSpc>
                <a:spcPct val="120000"/>
              </a:lnSpc>
              <a:buFont typeface="+mj-lt"/>
              <a:buAutoNum type="arabicPeriod"/>
            </a:pPr>
            <a:r>
              <a:rPr lang="en-US" dirty="0"/>
              <a:t>Connect the GSM module to the Arduino (TX, RX, and power pins).</a:t>
            </a:r>
          </a:p>
          <a:p>
            <a:pPr marL="360363" indent="-360363">
              <a:lnSpc>
                <a:spcPct val="120000"/>
              </a:lnSpc>
              <a:buFont typeface="+mj-lt"/>
              <a:buAutoNum type="arabicPeriod"/>
            </a:pPr>
            <a:r>
              <a:rPr lang="en-US" dirty="0"/>
              <a:t>Connect the relay module to control the water pump.</a:t>
            </a:r>
          </a:p>
          <a:p>
            <a:pPr marL="360363" indent="-360363">
              <a:lnSpc>
                <a:spcPct val="120000"/>
              </a:lnSpc>
              <a:buFont typeface="+mj-lt"/>
              <a:buAutoNum type="arabicPeriod"/>
            </a:pPr>
            <a:r>
              <a:rPr lang="en-US" dirty="0"/>
              <a:t>Attach the LCD display for real-time monitoring.</a:t>
            </a:r>
          </a:p>
          <a:p>
            <a:pPr marL="360363" indent="-360363">
              <a:lnSpc>
                <a:spcPct val="120000"/>
              </a:lnSpc>
              <a:buFont typeface="+mj-lt"/>
              <a:buAutoNum type="arabicPeriod"/>
            </a:pPr>
            <a:r>
              <a:rPr lang="en-US" dirty="0"/>
              <a:t>Use jumper wires for clean and safe connections.</a:t>
            </a:r>
          </a:p>
          <a:p>
            <a:pPr marL="360363" indent="-360363">
              <a:lnSpc>
                <a:spcPct val="120000"/>
              </a:lnSpc>
              <a:buFont typeface="+mj-lt"/>
              <a:buAutoNum type="arabicPeriod"/>
            </a:pPr>
            <a:r>
              <a:rPr lang="en-US" dirty="0"/>
              <a:t>Power the system using a stable 12V 2A supply.</a:t>
            </a:r>
          </a:p>
          <a:p>
            <a:pPr marL="0" indent="0">
              <a:buNone/>
            </a:pPr>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STANDARD SPECIFICATION(BIS)</a:t>
            </a:r>
            <a:endParaRPr lang="en-IN" sz="4000" b="1" dirty="0"/>
          </a:p>
        </p:txBody>
      </p:sp>
      <p:sp>
        <p:nvSpPr>
          <p:cNvPr id="4" name="Date Placeholder 3"/>
          <p:cNvSpPr>
            <a:spLocks noGrp="1"/>
          </p:cNvSpPr>
          <p:nvPr>
            <p:ph type="dt" sz="half" idx="10"/>
          </p:nvPr>
        </p:nvSpPr>
        <p:spPr/>
        <p:txBody>
          <a:bodyPr/>
          <a:lstStyle/>
          <a:p>
            <a:fld id="{EB7275DB-6D13-480B-AC77-F5019BDC5287}" type="datetime3">
              <a:rPr lang="en-US" smtClean="0"/>
              <a:t>19 September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21</a:t>
            </a:fld>
            <a:endParaRPr lang="en-US"/>
          </a:p>
        </p:txBody>
      </p:sp>
      <p:sp>
        <p:nvSpPr>
          <p:cNvPr id="10" name="Content Placeholder 2">
            <a:extLst>
              <a:ext uri="{FF2B5EF4-FFF2-40B4-BE49-F238E27FC236}">
                <a16:creationId xmlns:a16="http://schemas.microsoft.com/office/drawing/2014/main" id="{D9D85638-0376-4986-B3AC-99D8711D8E79}"/>
              </a:ext>
            </a:extLst>
          </p:cNvPr>
          <p:cNvSpPr>
            <a:spLocks noGrp="1"/>
          </p:cNvSpPr>
          <p:nvPr>
            <p:ph idx="1"/>
          </p:nvPr>
        </p:nvSpPr>
        <p:spPr>
          <a:xfrm>
            <a:off x="457200" y="1219200"/>
            <a:ext cx="8229600" cy="5029200"/>
          </a:xfrm>
        </p:spPr>
        <p:txBody>
          <a:bodyPr>
            <a:noAutofit/>
          </a:bodyPr>
          <a:lstStyle/>
          <a:p>
            <a:pPr algn="just">
              <a:lnSpc>
                <a:spcPct val="150000"/>
              </a:lnSpc>
              <a:buNone/>
            </a:pPr>
            <a:r>
              <a:rPr lang="en-US" sz="2400" dirty="0"/>
              <a:t>The system uses components that follow </a:t>
            </a:r>
            <a:r>
              <a:rPr lang="en-US" sz="2400" b="1" dirty="0"/>
              <a:t>BIS (Bureau of Indian</a:t>
            </a:r>
          </a:p>
          <a:p>
            <a:pPr algn="just">
              <a:lnSpc>
                <a:spcPct val="150000"/>
              </a:lnSpc>
              <a:buNone/>
            </a:pPr>
            <a:r>
              <a:rPr lang="en-US" sz="2400" b="1" dirty="0"/>
              <a:t>Standards)</a:t>
            </a:r>
            <a:r>
              <a:rPr lang="en-US" sz="2400" dirty="0"/>
              <a:t> guidelines to ensure </a:t>
            </a:r>
            <a:r>
              <a:rPr lang="en-US" sz="2400" b="1" dirty="0"/>
              <a:t>safety, quality, and durability</a:t>
            </a:r>
            <a:r>
              <a:rPr lang="en-US" sz="2400" dirty="0"/>
              <a:t> in</a:t>
            </a:r>
          </a:p>
          <a:p>
            <a:pPr algn="just">
              <a:lnSpc>
                <a:spcPct val="150000"/>
              </a:lnSpc>
              <a:buNone/>
            </a:pPr>
            <a:r>
              <a:rPr lang="en-US" sz="2400" dirty="0"/>
              <a:t>agricultural use.</a:t>
            </a:r>
          </a:p>
          <a:p>
            <a:pPr algn="just">
              <a:lnSpc>
                <a:spcPct val="150000"/>
              </a:lnSpc>
              <a:buFont typeface="Arial" panose="020B0604020202020204" pitchFamily="34" charset="0"/>
              <a:buChar char="•"/>
            </a:pPr>
            <a:r>
              <a:rPr lang="en-US" sz="2400" b="1" dirty="0"/>
              <a:t>Wires</a:t>
            </a:r>
            <a:r>
              <a:rPr lang="en-US" sz="2400" dirty="0"/>
              <a:t>: IS:694 – PVC insulated wires up to 1100V.</a:t>
            </a:r>
          </a:p>
          <a:p>
            <a:pPr algn="just">
              <a:lnSpc>
                <a:spcPct val="150000"/>
              </a:lnSpc>
              <a:buFont typeface="Arial" panose="020B0604020202020204" pitchFamily="34" charset="0"/>
              <a:buChar char="•"/>
            </a:pPr>
            <a:r>
              <a:rPr lang="en-US" sz="2400" b="1" dirty="0"/>
              <a:t>Water Pump</a:t>
            </a:r>
            <a:r>
              <a:rPr lang="en-US" sz="2400" dirty="0"/>
              <a:t>: IS:8472 – Centrifugal pumps for agriculture.</a:t>
            </a:r>
          </a:p>
          <a:p>
            <a:pPr algn="just">
              <a:lnSpc>
                <a:spcPct val="150000"/>
              </a:lnSpc>
              <a:buFont typeface="Arial" panose="020B0604020202020204" pitchFamily="34" charset="0"/>
              <a:buChar char="•"/>
            </a:pPr>
            <a:r>
              <a:rPr lang="en-US" sz="2400" b="1" dirty="0"/>
              <a:t>Relays &amp; Power Supply</a:t>
            </a:r>
            <a:r>
              <a:rPr lang="en-US" sz="2400" dirty="0"/>
              <a:t>: ISI-marked for electrical safety.</a:t>
            </a:r>
          </a:p>
          <a:p>
            <a:pPr marL="0" indent="0" algn="just">
              <a:lnSpc>
                <a:spcPct val="150000"/>
              </a:lnSpc>
              <a:buNone/>
            </a:pPr>
            <a:r>
              <a:rPr lang="en-US" sz="2400" dirty="0"/>
              <a:t>Using </a:t>
            </a:r>
            <a:r>
              <a:rPr lang="en-US" sz="2400" b="1" dirty="0"/>
              <a:t>ISI-certified</a:t>
            </a:r>
            <a:r>
              <a:rPr lang="en-US" sz="2400" dirty="0"/>
              <a:t> components ensures reliable performance and protection in field conditions.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SOFTWARE REQUIREMENTS</a:t>
            </a:r>
            <a:endParaRPr lang="en-IN" sz="4000" b="1" dirty="0"/>
          </a:p>
        </p:txBody>
      </p:sp>
      <p:sp>
        <p:nvSpPr>
          <p:cNvPr id="4" name="Date Placeholder 3"/>
          <p:cNvSpPr>
            <a:spLocks noGrp="1"/>
          </p:cNvSpPr>
          <p:nvPr>
            <p:ph type="dt" sz="half" idx="10"/>
          </p:nvPr>
        </p:nvSpPr>
        <p:spPr/>
        <p:txBody>
          <a:bodyPr/>
          <a:lstStyle/>
          <a:p>
            <a:fld id="{EB7275DB-6D13-480B-AC77-F5019BDC5287}" type="datetime3">
              <a:rPr lang="en-US" smtClean="0"/>
              <a:t>19 September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22</a:t>
            </a:fld>
            <a:endParaRPr lang="en-US"/>
          </a:p>
        </p:txBody>
      </p:sp>
      <p:sp>
        <p:nvSpPr>
          <p:cNvPr id="7" name="Content Placeholder 2">
            <a:extLst>
              <a:ext uri="{FF2B5EF4-FFF2-40B4-BE49-F238E27FC236}">
                <a16:creationId xmlns:a16="http://schemas.microsoft.com/office/drawing/2014/main" id="{05244B9C-F3F7-42C5-B984-F7D2A7668468}"/>
              </a:ext>
            </a:extLst>
          </p:cNvPr>
          <p:cNvSpPr>
            <a:spLocks noGrp="1"/>
          </p:cNvSpPr>
          <p:nvPr>
            <p:ph idx="1"/>
          </p:nvPr>
        </p:nvSpPr>
        <p:spPr>
          <a:xfrm>
            <a:off x="457200" y="1219200"/>
            <a:ext cx="8229600" cy="5029200"/>
          </a:xfrm>
        </p:spPr>
        <p:txBody>
          <a:bodyPr>
            <a:noAutofit/>
          </a:bodyPr>
          <a:lstStyle/>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cs typeface="Arial" panose="020B0604020202020204" pitchFamily="34" charset="0"/>
              </a:rPr>
              <a:t>Arduino IDE for code development and uploading.</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cs typeface="Arial" panose="020B0604020202020204" pitchFamily="34" charset="0"/>
              </a:rPr>
              <a:t>GSM library for SMS command handling.</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cs typeface="Arial" panose="020B0604020202020204" pitchFamily="34" charset="0"/>
              </a:rPr>
              <a:t>LCD library for displaying system status.</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cs typeface="Arial" panose="020B0604020202020204" pitchFamily="34" charset="0"/>
              </a:rPr>
              <a:t>Serial monitor (optional) for debugging.</a:t>
            </a:r>
          </a:p>
        </p:txBody>
      </p:sp>
      <p:sp>
        <p:nvSpPr>
          <p:cNvPr id="9" name="Content Placeholder 2">
            <a:extLst>
              <a:ext uri="{FF2B5EF4-FFF2-40B4-BE49-F238E27FC236}">
                <a16:creationId xmlns:a16="http://schemas.microsoft.com/office/drawing/2014/main" id="{9BFA87A1-2516-513A-C765-B267B075B0A5}"/>
              </a:ext>
            </a:extLst>
          </p:cNvPr>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ACE0-15A8-4AE1-8EB9-BE0AA2830879}"/>
              </a:ext>
            </a:extLst>
          </p:cNvPr>
          <p:cNvSpPr>
            <a:spLocks noGrp="1"/>
          </p:cNvSpPr>
          <p:nvPr>
            <p:ph type="title"/>
          </p:nvPr>
        </p:nvSpPr>
        <p:spPr/>
        <p:txBody>
          <a:bodyPr>
            <a:normAutofit fontScale="90000"/>
          </a:bodyPr>
          <a:lstStyle/>
          <a:p>
            <a:r>
              <a:rPr lang="en-GB" b="1" dirty="0"/>
              <a:t>PROTOTYPE AND IMPLEMENTATION</a:t>
            </a:r>
            <a:endParaRPr lang="en-IN" b="1" dirty="0"/>
          </a:p>
        </p:txBody>
      </p:sp>
      <p:sp>
        <p:nvSpPr>
          <p:cNvPr id="4" name="Date Placeholder 3">
            <a:extLst>
              <a:ext uri="{FF2B5EF4-FFF2-40B4-BE49-F238E27FC236}">
                <a16:creationId xmlns:a16="http://schemas.microsoft.com/office/drawing/2014/main" id="{69119668-7343-4515-96FC-7C0F6D296037}"/>
              </a:ext>
            </a:extLst>
          </p:cNvPr>
          <p:cNvSpPr>
            <a:spLocks noGrp="1"/>
          </p:cNvSpPr>
          <p:nvPr>
            <p:ph type="dt" sz="half" idx="10"/>
          </p:nvPr>
        </p:nvSpPr>
        <p:spPr/>
        <p:txBody>
          <a:bodyPr/>
          <a:lstStyle/>
          <a:p>
            <a:fld id="{EB7275DB-6D13-480B-AC77-F5019BDC5287}" type="datetime3">
              <a:rPr lang="en-US" smtClean="0"/>
              <a:t>19 September 2025</a:t>
            </a:fld>
            <a:endParaRPr lang="en-US"/>
          </a:p>
        </p:txBody>
      </p:sp>
      <p:sp>
        <p:nvSpPr>
          <p:cNvPr id="5" name="Footer Placeholder 4">
            <a:extLst>
              <a:ext uri="{FF2B5EF4-FFF2-40B4-BE49-F238E27FC236}">
                <a16:creationId xmlns:a16="http://schemas.microsoft.com/office/drawing/2014/main" id="{A1D4036C-C6F7-4D61-8ABD-65A377447349}"/>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7FD9C91D-C6BE-4880-86F4-3CF8EC648D03}"/>
              </a:ext>
            </a:extLst>
          </p:cNvPr>
          <p:cNvSpPr>
            <a:spLocks noGrp="1"/>
          </p:cNvSpPr>
          <p:nvPr>
            <p:ph type="sldNum" sz="quarter" idx="12"/>
          </p:nvPr>
        </p:nvSpPr>
        <p:spPr/>
        <p:txBody>
          <a:bodyPr/>
          <a:lstStyle/>
          <a:p>
            <a:fld id="{7B28076C-CE04-4A00-BFAA-A90EA8355859}" type="slidenum">
              <a:rPr lang="en-US" smtClean="0"/>
              <a:t>23</a:t>
            </a:fld>
            <a:endParaRPr lang="en-US"/>
          </a:p>
        </p:txBody>
      </p:sp>
      <p:sp>
        <p:nvSpPr>
          <p:cNvPr id="3" name="Content Placeholder 2">
            <a:extLst>
              <a:ext uri="{FF2B5EF4-FFF2-40B4-BE49-F238E27FC236}">
                <a16:creationId xmlns:a16="http://schemas.microsoft.com/office/drawing/2014/main" id="{211CC254-18C1-E0ED-0849-926C6DEA7557}"/>
              </a:ext>
            </a:extLst>
          </p:cNvPr>
          <p:cNvSpPr>
            <a:spLocks noGrp="1"/>
          </p:cNvSpPr>
          <p:nvPr>
            <p:ph idx="1"/>
          </p:nvPr>
        </p:nvSpPr>
        <p:spPr>
          <a:xfrm>
            <a:off x="457200" y="1219200"/>
            <a:ext cx="8229600" cy="5029200"/>
          </a:xfrm>
        </p:spPr>
        <p:txBody>
          <a:bodyPr>
            <a:noAutofit/>
          </a:bodyPr>
          <a:lstStyle/>
          <a:p>
            <a:pPr marL="0" marR="0" lvl="0" indent="0" algn="just" defTabSz="914400" rtl="0" eaLnBrk="0" fontAlgn="base" latinLnBrk="0" hangingPunct="0">
              <a:lnSpc>
                <a:spcPct val="150000"/>
              </a:lnSpc>
              <a:spcBef>
                <a:spcPct val="0"/>
              </a:spcBef>
              <a:spcAft>
                <a:spcPct val="0"/>
              </a:spcAft>
              <a:buClrTx/>
              <a:buSzTx/>
              <a:buNone/>
              <a:tabLst/>
            </a:pPr>
            <a:r>
              <a:rPr lang="en-US" sz="2400" dirty="0"/>
              <a:t>The prototype was assembled on a breadboard for initial testing. The Arduino was programmed to receive SMS messages, interpret ON/OFF commands, and activate the relay accordingly. The LCD displays the current status of the motor. Once confirmed functional, the system was enclosed in a protective casing for real-world use.</a:t>
            </a:r>
            <a:endParaRPr kumimoji="0" lang="en-US" altLang="en-US" sz="2400" b="0" i="0" u="none" strike="noStrike" cap="none" normalizeH="0" baseline="0" dirty="0">
              <a:ln>
                <a:noFill/>
              </a:ln>
              <a:solidFill>
                <a:schemeClr val="tx1"/>
              </a:solidFill>
              <a:effectLst/>
              <a:cs typeface="Arial" panose="020B0604020202020204" pitchFamily="34" charset="0"/>
            </a:endParaRPr>
          </a:p>
        </p:txBody>
      </p:sp>
    </p:spTree>
    <p:extLst>
      <p:ext uri="{BB962C8B-B14F-4D97-AF65-F5344CB8AC3E}">
        <p14:creationId xmlns:p14="http://schemas.microsoft.com/office/powerpoint/2010/main" val="463601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89D68-B975-47A1-99AE-F96685DDA3E0}"/>
              </a:ext>
            </a:extLst>
          </p:cNvPr>
          <p:cNvSpPr>
            <a:spLocks noGrp="1"/>
          </p:cNvSpPr>
          <p:nvPr>
            <p:ph type="title"/>
          </p:nvPr>
        </p:nvSpPr>
        <p:spPr/>
        <p:txBody>
          <a:bodyPr>
            <a:normAutofit/>
          </a:bodyPr>
          <a:lstStyle/>
          <a:p>
            <a:r>
              <a:rPr lang="en-GB" sz="4000" b="1" dirty="0"/>
              <a:t>TESTING</a:t>
            </a:r>
            <a:endParaRPr lang="en-IN" sz="4000" b="1" dirty="0"/>
          </a:p>
        </p:txBody>
      </p:sp>
      <p:sp>
        <p:nvSpPr>
          <p:cNvPr id="4" name="Date Placeholder 3">
            <a:extLst>
              <a:ext uri="{FF2B5EF4-FFF2-40B4-BE49-F238E27FC236}">
                <a16:creationId xmlns:a16="http://schemas.microsoft.com/office/drawing/2014/main" id="{E19041E0-29A2-4445-AD46-D5A55C225C62}"/>
              </a:ext>
            </a:extLst>
          </p:cNvPr>
          <p:cNvSpPr>
            <a:spLocks noGrp="1"/>
          </p:cNvSpPr>
          <p:nvPr>
            <p:ph type="dt" sz="half" idx="10"/>
          </p:nvPr>
        </p:nvSpPr>
        <p:spPr/>
        <p:txBody>
          <a:bodyPr/>
          <a:lstStyle/>
          <a:p>
            <a:fld id="{EB7275DB-6D13-480B-AC77-F5019BDC5287}" type="datetime3">
              <a:rPr lang="en-US" smtClean="0"/>
              <a:t>19 September 2025</a:t>
            </a:fld>
            <a:endParaRPr lang="en-US"/>
          </a:p>
        </p:txBody>
      </p:sp>
      <p:sp>
        <p:nvSpPr>
          <p:cNvPr id="5" name="Footer Placeholder 4">
            <a:extLst>
              <a:ext uri="{FF2B5EF4-FFF2-40B4-BE49-F238E27FC236}">
                <a16:creationId xmlns:a16="http://schemas.microsoft.com/office/drawing/2014/main" id="{EA86B650-EC19-4F3C-8A1C-4F8668A478E1}"/>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19CFA808-A98E-4CAA-AF6F-24983009A7C3}"/>
              </a:ext>
            </a:extLst>
          </p:cNvPr>
          <p:cNvSpPr>
            <a:spLocks noGrp="1"/>
          </p:cNvSpPr>
          <p:nvPr>
            <p:ph type="sldNum" sz="quarter" idx="12"/>
          </p:nvPr>
        </p:nvSpPr>
        <p:spPr/>
        <p:txBody>
          <a:bodyPr/>
          <a:lstStyle/>
          <a:p>
            <a:fld id="{7B28076C-CE04-4A00-BFAA-A90EA8355859}" type="slidenum">
              <a:rPr lang="en-US" smtClean="0"/>
              <a:t>24</a:t>
            </a:fld>
            <a:endParaRPr lang="en-US"/>
          </a:p>
        </p:txBody>
      </p:sp>
      <p:sp>
        <p:nvSpPr>
          <p:cNvPr id="3" name="Content Placeholder 2">
            <a:extLst>
              <a:ext uri="{FF2B5EF4-FFF2-40B4-BE49-F238E27FC236}">
                <a16:creationId xmlns:a16="http://schemas.microsoft.com/office/drawing/2014/main" id="{211CC254-18C1-E0ED-0849-926C6DEA7557}"/>
              </a:ext>
            </a:extLst>
          </p:cNvPr>
          <p:cNvSpPr>
            <a:spLocks noGrp="1"/>
          </p:cNvSpPr>
          <p:nvPr>
            <p:ph idx="1"/>
          </p:nvPr>
        </p:nvSpPr>
        <p:spPr>
          <a:xfrm>
            <a:off x="457200" y="1219200"/>
            <a:ext cx="8229600" cy="5029200"/>
          </a:xfrm>
        </p:spPr>
        <p:txBody>
          <a:bodyPr>
            <a:noAutofit/>
          </a:bodyPr>
          <a:lstStyle/>
          <a:p>
            <a:pPr algn="just">
              <a:buNone/>
            </a:pPr>
            <a:r>
              <a:rPr lang="en-US" sz="2400" b="1" dirty="0"/>
              <a:t>The system was tested for:</a:t>
            </a:r>
          </a:p>
          <a:p>
            <a:pPr lvl="1" algn="just">
              <a:buFont typeface="Arial" panose="020B0604020202020204" pitchFamily="34" charset="0"/>
              <a:buChar char="•"/>
            </a:pPr>
            <a:r>
              <a:rPr lang="en-US" sz="2400" dirty="0"/>
              <a:t>SMS command recognition</a:t>
            </a:r>
          </a:p>
          <a:p>
            <a:pPr lvl="1" algn="just">
              <a:buFont typeface="Arial" panose="020B0604020202020204" pitchFamily="34" charset="0"/>
              <a:buChar char="•"/>
            </a:pPr>
            <a:r>
              <a:rPr lang="en-US" sz="2400" dirty="0"/>
              <a:t>Relay switching accuracy</a:t>
            </a:r>
          </a:p>
          <a:p>
            <a:pPr lvl="1" algn="just">
              <a:buFont typeface="Arial" panose="020B0604020202020204" pitchFamily="34" charset="0"/>
              <a:buChar char="•"/>
            </a:pPr>
            <a:r>
              <a:rPr lang="en-US" sz="2400" dirty="0"/>
              <a:t>Motor response time</a:t>
            </a:r>
          </a:p>
          <a:p>
            <a:pPr lvl="1" algn="just">
              <a:buFont typeface="Arial" panose="020B0604020202020204" pitchFamily="34" charset="0"/>
              <a:buChar char="•"/>
            </a:pPr>
            <a:r>
              <a:rPr lang="en-US" sz="2400" dirty="0"/>
              <a:t>Power stability</a:t>
            </a:r>
          </a:p>
          <a:p>
            <a:pPr lvl="1" algn="just">
              <a:buFont typeface="Arial" panose="020B0604020202020204" pitchFamily="34" charset="0"/>
              <a:buChar char="•"/>
            </a:pPr>
            <a:r>
              <a:rPr lang="en-US" sz="2400" dirty="0"/>
              <a:t>Message feedback reliability</a:t>
            </a:r>
          </a:p>
          <a:p>
            <a:pPr marL="0" indent="0" algn="just">
              <a:buNone/>
            </a:pPr>
            <a:r>
              <a:rPr lang="en-US" sz="2400" dirty="0"/>
              <a:t>Multiple test cases ensured that the motor responded correctly to both ON and OFF commands and that status updates were consistently received.</a:t>
            </a:r>
          </a:p>
        </p:txBody>
      </p:sp>
    </p:spTree>
    <p:extLst>
      <p:ext uri="{BB962C8B-B14F-4D97-AF65-F5344CB8AC3E}">
        <p14:creationId xmlns:p14="http://schemas.microsoft.com/office/powerpoint/2010/main" val="1779301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1126D-FFED-4152-9C8B-4379594CD746}"/>
              </a:ext>
            </a:extLst>
          </p:cNvPr>
          <p:cNvSpPr>
            <a:spLocks noGrp="1"/>
          </p:cNvSpPr>
          <p:nvPr>
            <p:ph type="title"/>
          </p:nvPr>
        </p:nvSpPr>
        <p:spPr/>
        <p:txBody>
          <a:bodyPr>
            <a:normAutofit/>
          </a:bodyPr>
          <a:lstStyle/>
          <a:p>
            <a:r>
              <a:rPr lang="en-GB" sz="4000" b="1" dirty="0"/>
              <a:t>FEEDBACK</a:t>
            </a:r>
            <a:endParaRPr lang="en-IN" sz="4000" b="1" dirty="0"/>
          </a:p>
        </p:txBody>
      </p:sp>
      <p:sp>
        <p:nvSpPr>
          <p:cNvPr id="4" name="Date Placeholder 3">
            <a:extLst>
              <a:ext uri="{FF2B5EF4-FFF2-40B4-BE49-F238E27FC236}">
                <a16:creationId xmlns:a16="http://schemas.microsoft.com/office/drawing/2014/main" id="{D16DD254-9D22-4A81-84E8-4059DCC44ADA}"/>
              </a:ext>
            </a:extLst>
          </p:cNvPr>
          <p:cNvSpPr>
            <a:spLocks noGrp="1"/>
          </p:cNvSpPr>
          <p:nvPr>
            <p:ph type="dt" sz="half" idx="10"/>
          </p:nvPr>
        </p:nvSpPr>
        <p:spPr/>
        <p:txBody>
          <a:bodyPr/>
          <a:lstStyle/>
          <a:p>
            <a:fld id="{EB7275DB-6D13-480B-AC77-F5019BDC5287}" type="datetime3">
              <a:rPr lang="en-US" smtClean="0"/>
              <a:t>19 September 2025</a:t>
            </a:fld>
            <a:endParaRPr lang="en-US"/>
          </a:p>
        </p:txBody>
      </p:sp>
      <p:sp>
        <p:nvSpPr>
          <p:cNvPr id="5" name="Footer Placeholder 4">
            <a:extLst>
              <a:ext uri="{FF2B5EF4-FFF2-40B4-BE49-F238E27FC236}">
                <a16:creationId xmlns:a16="http://schemas.microsoft.com/office/drawing/2014/main" id="{BCFB0D0E-1671-49BF-B4FD-0FB925A0AE79}"/>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0A2A73D8-2828-486F-9D01-3826C0FC2180}"/>
              </a:ext>
            </a:extLst>
          </p:cNvPr>
          <p:cNvSpPr>
            <a:spLocks noGrp="1"/>
          </p:cNvSpPr>
          <p:nvPr>
            <p:ph type="sldNum" sz="quarter" idx="12"/>
          </p:nvPr>
        </p:nvSpPr>
        <p:spPr/>
        <p:txBody>
          <a:bodyPr/>
          <a:lstStyle/>
          <a:p>
            <a:fld id="{7B28076C-CE04-4A00-BFAA-A90EA8355859}" type="slidenum">
              <a:rPr lang="en-US" smtClean="0"/>
              <a:t>25</a:t>
            </a:fld>
            <a:endParaRPr lang="en-US"/>
          </a:p>
        </p:txBody>
      </p:sp>
      <p:sp>
        <p:nvSpPr>
          <p:cNvPr id="9" name="Content Placeholder 2">
            <a:extLst>
              <a:ext uri="{FF2B5EF4-FFF2-40B4-BE49-F238E27FC236}">
                <a16:creationId xmlns:a16="http://schemas.microsoft.com/office/drawing/2014/main" id="{9D54EEAD-5B2E-D94C-229A-9B8F4F8854BF}"/>
              </a:ext>
            </a:extLst>
          </p:cNvPr>
          <p:cNvSpPr>
            <a:spLocks noGrp="1"/>
          </p:cNvSpPr>
          <p:nvPr>
            <p:ph idx="1"/>
          </p:nvPr>
        </p:nvSpPr>
        <p:spPr>
          <a:xfrm>
            <a:off x="457200" y="1600200"/>
            <a:ext cx="8229600" cy="4525963"/>
          </a:xfrm>
        </p:spPr>
        <p:txBody>
          <a:bodyPr>
            <a:noAutofit/>
          </a:bodyPr>
          <a:lstStyle/>
          <a:p>
            <a:pPr marL="0" indent="0" algn="just">
              <a:lnSpc>
                <a:spcPct val="150000"/>
              </a:lnSpc>
              <a:buNone/>
            </a:pPr>
            <a:r>
              <a:rPr lang="en-US" sz="2400" dirty="0"/>
              <a:t>Initial feedback from farmers and educators highlighted the system's simplicity, cost-effectiveness, and practical benefits. Suggestions for improvements included moisture sensor integration and mobile app control, which are planned for future upgrades.</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6403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APPLICATIONS</a:t>
            </a:r>
          </a:p>
        </p:txBody>
      </p:sp>
      <p:sp>
        <p:nvSpPr>
          <p:cNvPr id="4" name="Date Placeholder 3"/>
          <p:cNvSpPr>
            <a:spLocks noGrp="1"/>
          </p:cNvSpPr>
          <p:nvPr>
            <p:ph type="dt" sz="half" idx="10"/>
          </p:nvPr>
        </p:nvSpPr>
        <p:spPr/>
        <p:txBody>
          <a:bodyPr/>
          <a:lstStyle/>
          <a:p>
            <a:fld id="{EB7275DB-6D13-480B-AC77-F5019BDC5287}" type="datetime3">
              <a:rPr lang="en-US" smtClean="0"/>
              <a:t>19 September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26</a:t>
            </a:fld>
            <a:endParaRPr lang="en-US"/>
          </a:p>
        </p:txBody>
      </p:sp>
      <p:sp>
        <p:nvSpPr>
          <p:cNvPr id="8" name="Content Placeholder 2">
            <a:extLst>
              <a:ext uri="{FF2B5EF4-FFF2-40B4-BE49-F238E27FC236}">
                <a16:creationId xmlns:a16="http://schemas.microsoft.com/office/drawing/2014/main" id="{6EF9D0D2-2A2C-1B83-BA8C-EE6721E21B2D}"/>
              </a:ext>
            </a:extLst>
          </p:cNvPr>
          <p:cNvSpPr>
            <a:spLocks noGrp="1"/>
          </p:cNvSpPr>
          <p:nvPr>
            <p:ph idx="1"/>
          </p:nvPr>
        </p:nvSpPr>
        <p:spPr>
          <a:xfrm>
            <a:off x="457200" y="1600200"/>
            <a:ext cx="8229600" cy="4525963"/>
          </a:xfrm>
        </p:spPr>
        <p:txBody>
          <a:bodyPr>
            <a:noAutofit/>
          </a:bodyPr>
          <a:lstStyle/>
          <a:p>
            <a:pPr algn="just" eaLnBrk="0" fontAlgn="base" hangingPunct="0">
              <a:lnSpc>
                <a:spcPct val="150000"/>
              </a:lnSpc>
              <a:spcBef>
                <a:spcPct val="0"/>
              </a:spcBef>
              <a:spcAft>
                <a:spcPct val="0"/>
              </a:spcAft>
            </a:pPr>
            <a:r>
              <a:rPr kumimoji="0" lang="en-US" altLang="en-US" sz="2400" b="0" i="0" u="none" strike="noStrike" cap="none" normalizeH="0" baseline="0" dirty="0">
                <a:ln>
                  <a:noFill/>
                </a:ln>
                <a:solidFill>
                  <a:schemeClr val="tx1"/>
                </a:solidFill>
                <a:effectLst/>
              </a:rPr>
              <a:t>Remote irrigation control in farms</a:t>
            </a:r>
          </a:p>
          <a:p>
            <a:pPr algn="just" eaLnBrk="0" fontAlgn="base" hangingPunct="0">
              <a:lnSpc>
                <a:spcPct val="150000"/>
              </a:lnSpc>
              <a:spcBef>
                <a:spcPct val="0"/>
              </a:spcBef>
              <a:spcAft>
                <a:spcPct val="0"/>
              </a:spcAft>
            </a:pPr>
            <a:r>
              <a:rPr kumimoji="0" lang="en-US" altLang="en-US" sz="2400" b="0" i="0" u="none" strike="noStrike" cap="none" normalizeH="0" baseline="0" dirty="0">
                <a:ln>
                  <a:noFill/>
                </a:ln>
                <a:solidFill>
                  <a:schemeClr val="tx1"/>
                </a:solidFill>
                <a:effectLst/>
              </a:rPr>
              <a:t>Garden and greenhouse automation</a:t>
            </a:r>
          </a:p>
          <a:p>
            <a:pPr algn="just" eaLnBrk="0" fontAlgn="base" hangingPunct="0">
              <a:lnSpc>
                <a:spcPct val="150000"/>
              </a:lnSpc>
              <a:spcBef>
                <a:spcPct val="0"/>
              </a:spcBef>
              <a:spcAft>
                <a:spcPct val="0"/>
              </a:spcAft>
            </a:pPr>
            <a:r>
              <a:rPr kumimoji="0" lang="en-US" altLang="en-US" sz="2400" b="0" i="0" u="none" strike="noStrike" cap="none" normalizeH="0" baseline="0" dirty="0">
                <a:ln>
                  <a:noFill/>
                </a:ln>
                <a:solidFill>
                  <a:schemeClr val="tx1"/>
                </a:solidFill>
                <a:effectLst/>
              </a:rPr>
              <a:t>Water supply management in remote locations</a:t>
            </a:r>
          </a:p>
          <a:p>
            <a:pPr algn="just" eaLnBrk="0" fontAlgn="base" hangingPunct="0">
              <a:lnSpc>
                <a:spcPct val="150000"/>
              </a:lnSpc>
              <a:spcBef>
                <a:spcPct val="0"/>
              </a:spcBef>
              <a:spcAft>
                <a:spcPct val="0"/>
              </a:spcAft>
            </a:pPr>
            <a:r>
              <a:rPr kumimoji="0" lang="en-US" altLang="en-US" sz="2400" b="0" i="0" u="none" strike="noStrike" cap="none" normalizeH="0" baseline="0" dirty="0">
                <a:ln>
                  <a:noFill/>
                </a:ln>
                <a:solidFill>
                  <a:schemeClr val="tx1"/>
                </a:solidFill>
                <a:effectLst/>
              </a:rPr>
              <a:t>Low-cost smart farming for rural communities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REFERENCES</a:t>
            </a:r>
          </a:p>
        </p:txBody>
      </p:sp>
      <p:sp>
        <p:nvSpPr>
          <p:cNvPr id="3" name="Content Placeholder 2"/>
          <p:cNvSpPr>
            <a:spLocks noGrp="1"/>
          </p:cNvSpPr>
          <p:nvPr>
            <p:ph idx="1"/>
          </p:nvPr>
        </p:nvSpPr>
        <p:spPr>
          <a:xfrm>
            <a:off x="457200" y="1295400"/>
            <a:ext cx="8229600" cy="5105400"/>
          </a:xfrm>
        </p:spPr>
        <p:txBody>
          <a:bodyPr>
            <a:no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cs typeface="Arial" panose="020B0604020202020204" pitchFamily="34" charset="0"/>
              </a:rPr>
              <a:t>1. Jain, A., &amp; Agarwal, S. (2017). "GSM based automatic irrigation control system for efficient water management." </a:t>
            </a:r>
            <a:r>
              <a:rPr kumimoji="0" lang="en-US" altLang="en-US" sz="2400" b="0" i="1" u="none" strike="noStrike" cap="none" normalizeH="0" baseline="0" dirty="0">
                <a:ln>
                  <a:noFill/>
                </a:ln>
                <a:solidFill>
                  <a:schemeClr val="tx1"/>
                </a:solidFill>
                <a:effectLst/>
                <a:cs typeface="Arial" panose="020B0604020202020204" pitchFamily="34" charset="0"/>
              </a:rPr>
              <a:t>International Journal of Innovative Research in Science, Engineering and Technology</a:t>
            </a:r>
            <a:r>
              <a:rPr kumimoji="0" lang="en-US" altLang="en-US" sz="2400" b="0" i="0" u="none" strike="noStrike" cap="none" normalizeH="0" baseline="0" dirty="0">
                <a:ln>
                  <a:noFill/>
                </a:ln>
                <a:solidFill>
                  <a:schemeClr val="tx1"/>
                </a:solidFill>
                <a:effectLst/>
                <a:cs typeface="Arial" panose="020B0604020202020204" pitchFamily="34" charset="0"/>
              </a:rPr>
              <a:t>, 6(6), 10456–10461.</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cs typeface="Arial" panose="020B0604020202020204" pitchFamily="34" charset="0"/>
              </a:rPr>
              <a:t>2. Kumar, V., &amp; Singh, R. (2019). "Smart irrigation system using Arduino and GSM module." </a:t>
            </a:r>
            <a:r>
              <a:rPr kumimoji="0" lang="en-US" altLang="en-US" sz="2400" b="0" i="1" u="none" strike="noStrike" cap="none" normalizeH="0" baseline="0" dirty="0">
                <a:ln>
                  <a:noFill/>
                </a:ln>
                <a:solidFill>
                  <a:schemeClr val="tx1"/>
                </a:solidFill>
                <a:effectLst/>
                <a:cs typeface="Arial" panose="020B0604020202020204" pitchFamily="34" charset="0"/>
              </a:rPr>
              <a:t>International Journal of Scientific Research and Engineering Development</a:t>
            </a:r>
            <a:r>
              <a:rPr kumimoji="0" lang="en-US" altLang="en-US" sz="2400" b="0" i="0" u="none" strike="noStrike" cap="none" normalizeH="0" baseline="0" dirty="0">
                <a:ln>
                  <a:noFill/>
                </a:ln>
                <a:solidFill>
                  <a:schemeClr val="tx1"/>
                </a:solidFill>
                <a:effectLst/>
                <a:cs typeface="Arial" panose="020B0604020202020204" pitchFamily="34" charset="0"/>
              </a:rPr>
              <a:t>, 2(5), 372–375.</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cs typeface="Arial" panose="020B0604020202020204" pitchFamily="34" charset="0"/>
              </a:rPr>
              <a:t>3. Patil, A., &amp; Shinde, S. (2020). "Automated irrigation system using GSM module." </a:t>
            </a:r>
            <a:r>
              <a:rPr kumimoji="0" lang="en-US" altLang="en-US" sz="2400" b="0" i="1" u="none" strike="noStrike" cap="none" normalizeH="0" baseline="0" dirty="0">
                <a:ln>
                  <a:noFill/>
                </a:ln>
                <a:solidFill>
                  <a:schemeClr val="tx1"/>
                </a:solidFill>
                <a:effectLst/>
                <a:cs typeface="Arial" panose="020B0604020202020204" pitchFamily="34" charset="0"/>
              </a:rPr>
              <a:t>International Journal of Advance Research and Innovative Ideas in Education</a:t>
            </a:r>
            <a:r>
              <a:rPr kumimoji="0" lang="en-US" altLang="en-US" sz="2400" b="0" i="0" u="none" strike="noStrike" cap="none" normalizeH="0" baseline="0" dirty="0">
                <a:ln>
                  <a:noFill/>
                </a:ln>
                <a:solidFill>
                  <a:schemeClr val="tx1"/>
                </a:solidFill>
                <a:effectLst/>
                <a:cs typeface="Arial" panose="020B0604020202020204" pitchFamily="34" charset="0"/>
              </a:rPr>
              <a:t>, 6(3), 987–990.</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cs typeface="Arial" panose="020B0604020202020204" pitchFamily="34" charset="0"/>
              </a:rPr>
              <a:t>4. Shinde, M., &amp; Mane, P. (2018). "Agriculture automation using GSM and Arduino." </a:t>
            </a:r>
            <a:r>
              <a:rPr kumimoji="0" lang="en-US" altLang="en-US" sz="2400" b="0" i="1" u="none" strike="noStrike" cap="none" normalizeH="0" baseline="0" dirty="0">
                <a:ln>
                  <a:noFill/>
                </a:ln>
                <a:solidFill>
                  <a:schemeClr val="tx1"/>
                </a:solidFill>
                <a:effectLst/>
                <a:cs typeface="Arial" panose="020B0604020202020204" pitchFamily="34" charset="0"/>
              </a:rPr>
              <a:t>International Journal of Engineering Research and Technology</a:t>
            </a:r>
            <a:r>
              <a:rPr kumimoji="0" lang="en-US" altLang="en-US" sz="2400" b="0" i="0" u="none" strike="noStrike" cap="none" normalizeH="0" baseline="0" dirty="0">
                <a:ln>
                  <a:noFill/>
                </a:ln>
                <a:solidFill>
                  <a:schemeClr val="tx1"/>
                </a:solidFill>
                <a:effectLst/>
                <a:cs typeface="Arial" panose="020B0604020202020204" pitchFamily="34" charset="0"/>
              </a:rPr>
              <a:t>, 7(10), 1–4.</a:t>
            </a:r>
          </a:p>
        </p:txBody>
      </p:sp>
      <p:sp>
        <p:nvSpPr>
          <p:cNvPr id="4" name="Date Placeholder 3"/>
          <p:cNvSpPr>
            <a:spLocks noGrp="1"/>
          </p:cNvSpPr>
          <p:nvPr>
            <p:ph type="dt" sz="half" idx="10"/>
          </p:nvPr>
        </p:nvSpPr>
        <p:spPr/>
        <p:txBody>
          <a:bodyPr/>
          <a:lstStyle/>
          <a:p>
            <a:fld id="{6F90CAF0-101F-4054-BA93-843290D8A761}" type="datetime3">
              <a:rPr lang="en-US" smtClean="0"/>
              <a:t>19 September 2025</a:t>
            </a:fld>
            <a:endParaRPr lang="en-US" dirty="0"/>
          </a:p>
        </p:txBody>
      </p:sp>
      <p:sp>
        <p:nvSpPr>
          <p:cNvPr id="5" name="Footer Placeholder 4"/>
          <p:cNvSpPr>
            <a:spLocks noGrp="1"/>
          </p:cNvSpPr>
          <p:nvPr>
            <p:ph type="ftr" sz="quarter" idx="11"/>
          </p:nvPr>
        </p:nvSpPr>
        <p:spPr/>
        <p:txBody>
          <a:bodyPr/>
          <a:lstStyle/>
          <a:p>
            <a:r>
              <a:rPr lang="en-US" dirty="0"/>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27</a:t>
            </a:fld>
            <a:endParaRPr lang="en-US"/>
          </a:p>
        </p:txBody>
      </p:sp>
      <p:sp>
        <p:nvSpPr>
          <p:cNvPr id="9" name="Rectangle 3">
            <a:extLst>
              <a:ext uri="{FF2B5EF4-FFF2-40B4-BE49-F238E27FC236}">
                <a16:creationId xmlns:a16="http://schemas.microsoft.com/office/drawing/2014/main" id="{C70ED52D-7B32-2A5C-88CF-12403CAEE62D}"/>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THANK YOU</a:t>
            </a:r>
          </a:p>
        </p:txBody>
      </p:sp>
      <p:sp>
        <p:nvSpPr>
          <p:cNvPr id="3" name="Date Placeholder 2"/>
          <p:cNvSpPr>
            <a:spLocks noGrp="1"/>
          </p:cNvSpPr>
          <p:nvPr>
            <p:ph type="dt" sz="half" idx="10"/>
          </p:nvPr>
        </p:nvSpPr>
        <p:spPr/>
        <p:txBody>
          <a:bodyPr/>
          <a:lstStyle/>
          <a:p>
            <a:fld id="{9FE8A9F4-4DB3-4EF1-A315-68E41BB689F2}" type="datetime3">
              <a:rPr lang="en-US" smtClean="0"/>
              <a:t>19 September 2025</a:t>
            </a:fld>
            <a:endParaRPr lang="en-US"/>
          </a:p>
        </p:txBody>
      </p:sp>
      <p:sp>
        <p:nvSpPr>
          <p:cNvPr id="4" name="Footer Placeholder 3"/>
          <p:cNvSpPr>
            <a:spLocks noGrp="1"/>
          </p:cNvSpPr>
          <p:nvPr>
            <p:ph type="ftr" sz="quarter" idx="11"/>
          </p:nvPr>
        </p:nvSpPr>
        <p:spPr/>
        <p:txBody>
          <a:bodyPr/>
          <a:lstStyle/>
          <a:p>
            <a:r>
              <a:rPr lang="en-US"/>
              <a:t>School of Computing - CSE</a:t>
            </a:r>
          </a:p>
        </p:txBody>
      </p:sp>
      <p:sp>
        <p:nvSpPr>
          <p:cNvPr id="5" name="Slide Number Placeholder 4"/>
          <p:cNvSpPr>
            <a:spLocks noGrp="1"/>
          </p:cNvSpPr>
          <p:nvPr>
            <p:ph type="sldNum" sz="quarter" idx="12"/>
          </p:nvPr>
        </p:nvSpPr>
        <p:spPr/>
        <p:txBody>
          <a:bodyPr/>
          <a:lstStyle/>
          <a:p>
            <a:fld id="{7B28076C-CE04-4A00-BFAA-A90EA8355859}" type="slidenum">
              <a:rPr lang="en-US" smtClean="0"/>
              <a:t>28</a:t>
            </a:fld>
            <a:endParaRPr lang="en-US"/>
          </a:p>
        </p:txBody>
      </p:sp>
      <p:sp>
        <p:nvSpPr>
          <p:cNvPr id="6" name="Rectangle 5"/>
          <p:cNvSpPr/>
          <p:nvPr/>
        </p:nvSpPr>
        <p:spPr>
          <a:xfrm>
            <a:off x="609600" y="2690336"/>
            <a:ext cx="7918940" cy="1697068"/>
          </a:xfrm>
          <a:prstGeom prst="rect">
            <a:avLst/>
          </a:prstGeom>
        </p:spPr>
        <p:txBody>
          <a:bodyPr wrap="square">
            <a:spAutoFit/>
          </a:bodyPr>
          <a:lstStyle/>
          <a:p>
            <a:pPr algn="just">
              <a:lnSpc>
                <a:spcPct val="150000"/>
              </a:lnSpc>
            </a:pPr>
            <a:r>
              <a:rPr lang="en-IN" sz="2400" dirty="0"/>
              <a:t>We thank God, Our Department, Mentor, Panel Members, Supportive Professors and all Technical and non Technical staff who helped us in our Product Development.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cs typeface="Arial" panose="020B0604020202020204" pitchFamily="34" charset="0"/>
              </a:rPr>
              <a:t>ABSTRACT</a:t>
            </a:r>
          </a:p>
        </p:txBody>
      </p:sp>
      <p:sp>
        <p:nvSpPr>
          <p:cNvPr id="3" name="Content Placeholder 2"/>
          <p:cNvSpPr>
            <a:spLocks noGrp="1"/>
          </p:cNvSpPr>
          <p:nvPr>
            <p:ph idx="1"/>
          </p:nvPr>
        </p:nvSpPr>
        <p:spPr>
          <a:xfrm>
            <a:off x="536330" y="1219200"/>
            <a:ext cx="8071340" cy="5137150"/>
          </a:xfrm>
        </p:spPr>
        <p:txBody>
          <a:bodyPr>
            <a:noAutofit/>
          </a:bodyPr>
          <a:lstStyle/>
          <a:p>
            <a:pPr marL="0" indent="0" algn="just">
              <a:lnSpc>
                <a:spcPct val="150000"/>
              </a:lnSpc>
              <a:buNone/>
            </a:pPr>
            <a:r>
              <a:rPr lang="en-US" sz="2400" dirty="0">
                <a:cs typeface="Arial" panose="020B0604020202020204" pitchFamily="34" charset="0"/>
              </a:rPr>
              <a:t>This project introduces a GSM-based remote motor control system for agricultural irrigation, enabling farmers to operate water pumps using SMS commands. Utilizing an Arduino Uno, GSM module (SIM800L/SIM900), relay, and a water pump, the system provides remote accessibility, real-time status updates, and efficient water and energy management. It's designed to be low-cost and easy to deploy, especially for small and medium-scale farmers, encouraging smart and sustainable agricultural practices.</a:t>
            </a:r>
          </a:p>
        </p:txBody>
      </p:sp>
      <p:sp>
        <p:nvSpPr>
          <p:cNvPr id="4" name="Date Placeholder 3"/>
          <p:cNvSpPr>
            <a:spLocks noGrp="1"/>
          </p:cNvSpPr>
          <p:nvPr>
            <p:ph type="dt" sz="half" idx="10"/>
          </p:nvPr>
        </p:nvSpPr>
        <p:spPr/>
        <p:txBody>
          <a:bodyPr/>
          <a:lstStyle/>
          <a:p>
            <a:fld id="{3B1C548D-CF43-4BC8-83D8-88CF4E87D1EF}" type="datetime3">
              <a:rPr lang="en-US" smtClean="0"/>
              <a:t>19 September 2025</a:t>
            </a:fld>
            <a:endParaRPr lang="en-US"/>
          </a:p>
        </p:txBody>
      </p:sp>
      <p:sp>
        <p:nvSpPr>
          <p:cNvPr id="5" name="Footer Placeholder 4"/>
          <p:cNvSpPr>
            <a:spLocks noGrp="1"/>
          </p:cNvSpPr>
          <p:nvPr>
            <p:ph type="ftr" sz="quarter" idx="11"/>
          </p:nvPr>
        </p:nvSpPr>
        <p:spPr/>
        <p:txBody>
          <a:bodyPr/>
          <a:lstStyle/>
          <a:p>
            <a:r>
              <a:rPr lang="en-US"/>
              <a:t>School of Computing - CSE</a:t>
            </a:r>
            <a:endParaRPr lang="en-US" dirty="0"/>
          </a:p>
        </p:txBody>
      </p:sp>
      <p:sp>
        <p:nvSpPr>
          <p:cNvPr id="6" name="Slide Number Placeholder 5"/>
          <p:cNvSpPr>
            <a:spLocks noGrp="1"/>
          </p:cNvSpPr>
          <p:nvPr>
            <p:ph type="sldNum" sz="quarter" idx="12"/>
          </p:nvPr>
        </p:nvSpPr>
        <p:spPr/>
        <p:txBody>
          <a:bodyPr/>
          <a:lstStyle/>
          <a:p>
            <a:fld id="{7B28076C-CE04-4A00-BFAA-A90EA8355859}" type="slidenum">
              <a:rPr lang="en-US" smtClean="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OBJECTIVE(S)</a:t>
            </a:r>
          </a:p>
        </p:txBody>
      </p:sp>
      <p:sp>
        <p:nvSpPr>
          <p:cNvPr id="3" name="Content Placeholder 2"/>
          <p:cNvSpPr>
            <a:spLocks noGrp="1"/>
          </p:cNvSpPr>
          <p:nvPr>
            <p:ph idx="1"/>
          </p:nvPr>
        </p:nvSpPr>
        <p:spPr/>
        <p:txBody>
          <a:bodyPr>
            <a:normAutofit lnSpcReduction="10000"/>
          </a:bodyPr>
          <a:lstStyle/>
          <a:p>
            <a:pPr algn="just">
              <a:lnSpc>
                <a:spcPct val="150000"/>
              </a:lnSpc>
            </a:pPr>
            <a:r>
              <a:rPr lang="en-US" sz="2400" dirty="0">
                <a:cs typeface="Arial" panose="020B0604020202020204" pitchFamily="34" charset="0"/>
              </a:rPr>
              <a:t>To design and develop a GSM-based remote irrigation control system.</a:t>
            </a:r>
          </a:p>
          <a:p>
            <a:pPr algn="just">
              <a:lnSpc>
                <a:spcPct val="150000"/>
              </a:lnSpc>
            </a:pPr>
            <a:r>
              <a:rPr lang="en-US" sz="2400" dirty="0">
                <a:cs typeface="Arial" panose="020B0604020202020204" pitchFamily="34" charset="0"/>
              </a:rPr>
              <a:t>To allow farmers to switch irrigation motors ON/OFF via SMS commands.</a:t>
            </a:r>
          </a:p>
          <a:p>
            <a:pPr algn="just">
              <a:lnSpc>
                <a:spcPct val="150000"/>
              </a:lnSpc>
            </a:pPr>
            <a:r>
              <a:rPr lang="en-US" sz="2400" dirty="0">
                <a:cs typeface="Arial" panose="020B0604020202020204" pitchFamily="34" charset="0"/>
              </a:rPr>
              <a:t>To reduce dependency on manual labor and ensure effective water usage. To provide real-time motor status feedback.</a:t>
            </a:r>
          </a:p>
          <a:p>
            <a:pPr algn="just">
              <a:lnSpc>
                <a:spcPct val="150000"/>
              </a:lnSpc>
            </a:pPr>
            <a:r>
              <a:rPr lang="en-US" sz="2400" dirty="0">
                <a:cs typeface="Arial" panose="020B0604020202020204" pitchFamily="34" charset="0"/>
              </a:rPr>
              <a:t>To keep the system scalable for future integration with IoT and automation using sensors.</a:t>
            </a:r>
          </a:p>
        </p:txBody>
      </p:sp>
      <p:sp>
        <p:nvSpPr>
          <p:cNvPr id="4" name="Date Placeholder 3"/>
          <p:cNvSpPr>
            <a:spLocks noGrp="1"/>
          </p:cNvSpPr>
          <p:nvPr>
            <p:ph type="dt" sz="half" idx="10"/>
          </p:nvPr>
        </p:nvSpPr>
        <p:spPr/>
        <p:txBody>
          <a:bodyPr/>
          <a:lstStyle/>
          <a:p>
            <a:fld id="{4259E4DB-F4A9-4B55-8A4A-2E7F131B9C3D}" type="datetime3">
              <a:rPr lang="en-US" smtClean="0"/>
              <a:t>19 September 2025</a:t>
            </a:fld>
            <a:endParaRPr lang="en-US" dirty="0"/>
          </a:p>
        </p:txBody>
      </p:sp>
      <p:sp>
        <p:nvSpPr>
          <p:cNvPr id="5" name="Footer Placeholder 4"/>
          <p:cNvSpPr>
            <a:spLocks noGrp="1"/>
          </p:cNvSpPr>
          <p:nvPr>
            <p:ph type="ftr" sz="quarter" idx="11"/>
          </p:nvPr>
        </p:nvSpPr>
        <p:spPr/>
        <p:txBody>
          <a:bodyPr/>
          <a:lstStyle/>
          <a:p>
            <a:r>
              <a:rPr lang="en-US" dirty="0"/>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cs typeface="Arial" panose="020B0604020202020204" pitchFamily="34" charset="0"/>
              </a:rPr>
              <a:t>EMPATHIZE</a:t>
            </a:r>
          </a:p>
        </p:txBody>
      </p:sp>
      <p:sp>
        <p:nvSpPr>
          <p:cNvPr id="3" name="Content Placeholder 2"/>
          <p:cNvSpPr>
            <a:spLocks noGrp="1"/>
          </p:cNvSpPr>
          <p:nvPr>
            <p:ph idx="1"/>
          </p:nvPr>
        </p:nvSpPr>
        <p:spPr>
          <a:xfrm>
            <a:off x="457200" y="1219200"/>
            <a:ext cx="8229600" cy="4876800"/>
          </a:xfrm>
        </p:spPr>
        <p:txBody>
          <a:bodyPr>
            <a:noAutofit/>
          </a:bodyPr>
          <a:lstStyle/>
          <a:p>
            <a:pPr marL="0" indent="0" algn="just">
              <a:lnSpc>
                <a:spcPct val="150000"/>
              </a:lnSpc>
              <a:buNone/>
            </a:pPr>
            <a:r>
              <a:rPr lang="en-US" sz="2400" dirty="0"/>
              <a:t>Understanding the daily struggles of farmers—especially those in rural areas with limited access to resources—helped identify the need for a solution that allows remote operation of irrigation systems. Many farmers travel long distances or work under harsh conditions to manually control water supply, leading to physical strain and inefficient water usage. Our solution aims to relieve this burden.</a:t>
            </a:r>
          </a:p>
        </p:txBody>
      </p:sp>
      <p:sp>
        <p:nvSpPr>
          <p:cNvPr id="4" name="Date Placeholder 3"/>
          <p:cNvSpPr>
            <a:spLocks noGrp="1"/>
          </p:cNvSpPr>
          <p:nvPr>
            <p:ph type="dt" sz="half" idx="10"/>
          </p:nvPr>
        </p:nvSpPr>
        <p:spPr/>
        <p:txBody>
          <a:bodyPr/>
          <a:lstStyle/>
          <a:p>
            <a:fld id="{1672C3CE-068D-457A-B129-FDDB32156C83}" type="datetime3">
              <a:rPr lang="en-US" smtClean="0"/>
              <a:t>19 September 2025</a:t>
            </a:fld>
            <a:endParaRPr lang="en-US"/>
          </a:p>
        </p:txBody>
      </p:sp>
      <p:sp>
        <p:nvSpPr>
          <p:cNvPr id="5" name="Footer Placeholder 4"/>
          <p:cNvSpPr>
            <a:spLocks noGrp="1"/>
          </p:cNvSpPr>
          <p:nvPr>
            <p:ph type="ftr" sz="quarter" idx="11"/>
          </p:nvPr>
        </p:nvSpPr>
        <p:spPr/>
        <p:txBody>
          <a:bodyPr/>
          <a:lstStyle/>
          <a:p>
            <a:r>
              <a:rPr lang="en-US"/>
              <a:t>School of Computing - CSE</a:t>
            </a:r>
            <a:endParaRPr lang="en-US" dirty="0"/>
          </a:p>
        </p:txBody>
      </p:sp>
      <p:sp>
        <p:nvSpPr>
          <p:cNvPr id="6" name="Slide Number Placeholder 5"/>
          <p:cNvSpPr>
            <a:spLocks noGrp="1"/>
          </p:cNvSpPr>
          <p:nvPr>
            <p:ph type="sldNum" sz="quarter" idx="12"/>
          </p:nvPr>
        </p:nvSpPr>
        <p:spPr/>
        <p:txBody>
          <a:bodyPr/>
          <a:lstStyle/>
          <a:p>
            <a:fld id="{7B28076C-CE04-4A00-BFAA-A90EA8355859}" type="slidenum">
              <a:rPr lang="en-US" smtClean="0"/>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cs typeface="Arial" panose="020B0604020202020204" pitchFamily="34" charset="0"/>
              </a:rPr>
              <a:t>PROBLEM DEFINITION</a:t>
            </a:r>
          </a:p>
        </p:txBody>
      </p:sp>
      <p:sp>
        <p:nvSpPr>
          <p:cNvPr id="3" name="Content Placeholder 2"/>
          <p:cNvSpPr>
            <a:spLocks noGrp="1"/>
          </p:cNvSpPr>
          <p:nvPr>
            <p:ph idx="1"/>
          </p:nvPr>
        </p:nvSpPr>
        <p:spPr>
          <a:xfrm>
            <a:off x="457200" y="1219200"/>
            <a:ext cx="8229600" cy="5137150"/>
          </a:xfrm>
        </p:spPr>
        <p:txBody>
          <a:bodyPr>
            <a:noAutofit/>
          </a:bodyPr>
          <a:lstStyle/>
          <a:p>
            <a:pPr marL="0" indent="0" algn="just">
              <a:lnSpc>
                <a:spcPct val="150000"/>
              </a:lnSpc>
              <a:buNone/>
            </a:pPr>
            <a:r>
              <a:rPr lang="en-US" sz="2400" dirty="0">
                <a:cs typeface="Arial" panose="020B0604020202020204" pitchFamily="34" charset="0"/>
              </a:rPr>
              <a:t>Traditional irrigation systems require farmers to be physically present to start or stop motors, which is labor-intensive and inefficient. This leads to water wastage, energy loss, and increased operational costs. There's a need for an affordable, easy-to-use remote control solution that can function in areas with limited internet connectivity.</a:t>
            </a:r>
          </a:p>
        </p:txBody>
      </p:sp>
      <p:sp>
        <p:nvSpPr>
          <p:cNvPr id="4" name="Date Placeholder 3"/>
          <p:cNvSpPr>
            <a:spLocks noGrp="1"/>
          </p:cNvSpPr>
          <p:nvPr>
            <p:ph type="dt" sz="half" idx="10"/>
          </p:nvPr>
        </p:nvSpPr>
        <p:spPr/>
        <p:txBody>
          <a:bodyPr/>
          <a:lstStyle/>
          <a:p>
            <a:fld id="{70C79A3F-D437-4D1F-B754-864497DF6759}" type="datetime3">
              <a:rPr lang="en-US" smtClean="0"/>
              <a:t>19 September 2025</a:t>
            </a:fld>
            <a:endParaRPr lang="en-US"/>
          </a:p>
        </p:txBody>
      </p:sp>
      <p:sp>
        <p:nvSpPr>
          <p:cNvPr id="5" name="Footer Placeholder 4"/>
          <p:cNvSpPr>
            <a:spLocks noGrp="1"/>
          </p:cNvSpPr>
          <p:nvPr>
            <p:ph type="ftr" sz="quarter" idx="11"/>
          </p:nvPr>
        </p:nvSpPr>
        <p:spPr/>
        <p:txBody>
          <a:bodyPr/>
          <a:lstStyle/>
          <a:p>
            <a:r>
              <a:rPr lang="en-US"/>
              <a:t>School of Computing - CSE</a:t>
            </a:r>
            <a:endParaRPr lang="en-US" dirty="0"/>
          </a:p>
        </p:txBody>
      </p:sp>
      <p:sp>
        <p:nvSpPr>
          <p:cNvPr id="6" name="Slide Number Placeholder 5"/>
          <p:cNvSpPr>
            <a:spLocks noGrp="1"/>
          </p:cNvSpPr>
          <p:nvPr>
            <p:ph type="sldNum" sz="quarter" idx="12"/>
          </p:nvPr>
        </p:nvSpPr>
        <p:spPr/>
        <p:txBody>
          <a:bodyPr/>
          <a:lstStyle/>
          <a:p>
            <a:fld id="{7B28076C-CE04-4A00-BFAA-A90EA8355859}" type="slidenum">
              <a:rPr lang="en-US" smtClean="0"/>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IDEATION</a:t>
            </a:r>
            <a:endParaRPr lang="en-IN" b="1" dirty="0"/>
          </a:p>
        </p:txBody>
      </p:sp>
      <p:sp>
        <p:nvSpPr>
          <p:cNvPr id="3" name="Content Placeholder 2"/>
          <p:cNvSpPr>
            <a:spLocks noGrp="1"/>
          </p:cNvSpPr>
          <p:nvPr>
            <p:ph idx="1"/>
          </p:nvPr>
        </p:nvSpPr>
        <p:spPr>
          <a:xfrm>
            <a:off x="439615" y="1066800"/>
            <a:ext cx="8229600" cy="4525963"/>
          </a:xfrm>
        </p:spPr>
        <p:txBody>
          <a:bodyPr>
            <a:noAutofit/>
          </a:bodyPr>
          <a:lstStyle/>
          <a:p>
            <a:pPr>
              <a:lnSpc>
                <a:spcPct val="150000"/>
              </a:lnSpc>
              <a:buNone/>
            </a:pPr>
            <a:r>
              <a:rPr lang="en-US" sz="2400" b="1" dirty="0"/>
              <a:t>1. IoT-Based Control: </a:t>
            </a:r>
            <a:r>
              <a:rPr lang="en-US" sz="2400" dirty="0"/>
              <a:t>Uses Wi-Fi modules and apps for real-time motor control and automation.</a:t>
            </a:r>
            <a:br>
              <a:rPr lang="en-US" sz="2400" dirty="0"/>
            </a:br>
            <a:r>
              <a:rPr lang="en-US" sz="2400" dirty="0"/>
              <a:t>Needs stable internet, higher cost, and complex setup.</a:t>
            </a:r>
          </a:p>
          <a:p>
            <a:pPr>
              <a:lnSpc>
                <a:spcPct val="150000"/>
              </a:lnSpc>
              <a:buNone/>
            </a:pPr>
            <a:r>
              <a:rPr lang="en-US" sz="2400" b="1" dirty="0"/>
              <a:t>2. Bluetooth Control: </a:t>
            </a:r>
            <a:r>
              <a:rPr lang="en-US" sz="2400" dirty="0"/>
              <a:t>Connects to the motor via a smartphone within a short range.</a:t>
            </a:r>
            <a:br>
              <a:rPr lang="en-US" sz="2400" dirty="0"/>
            </a:br>
            <a:r>
              <a:rPr lang="en-US" sz="2400" dirty="0"/>
              <a:t>Simple and offline, but limited to 10–15 meters.</a:t>
            </a:r>
          </a:p>
          <a:p>
            <a:pPr>
              <a:lnSpc>
                <a:spcPct val="150000"/>
              </a:lnSpc>
              <a:buNone/>
            </a:pPr>
            <a:r>
              <a:rPr lang="en-US" sz="2400" b="1" dirty="0"/>
              <a:t>3. GSM-Based SMS Control (Selected): </a:t>
            </a:r>
            <a:r>
              <a:rPr lang="en-US" sz="2400" dirty="0"/>
              <a:t>Uses Arduino with a GSM module to receive SMS commands.</a:t>
            </a:r>
            <a:br>
              <a:rPr lang="en-US" sz="2400" dirty="0"/>
            </a:br>
            <a:r>
              <a:rPr lang="en-US" sz="2400" dirty="0"/>
              <a:t>No internet needed, long-range, low cost, ideal for rural use.</a:t>
            </a:r>
          </a:p>
        </p:txBody>
      </p:sp>
      <p:sp>
        <p:nvSpPr>
          <p:cNvPr id="4" name="Date Placeholder 3"/>
          <p:cNvSpPr>
            <a:spLocks noGrp="1"/>
          </p:cNvSpPr>
          <p:nvPr>
            <p:ph type="dt" sz="half" idx="10"/>
          </p:nvPr>
        </p:nvSpPr>
        <p:spPr/>
        <p:txBody>
          <a:bodyPr/>
          <a:lstStyle/>
          <a:p>
            <a:fld id="{EB7275DB-6D13-480B-AC77-F5019BDC5287}" type="datetime3">
              <a:rPr lang="en-US" smtClean="0"/>
              <a:t>19 September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INTRODUCTION</a:t>
            </a:r>
            <a:endParaRPr lang="en-IN" sz="4000" b="1" dirty="0"/>
          </a:p>
        </p:txBody>
      </p:sp>
      <p:sp>
        <p:nvSpPr>
          <p:cNvPr id="3" name="Content Placeholder 2"/>
          <p:cNvSpPr>
            <a:spLocks noGrp="1"/>
          </p:cNvSpPr>
          <p:nvPr>
            <p:ph idx="1"/>
          </p:nvPr>
        </p:nvSpPr>
        <p:spPr/>
        <p:txBody>
          <a:bodyPr>
            <a:normAutofit/>
          </a:bodyPr>
          <a:lstStyle/>
          <a:p>
            <a:pPr marL="0" indent="0">
              <a:lnSpc>
                <a:spcPct val="150000"/>
              </a:lnSpc>
              <a:buNone/>
            </a:pPr>
            <a:r>
              <a:rPr lang="en-US" sz="2400" dirty="0"/>
              <a:t>Agriculture is the backbone of many economies, and irrigation is a critical aspect of farming. With advancements in embedded systems and wireless communication, modernizing irrigation through automation and remote control can vastly improve productivity and sustainability. This project presents a GSM-based solution that allows for efficient water management without relying on internet access.</a:t>
            </a:r>
            <a:endParaRPr lang="en-US" altLang="en-IN" sz="24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EB7275DB-6D13-480B-AC77-F5019BDC5287}" type="datetime3">
              <a:rPr lang="en-US" smtClean="0"/>
              <a:t>19 September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EXISTING MODEL</a:t>
            </a:r>
            <a:endParaRPr lang="en-IN" sz="4000" b="1" dirty="0"/>
          </a:p>
        </p:txBody>
      </p:sp>
      <p:sp>
        <p:nvSpPr>
          <p:cNvPr id="3" name="Content Placeholder 2"/>
          <p:cNvSpPr>
            <a:spLocks noGrp="1"/>
          </p:cNvSpPr>
          <p:nvPr>
            <p:ph idx="1"/>
          </p:nvPr>
        </p:nvSpPr>
        <p:spPr/>
        <p:txBody>
          <a:bodyPr>
            <a:noAutofit/>
          </a:bodyPr>
          <a:lstStyle/>
          <a:p>
            <a:pPr marL="0" indent="0" algn="just">
              <a:lnSpc>
                <a:spcPct val="150000"/>
              </a:lnSpc>
              <a:buNone/>
            </a:pPr>
            <a:r>
              <a:rPr lang="en-US" sz="2400" dirty="0"/>
              <a:t>Several existing solutions use manual switches or internet-based control systems. These have limitations such as physical labor requirements or dependency on stable internet, which may not be feasible in rural areas. While IoT solutions exist, they are often costly and complex to set up.</a:t>
            </a:r>
            <a:endParaRPr lang="en-US" altLang="en-IN" sz="24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EB7275DB-6D13-480B-AC77-F5019BDC5287}" type="datetime3">
              <a:rPr lang="en-US" smtClean="0"/>
              <a:t>19 September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9</a:t>
            </a:fld>
            <a:endParaRPr lang="en-US"/>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TotalTime>
  <Words>1894</Words>
  <Application>Microsoft Macintosh PowerPoint</Application>
  <PresentationFormat>On-screen Show (4:3)</PresentationFormat>
  <Paragraphs>216</Paragraphs>
  <Slides>28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Times New Roman</vt:lpstr>
      <vt:lpstr>Custom Design</vt:lpstr>
      <vt:lpstr>  </vt:lpstr>
      <vt:lpstr>AGENDA</vt:lpstr>
      <vt:lpstr>ABSTRACT</vt:lpstr>
      <vt:lpstr>OBJECTIVE(S)</vt:lpstr>
      <vt:lpstr>EMPATHIZE</vt:lpstr>
      <vt:lpstr>PROBLEM DEFINITION</vt:lpstr>
      <vt:lpstr>IDEATION</vt:lpstr>
      <vt:lpstr>INTRODUCTION</vt:lpstr>
      <vt:lpstr>EXISTING MODEL</vt:lpstr>
      <vt:lpstr>PROPOSED MODEL</vt:lpstr>
      <vt:lpstr>ARCHITECTURE</vt:lpstr>
      <vt:lpstr>FLOW DIAGRAM</vt:lpstr>
      <vt:lpstr>CIRCUIT DIAGRAM</vt:lpstr>
      <vt:lpstr>FEASIBILITY STUDY</vt:lpstr>
      <vt:lpstr>TECHNICAL FEASIBILITY</vt:lpstr>
      <vt:lpstr>ECONOMICAL FEASIBILITY</vt:lpstr>
      <vt:lpstr>MARKET FEASIBILITY</vt:lpstr>
      <vt:lpstr>OPERATIONAL FEASIBILITY</vt:lpstr>
      <vt:lpstr>LEGAL FEASIBILITY</vt:lpstr>
      <vt:lpstr>COMPONENTS/HARDWARE REQUIREMENTS &amp; ASSEMBLING</vt:lpstr>
      <vt:lpstr>STANDARD SPECIFICATION(BIS)</vt:lpstr>
      <vt:lpstr>SOFTWARE REQUIREMENTS</vt:lpstr>
      <vt:lpstr>PROTOTYPE AND IMPLEMENTATION</vt:lpstr>
      <vt:lpstr>TESTING</vt:lpstr>
      <vt:lpstr>FEEDBACK</vt:lpstr>
      <vt:lpstr>APPLICATIONS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Hruthik Chandra Aade</cp:lastModifiedBy>
  <cp:revision>183</cp:revision>
  <dcterms:created xsi:type="dcterms:W3CDTF">2019-11-06T07:48:00Z</dcterms:created>
  <dcterms:modified xsi:type="dcterms:W3CDTF">2025-09-19T08:01:12Z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B49F0A37A5A6493CB25AD132B1A1F461_12</vt:lpwstr>
  </property>
  <property fmtid="{D5CDD505-2E9C-101B-9397-08002B2CF9AE}" pid="3" name="KSOProductBuildVer">
    <vt:lpwstr>1033-12.2.0.17545</vt:lpwstr>
  </property>
</Properties>
</file>